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0" r:id="rId16"/>
    <p:sldId id="273" r:id="rId17"/>
    <p:sldId id="274" r:id="rId18"/>
    <p:sldId id="275" r:id="rId19"/>
    <p:sldId id="276" r:id="rId20"/>
    <p:sldId id="260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002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flora@ipb.pt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503040" y="3550802"/>
            <a:ext cx="8136904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pt-BR" sz="2400" b="1" dirty="0" smtClean="0"/>
              <a:t>Autores: Flora Silva, António Albuquerque, Paulo Sérgio Scalize</a:t>
            </a:r>
          </a:p>
          <a:p>
            <a:pPr algn="l"/>
            <a:endParaRPr lang="pt-BR" sz="2800" dirty="0"/>
          </a:p>
        </p:txBody>
      </p:sp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794623"/>
            <a:ext cx="7956376" cy="2387600"/>
          </a:xfrm>
        </p:spPr>
        <p:txBody>
          <a:bodyPr anchor="ctr" anchorCtr="0">
            <a:normAutofit/>
          </a:bodyPr>
          <a:lstStyle/>
          <a:p>
            <a:r>
              <a:rPr lang="pt-PT" sz="2800" b="1" dirty="0"/>
              <a:t>REMOÇÃO DE METAIS PESADOS DE EFLUENTES LÍQUIDOS EM ENSAIOS EM COLUNA DE FLUXO VERTICAL E DESCENDENTE COM SOLO RESIDUAL</a:t>
            </a:r>
            <a:endParaRPr lang="pt-BR" sz="2800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83" y="4711312"/>
            <a:ext cx="2374939" cy="43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46" y="4327954"/>
            <a:ext cx="983316" cy="1008529"/>
          </a:xfrm>
          <a:prstGeom prst="rect">
            <a:avLst/>
          </a:prstGeom>
        </p:spPr>
      </p:pic>
      <p:pic>
        <p:nvPicPr>
          <p:cNvPr id="8" name="Imagem 7" descr="prioritaria_tipo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470203"/>
            <a:ext cx="490358" cy="77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476672"/>
            <a:ext cx="81369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/>
              <a:t>Material e Métodos</a:t>
            </a:r>
            <a:endParaRPr lang="pt-BR" sz="36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3" y="1644824"/>
            <a:ext cx="8337213" cy="37616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PT" sz="2000" dirty="0"/>
              <a:t>n</a:t>
            </a:r>
            <a:r>
              <a:rPr lang="pt-PT" sz="2000" dirty="0" smtClean="0"/>
              <a:t>uma </a:t>
            </a:r>
            <a:r>
              <a:rPr lang="pt-PT" sz="2000" dirty="0"/>
              <a:t>primeira fase, a operação da coluna foi realizada de modo descontínuo, incluindo fases de enchimento com a solução de alimentação, reação durante 3,5 dias (totalizando 35 dias, 10 ciclos), drenagem e recolha de </a:t>
            </a:r>
            <a:r>
              <a:rPr lang="pt-PT" sz="2000" dirty="0" smtClean="0"/>
              <a:t>amostras;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PT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PT" sz="2000" dirty="0"/>
              <a:t>n</a:t>
            </a:r>
            <a:r>
              <a:rPr lang="pt-PT" sz="2000" dirty="0" smtClean="0"/>
              <a:t>uma </a:t>
            </a:r>
            <a:r>
              <a:rPr lang="pt-PT" sz="2000" dirty="0"/>
              <a:t>segunda fase, a coluna operou em modo contínuo e o sistema de alimentação incluiu um sistema de tubos em Ismaprene de diâmetro variável, válvulas antirretorno e uma bomba peristáltica </a:t>
            </a:r>
            <a:r>
              <a:rPr lang="pt-PT" sz="2000" dirty="0" smtClean="0"/>
              <a:t>para </a:t>
            </a:r>
            <a:r>
              <a:rPr lang="pt-PT" sz="2000" dirty="0"/>
              <a:t>bombear o afluente para a entrada da coluna, com uma vazão de 0,36 L/d e uma carga hidráulica de 2,34 </a:t>
            </a:r>
            <a:r>
              <a:rPr lang="pt-PT" sz="2000" dirty="0" smtClean="0"/>
              <a:t>cm/d;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PT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PT" sz="2000" dirty="0"/>
              <a:t>f</a:t>
            </a:r>
            <a:r>
              <a:rPr lang="pt-PT" sz="2000" dirty="0" smtClean="0"/>
              <a:t>oi medido o </a:t>
            </a:r>
            <a:r>
              <a:rPr lang="pt-PT" sz="2000" dirty="0"/>
              <a:t>pH </a:t>
            </a:r>
            <a:r>
              <a:rPr lang="pt-PT" sz="2000" dirty="0" smtClean="0"/>
              <a:t>e a temperatura nos vários pontos de amostragem.</a:t>
            </a:r>
            <a:endParaRPr lang="pt-PT" sz="2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08004" y="980728"/>
            <a:ext cx="4196753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800" b="1" dirty="0" smtClean="0"/>
              <a:t>Ensaios em coluna com metais pesados</a:t>
            </a:r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115139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476672"/>
            <a:ext cx="81369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/>
              <a:t>Resultados e Discussão</a:t>
            </a:r>
            <a:endParaRPr lang="pt-BR" sz="36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3" y="1644824"/>
            <a:ext cx="8337213" cy="37616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PT" sz="2000" dirty="0"/>
              <a:t>O solo residual tem cerca de 4,94% de argila, percentagem esta importante para evitar a colmatação do solo e assegurar o tratamento da água </a:t>
            </a:r>
            <a:r>
              <a:rPr lang="pt-PT" sz="2000" dirty="0" smtClean="0"/>
              <a:t>residual</a:t>
            </a:r>
            <a:r>
              <a:rPr lang="pt-PT" sz="2000" dirty="0"/>
              <a:t>.</a:t>
            </a:r>
            <a:r>
              <a:rPr lang="pt-PT" sz="2000" dirty="0" smtClean="0"/>
              <a:t> </a:t>
            </a:r>
            <a:endParaRPr lang="pt-PT" sz="2000" dirty="0" smtClean="0"/>
          </a:p>
          <a:p>
            <a:pPr algn="just"/>
            <a:endParaRPr lang="pt-PT" sz="2000" dirty="0"/>
          </a:p>
          <a:p>
            <a:pPr algn="just"/>
            <a:endParaRPr lang="pt-PT" sz="2000" dirty="0" smtClean="0"/>
          </a:p>
          <a:p>
            <a:pPr algn="just"/>
            <a:endParaRPr lang="pt-PT" sz="2000" dirty="0"/>
          </a:p>
          <a:p>
            <a:pPr algn="just"/>
            <a:endParaRPr lang="pt-PT" sz="2000" dirty="0" smtClean="0"/>
          </a:p>
          <a:p>
            <a:pPr algn="just"/>
            <a:endParaRPr lang="pt-PT" sz="2000" dirty="0"/>
          </a:p>
          <a:p>
            <a:pPr algn="just"/>
            <a:endParaRPr lang="pt-PT" sz="2000" dirty="0" smtClean="0"/>
          </a:p>
          <a:p>
            <a:pPr algn="just"/>
            <a:endParaRPr lang="pt-PT" sz="2000" dirty="0"/>
          </a:p>
          <a:p>
            <a:pPr algn="just"/>
            <a:endParaRPr lang="pt-PT" sz="2000" dirty="0" smtClean="0"/>
          </a:p>
          <a:p>
            <a:pPr algn="just"/>
            <a:endParaRPr lang="pt-PT" sz="2000" dirty="0"/>
          </a:p>
          <a:p>
            <a:pPr algn="just"/>
            <a:endParaRPr lang="pt-PT" sz="2000" dirty="0" smtClean="0"/>
          </a:p>
          <a:p>
            <a:pPr algn="just"/>
            <a:r>
              <a:rPr lang="pt-PT" sz="2000" dirty="0" smtClean="0"/>
              <a:t>Tem uma </a:t>
            </a:r>
            <a:r>
              <a:rPr lang="pt-PT" sz="2000" dirty="0"/>
              <a:t>densidade de 2,65, porosidade de 48,0% e superfície específica de 0,29 m</a:t>
            </a:r>
            <a:r>
              <a:rPr lang="pt-PT" sz="2000" baseline="30000" dirty="0"/>
              <a:t>2</a:t>
            </a:r>
            <a:r>
              <a:rPr lang="pt-PT" sz="2000" dirty="0"/>
              <a:t>/g.</a:t>
            </a:r>
          </a:p>
          <a:p>
            <a:pPr algn="just"/>
            <a:endParaRPr lang="pt-PT" sz="2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08004" y="980728"/>
            <a:ext cx="4196753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800" b="1" dirty="0" smtClean="0"/>
              <a:t>Caracterização do solo residual</a:t>
            </a:r>
            <a:endParaRPr lang="pt-BR" sz="1800" b="1" dirty="0"/>
          </a:p>
        </p:txBody>
      </p:sp>
      <p:pic>
        <p:nvPicPr>
          <p:cNvPr id="7" name="Imagem 1" descr="C:\Users\Flora\Documents\Docs_Flora\Doutoramento_FloraSilva\Doutoramento\Doutoramento_ECivil_UBI\Fotografias\Fotos_Dez_2012\DSCI0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07" y="2487366"/>
            <a:ext cx="1681286" cy="173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32" y="2388687"/>
            <a:ext cx="5142420" cy="209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6"/>
          <p:cNvSpPr txBox="1">
            <a:spLocks noChangeArrowheads="1"/>
          </p:cNvSpPr>
          <p:nvPr/>
        </p:nvSpPr>
        <p:spPr bwMode="auto">
          <a:xfrm>
            <a:off x="302417" y="4641904"/>
            <a:ext cx="88343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1200" dirty="0" smtClean="0">
                <a:latin typeface="+mj-lt"/>
              </a:rPr>
              <a:t>Solo </a:t>
            </a:r>
            <a:r>
              <a:rPr lang="pt-PT" sz="1200" dirty="0">
                <a:latin typeface="+mj-lt"/>
              </a:rPr>
              <a:t>utilizado na pesquisa (a) com o diagrama cumulativo da fração volumétrica correspondente ao fino do solo </a:t>
            </a:r>
            <a:r>
              <a:rPr lang="pt-PT" sz="1200" dirty="0" smtClean="0">
                <a:latin typeface="+mj-lt"/>
              </a:rPr>
              <a:t>(b)</a:t>
            </a:r>
            <a:endParaRPr lang="pt-PT" sz="1200" dirty="0">
              <a:latin typeface="+mj-lt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03" t="75721" r="88832" b="18458"/>
          <a:stretch/>
        </p:blipFill>
        <p:spPr>
          <a:xfrm>
            <a:off x="867597" y="4334312"/>
            <a:ext cx="576065" cy="29619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747" t="73565" r="37909" b="16529"/>
          <a:stretch/>
        </p:blipFill>
        <p:spPr>
          <a:xfrm>
            <a:off x="2928207" y="4207491"/>
            <a:ext cx="936104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476672"/>
            <a:ext cx="81369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/>
              <a:t>Resultados e Discussão</a:t>
            </a:r>
            <a:endParaRPr lang="pt-BR" sz="36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3" y="1644824"/>
            <a:ext cx="5087653" cy="37616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PT" sz="2000" dirty="0" smtClean="0"/>
              <a:t>Contém </a:t>
            </a:r>
            <a:r>
              <a:rPr lang="pt-PT" sz="2000" dirty="0"/>
              <a:t>essencialmente sílica (60,44%) e alumina (31,76%), com teores mais baixos de ferro (3,99%) e potássio (3,81%). 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dirty="0"/>
              <a:t>A composição mineralógica consiste essencialmente em quartzo, moscovite, ilite, caulinite e também esmectite, constituindo a caulinite cerca de 60% do mineral argiloso presente no solo. </a:t>
            </a:r>
            <a:endParaRPr lang="pt-PT" sz="2000" dirty="0" smtClean="0"/>
          </a:p>
          <a:p>
            <a:pPr algn="just"/>
            <a:endParaRPr lang="pt-PT" sz="2000" dirty="0"/>
          </a:p>
          <a:p>
            <a:pPr algn="just"/>
            <a:r>
              <a:rPr lang="pt-PT" sz="2000" dirty="0"/>
              <a:t>A capacidade de troca catiônica (a pH=7) é média (11,68 cmol</a:t>
            </a:r>
            <a:r>
              <a:rPr lang="pt-PT" sz="2000" baseline="-25000" dirty="0"/>
              <a:t>c</a:t>
            </a:r>
            <a:r>
              <a:rPr lang="pt-PT" sz="2000" dirty="0"/>
              <a:t>/kg), favorecendo mais a permuta do catião Ca</a:t>
            </a:r>
            <a:r>
              <a:rPr lang="pt-PT" sz="2000" baseline="30000" dirty="0"/>
              <a:t>2+</a:t>
            </a:r>
            <a:r>
              <a:rPr lang="pt-PT" sz="2000" dirty="0"/>
              <a:t>,</a:t>
            </a:r>
            <a:r>
              <a:rPr lang="pt-PT" sz="2000" baseline="30000" dirty="0"/>
              <a:t> </a:t>
            </a:r>
            <a:r>
              <a:rPr lang="pt-PT" sz="2000" dirty="0"/>
              <a:t>em relação ao Mg</a:t>
            </a:r>
            <a:r>
              <a:rPr lang="pt-PT" sz="2000" baseline="30000" dirty="0"/>
              <a:t>2+</a:t>
            </a:r>
            <a:r>
              <a:rPr lang="pt-PT" sz="2000" dirty="0"/>
              <a:t>, K</a:t>
            </a:r>
            <a:r>
              <a:rPr lang="pt-PT" sz="2000" baseline="30000" dirty="0"/>
              <a:t>+</a:t>
            </a:r>
            <a:r>
              <a:rPr lang="pt-PT" sz="2000" dirty="0"/>
              <a:t> e Na</a:t>
            </a:r>
            <a:r>
              <a:rPr lang="pt-PT" sz="2000" baseline="30000" dirty="0"/>
              <a:t>+</a:t>
            </a:r>
            <a:r>
              <a:rPr lang="pt-PT" sz="2000" dirty="0"/>
              <a:t>. </a:t>
            </a:r>
          </a:p>
          <a:p>
            <a:pPr algn="just"/>
            <a:endParaRPr lang="pt-PT" sz="2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08004" y="980728"/>
            <a:ext cx="4196753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800" b="1" dirty="0" smtClean="0"/>
              <a:t>Caracterização do solo residual</a:t>
            </a:r>
            <a:endParaRPr lang="pt-BR" sz="1800" b="1" dirty="0"/>
          </a:p>
        </p:txBody>
      </p:sp>
      <p:pic>
        <p:nvPicPr>
          <p:cNvPr id="10" name="Imagem 1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6" t="9753" r="16214" b="9200"/>
          <a:stretch>
            <a:fillRect/>
          </a:stretch>
        </p:blipFill>
        <p:spPr bwMode="auto">
          <a:xfrm>
            <a:off x="5555197" y="1522130"/>
            <a:ext cx="3249560" cy="196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6"/>
          <p:cNvSpPr txBox="1">
            <a:spLocks noChangeArrowheads="1"/>
          </p:cNvSpPr>
          <p:nvPr/>
        </p:nvSpPr>
        <p:spPr bwMode="auto">
          <a:xfrm>
            <a:off x="5280590" y="3387152"/>
            <a:ext cx="38696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1200" dirty="0" smtClean="0">
                <a:latin typeface="+mj-lt"/>
              </a:rPr>
              <a:t>Difractograma </a:t>
            </a:r>
            <a:r>
              <a:rPr lang="pt-PT" sz="1200" dirty="0">
                <a:latin typeface="+mj-lt"/>
              </a:rPr>
              <a:t>de raios-X do fino do </a:t>
            </a:r>
            <a:r>
              <a:rPr lang="pt-PT" sz="1200" dirty="0" smtClean="0">
                <a:latin typeface="+mj-lt"/>
              </a:rPr>
              <a:t>solo</a:t>
            </a:r>
            <a:endParaRPr lang="pt-PT" sz="1200" dirty="0">
              <a:latin typeface="+mj-lt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5646520" y="3803886"/>
            <a:ext cx="3168352" cy="10997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PT" sz="2000" dirty="0" smtClean="0"/>
              <a:t>O </a:t>
            </a:r>
            <a:r>
              <a:rPr lang="pt-PT" sz="2000" dirty="0"/>
              <a:t>complexo argilo-coloidal deste solo apresenta propriedades reativas que lhe permitem remover poluentes por mecanismos de sorção</a:t>
            </a:r>
            <a:r>
              <a:rPr lang="pt-PT" sz="2000" dirty="0" smtClean="0"/>
              <a:t>.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169952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476672"/>
            <a:ext cx="81369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/>
              <a:t>Resultados e Discussão</a:t>
            </a:r>
            <a:endParaRPr lang="pt-BR" sz="3600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08004" y="980728"/>
            <a:ext cx="4196753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800" b="1" dirty="0" smtClean="0"/>
              <a:t>Avaliação da remoção de metais pesados </a:t>
            </a:r>
            <a:endParaRPr lang="pt-BR" sz="1800" b="1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706" t="22438" r="11260" b="14563"/>
          <a:stretch/>
        </p:blipFill>
        <p:spPr>
          <a:xfrm>
            <a:off x="840660" y="1916832"/>
            <a:ext cx="7534688" cy="3420000"/>
          </a:xfrm>
          <a:prstGeom prst="rect">
            <a:avLst/>
          </a:prstGeom>
        </p:spPr>
      </p:pic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1331640" y="1628800"/>
            <a:ext cx="66967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1200" dirty="0">
                <a:latin typeface="+mj-lt"/>
              </a:rPr>
              <a:t>Resultados dos ensaios em coluna com alimentação descontínua de metais </a:t>
            </a:r>
            <a:r>
              <a:rPr lang="pt-PT" sz="1200" dirty="0" smtClean="0">
                <a:latin typeface="+mj-lt"/>
              </a:rPr>
              <a:t>pesados</a:t>
            </a:r>
            <a:endParaRPr lang="pt-PT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808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476672"/>
            <a:ext cx="81369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/>
              <a:t>Resultados e Discussão</a:t>
            </a:r>
            <a:endParaRPr lang="pt-BR" sz="3600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08004" y="980728"/>
            <a:ext cx="4196753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800" b="1" dirty="0" smtClean="0"/>
              <a:t>Avaliação da remoção de metais pesados </a:t>
            </a:r>
            <a:endParaRPr lang="pt-BR" sz="18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59" t="24406" r="10706" b="11610"/>
          <a:stretch/>
        </p:blipFill>
        <p:spPr>
          <a:xfrm>
            <a:off x="826608" y="1916832"/>
            <a:ext cx="7418775" cy="3420000"/>
          </a:xfrm>
          <a:prstGeom prst="rect">
            <a:avLst/>
          </a:prstGeom>
        </p:spPr>
      </p:pic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331640" y="1628800"/>
            <a:ext cx="66967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1200" dirty="0">
                <a:latin typeface="+mj-lt"/>
              </a:rPr>
              <a:t>Resultados dos ensaios em coluna com alimentação </a:t>
            </a:r>
            <a:r>
              <a:rPr lang="pt-PT" sz="1200" dirty="0" smtClean="0">
                <a:latin typeface="+mj-lt"/>
              </a:rPr>
              <a:t>contínua </a:t>
            </a:r>
            <a:r>
              <a:rPr lang="pt-PT" sz="1200" dirty="0">
                <a:latin typeface="+mj-lt"/>
              </a:rPr>
              <a:t>de metais </a:t>
            </a:r>
            <a:r>
              <a:rPr lang="pt-PT" sz="1200" dirty="0" smtClean="0">
                <a:latin typeface="+mj-lt"/>
              </a:rPr>
              <a:t>pesados</a:t>
            </a:r>
            <a:endParaRPr lang="pt-PT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4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476672"/>
            <a:ext cx="81369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/>
              <a:t>Resultados e Discussão</a:t>
            </a:r>
            <a:endParaRPr lang="pt-BR" sz="36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3" y="1644824"/>
            <a:ext cx="8337214" cy="37616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PT" sz="20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608004" y="980728"/>
            <a:ext cx="4196753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800" b="1" dirty="0" smtClean="0"/>
              <a:t>Avaliação da remoção de metais pesados </a:t>
            </a:r>
            <a:endParaRPr lang="pt-BR" sz="1800" b="1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67543" y="1644824"/>
            <a:ext cx="8337213" cy="37616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000" dirty="0" smtClean="0"/>
              <a:t>Na generalidade</a:t>
            </a:r>
            <a:r>
              <a:rPr lang="pt-BR" sz="2000" dirty="0"/>
              <a:t>, verificou-se uma grande oscilação de valores de </a:t>
            </a:r>
            <a:r>
              <a:rPr lang="pt-BR" sz="2000" dirty="0" smtClean="0"/>
              <a:t>pH; a </a:t>
            </a:r>
            <a:r>
              <a:rPr lang="pt-BR" sz="2000" dirty="0"/>
              <a:t>temperatura média, nos vários pontos de amostragem, manteve-se praticamente constante ao longo de todos os </a:t>
            </a:r>
            <a:r>
              <a:rPr lang="pt-BR" sz="2000" dirty="0" smtClean="0"/>
              <a:t>ciclos.</a:t>
            </a:r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Para </a:t>
            </a:r>
            <a:r>
              <a:rPr lang="pt-BR" sz="2000" dirty="0"/>
              <a:t>o trecho TE-BE (alimentação descontínua) foram observadas, em média, remoções em concentração de 2,22 mg Cr/L, 4,08 mg Cu/L, 4,60 mg Ni/L, 5,03 mg Pb/L e 5,07 mg Zn/L, a que correspondem </a:t>
            </a:r>
            <a:r>
              <a:rPr lang="pt-BR" sz="2000" dirty="0" smtClean="0"/>
              <a:t>eficiências </a:t>
            </a:r>
            <a:r>
              <a:rPr lang="pt-BR" sz="2000" dirty="0"/>
              <a:t>de remoção de 44,28% de Cr, 80,66% de Cu, 91,54% de Ni, 99,10% de Pb e 99,04% de Zn. </a:t>
            </a:r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Nos ensaios com alimentação </a:t>
            </a:r>
            <a:r>
              <a:rPr lang="pt-BR" sz="2000" dirty="0"/>
              <a:t>contínua (trecho TE-BE) foram observadas, em média, remoções em concentração de 3,16 mg Cr/L, 4,26 mg Cu/L, 4,91 mg Ni/L, 5,08 mg Pb/L e 5,20 mg Zn/L, a que </a:t>
            </a:r>
            <a:r>
              <a:rPr lang="pt-BR" sz="2000" dirty="0" smtClean="0"/>
              <a:t>correspondem eficiências </a:t>
            </a:r>
            <a:r>
              <a:rPr lang="pt-BR" sz="2000" dirty="0"/>
              <a:t>de remoção de 62,57% de Cr, 84,15% de Cu, 95,42% de Ni, 99,83% de Pb e 99,96% de Zn. </a:t>
            </a:r>
            <a:endParaRPr lang="pt-PT" sz="2000" dirty="0"/>
          </a:p>
          <a:p>
            <a:pPr algn="just"/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167167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476672"/>
            <a:ext cx="81369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/>
              <a:t>Resultados e Discussão</a:t>
            </a:r>
            <a:endParaRPr lang="pt-BR" sz="36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3" y="1644824"/>
            <a:ext cx="8337214" cy="37616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PT" sz="20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608004" y="980728"/>
            <a:ext cx="4196753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800" b="1" dirty="0" smtClean="0"/>
              <a:t>Avaliação da remoção de metais pesados </a:t>
            </a:r>
            <a:endParaRPr lang="pt-BR" sz="1800" b="1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02" t="33265" r="3695" b="17517"/>
          <a:stretch/>
        </p:blipFill>
        <p:spPr>
          <a:xfrm>
            <a:off x="395536" y="1844824"/>
            <a:ext cx="8280920" cy="2504256"/>
          </a:xfrm>
          <a:prstGeom prst="rect">
            <a:avLst/>
          </a:prstGeom>
        </p:spPr>
      </p:pic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971600" y="4563561"/>
            <a:ext cx="66967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1200" dirty="0">
                <a:latin typeface="+mj-lt"/>
              </a:rPr>
              <a:t>Variação de q</a:t>
            </a:r>
            <a:r>
              <a:rPr lang="pt-PT" sz="1200" baseline="-25000" dirty="0">
                <a:latin typeface="+mj-lt"/>
              </a:rPr>
              <a:t>s</a:t>
            </a:r>
            <a:r>
              <a:rPr lang="pt-PT" sz="1200" dirty="0">
                <a:latin typeface="+mj-lt"/>
              </a:rPr>
              <a:t> nos ensaios com Cr, Cu, Ni, Pb e Zn em descontínuo (a) e contínuo (b) </a:t>
            </a:r>
            <a:endParaRPr lang="pt-PT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435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476672"/>
            <a:ext cx="81369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/>
              <a:t>Resultados e Discussão</a:t>
            </a:r>
            <a:endParaRPr lang="pt-BR" sz="36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3" y="1644824"/>
            <a:ext cx="8337214" cy="37616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PT" sz="20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608004" y="980728"/>
            <a:ext cx="4196753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800" b="1" dirty="0" smtClean="0"/>
              <a:t>Avaliação da remoção de metais pesados </a:t>
            </a:r>
            <a:endParaRPr lang="pt-BR" sz="1800" b="1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67543" y="1644824"/>
            <a:ext cx="8337213" cy="37616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PT" sz="2000" dirty="0" smtClean="0"/>
              <a:t>Para os ensaios em descontínuo, observam-se valores de </a:t>
            </a:r>
            <a:r>
              <a:rPr lang="pt-BR" sz="2000" dirty="0"/>
              <a:t>q</a:t>
            </a:r>
            <a:r>
              <a:rPr lang="pt-BR" sz="2000" baseline="-25000" dirty="0"/>
              <a:t>s</a:t>
            </a:r>
            <a:r>
              <a:rPr lang="pt-PT" sz="2000" dirty="0" smtClean="0"/>
              <a:t> de 1,14 mg Cr/mg, 2,10 mg Cu/mg, 2,37 mg Ni/mg, 2,59 mg Pb/mg e 2,61 mg </a:t>
            </a:r>
            <a:r>
              <a:rPr lang="pt-PT" sz="2000" dirty="0" smtClean="0"/>
              <a:t>Zn/mg</a:t>
            </a:r>
            <a:r>
              <a:rPr lang="pt-PT" sz="2000" dirty="0"/>
              <a:t>.</a:t>
            </a:r>
            <a:endParaRPr lang="pt-PT" sz="2000" dirty="0" smtClean="0"/>
          </a:p>
          <a:p>
            <a:pPr algn="just"/>
            <a:endParaRPr lang="pt-PT" sz="2000" dirty="0" smtClean="0"/>
          </a:p>
          <a:p>
            <a:pPr algn="just"/>
            <a:r>
              <a:rPr lang="pt-PT" sz="2000" dirty="0" smtClean="0"/>
              <a:t>Nos ensaios em contínuo são apresentados valores de </a:t>
            </a:r>
            <a:r>
              <a:rPr lang="pt-BR" sz="2000" dirty="0"/>
              <a:t>q</a:t>
            </a:r>
            <a:r>
              <a:rPr lang="pt-BR" sz="2000" baseline="-25000" dirty="0"/>
              <a:t>s</a:t>
            </a:r>
            <a:r>
              <a:rPr lang="pt-PT" sz="2000" dirty="0" smtClean="0"/>
              <a:t> de 1,63 mg Cr/mg, 2,19 mg Cu/mg, 2,53 mg Ni/mg, 2,61 mg Pb/mg e 2,67 mg Zn/ mg. </a:t>
            </a:r>
          </a:p>
          <a:p>
            <a:pPr algn="just"/>
            <a:endParaRPr lang="pt-PT" sz="2000" dirty="0" smtClean="0"/>
          </a:p>
          <a:p>
            <a:pPr algn="just"/>
            <a:r>
              <a:rPr lang="pt-BR" sz="2000" dirty="0"/>
              <a:t>Os valores de q</a:t>
            </a:r>
            <a:r>
              <a:rPr lang="pt-BR" sz="2000" baseline="-25000" dirty="0"/>
              <a:t>s</a:t>
            </a:r>
            <a:r>
              <a:rPr lang="pt-BR" sz="2000" dirty="0"/>
              <a:t>, foram muito inferiores aos observadas nos ensaios em batelada (1-10 mg/L de metal; m = 0,5 g de fino do solo; 24 h</a:t>
            </a:r>
            <a:r>
              <a:rPr lang="pt-BR" sz="2000" dirty="0" smtClean="0"/>
              <a:t>) </a:t>
            </a:r>
            <a:r>
              <a:rPr lang="pt-BR" sz="2000" dirty="0"/>
              <a:t>o que é justificada pela maior exposição da superfície do material aos íons metálicos em solução nos ensaios em batelada.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407783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476672"/>
            <a:ext cx="81369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/>
              <a:t>Resultados e Discussão</a:t>
            </a:r>
            <a:endParaRPr lang="pt-BR" sz="36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3" y="1644824"/>
            <a:ext cx="8337214" cy="37616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PT" sz="20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608004" y="980728"/>
            <a:ext cx="4196753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800" b="1" dirty="0" smtClean="0"/>
              <a:t>Avaliação da remoção de metais pesados </a:t>
            </a:r>
            <a:endParaRPr lang="pt-BR" sz="1800" b="1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67543" y="1644824"/>
            <a:ext cx="8337213" cy="37616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PT" sz="2000" dirty="0" smtClean="0"/>
              <a:t>Os </a:t>
            </a:r>
            <a:r>
              <a:rPr lang="pt-PT" sz="2000" dirty="0"/>
              <a:t>valores de pH dos ensaios em coluna, </a:t>
            </a:r>
            <a:r>
              <a:rPr lang="pt-PT" sz="2000" dirty="0" smtClean="0"/>
              <a:t>parecem </a:t>
            </a:r>
            <a:r>
              <a:rPr lang="pt-PT" sz="2000" dirty="0"/>
              <a:t>ter favorecido a remoção dos </a:t>
            </a:r>
            <a:r>
              <a:rPr lang="pt-PT" sz="2000" dirty="0" err="1"/>
              <a:t>íons</a:t>
            </a:r>
            <a:r>
              <a:rPr lang="pt-PT" sz="2000" dirty="0"/>
              <a:t> metálicos Cr</a:t>
            </a:r>
            <a:r>
              <a:rPr lang="pt-PT" sz="2000" baseline="30000" dirty="0"/>
              <a:t>3+</a:t>
            </a:r>
            <a:r>
              <a:rPr lang="pt-PT" sz="2000" dirty="0"/>
              <a:t>, Cu</a:t>
            </a:r>
            <a:r>
              <a:rPr lang="pt-PT" sz="2000" baseline="30000" dirty="0"/>
              <a:t>2+</a:t>
            </a:r>
            <a:r>
              <a:rPr lang="pt-PT" sz="2000" dirty="0"/>
              <a:t>, Ni</a:t>
            </a:r>
            <a:r>
              <a:rPr lang="pt-PT" sz="2000" baseline="30000" dirty="0"/>
              <a:t>2+</a:t>
            </a:r>
            <a:r>
              <a:rPr lang="pt-PT" sz="2000" dirty="0"/>
              <a:t>, Pb</a:t>
            </a:r>
            <a:r>
              <a:rPr lang="pt-PT" sz="2000" baseline="30000" dirty="0"/>
              <a:t>2+ </a:t>
            </a:r>
            <a:r>
              <a:rPr lang="pt-PT" sz="2000" dirty="0"/>
              <a:t>e Zn</a:t>
            </a:r>
            <a:r>
              <a:rPr lang="pt-PT" sz="2000" baseline="30000" dirty="0"/>
              <a:t>2+ </a:t>
            </a:r>
            <a:r>
              <a:rPr lang="pt-PT" sz="2000" dirty="0"/>
              <a:t>por complexação e precipitação na forma de </a:t>
            </a:r>
            <a:r>
              <a:rPr lang="pt-PT" sz="2000" dirty="0" smtClean="0"/>
              <a:t>hidróxidos, </a:t>
            </a:r>
            <a:r>
              <a:rPr lang="pt-PT" sz="2000" dirty="0"/>
              <a:t>embora possa também ter ocorrido adsorção e permuta iônica (com exceção do Cr), dado que o pH baixa para valores abaixo de 6 em alguns </a:t>
            </a:r>
            <a:r>
              <a:rPr lang="pt-PT" sz="2000" dirty="0" smtClean="0"/>
              <a:t>ciclos.</a:t>
            </a:r>
            <a:endParaRPr lang="pt-PT" sz="2000" dirty="0" smtClean="0"/>
          </a:p>
          <a:p>
            <a:pPr algn="just"/>
            <a:endParaRPr lang="pt-PT" sz="2000" dirty="0"/>
          </a:p>
          <a:p>
            <a:pPr algn="just"/>
            <a:r>
              <a:rPr lang="pt-PT" sz="2000" dirty="0" smtClean="0"/>
              <a:t>A </a:t>
            </a:r>
            <a:r>
              <a:rPr lang="pt-PT" sz="2000" dirty="0"/>
              <a:t>menor remoção de Cr em comparação com os outros metais pesados, pode estar relacionada com a competição das várias espécies de metais em solução que, </a:t>
            </a:r>
            <a:r>
              <a:rPr lang="pt-PT" sz="2000" dirty="0" smtClean="0"/>
              <a:t>favorece </a:t>
            </a:r>
            <a:r>
              <a:rPr lang="pt-PT" sz="2000" dirty="0"/>
              <a:t>as espécies de menor carga quando há variações na força iônica da solução, e o íon Cr</a:t>
            </a:r>
            <a:r>
              <a:rPr lang="pt-PT" sz="2000" baseline="30000" dirty="0"/>
              <a:t>3+ </a:t>
            </a:r>
            <a:r>
              <a:rPr lang="pt-PT" sz="2000" dirty="0"/>
              <a:t>é o que apresenta a carga mais elevada. Também porque o pH ideal para a sua adsorção eletrostática e permuta iônica situa-se entre 2 e </a:t>
            </a:r>
            <a:r>
              <a:rPr lang="pt-PT" sz="2000" dirty="0" smtClean="0"/>
              <a:t>4.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36408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476672"/>
            <a:ext cx="81369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/>
              <a:t>Conclusão</a:t>
            </a:r>
            <a:endParaRPr lang="pt-BR" sz="36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3" y="1644824"/>
            <a:ext cx="8337214" cy="37616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PT" sz="20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79938" y="1644824"/>
            <a:ext cx="8337213" cy="37616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000" dirty="0"/>
              <a:t>A componente fina do solo residual da Quinta de Gonçalo Martins tem propriedades reativas que lhe conferem uma boa capacidade de remoção de metais pesados por mecanismos de sorção, o que lhe permite atuar como uma barreira à contaminação de águas subterrâneas durante a infiltração com águas residuais tratadas. </a:t>
            </a:r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O </a:t>
            </a:r>
            <a:r>
              <a:rPr lang="pt-BR" sz="2000" dirty="0"/>
              <a:t>Zn foi o metal que apresentou maior remoção, seguido do Pb, Ni, Cu e Cr, nos ensaios em fluxo contínuo, e parece ter ocorrido essencialmente por mecanismos de complexação e precipitação na forma de hidróxidos, adsorção e permuta iônica. </a:t>
            </a:r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A </a:t>
            </a:r>
            <a:r>
              <a:rPr lang="pt-BR" sz="2000" dirty="0"/>
              <a:t>utilização de solos residuais como meio de enchimento de infraestruturas de infiltração, poderá trazer vantagens econômicas, dado tratar-se de uma matéria-prima local.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390832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476672"/>
            <a:ext cx="81369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/>
              <a:t>Introdução</a:t>
            </a:r>
            <a:endParaRPr lang="pt-BR" sz="36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1489903"/>
            <a:ext cx="8280920" cy="37616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PT" sz="2000" dirty="0"/>
              <a:t>Os efluentes líquidos produzidos </a:t>
            </a:r>
            <a:r>
              <a:rPr lang="pt-PT" sz="2000" dirty="0" smtClean="0"/>
              <a:t>em ETAR </a:t>
            </a:r>
            <a:r>
              <a:rPr lang="pt-PT" sz="2000" dirty="0"/>
              <a:t>podem ser descarregados em massas de água, desde que cumpram os limites de descarga para vários parâmetros de qualidade definidos na </a:t>
            </a:r>
            <a:r>
              <a:rPr lang="pt-PT" sz="2000" dirty="0" smtClean="0"/>
              <a:t>legislação.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dirty="0"/>
              <a:t>Existe assim, uma carga poluente residual que é permitida introduzir em massas de água naturais, desde que não haja risco de impacto ambiental negativo e significativo para aquele recurso hídrico e problemas de saúde pública. </a:t>
            </a:r>
            <a:endParaRPr lang="pt-PT" sz="2000" dirty="0" smtClean="0"/>
          </a:p>
          <a:p>
            <a:pPr algn="just"/>
            <a:endParaRPr lang="pt-PT" sz="2000" dirty="0"/>
          </a:p>
          <a:p>
            <a:pPr algn="just"/>
            <a:r>
              <a:rPr lang="pt-PT" sz="2000" dirty="0"/>
              <a:t>A prática de reutilização de ART, é vista como uma estratégia de conservação da água em regiões onde a escassez de recursos hídricos constitui uma realidade natural e naquelas em que o crescimento demográfico e/ou alterações climáticas anteveem essa </a:t>
            </a:r>
            <a:r>
              <a:rPr lang="pt-PT" sz="2000" dirty="0" smtClean="0"/>
              <a:t>escassez.</a:t>
            </a:r>
          </a:p>
          <a:p>
            <a:pPr algn="just"/>
            <a:endParaRPr lang="pt-PT" sz="2000" dirty="0"/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2339752" y="1983829"/>
            <a:ext cx="5256584" cy="93610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pt-BR" sz="2800" b="1" dirty="0" smtClean="0"/>
              <a:t>Obrigada </a:t>
            </a:r>
            <a:r>
              <a:rPr lang="pt-BR" sz="2800" b="1" dirty="0" smtClean="0"/>
              <a:t>pela vossa atenção!</a:t>
            </a:r>
            <a:endParaRPr lang="pt-BR" sz="2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83" y="4711312"/>
            <a:ext cx="2374939" cy="43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46" y="4327954"/>
            <a:ext cx="983316" cy="1008529"/>
          </a:xfrm>
          <a:prstGeom prst="rect">
            <a:avLst/>
          </a:prstGeom>
        </p:spPr>
      </p:pic>
      <p:pic>
        <p:nvPicPr>
          <p:cNvPr id="8" name="Imagem 7" descr="prioritaria_tipo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470203"/>
            <a:ext cx="490358" cy="77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ítulo 2"/>
          <p:cNvSpPr>
            <a:spLocks noGrp="1"/>
          </p:cNvSpPr>
          <p:nvPr>
            <p:ph type="subTitle" idx="4294967295"/>
          </p:nvPr>
        </p:nvSpPr>
        <p:spPr>
          <a:xfrm>
            <a:off x="852583" y="3539250"/>
            <a:ext cx="5256584" cy="9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800" b="1" dirty="0" smtClean="0"/>
              <a:t>Para informações adicionais contatar:</a:t>
            </a:r>
          </a:p>
          <a:p>
            <a:pPr marL="0" indent="0">
              <a:buNone/>
            </a:pPr>
            <a:r>
              <a:rPr lang="pt-BR" sz="1800" b="1" dirty="0" smtClean="0"/>
              <a:t>Flora Silva (</a:t>
            </a:r>
            <a:r>
              <a:rPr lang="pt-BR" sz="1800" b="1" dirty="0" smtClean="0">
                <a:hlinkClick r:id="rId5"/>
              </a:rPr>
              <a:t>flora@ipb.pt</a:t>
            </a:r>
            <a:r>
              <a:rPr lang="pt-BR" sz="1800" b="1" dirty="0" smtClean="0"/>
              <a:t>) 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6649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476672"/>
            <a:ext cx="81369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/>
              <a:t>Introdução</a:t>
            </a:r>
            <a:endParaRPr lang="pt-BR" sz="36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1489903"/>
            <a:ext cx="8280920" cy="37616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PT" sz="2000" dirty="0"/>
              <a:t>Em situações de menor escassez de água, a reutilização é praticada por imperativos de proteção ambiental dos meios </a:t>
            </a:r>
            <a:r>
              <a:rPr lang="pt-PT" sz="2000" dirty="0" err="1"/>
              <a:t>receptores</a:t>
            </a:r>
            <a:r>
              <a:rPr lang="pt-PT" sz="2000" dirty="0"/>
              <a:t>, reduzindo a descarga de efluentes de ETAR</a:t>
            </a:r>
            <a:r>
              <a:rPr lang="pt-PT" sz="2000" dirty="0" smtClean="0"/>
              <a:t>.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dirty="0"/>
              <a:t>U</a:t>
            </a:r>
            <a:r>
              <a:rPr lang="pt-PT" sz="2000" dirty="0" smtClean="0"/>
              <a:t>ma </a:t>
            </a:r>
            <a:r>
              <a:rPr lang="pt-PT" sz="2000" dirty="0"/>
              <a:t>das estratégias de gestão integrada dos recursos hídricos passa por dinamizar a utilização deste recurso para usos não </a:t>
            </a:r>
            <a:r>
              <a:rPr lang="pt-PT" sz="2000" dirty="0" smtClean="0"/>
              <a:t>potáveis, </a:t>
            </a:r>
            <a:r>
              <a:rPr lang="pt-PT" sz="2000" dirty="0"/>
              <a:t>que representam a grande maioria dos consumos de água e cujos requisitos de qualidade são substancialmente inferiores aos da água para consumo </a:t>
            </a:r>
            <a:r>
              <a:rPr lang="pt-PT" sz="2000" dirty="0" smtClean="0"/>
              <a:t>humano:</a:t>
            </a:r>
          </a:p>
          <a:p>
            <a:pPr algn="just"/>
            <a:endParaRPr lang="pt-PT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PT" sz="2000" dirty="0"/>
              <a:t>I</a:t>
            </a:r>
            <a:r>
              <a:rPr lang="pt-PT" sz="2000" dirty="0" smtClean="0"/>
              <a:t>rrigação agrícola;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PT" sz="2000" dirty="0" smtClean="0"/>
              <a:t>irrigação paisagística;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PT" sz="2000" dirty="0"/>
              <a:t>i</a:t>
            </a:r>
            <a:r>
              <a:rPr lang="pt-PT" sz="2000" dirty="0" smtClean="0"/>
              <a:t>ndústria;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PT" sz="2000" dirty="0" smtClean="0"/>
              <a:t>recarga </a:t>
            </a:r>
            <a:r>
              <a:rPr lang="pt-PT" sz="2000" dirty="0"/>
              <a:t>artificial de </a:t>
            </a:r>
            <a:r>
              <a:rPr lang="pt-PT" sz="2000" dirty="0" smtClean="0"/>
              <a:t>aquíferos;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PT" sz="2000" dirty="0" smtClean="0"/>
              <a:t>usos </a:t>
            </a:r>
            <a:r>
              <a:rPr lang="pt-PT" sz="2000" dirty="0"/>
              <a:t>recreativos e </a:t>
            </a:r>
            <a:r>
              <a:rPr lang="pt-PT" sz="2000" dirty="0" smtClean="0"/>
              <a:t>ambientais.</a:t>
            </a:r>
            <a:endParaRPr lang="pt-PT" sz="2000" dirty="0" smtClean="0"/>
          </a:p>
          <a:p>
            <a:pPr algn="just"/>
            <a:endParaRPr lang="pt-PT" sz="2000" dirty="0"/>
          </a:p>
          <a:p>
            <a:pPr algn="just"/>
            <a:endParaRPr lang="pt-PT" sz="2000" dirty="0"/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89377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476672"/>
            <a:ext cx="81369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/>
              <a:t>Introdução</a:t>
            </a:r>
            <a:endParaRPr lang="pt-BR" sz="36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1489903"/>
            <a:ext cx="8280920" cy="37616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PT" sz="2000" dirty="0"/>
              <a:t>O tratamento complementar das águas residuais por meio do solo (Soil Aquifer Treatment – SAT) tem demonstrado ser uma alternativa técnica e economicamente viável para o polimento de efluentes de tratamento secundário previamente à sua inclusão em </a:t>
            </a:r>
            <a:r>
              <a:rPr lang="pt-PT" sz="2000" dirty="0" smtClean="0"/>
              <a:t>aquíferos.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dirty="0"/>
              <a:t>No entanto, caso o solo não apresente condições favoráveis para a infiltração de ART, as cargas residuais dessas águas (p.e. metais pesados) podem ser uma desvantagem para a qualidade da água subterrânea. </a:t>
            </a:r>
            <a:endParaRPr lang="pt-PT" sz="2000" dirty="0" smtClean="0"/>
          </a:p>
          <a:p>
            <a:pPr algn="just"/>
            <a:endParaRPr lang="pt-PT" sz="2000" dirty="0"/>
          </a:p>
          <a:p>
            <a:pPr algn="just"/>
            <a:r>
              <a:rPr lang="pt-PT" sz="2000" dirty="0"/>
              <a:t>As argilas têm propriedades reativas que lhes permitem remover </a:t>
            </a:r>
            <a:r>
              <a:rPr lang="pt-PT" sz="2000" dirty="0" err="1"/>
              <a:t>cátions</a:t>
            </a:r>
            <a:r>
              <a:rPr lang="pt-PT" sz="2000" dirty="0"/>
              <a:t> metálicos essencialmente por mecanismos de sorção (p.e. adsorção, permuta iônica e complexação e precipitação</a:t>
            </a:r>
            <a:r>
              <a:rPr lang="pt-PT" sz="2000" dirty="0" smtClean="0"/>
              <a:t>).</a:t>
            </a:r>
            <a:endParaRPr lang="pt-PT" sz="2000" dirty="0"/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79559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476672"/>
            <a:ext cx="81369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/>
              <a:t>Objetivos</a:t>
            </a:r>
            <a:endParaRPr lang="pt-BR" sz="36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1489903"/>
            <a:ext cx="8280920" cy="37616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PT" sz="2000" dirty="0" smtClean="0"/>
              <a:t>O objetivo </a:t>
            </a:r>
            <a:r>
              <a:rPr lang="pt-PT" sz="2000" dirty="0"/>
              <a:t>deste trabalho </a:t>
            </a:r>
            <a:r>
              <a:rPr lang="pt-PT" sz="2000" dirty="0" smtClean="0"/>
              <a:t>foi:</a:t>
            </a:r>
          </a:p>
          <a:p>
            <a:pPr algn="just"/>
            <a:endParaRPr lang="pt-PT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PT" sz="2000" dirty="0"/>
              <a:t>A</a:t>
            </a:r>
            <a:r>
              <a:rPr lang="pt-PT" sz="2000" dirty="0" smtClean="0"/>
              <a:t>valiar </a:t>
            </a:r>
            <a:r>
              <a:rPr lang="pt-PT" sz="2000" dirty="0"/>
              <a:t>a capacidade de remoção de cinco metais pesados (Cr, Cu, Ni, Pb e Zn), em ensaios em coluna laboratorial de fluxo vertical e descendente, de modo descontínuo e contínuo, com a componente fina de um solo residual da Quinta de Gonçalo Martins (Guarda, </a:t>
            </a:r>
            <a:r>
              <a:rPr lang="pt-PT" sz="2000" dirty="0" smtClean="0"/>
              <a:t>Portugal);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PT" sz="2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PT" sz="2000" dirty="0" smtClean="0"/>
              <a:t>verificar </a:t>
            </a:r>
            <a:r>
              <a:rPr lang="pt-PT" sz="2000" dirty="0"/>
              <a:t>quais os mecanismos de sorção responsáveis pela remoção desses poluentes.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02538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476672"/>
            <a:ext cx="81369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/>
              <a:t>Material e Métodos</a:t>
            </a:r>
            <a:endParaRPr lang="pt-BR" sz="36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803836" y="1412152"/>
            <a:ext cx="3913696" cy="37616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PT" sz="2000" dirty="0"/>
              <a:t>A área de estudo localiza-se na região da Beira Interior de Portugal, tendo a amostra de solo residual sido coletada na Quinta de Gonçalo Martins (Guarda), um dos locais selecionados para infiltração de </a:t>
            </a:r>
            <a:r>
              <a:rPr lang="pt-PT" sz="2000" dirty="0" smtClean="0"/>
              <a:t>ART.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dirty="0"/>
              <a:t>Para este estudo, extraiu-se do solo a componente inferior a 0,075 mm (fino do solo), por ser nesta que se encontram as frações mais reativas do solo, nomeadamente silte e argila. </a:t>
            </a:r>
          </a:p>
          <a:p>
            <a:pPr algn="just"/>
            <a:endParaRPr lang="pt-PT" sz="2000" dirty="0"/>
          </a:p>
        </p:txBody>
      </p:sp>
      <p:grpSp>
        <p:nvGrpSpPr>
          <p:cNvPr id="6" name="Grupo 5"/>
          <p:cNvGrpSpPr/>
          <p:nvPr/>
        </p:nvGrpSpPr>
        <p:grpSpPr>
          <a:xfrm>
            <a:off x="593566" y="1179742"/>
            <a:ext cx="3888008" cy="2669917"/>
            <a:chOff x="0" y="0"/>
            <a:chExt cx="5400040" cy="3820795"/>
          </a:xfrm>
        </p:grpSpPr>
        <p:pic>
          <p:nvPicPr>
            <p:cNvPr id="7" name="Imagem 6" descr="F:\m5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00040" cy="3820795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grpSp>
          <p:nvGrpSpPr>
            <p:cNvPr id="8" name="Grupo 7"/>
            <p:cNvGrpSpPr/>
            <p:nvPr/>
          </p:nvGrpSpPr>
          <p:grpSpPr>
            <a:xfrm>
              <a:off x="3657600" y="2423753"/>
              <a:ext cx="1200785" cy="746125"/>
              <a:chOff x="0" y="42862"/>
              <a:chExt cx="1200785" cy="746125"/>
            </a:xfrm>
          </p:grpSpPr>
          <p:pic>
            <p:nvPicPr>
              <p:cNvPr id="9" name="Imagem 8" descr="F:\m4.jpg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10" t="21442" r="12795" b="12462"/>
              <a:stretch/>
            </p:blipFill>
            <p:spPr bwMode="auto">
              <a:xfrm>
                <a:off x="0" y="42862"/>
                <a:ext cx="1200785" cy="746125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xtLst>
                <a:ext uri="{53640926-AAD7-44d8-BBD7-CCE9431645EC}">
    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rto="http://schemas.microsoft.com/office/word/2006/arto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    </a:ext>
              </a:extLst>
            </p:spPr>
          </p:pic>
          <p:sp>
            <p:nvSpPr>
              <p:cNvPr id="10" name="Caixa de texto 83"/>
              <p:cNvSpPr txBox="1"/>
              <p:nvPr/>
            </p:nvSpPr>
            <p:spPr>
              <a:xfrm>
                <a:off x="550581" y="42863"/>
                <a:ext cx="591512" cy="210924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t-PT" sz="800" b="1" dirty="0">
                    <a:solidFill>
                      <a:srgbClr val="40404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</a:t>
                </a:r>
                <a:r>
                  <a:rPr lang="pt-PT" sz="800" b="1" dirty="0">
                    <a:solidFill>
                      <a:srgbClr val="40404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</a:t>
                </a:r>
                <a:endParaRPr lang="pt-PT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pic>
        <p:nvPicPr>
          <p:cNvPr id="11" name="Imagem 10" descr="C:\Users\Flora\Documents\Docs_Flora\Doutoramento_FloraSilva\Doutoramento\Doutoramento_ECivil_UBI\Fotografias\Fotos ensaios\Recolha amostras Set 11\DSCN431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6" y="3975041"/>
            <a:ext cx="1747097" cy="1064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C:\Users\Flora\Documents\Docs_Flora\Doutoramento\Doutoramento_ECivil_UBI\Fotografias\Fotos_Julho2012\DSCI046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157" y="3975041"/>
            <a:ext cx="1860417" cy="1080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6"/>
          <p:cNvSpPr txBox="1">
            <a:spLocks noChangeArrowheads="1"/>
          </p:cNvSpPr>
          <p:nvPr/>
        </p:nvSpPr>
        <p:spPr bwMode="auto">
          <a:xfrm>
            <a:off x="265549" y="5076661"/>
            <a:ext cx="45440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1200" dirty="0" smtClean="0">
                <a:latin typeface="+mj-lt"/>
              </a:rPr>
              <a:t>Local de coleta da amostra de solo (a) e (b); Secagem do solo em laboratório (c)</a:t>
            </a:r>
            <a:endParaRPr lang="pt-PT" sz="1200" dirty="0">
              <a:latin typeface="+mj-lt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608004" y="980728"/>
            <a:ext cx="4196753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1800" b="1" dirty="0" smtClean="0"/>
              <a:t>Ensaios de caracterização do solo residual</a:t>
            </a:r>
            <a:endParaRPr lang="pt-BR" sz="1800" b="1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03" t="75721" r="88832" b="18458"/>
          <a:stretch/>
        </p:blipFill>
        <p:spPr>
          <a:xfrm>
            <a:off x="348063" y="3533496"/>
            <a:ext cx="576065" cy="29619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60233" y="4768884"/>
            <a:ext cx="542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/>
              <a:t>b)</a:t>
            </a:r>
            <a:endParaRPr lang="pt-PT" sz="14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591754" y="4784288"/>
            <a:ext cx="542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/>
              <a:t>c</a:t>
            </a:r>
            <a:r>
              <a:rPr lang="pt-PT" sz="1400" b="1" dirty="0" smtClean="0"/>
              <a:t>)</a:t>
            </a:r>
            <a:endParaRPr lang="pt-PT" sz="1400" b="1" dirty="0"/>
          </a:p>
        </p:txBody>
      </p:sp>
    </p:spTree>
    <p:extLst>
      <p:ext uri="{BB962C8B-B14F-4D97-AF65-F5344CB8AC3E}">
        <p14:creationId xmlns:p14="http://schemas.microsoft.com/office/powerpoint/2010/main" val="182972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476672"/>
            <a:ext cx="81369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/>
              <a:t>Material e Métodos</a:t>
            </a:r>
            <a:endParaRPr lang="pt-BR" sz="36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1644824"/>
            <a:ext cx="8280920" cy="37616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PT" sz="2000" dirty="0" smtClean="0"/>
              <a:t>Para perceber a importância das propriedades do solo na remoção de metais pesados, determinaram-se algumas propriedades físicas, químicas e mineralógicas:</a:t>
            </a:r>
          </a:p>
          <a:p>
            <a:pPr algn="just"/>
            <a:endParaRPr lang="pt-PT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PT" sz="2000" dirty="0" smtClean="0"/>
              <a:t>Volumes </a:t>
            </a:r>
            <a:r>
              <a:rPr lang="pt-PT" sz="2000" dirty="0"/>
              <a:t>diferencial e cumulativo do fino do solo em função do tamanho das </a:t>
            </a:r>
            <a:r>
              <a:rPr lang="pt-PT" sz="2000" dirty="0" smtClean="0"/>
              <a:t>partículas;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PT" sz="2000" dirty="0" smtClean="0"/>
              <a:t>superfície específica;</a:t>
            </a:r>
            <a:endParaRPr lang="pt-PT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PT" sz="2000" dirty="0"/>
              <a:t>densidade das partículas </a:t>
            </a:r>
            <a:r>
              <a:rPr lang="pt-PT" sz="2000" dirty="0" smtClean="0"/>
              <a:t>sólidas;</a:t>
            </a:r>
            <a:endParaRPr lang="pt-PT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PT" sz="2000" dirty="0"/>
              <a:t>p</a:t>
            </a:r>
            <a:r>
              <a:rPr lang="pt-PT" sz="2000" dirty="0" smtClean="0"/>
              <a:t>orosidade;</a:t>
            </a:r>
            <a:endParaRPr lang="pt-PT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PT" sz="2000" dirty="0" smtClean="0"/>
              <a:t>composição </a:t>
            </a:r>
            <a:r>
              <a:rPr lang="pt-PT" sz="2000" dirty="0"/>
              <a:t>mineralógica qualitativa do </a:t>
            </a:r>
            <a:r>
              <a:rPr lang="pt-PT" sz="2000" dirty="0" smtClean="0"/>
              <a:t>solo;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PT" sz="2000" dirty="0"/>
              <a:t>composição química (análise em </a:t>
            </a:r>
            <a:r>
              <a:rPr lang="pt-PT" sz="2000" dirty="0" smtClean="0"/>
              <a:t>óxidos);</a:t>
            </a:r>
            <a:endParaRPr lang="pt-PT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PT" sz="2000" dirty="0" smtClean="0"/>
              <a:t>capacidade </a:t>
            </a:r>
            <a:r>
              <a:rPr lang="pt-PT" sz="2000" dirty="0"/>
              <a:t>de troca </a:t>
            </a:r>
            <a:r>
              <a:rPr lang="pt-PT" sz="2000" dirty="0" smtClean="0"/>
              <a:t>catiónica.</a:t>
            </a:r>
            <a:endParaRPr lang="pt-PT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PT" sz="2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08004" y="980728"/>
            <a:ext cx="4196753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1800" b="1" dirty="0" smtClean="0"/>
              <a:t>Ensaios de caracterização do solo residual</a:t>
            </a:r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356221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476672"/>
            <a:ext cx="81369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/>
              <a:t>Material e Métodos</a:t>
            </a:r>
            <a:endParaRPr lang="pt-BR" sz="36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1644824"/>
            <a:ext cx="5328592" cy="37616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PT" sz="2000" dirty="0" smtClean="0"/>
              <a:t>Coluna </a:t>
            </a:r>
            <a:r>
              <a:rPr lang="pt-PT" sz="2000" dirty="0"/>
              <a:t>em acrílico, de fluxo vertical e descendente, de secção circular, com 42 cm de altura por 14 cm de </a:t>
            </a:r>
            <a:r>
              <a:rPr lang="pt-PT" sz="2000" dirty="0" smtClean="0"/>
              <a:t>diâmetro;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PT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PT" sz="2000" dirty="0" smtClean="0"/>
              <a:t>3 </a:t>
            </a:r>
            <a:r>
              <a:rPr lang="pt-PT" sz="2000" dirty="0"/>
              <a:t>tomas para amostragem </a:t>
            </a:r>
            <a:r>
              <a:rPr lang="pt-PT" sz="2000" dirty="0" smtClean="0"/>
              <a:t>(TE, P1, P2 e BE);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PT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PT" sz="2000" dirty="0" smtClean="0"/>
              <a:t>altura </a:t>
            </a:r>
            <a:r>
              <a:rPr lang="pt-PT" sz="2000" dirty="0"/>
              <a:t>total </a:t>
            </a:r>
            <a:r>
              <a:rPr lang="pt-PT" sz="2000" dirty="0" smtClean="0"/>
              <a:t>do meio de enchimento: 25 cm (camada superior </a:t>
            </a:r>
            <a:r>
              <a:rPr lang="pt-PT" sz="2000" dirty="0"/>
              <a:t>com 20 cm </a:t>
            </a:r>
            <a:r>
              <a:rPr lang="pt-PT" sz="2000" dirty="0" smtClean="0"/>
              <a:t>de fino </a:t>
            </a:r>
            <a:r>
              <a:rPr lang="pt-PT" sz="2000" dirty="0"/>
              <a:t>do solo, massa = 3588,1 </a:t>
            </a:r>
            <a:r>
              <a:rPr lang="pt-PT" sz="2000" dirty="0" smtClean="0"/>
              <a:t>g; camada inferior </a:t>
            </a:r>
            <a:r>
              <a:rPr lang="pt-PT" sz="2000" dirty="0"/>
              <a:t>com 5 cm </a:t>
            </a:r>
            <a:r>
              <a:rPr lang="pt-PT" sz="2000" dirty="0" smtClean="0"/>
              <a:t>de areia </a:t>
            </a:r>
            <a:r>
              <a:rPr lang="pt-PT" sz="2000" dirty="0"/>
              <a:t>de rio, massa = 891,4 g</a:t>
            </a:r>
            <a:r>
              <a:rPr lang="pt-PT" sz="2000" dirty="0" smtClean="0"/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PT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PT" sz="2000" dirty="0" smtClean="0"/>
              <a:t>V</a:t>
            </a:r>
            <a:r>
              <a:rPr lang="pt-PT" sz="2000" baseline="-25000" dirty="0" smtClean="0"/>
              <a:t>u</a:t>
            </a:r>
            <a:r>
              <a:rPr lang="pt-PT" sz="2000" dirty="0" smtClean="0"/>
              <a:t> </a:t>
            </a:r>
            <a:r>
              <a:rPr lang="pt-PT" sz="2000" dirty="0"/>
              <a:t>= 1,85 L (TE-BE). 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08004" y="980728"/>
            <a:ext cx="4196753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800" b="1" dirty="0" smtClean="0"/>
              <a:t>Ensaios em coluna com metais pesados</a:t>
            </a:r>
            <a:endParaRPr lang="pt-BR" sz="1800" b="1" dirty="0"/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5076056" y="5235386"/>
            <a:ext cx="45440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1200" dirty="0" smtClean="0">
                <a:latin typeface="+mj-lt"/>
              </a:rPr>
              <a:t>Coluna de fino do solo em operação</a:t>
            </a:r>
            <a:endParaRPr lang="pt-PT" sz="1200" dirty="0">
              <a:latin typeface="+mj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252" t="26374" r="40592" b="27361"/>
          <a:stretch/>
        </p:blipFill>
        <p:spPr>
          <a:xfrm>
            <a:off x="5951778" y="1192562"/>
            <a:ext cx="2792597" cy="423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5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476672"/>
            <a:ext cx="81369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/>
              <a:t>Material e Métodos</a:t>
            </a:r>
            <a:endParaRPr lang="pt-BR" sz="36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3" y="1644824"/>
            <a:ext cx="8337213" cy="37616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PT" sz="2000" dirty="0"/>
              <a:t>f</a:t>
            </a:r>
            <a:r>
              <a:rPr lang="pt-PT" sz="2000" dirty="0" smtClean="0"/>
              <a:t>oram </a:t>
            </a:r>
            <a:r>
              <a:rPr lang="pt-PT" sz="2000" dirty="0"/>
              <a:t>utilizadas soluções concentradas de 1,0 g/L de cromato de potássio (K</a:t>
            </a:r>
            <a:r>
              <a:rPr lang="pt-PT" sz="2000" baseline="-25000" dirty="0"/>
              <a:t>2</a:t>
            </a:r>
            <a:r>
              <a:rPr lang="pt-PT" sz="2000" dirty="0"/>
              <a:t>CrO</a:t>
            </a:r>
            <a:r>
              <a:rPr lang="pt-PT" sz="2000" baseline="-25000" dirty="0"/>
              <a:t>4</a:t>
            </a:r>
            <a:r>
              <a:rPr lang="pt-PT" sz="2000" dirty="0"/>
              <a:t>), sulfato de cobre (CuSO</a:t>
            </a:r>
            <a:r>
              <a:rPr lang="pt-PT" sz="2000" baseline="-25000" dirty="0"/>
              <a:t>4</a:t>
            </a:r>
            <a:r>
              <a:rPr lang="pt-PT" sz="2000" dirty="0"/>
              <a:t>), cloreto de níquel (NiCl</a:t>
            </a:r>
            <a:r>
              <a:rPr lang="pt-PT" sz="2000" baseline="-25000" dirty="0"/>
              <a:t>2</a:t>
            </a:r>
            <a:r>
              <a:rPr lang="pt-PT" sz="2000" dirty="0"/>
              <a:t>), nitrato de chumbo (Pb(NO</a:t>
            </a:r>
            <a:r>
              <a:rPr lang="pt-PT" sz="2000" baseline="-25000" dirty="0"/>
              <a:t>3</a:t>
            </a:r>
            <a:r>
              <a:rPr lang="pt-PT" sz="2000" dirty="0"/>
              <a:t>)</a:t>
            </a:r>
            <a:r>
              <a:rPr lang="pt-PT" sz="2000" baseline="-25000" dirty="0"/>
              <a:t>2</a:t>
            </a:r>
            <a:r>
              <a:rPr lang="pt-PT" sz="2000" dirty="0"/>
              <a:t>) e cloreto de zinco (ZnCl</a:t>
            </a:r>
            <a:r>
              <a:rPr lang="pt-PT" sz="2000" baseline="-25000" dirty="0"/>
              <a:t>2</a:t>
            </a:r>
            <a:r>
              <a:rPr lang="pt-PT" sz="2000" dirty="0"/>
              <a:t>), para estudar a remoção dos </a:t>
            </a:r>
            <a:r>
              <a:rPr lang="pt-PT" sz="2000" dirty="0" err="1"/>
              <a:t>íons</a:t>
            </a:r>
            <a:r>
              <a:rPr lang="pt-PT" sz="2000" dirty="0"/>
              <a:t> </a:t>
            </a:r>
            <a:r>
              <a:rPr lang="pt-PT" sz="2000" dirty="0" smtClean="0"/>
              <a:t>metálicos:</a:t>
            </a:r>
          </a:p>
          <a:p>
            <a:pPr algn="just"/>
            <a:endParaRPr lang="pt-PT" sz="2000" dirty="0" smtClean="0"/>
          </a:p>
          <a:p>
            <a:pPr algn="just"/>
            <a:r>
              <a:rPr lang="pt-PT" sz="2000" dirty="0"/>
              <a:t>	</a:t>
            </a:r>
            <a:r>
              <a:rPr lang="pt-PT" sz="2000" dirty="0" smtClean="0"/>
              <a:t>- Crómio ou </a:t>
            </a:r>
            <a:r>
              <a:rPr lang="pt-PT" sz="2000" dirty="0"/>
              <a:t>Cr</a:t>
            </a:r>
            <a:r>
              <a:rPr lang="pt-PT" sz="2000" baseline="30000" dirty="0"/>
              <a:t>3</a:t>
            </a:r>
            <a:r>
              <a:rPr lang="pt-PT" sz="2000" baseline="30000" dirty="0" smtClean="0"/>
              <a:t>+</a:t>
            </a:r>
            <a:r>
              <a:rPr lang="pt-PT" sz="2000" dirty="0" smtClean="0"/>
              <a:t>;</a:t>
            </a:r>
          </a:p>
          <a:p>
            <a:pPr algn="just"/>
            <a:r>
              <a:rPr lang="pt-PT" sz="2000" dirty="0"/>
              <a:t>	</a:t>
            </a:r>
            <a:r>
              <a:rPr lang="pt-PT" sz="2000" dirty="0" smtClean="0"/>
              <a:t>- cobre ou Cu</a:t>
            </a:r>
            <a:r>
              <a:rPr lang="pt-PT" sz="2000" baseline="30000" dirty="0" smtClean="0"/>
              <a:t>2+</a:t>
            </a:r>
            <a:r>
              <a:rPr lang="pt-PT" sz="2000" dirty="0" smtClean="0"/>
              <a:t>;</a:t>
            </a:r>
          </a:p>
          <a:p>
            <a:pPr algn="just"/>
            <a:r>
              <a:rPr lang="pt-PT" sz="2000" dirty="0"/>
              <a:t>	</a:t>
            </a:r>
            <a:r>
              <a:rPr lang="pt-PT" sz="2000" dirty="0" smtClean="0"/>
              <a:t>- </a:t>
            </a:r>
            <a:r>
              <a:rPr lang="pt-PT" sz="2000" dirty="0"/>
              <a:t>n</a:t>
            </a:r>
            <a:r>
              <a:rPr lang="pt-PT" sz="2000" dirty="0" smtClean="0"/>
              <a:t>íquel ou Ni</a:t>
            </a:r>
            <a:r>
              <a:rPr lang="pt-PT" sz="2000" baseline="30000" dirty="0" smtClean="0"/>
              <a:t>2+</a:t>
            </a:r>
            <a:r>
              <a:rPr lang="pt-PT" sz="2000" dirty="0" smtClean="0"/>
              <a:t>;</a:t>
            </a:r>
          </a:p>
          <a:p>
            <a:pPr algn="just"/>
            <a:r>
              <a:rPr lang="pt-PT" sz="2000" dirty="0"/>
              <a:t>	</a:t>
            </a:r>
            <a:r>
              <a:rPr lang="pt-PT" sz="2000" dirty="0" smtClean="0"/>
              <a:t>- chumbo ou Pb</a:t>
            </a:r>
            <a:r>
              <a:rPr lang="pt-PT" sz="2000" baseline="30000" dirty="0" smtClean="0"/>
              <a:t>2+</a:t>
            </a:r>
            <a:r>
              <a:rPr lang="pt-PT" sz="2000" dirty="0" smtClean="0"/>
              <a:t>;</a:t>
            </a:r>
          </a:p>
          <a:p>
            <a:pPr algn="just"/>
            <a:r>
              <a:rPr lang="pt-PT" sz="2000" dirty="0" smtClean="0"/>
              <a:t>	- zinco ou Zn</a:t>
            </a:r>
            <a:r>
              <a:rPr lang="pt-PT" sz="2000" baseline="30000" dirty="0" smtClean="0"/>
              <a:t>2+</a:t>
            </a:r>
            <a:r>
              <a:rPr lang="pt-PT" sz="2000" dirty="0" smtClean="0"/>
              <a:t>.</a:t>
            </a:r>
          </a:p>
          <a:p>
            <a:pPr algn="just"/>
            <a:endParaRPr lang="pt-PT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PT" sz="2000" dirty="0" smtClean="0"/>
              <a:t>a </a:t>
            </a:r>
            <a:r>
              <a:rPr lang="pt-PT" sz="2000" dirty="0"/>
              <a:t>solução de alimentação, incluiu soluções sintéticas dos cinco metais com concentração teórica de 5 mg/L de cada </a:t>
            </a:r>
            <a:r>
              <a:rPr lang="pt-PT" sz="2000" dirty="0" smtClean="0"/>
              <a:t>metal;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PT" sz="2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08004" y="980728"/>
            <a:ext cx="4196753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800" b="1" dirty="0" smtClean="0"/>
              <a:t>Ensaios em coluna com metais pesados</a:t>
            </a:r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94390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1746</Words>
  <Application>Microsoft Office PowerPoint</Application>
  <PresentationFormat>Apresentação no Ecrã (4:3)</PresentationFormat>
  <Paragraphs>140</Paragraphs>
  <Slides>20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6" baseType="lpstr">
      <vt:lpstr>Arial</vt:lpstr>
      <vt:lpstr>Calibri</vt:lpstr>
      <vt:lpstr>Symbol</vt:lpstr>
      <vt:lpstr>Times New Roman</vt:lpstr>
      <vt:lpstr>Wingdings</vt:lpstr>
      <vt:lpstr>Tema do Office</vt:lpstr>
      <vt:lpstr>REMOÇÃO DE METAIS PESADOS DE EFLUENTES LÍQUIDOS EM ENSAIOS EM COLUNA DE FLUXO VERTICAL E DESCENDENTE COM SOLO RESIDUAL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Flora</cp:lastModifiedBy>
  <cp:revision>37</cp:revision>
  <dcterms:created xsi:type="dcterms:W3CDTF">2018-05-02T19:43:05Z</dcterms:created>
  <dcterms:modified xsi:type="dcterms:W3CDTF">2018-05-28T23:02:03Z</dcterms:modified>
</cp:coreProperties>
</file>