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9" r:id="rId2"/>
    <p:sldId id="277" r:id="rId3"/>
    <p:sldId id="268" r:id="rId4"/>
    <p:sldId id="263" r:id="rId5"/>
    <p:sldId id="266" r:id="rId6"/>
    <p:sldId id="267" r:id="rId7"/>
    <p:sldId id="278" r:id="rId8"/>
    <p:sldId id="269" r:id="rId9"/>
    <p:sldId id="279" r:id="rId10"/>
    <p:sldId id="280" r:id="rId11"/>
    <p:sldId id="270" r:id="rId12"/>
    <p:sldId id="271" r:id="rId13"/>
    <p:sldId id="275" r:id="rId14"/>
    <p:sldId id="272" r:id="rId15"/>
    <p:sldId id="282" r:id="rId16"/>
    <p:sldId id="281" r:id="rId17"/>
    <p:sldId id="283" r:id="rId18"/>
    <p:sldId id="284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>
      <p:cViewPr varScale="1">
        <p:scale>
          <a:sx n="73" d="100"/>
          <a:sy n="73" d="100"/>
        </p:scale>
        <p:origin x="69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06/05/2019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tel:2175-3369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LEVANTAMENTO DE CUSTOS DO SERVIÇO DE MANEJO DE RESÍDUOS SÓLIDOS URBANOS, NOS ANOS 2014 A 2017, DO MUNICÍPIO DE LUCAS DO RIO VERDE – MT</a:t>
            </a:r>
            <a:endParaRPr lang="pt-BR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/>
              <a:t>Autor: Naiana Schultz </a:t>
            </a:r>
            <a:r>
              <a:rPr lang="pt-BR" sz="2800" b="1" dirty="0" err="1"/>
              <a:t>Arisi</a:t>
            </a:r>
            <a:endParaRPr lang="pt-BR" sz="2800" b="1" dirty="0"/>
          </a:p>
          <a:p>
            <a:pPr algn="l"/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620688"/>
            <a:ext cx="8301608" cy="4958011"/>
          </a:xfrm>
        </p:spPr>
        <p:txBody>
          <a:bodyPr>
            <a:normAutofit fontScale="92500"/>
          </a:bodyPr>
          <a:lstStyle/>
          <a:p>
            <a:pPr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Crescimento da geração de resíduos sólidos;</a:t>
            </a:r>
          </a:p>
          <a:p>
            <a:pPr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Legislações existentes</a:t>
            </a:r>
          </a:p>
          <a:p>
            <a:pPr lvl="1" algn="just"/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Lei 12.305 - institui a Política Nacional de Resíduos Sólidos– 2010;</a:t>
            </a:r>
          </a:p>
          <a:p>
            <a:pPr marL="457200" lvl="1" indent="0" algn="just">
              <a:buNone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		- Exigência da destinação final adequada;</a:t>
            </a:r>
          </a:p>
          <a:p>
            <a:pPr marL="457200" lvl="1" indent="0" algn="just">
              <a:buNone/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		- Instrumento da Coleta  Seletiva;</a:t>
            </a:r>
          </a:p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Adequação a PNRS;</a:t>
            </a:r>
          </a:p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Necessidade do conhecimento de custos do Sistema.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83324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 fontScale="92500"/>
          </a:bodyPr>
          <a:lstStyle/>
          <a:p>
            <a:pPr algn="just"/>
            <a:r>
              <a:rPr lang="pt-BR" sz="4000" dirty="0"/>
              <a:t>O município de Lucas do Rio Verde - MT visando adequar-se a PNRS adotou em seu modelo de gestão a coleta seletiva mecanizada.</a:t>
            </a:r>
          </a:p>
          <a:p>
            <a:pPr algn="just"/>
            <a:r>
              <a:rPr lang="pt-BR" sz="4000" dirty="0">
                <a:ea typeface="Times New Roman" panose="02020603050405020304" pitchFamily="18" charset="0"/>
              </a:rPr>
              <a:t>O conhecimento dos custos desse sistema da suporte ao planejamento de estratégias economicamente viáveis.</a:t>
            </a:r>
          </a:p>
          <a:p>
            <a:pPr marL="0" indent="0" algn="just">
              <a:buNone/>
            </a:pP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2421364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67544" y="764704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3600" b="1" dirty="0">
                <a:latin typeface="+mj-lt"/>
                <a:ea typeface="Times New Roman" panose="02020603050405020304" pitchFamily="18" charset="0"/>
              </a:rPr>
              <a:t>Objetivos:</a:t>
            </a:r>
          </a:p>
          <a:p>
            <a:pPr marL="457200" indent="-457200" algn="just">
              <a:buFont typeface="Calibri" panose="020F0502020204030204" pitchFamily="34" charset="0"/>
              <a:buChar char="⁻"/>
            </a:pPr>
            <a:r>
              <a:rPr lang="pt-BR" sz="3600" dirty="0">
                <a:latin typeface="+mj-lt"/>
                <a:ea typeface="Times New Roman" panose="02020603050405020304" pitchFamily="18" charset="0"/>
              </a:rPr>
              <a:t>Levantar o custo total com os serviços de manejo de resíduos sólidos urbanos, nos período de 2014 a 2017;</a:t>
            </a:r>
          </a:p>
          <a:p>
            <a:pPr marL="457200" indent="-457200" algn="just">
              <a:buFont typeface="Calibri" panose="020F0502020204030204" pitchFamily="34" charset="0"/>
              <a:buChar char="⁻"/>
            </a:pPr>
            <a:r>
              <a:rPr lang="pt-BR" sz="3600" dirty="0"/>
              <a:t>Analisar se taxa cobrada pelos serviços e suficiente para cobrir esses gastos.</a:t>
            </a:r>
            <a:endParaRPr lang="pt-BR" sz="4800" dirty="0">
              <a:effectLst/>
              <a:latin typeface="+mj-lt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5075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Área de Estudo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dirty="0">
                <a:latin typeface="+mj-lt"/>
                <a:cs typeface="Arial" panose="020B0604020202020204" pitchFamily="34" charset="0"/>
              </a:rPr>
              <a:t>Município de Lucas do Rio Verde:</a:t>
            </a:r>
          </a:p>
          <a:p>
            <a:pPr>
              <a:buFont typeface="Calibri" panose="020F0502020204030204" pitchFamily="34" charset="0"/>
              <a:buChar char="⁻"/>
            </a:pPr>
            <a:r>
              <a:rPr lang="pt-BR" dirty="0">
                <a:latin typeface="+mj-lt"/>
                <a:cs typeface="Arial" panose="020B0604020202020204" pitchFamily="34" charset="0"/>
              </a:rPr>
              <a:t>61.515 habitantes;</a:t>
            </a:r>
          </a:p>
          <a:p>
            <a:pPr>
              <a:buFont typeface="Calibri" panose="020F0502020204030204" pitchFamily="34" charset="0"/>
              <a:buChar char="⁻"/>
            </a:pPr>
            <a:r>
              <a:rPr lang="pt-BR" dirty="0">
                <a:latin typeface="+mj-lt"/>
              </a:rPr>
              <a:t>distante 355 km da capital Cuiabá.</a:t>
            </a:r>
            <a:endParaRPr lang="pt-BR" dirty="0">
              <a:latin typeface="+mj-lt"/>
              <a:cs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2"/>
          <a:srcRect l="16371" t="13538" r="39527" b="6582"/>
          <a:stretch/>
        </p:blipFill>
        <p:spPr>
          <a:xfrm>
            <a:off x="1221945" y="0"/>
            <a:ext cx="6734431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82034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452596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3600" dirty="0"/>
              <a:t>O trabalho foi realizado seguindo os preceitos do estudo exploratório;</a:t>
            </a:r>
          </a:p>
          <a:p>
            <a:pPr marL="0" indent="0" algn="just">
              <a:buNone/>
            </a:pPr>
            <a:r>
              <a:rPr lang="pt-BR" sz="3600" dirty="0"/>
              <a:t> O trabalho foi dividido em três etapas:</a:t>
            </a:r>
          </a:p>
          <a:p>
            <a:pPr lvl="1" algn="just">
              <a:buFont typeface="Calibri" panose="020F0502020204030204" pitchFamily="34" charset="0"/>
              <a:buChar char="⁻"/>
            </a:pPr>
            <a:r>
              <a:rPr lang="pt-BR" sz="3200" dirty="0"/>
              <a:t>seleção das fontes;</a:t>
            </a:r>
          </a:p>
          <a:p>
            <a:pPr lvl="1" algn="just">
              <a:buFont typeface="Calibri" panose="020F0502020204030204" pitchFamily="34" charset="0"/>
              <a:buChar char="⁻"/>
            </a:pPr>
            <a:r>
              <a:rPr lang="pt-BR" sz="3200" dirty="0"/>
              <a:t>coleta de dados;</a:t>
            </a:r>
          </a:p>
          <a:p>
            <a:pPr lvl="1" algn="just">
              <a:buFont typeface="Calibri" panose="020F0502020204030204" pitchFamily="34" charset="0"/>
              <a:buChar char="⁻"/>
            </a:pPr>
            <a:r>
              <a:rPr lang="pt-BR" sz="3200" dirty="0"/>
              <a:t>analise e interpretação desses dados.</a:t>
            </a:r>
          </a:p>
        </p:txBody>
      </p:sp>
    </p:spTree>
    <p:extLst>
      <p:ext uri="{BB962C8B-B14F-4D97-AF65-F5344CB8AC3E}">
        <p14:creationId xmlns:p14="http://schemas.microsoft.com/office/powerpoint/2010/main" val="1034981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608" dirty="0">
                <a:latin typeface="Arial" panose="020B0604020202020204" pitchFamily="34" charset="0"/>
                <a:cs typeface="Arial" panose="020B0604020202020204" pitchFamily="34" charset="0"/>
              </a:rPr>
              <a:t>Caracterização</a:t>
            </a: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 do Sistema</a:t>
            </a:r>
          </a:p>
        </p:txBody>
      </p:sp>
      <p:sp>
        <p:nvSpPr>
          <p:cNvPr id="4" name="Retângulo Arredondado 3"/>
          <p:cNvSpPr/>
          <p:nvPr/>
        </p:nvSpPr>
        <p:spPr>
          <a:xfrm>
            <a:off x="3542663" y="2165693"/>
            <a:ext cx="1704414" cy="9984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sp>
        <p:nvSpPr>
          <p:cNvPr id="5" name="Retângulo Arredondado 4"/>
          <p:cNvSpPr/>
          <p:nvPr/>
        </p:nvSpPr>
        <p:spPr>
          <a:xfrm>
            <a:off x="5887032" y="2165694"/>
            <a:ext cx="1704414" cy="9984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sp>
        <p:nvSpPr>
          <p:cNvPr id="8" name="CaixaDeTexto 7"/>
          <p:cNvSpPr txBox="1"/>
          <p:nvPr/>
        </p:nvSpPr>
        <p:spPr>
          <a:xfrm>
            <a:off x="3897578" y="2397040"/>
            <a:ext cx="146236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Coleta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5999901" y="2397040"/>
            <a:ext cx="159726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Tratamento(triagem)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5153847" y="4077291"/>
            <a:ext cx="1737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chemeClr val="bg1"/>
                </a:solidFill>
              </a:rPr>
              <a:t>Transbordo</a:t>
            </a:r>
          </a:p>
        </p:txBody>
      </p:sp>
      <p:sp>
        <p:nvSpPr>
          <p:cNvPr id="12" name="Seta para a Direita 11"/>
          <p:cNvSpPr/>
          <p:nvPr/>
        </p:nvSpPr>
        <p:spPr>
          <a:xfrm>
            <a:off x="5420122" y="2513616"/>
            <a:ext cx="363071" cy="2924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sp>
        <p:nvSpPr>
          <p:cNvPr id="16" name="Retângulo Arredondado 15"/>
          <p:cNvSpPr/>
          <p:nvPr/>
        </p:nvSpPr>
        <p:spPr>
          <a:xfrm>
            <a:off x="1279869" y="2152800"/>
            <a:ext cx="1704414" cy="9984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sp>
        <p:nvSpPr>
          <p:cNvPr id="18" name="CaixaDeTexto 17"/>
          <p:cNvSpPr txBox="1"/>
          <p:nvPr/>
        </p:nvSpPr>
        <p:spPr>
          <a:xfrm>
            <a:off x="1278589" y="2315405"/>
            <a:ext cx="18187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1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Acondiciona-mento</a:t>
            </a:r>
            <a:endParaRPr lang="pt-BR" sz="2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eta para a Direita 19"/>
          <p:cNvSpPr/>
          <p:nvPr/>
        </p:nvSpPr>
        <p:spPr>
          <a:xfrm>
            <a:off x="3119414" y="2513616"/>
            <a:ext cx="363071" cy="29246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sp>
        <p:nvSpPr>
          <p:cNvPr id="13" name="Retângulo Arredondado 12"/>
          <p:cNvSpPr/>
          <p:nvPr/>
        </p:nvSpPr>
        <p:spPr>
          <a:xfrm>
            <a:off x="5034825" y="3797360"/>
            <a:ext cx="1704414" cy="9984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sp>
        <p:nvSpPr>
          <p:cNvPr id="14" name="CaixaDeTexto 13"/>
          <p:cNvSpPr txBox="1"/>
          <p:nvPr/>
        </p:nvSpPr>
        <p:spPr>
          <a:xfrm>
            <a:off x="5153847" y="4077290"/>
            <a:ext cx="173719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Transbordo</a:t>
            </a:r>
          </a:p>
        </p:txBody>
      </p:sp>
      <p:sp>
        <p:nvSpPr>
          <p:cNvPr id="15" name="Seta em Curva para a Esquerda 14"/>
          <p:cNvSpPr/>
          <p:nvPr/>
        </p:nvSpPr>
        <p:spPr>
          <a:xfrm>
            <a:off x="7724046" y="2603548"/>
            <a:ext cx="922463" cy="188723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>
              <a:solidFill>
                <a:schemeClr val="tx1"/>
              </a:solidFill>
            </a:endParaRPr>
          </a:p>
        </p:txBody>
      </p:sp>
      <p:sp>
        <p:nvSpPr>
          <p:cNvPr id="17" name="Retângulo Arredondado 16"/>
          <p:cNvSpPr/>
          <p:nvPr/>
        </p:nvSpPr>
        <p:spPr>
          <a:xfrm>
            <a:off x="2634266" y="3784815"/>
            <a:ext cx="1704414" cy="9984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sp>
        <p:nvSpPr>
          <p:cNvPr id="19" name="CaixaDeTexto 18"/>
          <p:cNvSpPr txBox="1"/>
          <p:nvPr/>
        </p:nvSpPr>
        <p:spPr>
          <a:xfrm>
            <a:off x="2708486" y="4049144"/>
            <a:ext cx="15479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Destinação </a:t>
            </a:r>
          </a:p>
          <a:p>
            <a:pPr algn="ctr"/>
            <a:r>
              <a:rPr lang="pt-BR" sz="2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Final</a:t>
            </a:r>
          </a:p>
        </p:txBody>
      </p:sp>
      <p:sp>
        <p:nvSpPr>
          <p:cNvPr id="3" name="Seta para a Esquerda 2"/>
          <p:cNvSpPr/>
          <p:nvPr/>
        </p:nvSpPr>
        <p:spPr>
          <a:xfrm>
            <a:off x="4479908" y="4155048"/>
            <a:ext cx="363071" cy="32816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</p:spTree>
    <p:extLst>
      <p:ext uri="{BB962C8B-B14F-4D97-AF65-F5344CB8AC3E}">
        <p14:creationId xmlns:p14="http://schemas.microsoft.com/office/powerpoint/2010/main" val="857418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/>
      <p:bldP spid="9" grpId="0"/>
      <p:bldP spid="12" grpId="0" animBg="1"/>
      <p:bldP spid="16" grpId="0" animBg="1"/>
      <p:bldP spid="18" grpId="0"/>
      <p:bldP spid="20" grpId="0" animBg="1"/>
      <p:bldP spid="13" grpId="0" animBg="1"/>
      <p:bldP spid="14" grpId="0"/>
      <p:bldP spid="15" grpId="0" animBg="1"/>
      <p:bldP spid="17" grpId="0" animBg="1"/>
      <p:bldP spid="19" grpId="0"/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WWGD1229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845038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1975328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 mute="1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Barracão de Triagem</a:t>
            </a:r>
          </a:p>
        </p:txBody>
      </p:sp>
      <p:pic>
        <p:nvPicPr>
          <p:cNvPr id="4" name="Espaço Reservado para Conteúdo 6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89" r="4536"/>
          <a:stretch/>
        </p:blipFill>
        <p:spPr>
          <a:xfrm>
            <a:off x="1808927" y="1196752"/>
            <a:ext cx="5920274" cy="466350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927" y="1259385"/>
            <a:ext cx="6134501" cy="4600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044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Estação de Transbordo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63688" y="1417638"/>
            <a:ext cx="5472608" cy="411474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9" y="1420574"/>
            <a:ext cx="5472608" cy="413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3592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 descr="http://saaelrvmt.com.br/wp/wp-content/uploads/2017/05/seloimatr.pn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8" y="29522"/>
            <a:ext cx="525658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20518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1628800"/>
            <a:ext cx="9001000" cy="4104456"/>
          </a:xfrm>
          <a:prstGeom prst="rect">
            <a:avLst/>
          </a:prstGeom>
        </p:spPr>
      </p:pic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31810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VT Separação do lixo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9275" y="764704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3369396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28082" y="1417638"/>
            <a:ext cx="8458718" cy="4525963"/>
          </a:xfrm>
        </p:spPr>
        <p:txBody>
          <a:bodyPr/>
          <a:lstStyle/>
          <a:p>
            <a:pPr algn="just"/>
            <a:r>
              <a:rPr lang="pt-BR" dirty="0"/>
              <a:t>O valor gasto per capita com os serviços de manejo de resíduos em Lucas do rio Verde é de R$ 71,28. </a:t>
            </a:r>
          </a:p>
          <a:p>
            <a:pPr algn="just"/>
            <a:r>
              <a:rPr lang="pt-BR" dirty="0"/>
              <a:t>Com o objetivo de internalização desse custo e não comprometimento da receita orçamentária total, o município instituiu a taxa pelos serviços de coleta de resíduos. 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332300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3044413"/>
              </p:ext>
            </p:extLst>
          </p:nvPr>
        </p:nvGraphicFramePr>
        <p:xfrm>
          <a:off x="442464" y="1417638"/>
          <a:ext cx="8433574" cy="431031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5374">
                  <a:extLst>
                    <a:ext uri="{9D8B030D-6E8A-4147-A177-3AD203B41FA5}">
                      <a16:colId xmlns:a16="http://schemas.microsoft.com/office/drawing/2014/main" val="2195159070"/>
                    </a:ext>
                  </a:extLst>
                </a:gridCol>
                <a:gridCol w="6136959">
                  <a:extLst>
                    <a:ext uri="{9D8B030D-6E8A-4147-A177-3AD203B41FA5}">
                      <a16:colId xmlns:a16="http://schemas.microsoft.com/office/drawing/2014/main" val="1107113386"/>
                    </a:ext>
                  </a:extLst>
                </a:gridCol>
                <a:gridCol w="1221241">
                  <a:extLst>
                    <a:ext uri="{9D8B030D-6E8A-4147-A177-3AD203B41FA5}">
                      <a16:colId xmlns:a16="http://schemas.microsoft.com/office/drawing/2014/main" val="3169666222"/>
                    </a:ext>
                  </a:extLst>
                </a:gridCol>
              </a:tblGrid>
              <a:tr h="427604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Classificação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UFL/MÊS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3208716070"/>
                  </a:ext>
                </a:extLst>
              </a:tr>
              <a:tr h="430119"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- Resíduos Sólidos domiciliares residenciais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1818515495"/>
                  </a:ext>
                </a:extLst>
              </a:tr>
              <a:tr h="10312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UGR 1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Imóveis com volume de geração de 31 litros de resíduos por dia. E acima deste volume ( a cada 10 litros a mais serão acrescidas 0,8 </a:t>
                      </a:r>
                      <a:r>
                        <a:rPr lang="pt-BR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UFL's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2528232264"/>
                  </a:ext>
                </a:extLst>
              </a:tr>
              <a:tr h="7065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UGR 2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Imóveis com volume de geração potencial de 21 até 30 litros de resíduos por dia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0,98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2836185965"/>
                  </a:ext>
                </a:extLst>
              </a:tr>
              <a:tr h="7065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UGR 3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Imóveis com volume de geração potencial de 11 até 20 litros de resíduos por dia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0,7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2874163389"/>
                  </a:ext>
                </a:extLst>
              </a:tr>
              <a:tr h="9438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UGR 4</a:t>
                      </a:r>
                      <a:endParaRPr lang="pt-BR" sz="18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Imóveis com volume de geração potencial de até 10 litros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 resíduos por dia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0,49</a:t>
                      </a:r>
                      <a:endParaRPr lang="pt-BR" sz="18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25242776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924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23528" y="548680"/>
            <a:ext cx="853851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  <a:cs typeface="Arial" panose="020B0604020202020204" pitchFamily="34" charset="0"/>
              </a:rPr>
              <a:t>Figura 1 – Comparação ano a ano entre o valor gasto com o manejo de resíduos e o valor arrecadado pela taxa de coleta </a:t>
            </a:r>
            <a:endParaRPr kumimoji="0" lang="pt-BR" altLang="pt-BR" sz="3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pic>
        <p:nvPicPr>
          <p:cNvPr id="1027" name="Gráfico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700808"/>
            <a:ext cx="6048672" cy="3575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1860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0830F0B-0DFD-054C-A99D-69CB6715A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Conclusão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F7E2E85D-B2F0-E64C-A393-87CCF3F6F4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O monitoramento constante e eficaz das despesas é de suma importância;</a:t>
            </a:r>
          </a:p>
          <a:p>
            <a:r>
              <a:rPr lang="pt-BR" dirty="0"/>
              <a:t>A população precisa ter conhecimento dos gastos do sistema.</a:t>
            </a:r>
          </a:p>
        </p:txBody>
      </p:sp>
    </p:spTree>
    <p:extLst>
      <p:ext uri="{BB962C8B-B14F-4D97-AF65-F5344CB8AC3E}">
        <p14:creationId xmlns:p14="http://schemas.microsoft.com/office/powerpoint/2010/main" val="31018560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0A7479-38F9-EA4B-B535-2C150E6CC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Referências 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512C4A0-9072-3944-B308-22BE9EC77A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pt-BR" sz="1800" dirty="0">
                <a:solidFill>
                  <a:srgbClr val="313131"/>
                </a:solidFill>
                <a:latin typeface="ArialMT"/>
              </a:rPr>
              <a:t>BRASIL, </a:t>
            </a:r>
            <a:r>
              <a:rPr lang="pt-BR" sz="1800" b="1" dirty="0">
                <a:solidFill>
                  <a:srgbClr val="313131"/>
                </a:solidFill>
                <a:latin typeface="Arial-BoldMT"/>
              </a:rPr>
              <a:t>Lei N° 12.305 de 02 de agosto de 2010</a:t>
            </a:r>
            <a:r>
              <a:rPr lang="pt-BR" sz="1800" b="0" dirty="0">
                <a:solidFill>
                  <a:srgbClr val="313131"/>
                </a:solidFill>
                <a:latin typeface="ArialMT"/>
              </a:rPr>
              <a:t>. Política Nacional de Resíduos Sólidos (PNRS).</a:t>
            </a:r>
          </a:p>
          <a:p>
            <a:pPr marL="0" indent="0" algn="just">
              <a:buNone/>
            </a:pPr>
            <a:r>
              <a:rPr lang="pt-BR" sz="1800" b="0" dirty="0">
                <a:solidFill>
                  <a:srgbClr val="313131"/>
                </a:solidFill>
                <a:latin typeface="ArialMT"/>
              </a:rPr>
              <a:t>CAMPANA, H. A. </a:t>
            </a:r>
            <a:r>
              <a:rPr lang="pt-BR" sz="1800" b="1" dirty="0">
                <a:solidFill>
                  <a:srgbClr val="313131"/>
                </a:solidFill>
                <a:latin typeface="Arial-BoldMT"/>
              </a:rPr>
              <a:t>Guia de apropriação de custos nos serviços de manejo dos resíduos sólidos urbanos municipais</a:t>
            </a:r>
            <a:r>
              <a:rPr lang="pt-BR" sz="1800" b="0" dirty="0">
                <a:solidFill>
                  <a:srgbClr val="313131"/>
                </a:solidFill>
                <a:latin typeface="ArialMT"/>
              </a:rPr>
              <a:t>. Trabalho de Conclusão de Curso. 55 p.Universidade Federal do Rio Grande do Sul. Instituto de Pesquisas Hidráulicas e Escola de Engenharia. Porto Alegre, 2014. </a:t>
            </a:r>
          </a:p>
          <a:p>
            <a:pPr marL="0" indent="0" algn="just">
              <a:buNone/>
            </a:pPr>
            <a:r>
              <a:rPr lang="pt-BR" sz="1800" b="0" dirty="0">
                <a:solidFill>
                  <a:srgbClr val="222222"/>
                </a:solidFill>
                <a:latin typeface="ArialMT"/>
              </a:rPr>
              <a:t>LIMA, E. B. N. R.; MODESTO FILHO, P ; PALMA, R. M. (Org.). </a:t>
            </a:r>
            <a:r>
              <a:rPr lang="pt-BR" sz="1800" b="1" dirty="0">
                <a:solidFill>
                  <a:srgbClr val="222222"/>
                </a:solidFill>
                <a:latin typeface="Arial-BoldMT"/>
              </a:rPr>
              <a:t>Plano Municipal de Saneamento Básico: </a:t>
            </a:r>
            <a:r>
              <a:rPr lang="pt-BR" sz="1800" b="0" dirty="0">
                <a:solidFill>
                  <a:srgbClr val="222222"/>
                </a:solidFill>
                <a:latin typeface="ArialMT"/>
              </a:rPr>
              <a:t>Lucas do Rio Verde/MT. Cuiabá- Mt: </a:t>
            </a:r>
            <a:r>
              <a:rPr lang="pt-BR" sz="1800" b="0" dirty="0" err="1">
                <a:solidFill>
                  <a:srgbClr val="222222"/>
                </a:solidFill>
                <a:latin typeface="ArialMT"/>
              </a:rPr>
              <a:t>Edufmt</a:t>
            </a:r>
            <a:r>
              <a:rPr lang="pt-BR" sz="1800" b="0" dirty="0">
                <a:solidFill>
                  <a:srgbClr val="222222"/>
                </a:solidFill>
                <a:latin typeface="ArialMT"/>
              </a:rPr>
              <a:t>, 2018. 685 p.</a:t>
            </a:r>
          </a:p>
          <a:p>
            <a:pPr marL="0" indent="0" algn="just">
              <a:buNone/>
            </a:pPr>
            <a:r>
              <a:rPr lang="pt-BR" sz="1800" b="0" dirty="0">
                <a:solidFill>
                  <a:srgbClr val="313131"/>
                </a:solidFill>
                <a:latin typeface="ArialMT"/>
              </a:rPr>
              <a:t>LUCAS DO RIO VERDE. </a:t>
            </a:r>
            <a:r>
              <a:rPr lang="pt-BR" sz="1800" b="1" dirty="0">
                <a:solidFill>
                  <a:srgbClr val="313131"/>
                </a:solidFill>
                <a:latin typeface="Arial-BoldMT"/>
              </a:rPr>
              <a:t>Lei complementar nº 046 de 28 de dezembro de 2006. </a:t>
            </a:r>
            <a:r>
              <a:rPr lang="pt-BR" sz="1800" b="0" dirty="0">
                <a:solidFill>
                  <a:srgbClr val="313131"/>
                </a:solidFill>
                <a:latin typeface="ArialMT"/>
              </a:rPr>
              <a:t>Código Tributário Municipal.</a:t>
            </a:r>
          </a:p>
          <a:p>
            <a:pPr marL="0" indent="0" algn="just">
              <a:buNone/>
            </a:pPr>
            <a:r>
              <a:rPr lang="pt-BR" sz="1800" b="0" dirty="0">
                <a:solidFill>
                  <a:srgbClr val="313131"/>
                </a:solidFill>
                <a:latin typeface="ArialMT"/>
              </a:rPr>
              <a:t>MARTINS, K. N.; CRUZ, C. S.; COUTO, M. C. L.</a:t>
            </a:r>
            <a:r>
              <a:rPr lang="pt-BR" sz="1800" b="1" dirty="0">
                <a:solidFill>
                  <a:srgbClr val="313131"/>
                </a:solidFill>
                <a:latin typeface="Arial-BoldMT"/>
              </a:rPr>
              <a:t> </a:t>
            </a:r>
            <a:r>
              <a:rPr lang="pt-BR" sz="1800" b="0" dirty="0">
                <a:solidFill>
                  <a:srgbClr val="313131"/>
                </a:solidFill>
                <a:latin typeface="ArialMT"/>
              </a:rPr>
              <a:t>Composição de custos de implantação e operação de centrais de valorização de resíduos sólidos urbanos secos</a:t>
            </a:r>
            <a:r>
              <a:rPr lang="pt-BR" sz="1800" b="1" dirty="0">
                <a:solidFill>
                  <a:srgbClr val="313131"/>
                </a:solidFill>
                <a:latin typeface="Arial-BoldMT"/>
              </a:rPr>
              <a:t>. Revista Científica </a:t>
            </a:r>
            <a:r>
              <a:rPr lang="pt-BR" sz="1800" b="1" dirty="0" err="1">
                <a:solidFill>
                  <a:srgbClr val="313131"/>
                </a:solidFill>
                <a:latin typeface="Arial-BoldMT"/>
              </a:rPr>
              <a:t>Faesa</a:t>
            </a:r>
            <a:r>
              <a:rPr lang="pt-BR" sz="1800" b="1" dirty="0">
                <a:solidFill>
                  <a:srgbClr val="313131"/>
                </a:solidFill>
                <a:latin typeface="Arial-BoldMT"/>
              </a:rPr>
              <a:t>.</a:t>
            </a:r>
            <a:r>
              <a:rPr lang="pt-BR" sz="1800" b="0" dirty="0">
                <a:solidFill>
                  <a:srgbClr val="313131"/>
                </a:solidFill>
                <a:latin typeface="ArialMT"/>
              </a:rPr>
              <a:t> Vitória, ES, v. 12, n. 1, p. 23-30. ISSUE DOI: 10.5008/1809.7367.097, 2016.</a:t>
            </a:r>
          </a:p>
          <a:p>
            <a:pPr marL="0" indent="0" algn="just">
              <a:buNone/>
            </a:pPr>
            <a:r>
              <a:rPr lang="pt-BR" sz="1800" b="0" dirty="0">
                <a:solidFill>
                  <a:srgbClr val="313131"/>
                </a:solidFill>
                <a:latin typeface="ArialMT"/>
              </a:rPr>
              <a:t>RODRIGUES, W.; FILHO, L. N. L. M.; PEREIRA, R. S. Análise dos Determinantes dos custos de resíduos sólidos urbanos nas capitais estaduais brasileiras. </a:t>
            </a:r>
            <a:r>
              <a:rPr lang="pt-BR" sz="1800" b="1" dirty="0">
                <a:solidFill>
                  <a:srgbClr val="313131"/>
                </a:solidFill>
                <a:latin typeface="Arial-BoldMT"/>
              </a:rPr>
              <a:t>Revista Brasileira de Gestão Urbana (Brazilian Journal of </a:t>
            </a:r>
            <a:r>
              <a:rPr lang="pt-BR" sz="1800" b="1" dirty="0" err="1">
                <a:solidFill>
                  <a:srgbClr val="313131"/>
                </a:solidFill>
                <a:latin typeface="Arial-BoldMT"/>
              </a:rPr>
              <a:t>Urban</a:t>
            </a:r>
            <a:r>
              <a:rPr lang="pt-BR" sz="1800" b="1" dirty="0">
                <a:solidFill>
                  <a:srgbClr val="313131"/>
                </a:solidFill>
                <a:latin typeface="Arial-BoldMT"/>
              </a:rPr>
              <a:t> </a:t>
            </a:r>
            <a:r>
              <a:rPr lang="pt-BR" sz="1800" b="1" dirty="0" err="1">
                <a:solidFill>
                  <a:srgbClr val="313131"/>
                </a:solidFill>
                <a:latin typeface="Arial-BoldMT"/>
              </a:rPr>
              <a:t>Management</a:t>
            </a:r>
            <a:r>
              <a:rPr lang="pt-BR" sz="1800" b="1" dirty="0">
                <a:solidFill>
                  <a:srgbClr val="313131"/>
                </a:solidFill>
                <a:latin typeface="Arial-BoldMT"/>
              </a:rPr>
              <a:t>).</a:t>
            </a:r>
            <a:r>
              <a:rPr lang="pt-BR" sz="1800" b="0" dirty="0">
                <a:solidFill>
                  <a:srgbClr val="313131"/>
                </a:solidFill>
                <a:latin typeface="ArialMT"/>
              </a:rPr>
              <a:t> ISSN </a:t>
            </a:r>
            <a:r>
              <a:rPr lang="pt-BR" sz="1800" b="0" u="sng" dirty="0">
                <a:solidFill>
                  <a:srgbClr val="4285F4"/>
                </a:solidFill>
                <a:latin typeface="ArialMT"/>
                <a:hlinkClick r:id="rId2"/>
              </a:rPr>
              <a:t>‪2175-3369</a:t>
            </a:r>
            <a:r>
              <a:rPr lang="pt-BR" sz="1800" b="0" u="sng" dirty="0">
                <a:solidFill>
                  <a:srgbClr val="313131"/>
                </a:solidFill>
                <a:latin typeface="ArialMT"/>
                <a:hlinkClick r:id="rId2"/>
              </a:rPr>
              <a:t>, 2015.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08280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3368</TotalTime>
  <Words>365</Words>
  <Application>Microsoft Office PowerPoint</Application>
  <PresentationFormat>Apresentação na tela (4:3)</PresentationFormat>
  <Paragraphs>53</Paragraphs>
  <Slides>18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Tema do Office</vt:lpstr>
      <vt:lpstr>LEVANTAMENTO DE CUSTOS DO SERVIÇO DE MANEJO DE RESÍDUOS SÓLIDOS URBANOS, NOS ANOS 2014 A 2017, DO MUNICÍPIO DE LUCAS DO RIO VERDE – MT</vt:lpstr>
      <vt:lpstr>Apresentação do PowerPoint</vt:lpstr>
      <vt:lpstr>Apresentação do PowerPoint</vt:lpstr>
      <vt:lpstr>Apresentação do PowerPoint</vt:lpstr>
      <vt:lpstr>Área de Estudo</vt:lpstr>
      <vt:lpstr>Apresentação do PowerPoint</vt:lpstr>
      <vt:lpstr>Caracterização do Sistema</vt:lpstr>
      <vt:lpstr>Apresentação do PowerPoint</vt:lpstr>
      <vt:lpstr>Barracão de Triagem</vt:lpstr>
      <vt:lpstr>Estação de Transbordo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 </vt:lpstr>
      <vt:lpstr>Referências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naiana .</cp:lastModifiedBy>
  <cp:revision>45</cp:revision>
  <dcterms:created xsi:type="dcterms:W3CDTF">2018-05-02T19:43:05Z</dcterms:created>
  <dcterms:modified xsi:type="dcterms:W3CDTF">2019-05-07T00:01:10Z</dcterms:modified>
</cp:coreProperties>
</file>