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62" r:id="rId3"/>
    <p:sldId id="306" r:id="rId4"/>
    <p:sldId id="308" r:id="rId5"/>
    <p:sldId id="285" r:id="rId6"/>
    <p:sldId id="279" r:id="rId7"/>
    <p:sldId id="307" r:id="rId8"/>
    <p:sldId id="298" r:id="rId9"/>
    <p:sldId id="263" r:id="rId10"/>
    <p:sldId id="300" r:id="rId11"/>
    <p:sldId id="299" r:id="rId12"/>
    <p:sldId id="280" r:id="rId13"/>
    <p:sldId id="271" r:id="rId14"/>
    <p:sldId id="272" r:id="rId15"/>
    <p:sldId id="309" r:id="rId16"/>
    <p:sldId id="312" r:id="rId17"/>
    <p:sldId id="313" r:id="rId18"/>
    <p:sldId id="314" r:id="rId19"/>
    <p:sldId id="316" r:id="rId20"/>
    <p:sldId id="315" r:id="rId21"/>
    <p:sldId id="317" r:id="rId22"/>
    <p:sldId id="273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oss, Jason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F2C36"/>
    <a:srgbClr val="44C8F5"/>
    <a:srgbClr val="19343D"/>
    <a:srgbClr val="21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86410" autoAdjust="0"/>
  </p:normalViewPr>
  <p:slideViewPr>
    <p:cSldViewPr snapToGrid="0">
      <p:cViewPr>
        <p:scale>
          <a:sx n="59" d="100"/>
          <a:sy n="59" d="100"/>
        </p:scale>
        <p:origin x="-1600" y="-152"/>
      </p:cViewPr>
      <p:guideLst>
        <p:guide orient="horz" pos="4172"/>
        <p:guide orient="horz" pos="2071"/>
        <p:guide orient="horz" pos="3743"/>
        <p:guide orient="horz" pos="1239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72E6E5-1857-4B85-8B01-BE55BBE0A1CC}" type="datetimeFigureOut">
              <a:rPr lang="ja-JP" altLang="en-US"/>
              <a:pPr>
                <a:defRPr/>
              </a:pPr>
              <a:t>15/05/26</a:t>
            </a:fld>
            <a:endParaRPr lang="pt-BR" altLang="ja-JP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4F7D94B-F2D6-43B1-B008-436BC3A4E3A4}" type="slidenum">
              <a:rPr lang="ja-JP" altLang="en-US"/>
              <a:pPr>
                <a:defRPr/>
              </a:pPr>
              <a:t>‹#›</a:t>
            </a:fld>
            <a:endParaRPr lang="pt-BR" altLang="ja-JP"/>
          </a:p>
        </p:txBody>
      </p:sp>
    </p:spTree>
    <p:extLst>
      <p:ext uri="{BB962C8B-B14F-4D97-AF65-F5344CB8AC3E}">
        <p14:creationId xmlns:p14="http://schemas.microsoft.com/office/powerpoint/2010/main" val="3774977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3A1B29-4B59-49BA-BC47-E838E19DAA87}" type="datetimeFigureOut">
              <a:rPr lang="en-US"/>
              <a:pPr>
                <a:defRPr/>
              </a:pPr>
              <a:t>15/05/26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1DF53D1-40C7-4D95-95D0-D973F42E4E8B}" type="slidenum">
              <a:rPr lang="en-US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0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9B581-A563-40C9-B529-F3856639BC6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1C0CC-CBCF-4C21-92AF-F8F60DDE83C7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176A6-E311-44AC-8FFE-128645E5C6E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AD78B-C291-4F98-A66A-38252AD282C2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4CFEF-507A-45C2-981E-740D287BD63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AD78B-C291-4F98-A66A-38252AD282C2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5D57C-487D-4EB4-B4F1-CEDB869685D9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690F23-6D94-40BA-A189-8FF0788AFF0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AD78B-C291-4F98-A66A-38252AD282C2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AD78B-C291-4F98-A66A-38252AD282C2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64DDD-AB56-4E5E-ADBA-12439D5DFBCF}" type="slidenum">
              <a:rPr lang="en-US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79C43-586F-40A2-ABA0-F528D6D7EDD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AD78B-C291-4F98-A66A-38252AD282C2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1C0CC-CBCF-4C21-92AF-F8F60DDE83C7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1C0CC-CBCF-4C21-92AF-F8F60DDE83C7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uraray_PPT_template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253649"/>
            <a:ext cx="7772400" cy="865563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39434"/>
            <a:ext cx="6400800" cy="4502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488" y="6467475"/>
            <a:ext cx="1322387" cy="365125"/>
          </a:xfrm>
        </p:spPr>
        <p:txBody>
          <a:bodyPr/>
          <a:lstStyle>
            <a:lvl1pPr algn="r">
              <a:defRPr>
                <a:solidFill>
                  <a:srgbClr val="44C8F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uraray_PPT_template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133"/>
            <a:ext cx="8229600" cy="73078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2825"/>
            <a:ext cx="8229600" cy="33209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>
                <a:tab pos="8005763" algn="dec"/>
              </a:tabLst>
              <a:defRPr sz="1800" baseline="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dirty="0" err="1" smtClean="0"/>
              <a:t>マスタ テキストの書式設定</a:t>
            </a:r>
          </a:p>
          <a:p>
            <a:pPr lvl="1"/>
            <a:r>
              <a:rPr lang="ja-JP" altLang="en-US" dirty="0" err="1" smtClean="0"/>
              <a:t>第 </a:t>
            </a:r>
            <a:r>
              <a:rPr lang="en-US" altLang="ja-JP" dirty="0" err="1" smtClean="0"/>
              <a:t>2 </a:t>
            </a:r>
            <a:r>
              <a:rPr lang="ja-JP" altLang="en-US" dirty="0" err="1" smtClean="0"/>
              <a:t>レベル</a:t>
            </a:r>
          </a:p>
          <a:p>
            <a:pPr lvl="2"/>
            <a:r>
              <a:rPr lang="ja-JP" altLang="en-US" dirty="0" err="1" smtClean="0"/>
              <a:t>第 </a:t>
            </a:r>
            <a:r>
              <a:rPr lang="en-US" altLang="ja-JP" dirty="0" err="1" smtClean="0"/>
              <a:t>3 </a:t>
            </a:r>
            <a:r>
              <a:rPr lang="ja-JP" altLang="en-US" dirty="0" err="1" smtClean="0"/>
              <a:t>レベル</a:t>
            </a:r>
          </a:p>
          <a:p>
            <a:pPr lvl="3"/>
            <a:r>
              <a:rPr lang="ja-JP" altLang="en-US" dirty="0" err="1" smtClean="0"/>
              <a:t>第 </a:t>
            </a:r>
            <a:r>
              <a:rPr lang="en-US" altLang="ja-JP" dirty="0" err="1" smtClean="0"/>
              <a:t>4 </a:t>
            </a:r>
            <a:r>
              <a:rPr lang="ja-JP" altLang="en-US" dirty="0" err="1" smtClean="0"/>
              <a:t>レベル</a:t>
            </a:r>
          </a:p>
          <a:p>
            <a:pPr lvl="4"/>
            <a:r>
              <a:rPr lang="ja-JP" altLang="en-US" dirty="0" err="1" smtClean="0"/>
              <a:t>第 </a:t>
            </a:r>
            <a:r>
              <a:rPr lang="en-US" altLang="ja-JP" dirty="0" err="1" smtClean="0"/>
              <a:t>5 </a:t>
            </a:r>
            <a:r>
              <a:rPr lang="ja-JP" altLang="en-US" dirty="0" err="1" smtClean="0"/>
              <a:t>レベル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4C8F5"/>
                </a:solidFill>
              </a:defRPr>
            </a:lvl1pPr>
          </a:lstStyle>
          <a:p>
            <a:pPr>
              <a:defRPr/>
            </a:pPr>
            <a:fld id="{09DB6408-4C56-457A-9B1F-D45DA1BA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uraray_PPT_template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74638" y="1260475"/>
            <a:ext cx="859472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74773"/>
            <a:ext cx="8229600" cy="4525963"/>
          </a:xfrm>
        </p:spPr>
        <p:txBody>
          <a:bodyPr/>
          <a:lstStyle>
            <a:lvl1pPr>
              <a:spcBef>
                <a:spcPts val="0"/>
              </a:spcBef>
              <a:buNone/>
              <a:defRPr sz="20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4C8F5"/>
                </a:solidFill>
              </a:defRPr>
            </a:lvl1pPr>
          </a:lstStyle>
          <a:p>
            <a:pPr>
              <a:defRPr/>
            </a:pPr>
            <a:fld id="{482762B0-DFBE-4FC2-98A0-117E8E49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uraray_PPT_template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0268"/>
            <a:ext cx="8229600" cy="1143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0268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E2D1-424E-4968-8D95-C15471DD7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</a:defRPr>
            </a:lvl1pPr>
          </a:lstStyle>
          <a:p>
            <a:pPr>
              <a:defRPr/>
            </a:pPr>
            <a:fld id="{F4C321C0-AEA9-46CD-829B-B8E8A8822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Kuraray_PPT_template-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5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33.png"/><Relationship Id="rId7" Type="http://schemas.openxmlformats.org/officeDocument/2006/relationships/image" Target="../media/image27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457200" y="5253038"/>
            <a:ext cx="7772400" cy="86677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ASSEMAE MAIO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995637"/>
            <a:ext cx="9143999" cy="486236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5" y="2667962"/>
            <a:ext cx="3325315" cy="3254916"/>
          </a:xfrm>
          <a:prstGeom prst="rect">
            <a:avLst/>
          </a:prstGeom>
        </p:spPr>
      </p:pic>
      <p:sp>
        <p:nvSpPr>
          <p:cNvPr id="15363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95D15-ACEA-4244-8E1A-57F3B3FAF70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altLang="ja-JP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25" y="2774682"/>
            <a:ext cx="3215659" cy="30521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882" y="2497940"/>
            <a:ext cx="780197" cy="5968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81" y="6099810"/>
            <a:ext cx="950158" cy="4545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595" y="5323759"/>
            <a:ext cx="950158" cy="4545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33" y="2753338"/>
            <a:ext cx="451586" cy="5609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136" y="3960951"/>
            <a:ext cx="513889" cy="50271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773" y="6264378"/>
            <a:ext cx="352254" cy="4169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768" y="2070340"/>
            <a:ext cx="1103339" cy="5898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78333">
            <a:off x="309707" y="5218536"/>
            <a:ext cx="408878" cy="48397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517" y="5266465"/>
            <a:ext cx="341340" cy="40403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607" y="3332612"/>
            <a:ext cx="1103339" cy="58981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6159" y="4864212"/>
            <a:ext cx="2624900" cy="220371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61675">
            <a:off x="7831551" y="4181048"/>
            <a:ext cx="2624900" cy="220371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61675">
            <a:off x="-1483215" y="5176525"/>
            <a:ext cx="2624900" cy="22037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4026" y="2198401"/>
            <a:ext cx="1806198" cy="168615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0876" y="6014923"/>
            <a:ext cx="1806198" cy="16861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2350" y="2980441"/>
            <a:ext cx="1806198" cy="168615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779" y="4684893"/>
            <a:ext cx="352254" cy="41695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8957" y="4081862"/>
            <a:ext cx="513889" cy="50271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78333">
            <a:off x="1165290" y="4279325"/>
            <a:ext cx="408878" cy="48397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672" y="3640477"/>
            <a:ext cx="451586" cy="560976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428" y="5108790"/>
            <a:ext cx="950158" cy="45453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338" y="3294642"/>
            <a:ext cx="513889" cy="50271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320" y="3996185"/>
            <a:ext cx="950158" cy="45453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3541" y="4196039"/>
            <a:ext cx="1103339" cy="58981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22" y="2678635"/>
            <a:ext cx="3273549" cy="3288323"/>
          </a:xfrm>
          <a:prstGeom prst="rect">
            <a:avLst/>
          </a:prstGeom>
        </p:spPr>
      </p:pic>
      <p:sp>
        <p:nvSpPr>
          <p:cNvPr id="43" name="円/楕円 42"/>
          <p:cNvSpPr/>
          <p:nvPr/>
        </p:nvSpPr>
        <p:spPr>
          <a:xfrm>
            <a:off x="4303059" y="4125033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891664" y="5641948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-466820" y="4130485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713245" y="2314630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6460055" y="4539839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347556" y="6271725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890588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 smtClean="0">
                <a:solidFill>
                  <a:srgbClr val="44C8F5"/>
                </a:solidFill>
              </a:rPr>
              <a:t>Método de tratamento convencional através de lodo ativado</a:t>
            </a:r>
          </a:p>
        </p:txBody>
      </p:sp>
    </p:spTree>
    <p:extLst>
      <p:ext uri="{BB962C8B-B14F-4D97-AF65-F5344CB8AC3E}">
        <p14:creationId xmlns:p14="http://schemas.microsoft.com/office/powerpoint/2010/main" val="336678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95D15-ACEA-4244-8E1A-57F3B3FAF70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altLang="ja-JP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890588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 smtClean="0">
                <a:solidFill>
                  <a:srgbClr val="44C8F5"/>
                </a:solidFill>
              </a:rPr>
              <a:t>População do Ecossistema</a:t>
            </a:r>
          </a:p>
        </p:txBody>
      </p:sp>
      <p:sp>
        <p:nvSpPr>
          <p:cNvPr id="6" name="二等辺三角形 5"/>
          <p:cNvSpPr/>
          <p:nvPr/>
        </p:nvSpPr>
        <p:spPr>
          <a:xfrm>
            <a:off x="0" y="2314631"/>
            <a:ext cx="3657381" cy="353179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8750" h="120650"/>
            <a:bevelB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二等辺三角形 1"/>
          <p:cNvSpPr/>
          <p:nvPr/>
        </p:nvSpPr>
        <p:spPr>
          <a:xfrm>
            <a:off x="1374879" y="2277691"/>
            <a:ext cx="881603" cy="902679"/>
          </a:xfrm>
          <a:prstGeom prst="triangl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7" y="4811972"/>
            <a:ext cx="928200" cy="8665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79" y="4250626"/>
            <a:ext cx="928200" cy="8665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1675">
            <a:off x="1293021" y="3564291"/>
            <a:ext cx="1045334" cy="87760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1675">
            <a:off x="1886222" y="4965746"/>
            <a:ext cx="1045334" cy="87760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664" y="2739526"/>
            <a:ext cx="617287" cy="329986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>
            <a:off x="2865207" y="3883620"/>
            <a:ext cx="776650" cy="3568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983" y="3421784"/>
            <a:ext cx="1699011" cy="1706680"/>
          </a:xfrm>
          <a:prstGeom prst="rect">
            <a:avLst/>
          </a:prstGeom>
        </p:spPr>
      </p:pic>
      <p:sp>
        <p:nvSpPr>
          <p:cNvPr id="14" name="二等辺三角形 13"/>
          <p:cNvSpPr/>
          <p:nvPr/>
        </p:nvSpPr>
        <p:spPr>
          <a:xfrm>
            <a:off x="5179631" y="2278101"/>
            <a:ext cx="3657381" cy="3531791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8750" h="120650"/>
            <a:bevelB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113" y="5121816"/>
            <a:ext cx="928200" cy="866510"/>
          </a:xfrm>
          <a:prstGeom prst="rect">
            <a:avLst/>
          </a:prstGeom>
        </p:spPr>
      </p:pic>
      <p:sp>
        <p:nvSpPr>
          <p:cNvPr id="15" name="二等辺三角形 14"/>
          <p:cNvSpPr/>
          <p:nvPr/>
        </p:nvSpPr>
        <p:spPr>
          <a:xfrm>
            <a:off x="5483995" y="2262154"/>
            <a:ext cx="3059151" cy="2996480"/>
          </a:xfrm>
          <a:prstGeom prst="triangl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1675">
            <a:off x="7034368" y="5149635"/>
            <a:ext cx="1045334" cy="87760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763" y="3563687"/>
            <a:ext cx="617287" cy="329986"/>
          </a:xfrm>
          <a:prstGeom prst="rect">
            <a:avLst/>
          </a:prstGeom>
        </p:spPr>
      </p:pic>
      <p:cxnSp>
        <p:nvCxnSpPr>
          <p:cNvPr id="22" name="直線コネクタ 21"/>
          <p:cNvCxnSpPr>
            <a:stCxn id="6" idx="2"/>
          </p:cNvCxnSpPr>
          <p:nvPr/>
        </p:nvCxnSpPr>
        <p:spPr>
          <a:xfrm flipV="1">
            <a:off x="0" y="5835926"/>
            <a:ext cx="8774042" cy="10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658" y="4158674"/>
            <a:ext cx="774580" cy="3705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4115">
            <a:off x="7228279" y="4636458"/>
            <a:ext cx="774580" cy="37054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050" y="3957501"/>
            <a:ext cx="617287" cy="32998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312">
            <a:off x="6157514" y="4618766"/>
            <a:ext cx="617287" cy="32998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279" y="3043746"/>
            <a:ext cx="780197" cy="59689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146612" y="2769954"/>
            <a:ext cx="2552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ja-JP" b="1" dirty="0">
                <a:solidFill>
                  <a:srgbClr val="000000"/>
                </a:solidFill>
              </a:rPr>
              <a:t>PVA Gel retém</a:t>
            </a:r>
          </a:p>
          <a:p>
            <a:pPr algn="ctr">
              <a:defRPr/>
            </a:pPr>
            <a:r>
              <a:rPr lang="pt-BR" altLang="ja-JP" b="1" dirty="0">
                <a:solidFill>
                  <a:srgbClr val="000000"/>
                </a:solidFill>
              </a:rPr>
              <a:t>Somente a bactéria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21670" y="2394136"/>
            <a:ext cx="1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b="1" dirty="0" smtClean="0">
                <a:solidFill>
                  <a:srgbClr val="000000"/>
                </a:solidFill>
              </a:rPr>
              <a:t>Bactérias</a:t>
            </a:r>
            <a:endParaRPr lang="pt-BR" dirty="0"/>
          </a:p>
        </p:txBody>
      </p:sp>
      <p:sp>
        <p:nvSpPr>
          <p:cNvPr id="31" name="正方形/長方形 30"/>
          <p:cNvSpPr/>
          <p:nvPr/>
        </p:nvSpPr>
        <p:spPr>
          <a:xfrm>
            <a:off x="90775" y="4157509"/>
            <a:ext cx="1595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Metazoários</a:t>
            </a:r>
          </a:p>
          <a:p>
            <a:r>
              <a:rPr lang="pt-BR" b="1" dirty="0" smtClean="0"/>
              <a:t>Protozoários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6070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iStock_000017552120_RF_2.jpg"/>
          <p:cNvPicPr>
            <a:picLocks noChangeAspect="1"/>
          </p:cNvPicPr>
          <p:nvPr/>
        </p:nvPicPr>
        <p:blipFill rotWithShape="1">
          <a:blip r:embed="rId3"/>
          <a:srcRect l="4742" r="30533"/>
          <a:stretch/>
        </p:blipFill>
        <p:spPr bwMode="auto">
          <a:xfrm>
            <a:off x="1128853" y="679450"/>
            <a:ext cx="8015147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6E4A3-4F7E-489E-9EC2-4E21AF415110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altLang="ja-JP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82192" y="1479975"/>
            <a:ext cx="3967211" cy="962807"/>
            <a:chOff x="104952" y="5447565"/>
            <a:chExt cx="3967211" cy="962807"/>
          </a:xfrm>
        </p:grpSpPr>
        <p:sp>
          <p:nvSpPr>
            <p:cNvPr id="14" name="正方形/長方形 13"/>
            <p:cNvSpPr/>
            <p:nvPr/>
          </p:nvSpPr>
          <p:spPr>
            <a:xfrm>
              <a:off x="162896" y="5599962"/>
              <a:ext cx="3851762" cy="724243"/>
            </a:xfrm>
            <a:prstGeom prst="rect">
              <a:avLst/>
            </a:prstGeom>
            <a:gradFill flip="none" rotWithShape="1">
              <a:gsLst>
                <a:gs pos="100000">
                  <a:schemeClr val="accent6">
                    <a:lumMod val="75000"/>
                  </a:schemeClr>
                </a:gs>
                <a:gs pos="44000">
                  <a:schemeClr val="accent6">
                    <a:lumMod val="60000"/>
                    <a:lumOff val="40000"/>
                    <a:alpha val="68000"/>
                  </a:schemeClr>
                </a:gs>
                <a:gs pos="0">
                  <a:schemeClr val="accent6">
                    <a:lumMod val="50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52" y="5447565"/>
              <a:ext cx="3967211" cy="962807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047" y="5557065"/>
              <a:ext cx="1257316" cy="751193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7396" y="5573014"/>
              <a:ext cx="1257316" cy="751193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9450" y="5573013"/>
              <a:ext cx="1257316" cy="751193"/>
            </a:xfrm>
            <a:prstGeom prst="rect">
              <a:avLst/>
            </a:prstGeom>
          </p:spPr>
        </p:pic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704" y="1489492"/>
            <a:ext cx="1164026" cy="1091918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4366030" y="1836847"/>
            <a:ext cx="829126" cy="10496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24"/>
          <p:cNvCxnSpPr>
            <a:stCxn id="18" idx="2"/>
            <a:endCxn id="4" idx="2"/>
          </p:cNvCxnSpPr>
          <p:nvPr/>
        </p:nvCxnSpPr>
        <p:spPr>
          <a:xfrm rot="5400000" flipH="1">
            <a:off x="4042444" y="1066137"/>
            <a:ext cx="138628" cy="2891919"/>
          </a:xfrm>
          <a:prstGeom prst="bentConnector3">
            <a:avLst>
              <a:gd name="adj1" fmla="val -164902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>
            <a:stCxn id="18" idx="2"/>
          </p:cNvCxnSpPr>
          <p:nvPr/>
        </p:nvCxnSpPr>
        <p:spPr>
          <a:xfrm rot="16200000" flipH="1">
            <a:off x="5984814" y="2154313"/>
            <a:ext cx="231593" cy="1085786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29913"/>
            <a:ext cx="1385375" cy="664529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637262" y="123856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Tanque Lodo Ativado</a:t>
            </a:r>
            <a:endParaRPr lang="pt-BR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80813" y="897635"/>
            <a:ext cx="14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Tanque </a:t>
            </a:r>
          </a:p>
          <a:p>
            <a:pPr algn="ctr"/>
            <a:r>
              <a:rPr lang="pt-BR" b="1" dirty="0" smtClean="0"/>
              <a:t>Decantação</a:t>
            </a:r>
            <a:endParaRPr lang="pt-BR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80580" y="24405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Retorno Lodo</a:t>
            </a:r>
            <a:endParaRPr lang="pt-BR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25977" y="2828948"/>
            <a:ext cx="115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Descarte </a:t>
            </a:r>
          </a:p>
          <a:p>
            <a:r>
              <a:rPr lang="pt-BR" b="1" dirty="0" smtClean="0"/>
              <a:t>de Lodo</a:t>
            </a:r>
            <a:endParaRPr lang="pt-BR" b="1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158" y="5120804"/>
            <a:ext cx="1164026" cy="1091918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819070" y="5295173"/>
            <a:ext cx="1059583" cy="724243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  <a:alpha val="68000"/>
                </a:schemeClr>
              </a:gs>
              <a:gs pos="0">
                <a:schemeClr val="accent6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6" y="5383683"/>
            <a:ext cx="1045816" cy="624831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873816" y="5997896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Tanque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PVA Gel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112" y="5105834"/>
            <a:ext cx="1214087" cy="977780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1979016" y="5321618"/>
            <a:ext cx="1788784" cy="724243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44000">
                <a:schemeClr val="accent6">
                  <a:lumMod val="60000"/>
                  <a:lumOff val="40000"/>
                  <a:alpha val="68000"/>
                </a:schemeClr>
              </a:gs>
              <a:gs pos="0">
                <a:schemeClr val="accent6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624" y="5105835"/>
            <a:ext cx="1868157" cy="98665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59964"/>
            <a:ext cx="1385375" cy="664529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127" y="5426175"/>
            <a:ext cx="931798" cy="55671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777" y="5436671"/>
            <a:ext cx="931798" cy="556710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936192" y="5441837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角丸四角形 51"/>
          <p:cNvSpPr/>
          <p:nvPr/>
        </p:nvSpPr>
        <p:spPr>
          <a:xfrm>
            <a:off x="1088592" y="5594237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角丸四角形 52"/>
          <p:cNvSpPr/>
          <p:nvPr/>
        </p:nvSpPr>
        <p:spPr>
          <a:xfrm>
            <a:off x="1180667" y="5425962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角丸四角形 53"/>
          <p:cNvSpPr/>
          <p:nvPr/>
        </p:nvSpPr>
        <p:spPr>
          <a:xfrm>
            <a:off x="1307667" y="5540262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角丸四角形 54"/>
          <p:cNvSpPr/>
          <p:nvPr/>
        </p:nvSpPr>
        <p:spPr>
          <a:xfrm>
            <a:off x="882217" y="5610112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角丸四角形 55"/>
          <p:cNvSpPr/>
          <p:nvPr/>
        </p:nvSpPr>
        <p:spPr>
          <a:xfrm>
            <a:off x="1446048" y="5343128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角丸四角形 56"/>
          <p:cNvSpPr/>
          <p:nvPr/>
        </p:nvSpPr>
        <p:spPr>
          <a:xfrm>
            <a:off x="1657718" y="5448966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角丸四角形 57"/>
          <p:cNvSpPr/>
          <p:nvPr/>
        </p:nvSpPr>
        <p:spPr>
          <a:xfrm>
            <a:off x="1578342" y="5607724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角丸四角形 58"/>
          <p:cNvSpPr/>
          <p:nvPr/>
        </p:nvSpPr>
        <p:spPr>
          <a:xfrm>
            <a:off x="1723866" y="5740022"/>
            <a:ext cx="114733" cy="80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35951" y="4439051"/>
            <a:ext cx="14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Tanque </a:t>
            </a:r>
          </a:p>
          <a:p>
            <a:pPr algn="ctr"/>
            <a:r>
              <a:rPr lang="pt-BR" b="1" dirty="0" smtClean="0"/>
              <a:t>Decantação</a:t>
            </a:r>
            <a:endParaRPr lang="pt-BR" b="1" dirty="0"/>
          </a:p>
        </p:txBody>
      </p:sp>
      <p:cxnSp>
        <p:nvCxnSpPr>
          <p:cNvPr id="61" name="カギ線コネクタ 60"/>
          <p:cNvCxnSpPr>
            <a:stCxn id="38" idx="2"/>
            <a:endCxn id="7" idx="2"/>
          </p:cNvCxnSpPr>
          <p:nvPr/>
        </p:nvCxnSpPr>
        <p:spPr>
          <a:xfrm rot="5400000" flipH="1">
            <a:off x="3618818" y="5349370"/>
            <a:ext cx="120237" cy="1606468"/>
          </a:xfrm>
          <a:prstGeom prst="bentConnector3">
            <a:avLst>
              <a:gd name="adj1" fmla="val -190125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908859" y="6167221"/>
            <a:ext cx="1529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Retorno Lodo</a:t>
            </a:r>
            <a:endParaRPr lang="pt-BR" sz="1600" b="1" dirty="0"/>
          </a:p>
        </p:txBody>
      </p:sp>
      <p:cxnSp>
        <p:nvCxnSpPr>
          <p:cNvPr id="65" name="カギ線コネクタ 64"/>
          <p:cNvCxnSpPr/>
          <p:nvPr/>
        </p:nvCxnSpPr>
        <p:spPr>
          <a:xfrm>
            <a:off x="4473170" y="6215435"/>
            <a:ext cx="2229392" cy="204570"/>
          </a:xfrm>
          <a:prstGeom prst="bentConnector3">
            <a:avLst>
              <a:gd name="adj1" fmla="val 947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4884612" y="5741949"/>
            <a:ext cx="115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Descarte </a:t>
            </a:r>
          </a:p>
          <a:p>
            <a:r>
              <a:rPr lang="pt-BR" b="1" dirty="0" smtClean="0"/>
              <a:t>de Lodo</a:t>
            </a:r>
            <a:endParaRPr lang="pt-BR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126512" y="461791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Tanque </a:t>
            </a:r>
          </a:p>
          <a:p>
            <a:pPr algn="ctr"/>
            <a:r>
              <a:rPr lang="pt-BR" b="1" dirty="0" smtClean="0"/>
              <a:t>Red. Lodo</a:t>
            </a:r>
            <a:endParaRPr lang="pt-BR" b="1" dirty="0"/>
          </a:p>
        </p:txBody>
      </p:sp>
      <p:sp>
        <p:nvSpPr>
          <p:cNvPr id="68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 smtClean="0">
                <a:solidFill>
                  <a:srgbClr val="44C8F5"/>
                </a:solidFill>
              </a:rPr>
              <a:t>Sistema Convencional </a:t>
            </a:r>
            <a:r>
              <a:rPr lang="pt-BR" altLang="ja-JP" sz="3200" dirty="0" err="1">
                <a:solidFill>
                  <a:srgbClr val="44C8F5"/>
                </a:solidFill>
              </a:rPr>
              <a:t>x</a:t>
            </a:r>
            <a:r>
              <a:rPr lang="pt-BR" altLang="ja-JP" sz="3200" dirty="0" smtClean="0">
                <a:solidFill>
                  <a:srgbClr val="44C8F5"/>
                </a:solidFill>
              </a:rPr>
              <a:t> PVA Gel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235178" y="2433958"/>
            <a:ext cx="1987251" cy="61142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1800 m3</a:t>
            </a:r>
            <a:endParaRPr lang="pt-BR" sz="2400" dirty="0"/>
          </a:p>
        </p:txBody>
      </p:sp>
      <p:cxnSp>
        <p:nvCxnSpPr>
          <p:cNvPr id="18432" name="直線コネクタ 18431"/>
          <p:cNvCxnSpPr/>
          <p:nvPr/>
        </p:nvCxnSpPr>
        <p:spPr>
          <a:xfrm>
            <a:off x="-776086" y="3445168"/>
            <a:ext cx="10336056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71"/>
          <p:cNvSpPr/>
          <p:nvPr/>
        </p:nvSpPr>
        <p:spPr>
          <a:xfrm>
            <a:off x="222954" y="3797457"/>
            <a:ext cx="1987251" cy="61142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750m3</a:t>
            </a:r>
            <a:endParaRPr lang="pt-BR" sz="2400" dirty="0"/>
          </a:p>
        </p:txBody>
      </p:sp>
      <p:sp>
        <p:nvSpPr>
          <p:cNvPr id="73" name="角丸四角形 72"/>
          <p:cNvSpPr/>
          <p:nvPr/>
        </p:nvSpPr>
        <p:spPr>
          <a:xfrm>
            <a:off x="6737374" y="2480534"/>
            <a:ext cx="1987251" cy="61142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2,7 </a:t>
            </a:r>
            <a:r>
              <a:rPr lang="pt-BR" sz="2400" dirty="0" err="1"/>
              <a:t>T</a:t>
            </a:r>
            <a:r>
              <a:rPr lang="pt-BR" sz="2400" dirty="0" err="1" smtClean="0"/>
              <a:t>on</a:t>
            </a:r>
            <a:r>
              <a:rPr lang="pt-BR" sz="2400" dirty="0" smtClean="0"/>
              <a:t>/dia</a:t>
            </a:r>
            <a:endParaRPr lang="pt-BR" sz="2400" dirty="0"/>
          </a:p>
        </p:txBody>
      </p:sp>
      <p:sp>
        <p:nvSpPr>
          <p:cNvPr id="74" name="角丸四角形 73"/>
          <p:cNvSpPr/>
          <p:nvPr/>
        </p:nvSpPr>
        <p:spPr>
          <a:xfrm>
            <a:off x="6878016" y="5854695"/>
            <a:ext cx="1987251" cy="61142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0,3 </a:t>
            </a:r>
            <a:r>
              <a:rPr lang="pt-BR" sz="2400" dirty="0" err="1"/>
              <a:t>T</a:t>
            </a:r>
            <a:r>
              <a:rPr lang="pt-BR" sz="2400" dirty="0" err="1" smtClean="0"/>
              <a:t>on</a:t>
            </a:r>
            <a:r>
              <a:rPr lang="pt-BR" sz="2400" dirty="0" smtClean="0"/>
              <a:t>/dia</a:t>
            </a:r>
            <a:endParaRPr lang="pt-BR" sz="2400" dirty="0"/>
          </a:p>
        </p:txBody>
      </p:sp>
      <p:sp>
        <p:nvSpPr>
          <p:cNvPr id="82" name="角丸四角形 81"/>
          <p:cNvSpPr/>
          <p:nvPr/>
        </p:nvSpPr>
        <p:spPr>
          <a:xfrm>
            <a:off x="6614910" y="692823"/>
            <a:ext cx="2529090" cy="13648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Industria Química</a:t>
            </a:r>
          </a:p>
          <a:p>
            <a:pPr algn="ctr"/>
            <a:r>
              <a:rPr lang="pt-BR" sz="2400" dirty="0" smtClean="0"/>
              <a:t>DBO 2250 mg/L</a:t>
            </a:r>
          </a:p>
          <a:p>
            <a:pPr algn="ctr"/>
            <a:r>
              <a:rPr lang="pt-BR" sz="2400" dirty="0" smtClean="0"/>
              <a:t>Vazão 400m3/</a:t>
            </a:r>
            <a:r>
              <a:rPr lang="pt-BR" sz="2400" dirty="0" err="1" smtClean="0"/>
              <a:t>d</a:t>
            </a:r>
            <a:endParaRPr lang="pt-BR" sz="2400" dirty="0"/>
          </a:p>
        </p:txBody>
      </p:sp>
      <p:sp>
        <p:nvSpPr>
          <p:cNvPr id="18442" name="星 32 18441"/>
          <p:cNvSpPr/>
          <p:nvPr/>
        </p:nvSpPr>
        <p:spPr>
          <a:xfrm>
            <a:off x="599703" y="2939563"/>
            <a:ext cx="1411066" cy="917144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50%</a:t>
            </a:r>
            <a:endParaRPr lang="pt-BR" sz="2400" dirty="0"/>
          </a:p>
        </p:txBody>
      </p:sp>
      <p:sp>
        <p:nvSpPr>
          <p:cNvPr id="85" name="星 32 84"/>
          <p:cNvSpPr/>
          <p:nvPr/>
        </p:nvSpPr>
        <p:spPr>
          <a:xfrm>
            <a:off x="6820151" y="3198245"/>
            <a:ext cx="2022528" cy="2375167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89%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/>
      <p:bldP spid="46" grpId="0" animBg="1"/>
      <p:bldP spid="3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2" grpId="0"/>
      <p:bldP spid="66" grpId="0"/>
      <p:bldP spid="67" grpId="0"/>
      <p:bldP spid="51" grpId="0" animBg="1"/>
      <p:bldP spid="72" grpId="0" animBg="1"/>
      <p:bldP spid="73" grpId="0" animBg="1"/>
      <p:bldP spid="74" grpId="0" animBg="1"/>
      <p:bldP spid="18442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HiRes_back.jpg"/>
          <p:cNvPicPr>
            <a:picLocks noChangeAspect="1"/>
          </p:cNvPicPr>
          <p:nvPr/>
        </p:nvPicPr>
        <p:blipFill>
          <a:blip r:embed="rId3"/>
          <a:srcRect r="2632"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77BFF-9B14-4725-A263-90761D07D96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altLang="ja-JP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65463"/>
            <a:ext cx="8229600" cy="12938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spc="-150" dirty="0" smtClean="0">
                <a:solidFill>
                  <a:srgbClr val="44C8F5"/>
                </a:solidFill>
                <a:latin typeface="Trebuchet MS"/>
              </a:rPr>
              <a:t>Sumarizando</a:t>
            </a:r>
            <a:endParaRPr lang="pt-BR" sz="4800" spc="-150" dirty="0" smtClean="0">
              <a:solidFill>
                <a:srgbClr val="44C8F5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451543613_2.jpg"/>
          <p:cNvPicPr>
            <a:picLocks noChangeAspect="1"/>
          </p:cNvPicPr>
          <p:nvPr/>
        </p:nvPicPr>
        <p:blipFill>
          <a:blip r:embed="rId3"/>
          <a:srcRect l="1431"/>
          <a:stretch>
            <a:fillRect/>
          </a:stretch>
        </p:blipFill>
        <p:spPr bwMode="auto">
          <a:xfrm>
            <a:off x="0" y="658813"/>
            <a:ext cx="9144000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512763" y="1117600"/>
            <a:ext cx="4638675" cy="5349875"/>
          </a:xfrm>
          <a:prstGeom prst="roundRect">
            <a:avLst>
              <a:gd name="adj" fmla="val 1384"/>
            </a:avLst>
          </a:prstGeom>
          <a:solidFill>
            <a:srgbClr val="19343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pt-BR"/>
          </a:p>
        </p:txBody>
      </p:sp>
      <p:sp>
        <p:nvSpPr>
          <p:cNvPr id="53251" name="Slide Number Placeholder 7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ECF24-F3F7-4C9C-BC38-0AD79772B265}" type="slidenum">
              <a:rPr lang="pt-BR" altLang="ja-JP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altLang="ja-JP">
              <a:solidFill>
                <a:schemeClr val="bg1"/>
              </a:solidFill>
            </a:endParaRPr>
          </a:p>
        </p:txBody>
      </p:sp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758825" y="1300163"/>
            <a:ext cx="4537075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0" lang="pt-BR" altLang="ja-JP" smtClean="0">
                <a:solidFill>
                  <a:schemeClr val="bg1"/>
                </a:solidFill>
                <a:latin typeface="Calibri" pitchFamily="34" charset="0"/>
              </a:rPr>
              <a:t>O aumento da eficiência permite estacoes menores e compactas :  </a:t>
            </a:r>
            <a:endParaRPr kumimoji="0" lang="pt-BR" altLang="ja-JP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349" name="TextBox 12"/>
          <p:cNvSpPr txBox="1">
            <a:spLocks noChangeArrowheads="1"/>
          </p:cNvSpPr>
          <p:nvPr/>
        </p:nvSpPr>
        <p:spPr bwMode="auto">
          <a:xfrm>
            <a:off x="766763" y="2290763"/>
            <a:ext cx="4249737" cy="8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0" lang="pt-BR" altLang="ja-JP" dirty="0" smtClean="0">
                <a:solidFill>
                  <a:srgbClr val="FFFFFF"/>
                </a:solidFill>
                <a:latin typeface="Calibri" pitchFamily="34" charset="0"/>
              </a:rPr>
              <a:t>Descarte de resíduos sólidos. Lei de resíduos.</a:t>
            </a:r>
          </a:p>
          <a:p>
            <a:pPr>
              <a:lnSpc>
                <a:spcPct val="90000"/>
              </a:lnSpc>
            </a:pPr>
            <a:endParaRPr kumimoji="0" lang="pt-BR" altLang="ja-JP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825" y="3381375"/>
            <a:ext cx="3960813" cy="3462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pc="-50" dirty="0" smtClean="0">
                <a:solidFill>
                  <a:srgbClr val="FFFFFF"/>
                </a:solidFill>
                <a:latin typeface="+mn-lt"/>
                <a:ea typeface="+mn-ea"/>
              </a:rPr>
              <a:t>Emissão de gases</a:t>
            </a:r>
            <a:endParaRPr kumimoji="0" lang="pt-BR" spc="-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7351" name="TextBox 16"/>
          <p:cNvSpPr txBox="1">
            <a:spLocks noChangeArrowheads="1"/>
          </p:cNvSpPr>
          <p:nvPr/>
        </p:nvSpPr>
        <p:spPr bwMode="auto">
          <a:xfrm>
            <a:off x="766763" y="4521200"/>
            <a:ext cx="418623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0" lang="pt-BR" altLang="ja-JP" smtClean="0">
                <a:solidFill>
                  <a:srgbClr val="FFFFFF"/>
                </a:solidFill>
                <a:latin typeface="Calibri" pitchFamily="34" charset="0"/>
              </a:rPr>
              <a:t>Aumento do rigor das leis ambientais</a:t>
            </a:r>
            <a:endParaRPr kumimoji="0" lang="pt-BR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352" name="TextBox 19"/>
          <p:cNvSpPr txBox="1">
            <a:spLocks noChangeArrowheads="1"/>
          </p:cNvSpPr>
          <p:nvPr/>
        </p:nvSpPr>
        <p:spPr bwMode="auto">
          <a:xfrm>
            <a:off x="758825" y="5594350"/>
            <a:ext cx="4105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0" lang="pt-BR" altLang="ja-JP" dirty="0" err="1" smtClean="0">
                <a:solidFill>
                  <a:srgbClr val="FFFFFF"/>
                </a:solidFill>
                <a:latin typeface="Calibri" pitchFamily="34" charset="0"/>
              </a:rPr>
              <a:t>Retrofit</a:t>
            </a:r>
            <a:r>
              <a:rPr kumimoji="0" lang="pt-BR" altLang="ja-JP" dirty="0" smtClean="0">
                <a:solidFill>
                  <a:srgbClr val="FFFFFF"/>
                </a:solidFill>
                <a:latin typeface="Calibri" pitchFamily="34" charset="0"/>
              </a:rPr>
              <a:t> de instalações</a:t>
            </a:r>
            <a:endParaRPr kumimoji="0" lang="pt-BR" altLang="ja-JP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11213" y="5430838"/>
            <a:ext cx="404336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1213" y="4432300"/>
            <a:ext cx="404336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1213" y="3189288"/>
            <a:ext cx="404336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1213" y="2206625"/>
            <a:ext cx="404336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"/>
          <p:cNvSpPr/>
          <p:nvPr/>
        </p:nvSpPr>
        <p:spPr>
          <a:xfrm>
            <a:off x="5321681" y="1117035"/>
            <a:ext cx="3697381" cy="1058242"/>
          </a:xfrm>
          <a:prstGeom prst="roundRect">
            <a:avLst>
              <a:gd name="adj" fmla="val 5828"/>
            </a:avLst>
          </a:prstGeom>
          <a:solidFill>
            <a:srgbClr val="19343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2400" smtClean="0">
                <a:solidFill>
                  <a:srgbClr val="FFFF00"/>
                </a:solidFill>
              </a:rPr>
              <a:t>Aumento Eficiência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2400" smtClean="0">
                <a:solidFill>
                  <a:srgbClr val="FFFF00"/>
                </a:solidFill>
              </a:rPr>
              <a:t>Compactação Planta </a:t>
            </a:r>
            <a:endParaRPr kumimoji="0" lang="pt-BR" sz="2400">
              <a:solidFill>
                <a:srgbClr val="FFFF00"/>
              </a:solidFill>
            </a:endParaRPr>
          </a:p>
        </p:txBody>
      </p:sp>
      <p:sp>
        <p:nvSpPr>
          <p:cNvPr id="16" name="Rounded Rectangle 1"/>
          <p:cNvSpPr/>
          <p:nvPr/>
        </p:nvSpPr>
        <p:spPr>
          <a:xfrm>
            <a:off x="5321215" y="2233611"/>
            <a:ext cx="3697381" cy="1058242"/>
          </a:xfrm>
          <a:prstGeom prst="roundRect">
            <a:avLst>
              <a:gd name="adj" fmla="val 5828"/>
            </a:avLst>
          </a:prstGeom>
          <a:solidFill>
            <a:srgbClr val="19343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2400" smtClean="0">
                <a:solidFill>
                  <a:srgbClr val="FFFF00"/>
                </a:solidFill>
              </a:rPr>
              <a:t>Diminuição do Descarte Lodo</a:t>
            </a:r>
            <a:endParaRPr kumimoji="0" lang="pt-BR" sz="2400">
              <a:solidFill>
                <a:srgbClr val="FFFF00"/>
              </a:solidFill>
            </a:endParaRPr>
          </a:p>
        </p:txBody>
      </p:sp>
      <p:sp>
        <p:nvSpPr>
          <p:cNvPr id="17" name="Rounded Rectangle 1"/>
          <p:cNvSpPr/>
          <p:nvPr/>
        </p:nvSpPr>
        <p:spPr>
          <a:xfrm>
            <a:off x="5320749" y="3303154"/>
            <a:ext cx="3697381" cy="1058242"/>
          </a:xfrm>
          <a:prstGeom prst="roundRect">
            <a:avLst>
              <a:gd name="adj" fmla="val 5828"/>
            </a:avLst>
          </a:prstGeom>
          <a:solidFill>
            <a:srgbClr val="19343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2400" smtClean="0">
                <a:solidFill>
                  <a:srgbClr val="FFFF00"/>
                </a:solidFill>
              </a:rPr>
              <a:t>Processo Aeróbio</a:t>
            </a:r>
            <a:endParaRPr kumimoji="0" lang="pt-BR" sz="2400">
              <a:solidFill>
                <a:srgbClr val="FFFF00"/>
              </a:solidFill>
            </a:endParaRPr>
          </a:p>
        </p:txBody>
      </p:sp>
      <p:sp>
        <p:nvSpPr>
          <p:cNvPr id="19" name="Rounded Rectangle 1"/>
          <p:cNvSpPr/>
          <p:nvPr/>
        </p:nvSpPr>
        <p:spPr>
          <a:xfrm>
            <a:off x="5320283" y="4407972"/>
            <a:ext cx="3697381" cy="1058242"/>
          </a:xfrm>
          <a:prstGeom prst="roundRect">
            <a:avLst>
              <a:gd name="adj" fmla="val 5828"/>
            </a:avLst>
          </a:prstGeom>
          <a:solidFill>
            <a:srgbClr val="19343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2400" smtClean="0">
                <a:solidFill>
                  <a:srgbClr val="FFFF00"/>
                </a:solidFill>
              </a:rPr>
              <a:t>Menos Químicos</a:t>
            </a:r>
            <a:endParaRPr kumimoji="0" lang="pt-BR" sz="2400">
              <a:solidFill>
                <a:srgbClr val="FFFF00"/>
              </a:solidFill>
            </a:endParaRPr>
          </a:p>
        </p:txBody>
      </p:sp>
      <p:sp>
        <p:nvSpPr>
          <p:cNvPr id="20" name="Rounded Rectangle 1"/>
          <p:cNvSpPr/>
          <p:nvPr/>
        </p:nvSpPr>
        <p:spPr>
          <a:xfrm>
            <a:off x="5320283" y="5454457"/>
            <a:ext cx="3697381" cy="1058242"/>
          </a:xfrm>
          <a:prstGeom prst="roundRect">
            <a:avLst>
              <a:gd name="adj" fmla="val 5828"/>
            </a:avLst>
          </a:prstGeom>
          <a:solidFill>
            <a:srgbClr val="19343D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sz="2400" smtClean="0">
                <a:solidFill>
                  <a:srgbClr val="FFFF00"/>
                </a:solidFill>
              </a:rPr>
              <a:t>Obra Não Complexa</a:t>
            </a:r>
            <a:endParaRPr kumimoji="0" lang="pt-BR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HiRes_back.jpg"/>
          <p:cNvPicPr>
            <a:picLocks noChangeAspect="1"/>
          </p:cNvPicPr>
          <p:nvPr/>
        </p:nvPicPr>
        <p:blipFill>
          <a:blip r:embed="rId3"/>
          <a:srcRect r="2632"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77BFF-9B14-4725-A263-90761D07D96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altLang="ja-JP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98227"/>
            <a:ext cx="8229600" cy="12938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spc="-150" dirty="0">
                <a:solidFill>
                  <a:srgbClr val="44C8F5"/>
                </a:solidFill>
                <a:latin typeface="Trebuchet MS"/>
              </a:rPr>
              <a:t>2. Resultado do Teste Piloto   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spc="-150" dirty="0">
                <a:solidFill>
                  <a:srgbClr val="44C8F5"/>
                </a:solidFill>
                <a:latin typeface="Trebuchet MS"/>
              </a:rPr>
              <a:t>       na Estação de Tratamento de Esgoto do Riacho Fundo  - DF</a:t>
            </a:r>
          </a:p>
        </p:txBody>
      </p:sp>
    </p:spTree>
    <p:extLst>
      <p:ext uri="{BB962C8B-B14F-4D97-AF65-F5344CB8AC3E}">
        <p14:creationId xmlns:p14="http://schemas.microsoft.com/office/powerpoint/2010/main" val="7618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2" descr="C:\Users\640102\Desktop\Brazil Pilot\141211発表資料\写真\図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38" y="3145631"/>
            <a:ext cx="54006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5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EAA9E4-96D3-4975-9C15-5917E1513A18}" type="slidenum">
              <a:rPr lang="en-US" altLang="ja-JP" sz="14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 smtClean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ja-JP" sz="24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876425"/>
            <a:ext cx="698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876425"/>
            <a:ext cx="698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876425"/>
            <a:ext cx="700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1876425"/>
            <a:ext cx="700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876425"/>
            <a:ext cx="700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351388" y="5374184"/>
            <a:ext cx="1436636" cy="863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cxnSp>
        <p:nvCxnSpPr>
          <p:cNvPr id="13" name="直線矢印コネクタ 12"/>
          <p:cNvCxnSpPr>
            <a:endCxn id="12" idx="1"/>
          </p:cNvCxnSpPr>
          <p:nvPr/>
        </p:nvCxnSpPr>
        <p:spPr>
          <a:xfrm>
            <a:off x="3403769" y="5374184"/>
            <a:ext cx="158010" cy="126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640102\Desktop\Brazil Pilot\141211発表資料\写真\図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181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23729" y="2276873"/>
            <a:ext cx="3024336" cy="1800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black"/>
              </a:solidFill>
              <a:latin typeface="Constantia"/>
              <a:ea typeface="HGP明朝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>
                <a:solidFill>
                  <a:srgbClr val="44C8F5"/>
                </a:solidFill>
              </a:rPr>
              <a:t>Planta Piloto</a:t>
            </a:r>
          </a:p>
        </p:txBody>
      </p:sp>
    </p:spTree>
    <p:extLst>
      <p:ext uri="{BB962C8B-B14F-4D97-AF65-F5344CB8AC3E}">
        <p14:creationId xmlns:p14="http://schemas.microsoft.com/office/powerpoint/2010/main" val="398691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60" y="1052736"/>
            <a:ext cx="760211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>
                <a:solidFill>
                  <a:srgbClr val="44C8F5"/>
                </a:solidFill>
              </a:rPr>
              <a:t>Diagrama do fluxo</a:t>
            </a:r>
          </a:p>
        </p:txBody>
      </p:sp>
    </p:spTree>
    <p:extLst>
      <p:ext uri="{BB962C8B-B14F-4D97-AF65-F5344CB8AC3E}">
        <p14:creationId xmlns:p14="http://schemas.microsoft.com/office/powerpoint/2010/main" val="69956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>
                <a:solidFill>
                  <a:srgbClr val="44C8F5"/>
                </a:solidFill>
              </a:rPr>
              <a:t>Condições de operação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44408"/>
              </p:ext>
            </p:extLst>
          </p:nvPr>
        </p:nvGraphicFramePr>
        <p:xfrm>
          <a:off x="539552" y="2060848"/>
          <a:ext cx="8064896" cy="16930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4071"/>
                <a:gridCol w="1214071"/>
                <a:gridCol w="1387509"/>
                <a:gridCol w="1387509"/>
                <a:gridCol w="1387509"/>
                <a:gridCol w="1474227"/>
              </a:tblGrid>
              <a:tr h="662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TDH Total</a:t>
                      </a: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</a:b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(hr)</a:t>
                      </a:r>
                      <a:endParaRPr lang="en-US" sz="1800" b="0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TDH 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(individual)</a:t>
                      </a: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</a:b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hr</a:t>
                      </a: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)</a:t>
                      </a:r>
                      <a:endParaRPr lang="en-US" sz="1800" b="0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err="1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Afluente</a:t>
                      </a:r>
                      <a:endParaRPr lang="en-US" altLang="ja-JP" sz="1800" u="none" strike="noStrike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m3/d)</a:t>
                      </a:r>
                      <a:endParaRPr lang="en-US" sz="1800" b="0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Circulation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lang="en-US" sz="1800" u="none" strike="noStrike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m3/d)</a:t>
                      </a:r>
                      <a:endParaRPr lang="en-US" sz="1800" b="0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lang="en-US" altLang="ja-JP" sz="1800" b="0" i="0" u="none" strike="noStrike" dirty="0" err="1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Carga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de DQO</a:t>
                      </a:r>
                    </a:p>
                    <a:p>
                      <a:pPr algn="ctr" fontAlgn="ctr"/>
                      <a:r>
                        <a:rPr lang="ja-JP" altLang="en-US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（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kg/m3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･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）</a:t>
                      </a:r>
                      <a:endParaRPr lang="en-US" sz="1800" b="0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N-</a:t>
                      </a:r>
                      <a:r>
                        <a:rPr lang="en-US" altLang="ja-JP" sz="1800" b="0" i="0" u="none" strike="noStrike" dirty="0" err="1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Carga</a:t>
                      </a:r>
                      <a:endParaRPr lang="en-US" altLang="ja-JP" sz="1800" b="0" i="0" u="none" strike="noStrike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（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kg/m3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･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）</a:t>
                      </a:r>
                      <a:endParaRPr lang="en-US" sz="1800" b="0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70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1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9</a:t>
                      </a:r>
                      <a:endParaRPr lang="en-US" altLang="ja-JP" sz="3200" b="1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1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endParaRPr lang="en-US" altLang="ja-JP" sz="3200" b="1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1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4.0</a:t>
                      </a:r>
                      <a:endParaRPr lang="en-US" altLang="ja-JP" sz="3200" b="1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1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12</a:t>
                      </a:r>
                      <a:endParaRPr lang="en-US" altLang="ja-JP" sz="3200" b="1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1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4.8</a:t>
                      </a:r>
                      <a:endParaRPr lang="en-US" altLang="ja-JP" sz="3200" b="1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1" i="0" u="none" strike="noStrike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0.48</a:t>
                      </a:r>
                      <a:endParaRPr lang="en-US" altLang="ja-JP" sz="3200" b="1" i="0" u="none" strike="noStrike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47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>
                <a:solidFill>
                  <a:srgbClr val="44C8F5"/>
                </a:solidFill>
              </a:rPr>
              <a:t>Eficiência de Remoção de TKN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676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0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9" descr="for_PPT_build_dream-02-02.jpg"/>
          <p:cNvPicPr>
            <a:picLocks noChangeAspect="1"/>
          </p:cNvPicPr>
          <p:nvPr/>
        </p:nvPicPr>
        <p:blipFill>
          <a:blip r:embed="rId3"/>
          <a:srcRect t="10309" r="237"/>
          <a:stretch>
            <a:fillRect/>
          </a:stretch>
        </p:blipFill>
        <p:spPr bwMode="auto">
          <a:xfrm>
            <a:off x="0" y="669925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Content Placeholder 5"/>
          <p:cNvSpPr>
            <a:spLocks noGrp="1"/>
          </p:cNvSpPr>
          <p:nvPr>
            <p:ph idx="4294967295"/>
          </p:nvPr>
        </p:nvSpPr>
        <p:spPr>
          <a:xfrm>
            <a:off x="433010" y="2535541"/>
            <a:ext cx="4405086" cy="34369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 smtClean="0">
                <a:solidFill>
                  <a:schemeClr val="bg1"/>
                </a:solidFill>
              </a:rPr>
              <a:t>Tecnologia desenvolvida no Japão.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ja-JP" sz="20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 smtClean="0">
                <a:solidFill>
                  <a:schemeClr val="bg1"/>
                </a:solidFill>
              </a:rPr>
              <a:t>Mais de 10 anos de pesquisa e desenvolvimento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ja-JP" sz="20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 smtClean="0">
                <a:solidFill>
                  <a:schemeClr val="bg1"/>
                </a:solidFill>
              </a:rPr>
              <a:t>Mais de 200 estações de tratamento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ja-JP" sz="2000" dirty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 smtClean="0">
                <a:solidFill>
                  <a:schemeClr val="bg1"/>
                </a:solidFill>
              </a:rPr>
              <a:t>Motivadores :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>
                <a:solidFill>
                  <a:schemeClr val="bg1"/>
                </a:solidFill>
              </a:rPr>
              <a:t>	</a:t>
            </a:r>
            <a:r>
              <a:rPr lang="pt-BR" altLang="ja-JP" sz="2000" dirty="0" smtClean="0">
                <a:solidFill>
                  <a:schemeClr val="bg1"/>
                </a:solidFill>
              </a:rPr>
              <a:t>Falta de espaço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>
                <a:solidFill>
                  <a:schemeClr val="bg1"/>
                </a:solidFill>
              </a:rPr>
              <a:t>	</a:t>
            </a:r>
            <a:r>
              <a:rPr lang="pt-BR" altLang="ja-JP" sz="2000" dirty="0" smtClean="0">
                <a:solidFill>
                  <a:schemeClr val="bg1"/>
                </a:solidFill>
              </a:rPr>
              <a:t>Eficiência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>
                <a:solidFill>
                  <a:schemeClr val="bg1"/>
                </a:solidFill>
              </a:rPr>
              <a:t>	</a:t>
            </a:r>
            <a:r>
              <a:rPr lang="pt-BR" altLang="ja-JP" sz="2000" dirty="0" smtClean="0">
                <a:solidFill>
                  <a:schemeClr val="bg1"/>
                </a:solidFill>
              </a:rPr>
              <a:t>Resíduos Sólidos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ja-JP" sz="2000" dirty="0">
                <a:solidFill>
                  <a:schemeClr val="bg1"/>
                </a:solidFill>
              </a:rPr>
              <a:t>	</a:t>
            </a:r>
            <a:r>
              <a:rPr lang="pt-BR" altLang="ja-JP" sz="2000" dirty="0" smtClean="0">
                <a:solidFill>
                  <a:schemeClr val="bg1"/>
                </a:solidFill>
              </a:rPr>
              <a:t>Leis ambientais 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5125E-718E-4FB3-966A-F898D0A86EE9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altLang="ja-JP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400650" y="1025204"/>
            <a:ext cx="6218238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6900"/>
              </a:lnSpc>
            </a:pPr>
            <a:r>
              <a:rPr lang="pt-BR" altLang="ja-JP" sz="7200" b="1" dirty="0" smtClean="0">
                <a:solidFill>
                  <a:schemeClr val="bg1"/>
                </a:solidFill>
                <a:latin typeface="Minion Pro SmBd"/>
              </a:rPr>
              <a:t>Introdução</a:t>
            </a:r>
          </a:p>
          <a:p>
            <a:r>
              <a:rPr lang="ja-JP" altLang="ja-JP" sz="3600" b="1" dirty="0" smtClean="0">
                <a:solidFill>
                  <a:schemeClr val="bg1"/>
                </a:solidFill>
                <a:latin typeface="Adobe Caslon Pro"/>
              </a:rPr>
              <a:t>T</a:t>
            </a:r>
            <a:r>
              <a:rPr lang="en-US" altLang="ja-JP" sz="3600" b="1" dirty="0" err="1" smtClean="0">
                <a:solidFill>
                  <a:schemeClr val="bg1"/>
                </a:solidFill>
                <a:latin typeface="Adobe Caslon Pro"/>
              </a:rPr>
              <a:t>ecnologia</a:t>
            </a:r>
            <a:r>
              <a:rPr lang="ja-JP" altLang="en-US" sz="3600" b="1" dirty="0" smtClean="0">
                <a:solidFill>
                  <a:schemeClr val="bg1"/>
                </a:solidFill>
                <a:latin typeface="Adobe Caslon Pro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Adobe Caslon Pro"/>
              </a:rPr>
              <a:t>de</a:t>
            </a:r>
            <a:r>
              <a:rPr lang="ja-JP" altLang="en-US" sz="3600" b="1" dirty="0" smtClean="0">
                <a:solidFill>
                  <a:schemeClr val="bg1"/>
                </a:solidFill>
                <a:latin typeface="Adobe Caslon Pro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Adobe Caslon Pro"/>
              </a:rPr>
              <a:t>Gel</a:t>
            </a:r>
            <a:r>
              <a:rPr lang="ja-JP" altLang="en-US" sz="3600" b="1" dirty="0" smtClean="0">
                <a:solidFill>
                  <a:schemeClr val="bg1"/>
                </a:solidFill>
                <a:latin typeface="Adobe Caslon Pro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Adobe Caslon Pro"/>
              </a:rPr>
              <a:t>de</a:t>
            </a:r>
            <a:r>
              <a:rPr lang="ja-JP" altLang="en-US" sz="3600" b="1" dirty="0" smtClean="0">
                <a:solidFill>
                  <a:schemeClr val="bg1"/>
                </a:solidFill>
                <a:latin typeface="Adobe Caslon Pro"/>
              </a:rPr>
              <a:t> </a:t>
            </a:r>
            <a:r>
              <a:rPr lang="en-US" altLang="ja-JP" sz="3600" b="1" dirty="0" smtClean="0">
                <a:solidFill>
                  <a:schemeClr val="bg1"/>
                </a:solidFill>
                <a:latin typeface="Adobe Caslon Pro"/>
              </a:rPr>
              <a:t>PVA</a:t>
            </a:r>
            <a:r>
              <a:rPr lang="es-ES_tradnl" altLang="ja-JP" sz="3600" b="1" dirty="0" smtClean="0">
                <a:solidFill>
                  <a:schemeClr val="bg1"/>
                </a:solidFill>
                <a:latin typeface="Adobe Caslon Pro"/>
              </a:rPr>
              <a:t>.</a:t>
            </a:r>
            <a:endParaRPr lang="en-US" altLang="ja-JP" sz="3600" b="1" dirty="0">
              <a:solidFill>
                <a:schemeClr val="bg1"/>
              </a:solidFill>
              <a:latin typeface="Adobe Caslon Pro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14" y="2987524"/>
            <a:ext cx="3162071" cy="285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>
                <a:solidFill>
                  <a:srgbClr val="44C8F5"/>
                </a:solidFill>
              </a:rPr>
              <a:t>Eficiência de Remoção de DQO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57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86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>
                <a:solidFill>
                  <a:srgbClr val="44C8F5"/>
                </a:solidFill>
              </a:rPr>
              <a:t>Redução do excesso de lodo na planta piloto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834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267744" y="1484784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0.34 kg/m3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86587" y="366124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0.12 kg/m3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8424" y="1702241"/>
            <a:ext cx="369332" cy="235911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kumimoji="1" lang="en-US" altLang="ja-JP" sz="1200" b="0" dirty="0" smtClean="0"/>
              <a:t>Sludge production        kg/m3</a:t>
            </a:r>
            <a:endParaRPr kumimoji="1" lang="ja-JP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9187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6"/>
          <p:cNvSpPr>
            <a:spLocks noGrp="1"/>
          </p:cNvSpPr>
          <p:nvPr>
            <p:ph type="title"/>
          </p:nvPr>
        </p:nvSpPr>
        <p:spPr>
          <a:xfrm>
            <a:off x="457200" y="24463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ja-JP" sz="4400" i="1" dirty="0" smtClean="0"/>
              <a:t>OBRIGADO </a:t>
            </a:r>
            <a:r>
              <a:rPr lang="pt-BR" altLang="ja-JP" dirty="0" smtClean="0"/>
              <a:t/>
            </a:r>
            <a:br>
              <a:rPr lang="pt-BR" altLang="ja-JP" dirty="0" smtClean="0"/>
            </a:br>
            <a:r>
              <a:rPr lang="pt-BR" altLang="ja-JP" sz="2400" dirty="0" smtClean="0">
                <a:solidFill>
                  <a:srgbClr val="44C8F5"/>
                </a:solidFill>
              </a:rPr>
              <a:t>Esperamos conversar mais no nosso estande.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43000" y="3663950"/>
            <a:ext cx="6858000" cy="0"/>
          </a:xfrm>
          <a:prstGeom prst="line">
            <a:avLst/>
          </a:prstGeom>
          <a:ln w="6350" cmpd="sng">
            <a:solidFill>
              <a:srgbClr val="44C8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>
            <a:spLocks/>
          </p:cNvSpPr>
          <p:nvPr/>
        </p:nvSpPr>
        <p:spPr>
          <a:xfrm>
            <a:off x="566738" y="4157663"/>
            <a:ext cx="8229600" cy="23082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dirty="0" smtClean="0"/>
              <a:t>AMANA AMBIENTAL </a:t>
            </a:r>
          </a:p>
          <a:p>
            <a:pPr>
              <a:defRPr/>
            </a:pPr>
            <a:r>
              <a:rPr lang="en-US" sz="2700" dirty="0" smtClean="0">
                <a:solidFill>
                  <a:srgbClr val="44C8F5"/>
                </a:solidFill>
              </a:rPr>
              <a:t>KURARAY SOUTH AMERICA LTD</a:t>
            </a:r>
          </a:p>
          <a:p>
            <a:pPr>
              <a:defRPr/>
            </a:pPr>
            <a:endParaRPr lang="pt-BR" sz="2700" dirty="0" smtClean="0">
              <a:solidFill>
                <a:srgbClr val="44C8F5"/>
              </a:solidFill>
            </a:endParaRPr>
          </a:p>
          <a:p>
            <a:pPr>
              <a:defRPr/>
            </a:pPr>
            <a:r>
              <a:rPr dirty="0" smtClean="0"/>
              <a:t> </a:t>
            </a:r>
            <a:endParaRPr lang="pt-BR" sz="2700" dirty="0">
              <a:solidFill>
                <a:srgbClr val="44C8F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HiRes_back.jpg"/>
          <p:cNvPicPr>
            <a:picLocks noChangeAspect="1"/>
          </p:cNvPicPr>
          <p:nvPr/>
        </p:nvPicPr>
        <p:blipFill>
          <a:blip r:embed="rId3"/>
          <a:srcRect r="2632"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77BFF-9B14-4725-A263-90761D07D96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altLang="ja-JP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36" y="1630956"/>
            <a:ext cx="8229600" cy="12938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spc="-150" dirty="0" smtClean="0">
                <a:solidFill>
                  <a:srgbClr val="44C8F5"/>
                </a:solidFill>
                <a:latin typeface="Trebuchet MS"/>
              </a:rPr>
              <a:t>Processo de Lodo Ativado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1076345" y="3691106"/>
            <a:ext cx="3967211" cy="962807"/>
            <a:chOff x="104952" y="5447565"/>
            <a:chExt cx="3967211" cy="962807"/>
          </a:xfrm>
        </p:grpSpPr>
        <p:sp>
          <p:nvSpPr>
            <p:cNvPr id="16" name="正方形/長方形 15"/>
            <p:cNvSpPr/>
            <p:nvPr/>
          </p:nvSpPr>
          <p:spPr>
            <a:xfrm>
              <a:off x="162896" y="5599962"/>
              <a:ext cx="3851762" cy="724243"/>
            </a:xfrm>
            <a:prstGeom prst="rect">
              <a:avLst/>
            </a:prstGeom>
            <a:gradFill flip="none" rotWithShape="1">
              <a:gsLst>
                <a:gs pos="100000">
                  <a:schemeClr val="accent6">
                    <a:lumMod val="75000"/>
                  </a:schemeClr>
                </a:gs>
                <a:gs pos="44000">
                  <a:schemeClr val="accent6">
                    <a:lumMod val="60000"/>
                    <a:lumOff val="40000"/>
                    <a:alpha val="68000"/>
                  </a:schemeClr>
                </a:gs>
                <a:gs pos="0">
                  <a:schemeClr val="accent6">
                    <a:lumMod val="50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52" y="5447565"/>
              <a:ext cx="3967211" cy="962807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047" y="5557065"/>
              <a:ext cx="1257316" cy="751193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7396" y="5573014"/>
              <a:ext cx="1257316" cy="751193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9450" y="5573013"/>
              <a:ext cx="1257316" cy="751193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857" y="3700623"/>
            <a:ext cx="1164026" cy="1091918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4760183" y="4047978"/>
            <a:ext cx="829126" cy="10496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カギ線コネクタ 8"/>
          <p:cNvCxnSpPr>
            <a:stCxn id="7" idx="2"/>
            <a:endCxn id="17" idx="2"/>
          </p:cNvCxnSpPr>
          <p:nvPr/>
        </p:nvCxnSpPr>
        <p:spPr>
          <a:xfrm rot="5400000" flipH="1">
            <a:off x="4436597" y="3277268"/>
            <a:ext cx="138628" cy="2891919"/>
          </a:xfrm>
          <a:prstGeom prst="bentConnector3">
            <a:avLst>
              <a:gd name="adj1" fmla="val -164902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>
            <a:stCxn id="7" idx="2"/>
          </p:cNvCxnSpPr>
          <p:nvPr/>
        </p:nvCxnSpPr>
        <p:spPr>
          <a:xfrm rot="16200000" flipH="1">
            <a:off x="6378967" y="4365444"/>
            <a:ext cx="231593" cy="1085786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53" y="3241044"/>
            <a:ext cx="1385375" cy="66452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031415" y="344969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pt-BR" b="1" dirty="0" smtClean="0"/>
              <a:t>Tanque Lodo Ativado</a:t>
            </a:r>
            <a:endParaRPr lang="pt-BR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74733" y="465171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pt-BR" b="1" dirty="0" smtClean="0"/>
              <a:t>Retorno Lodo</a:t>
            </a:r>
            <a:endParaRPr lang="pt-BR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84259" y="5216453"/>
            <a:ext cx="115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pt-BR" b="1" dirty="0" smtClean="0"/>
              <a:t>Descarte </a:t>
            </a:r>
          </a:p>
          <a:p>
            <a:r>
              <a:rPr lang="pt-BR" b="1" dirty="0" smtClean="0"/>
              <a:t>de Lodo</a:t>
            </a:r>
            <a:endParaRPr lang="pt-BR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044858" y="4416558"/>
            <a:ext cx="1464162" cy="87465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1762" y="2774004"/>
            <a:ext cx="139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EFLUENTE</a:t>
            </a:r>
            <a:endParaRPr lang="pt-BR" b="1" dirty="0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1199406" y="4056140"/>
            <a:ext cx="1799109" cy="2801860"/>
            <a:chOff x="1199406" y="4056140"/>
            <a:chExt cx="1799109" cy="2801860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1540413" y="4056140"/>
              <a:ext cx="1387083" cy="13644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図形グループ 31"/>
            <p:cNvGrpSpPr/>
            <p:nvPr/>
          </p:nvGrpSpPr>
          <p:grpSpPr>
            <a:xfrm>
              <a:off x="1199406" y="4068355"/>
              <a:ext cx="1799109" cy="2789645"/>
              <a:chOff x="1199406" y="4068355"/>
              <a:chExt cx="1799109" cy="2789645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7757" y="6114721"/>
                <a:ext cx="394259" cy="210761"/>
              </a:xfrm>
              <a:prstGeom prst="rect">
                <a:avLst/>
              </a:prstGeom>
            </p:spPr>
          </p:pic>
          <p:grpSp>
            <p:nvGrpSpPr>
              <p:cNvPr id="31" name="図形グループ 30"/>
              <p:cNvGrpSpPr/>
              <p:nvPr/>
            </p:nvGrpSpPr>
            <p:grpSpPr>
              <a:xfrm>
                <a:off x="1199406" y="4068355"/>
                <a:ext cx="1799109" cy="2789645"/>
                <a:chOff x="1199406" y="4068355"/>
                <a:chExt cx="1799109" cy="2789645"/>
              </a:xfrm>
            </p:grpSpPr>
            <p:sp>
              <p:nvSpPr>
                <p:cNvPr id="21" name="ドーナツ 20"/>
                <p:cNvSpPr/>
                <p:nvPr/>
              </p:nvSpPr>
              <p:spPr>
                <a:xfrm>
                  <a:off x="1199406" y="5244180"/>
                  <a:ext cx="1613820" cy="1613820"/>
                </a:xfrm>
                <a:prstGeom prst="donut">
                  <a:avLst>
                    <a:gd name="adj" fmla="val 3864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4" name="図 2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2518" y="5472778"/>
                  <a:ext cx="423548" cy="324040"/>
                </a:xfrm>
                <a:prstGeom prst="rect">
                  <a:avLst/>
                </a:prstGeom>
              </p:spPr>
            </p:pic>
            <p:pic>
              <p:nvPicPr>
                <p:cNvPr id="25" name="図 2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5357" y="5962321"/>
                  <a:ext cx="394259" cy="210761"/>
                </a:xfrm>
                <a:prstGeom prst="rect">
                  <a:avLst/>
                </a:prstGeom>
              </p:spPr>
            </p:pic>
            <p:pic>
              <p:nvPicPr>
                <p:cNvPr id="26" name="図 2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800903" y="6139530"/>
                  <a:ext cx="757749" cy="636162"/>
                </a:xfrm>
                <a:prstGeom prst="rect">
                  <a:avLst/>
                </a:prstGeom>
              </p:spPr>
            </p:pic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18022" y="5667476"/>
                  <a:ext cx="747767" cy="698069"/>
                </a:xfrm>
                <a:prstGeom prst="rect">
                  <a:avLst/>
                </a:prstGeom>
              </p:spPr>
            </p:pic>
            <p:cxnSp>
              <p:nvCxnSpPr>
                <p:cNvPr id="23" name="直線コネクタ 22"/>
                <p:cNvCxnSpPr>
                  <a:stCxn id="21" idx="6"/>
                </p:cNvCxnSpPr>
                <p:nvPr/>
              </p:nvCxnSpPr>
              <p:spPr>
                <a:xfrm flipV="1">
                  <a:off x="2813226" y="4068355"/>
                  <a:ext cx="185289" cy="198273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" name="図 33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9860" y="5867341"/>
                  <a:ext cx="394259" cy="210761"/>
                </a:xfrm>
                <a:prstGeom prst="rect">
                  <a:avLst/>
                </a:prstGeom>
              </p:spPr>
            </p:pic>
            <p:pic>
              <p:nvPicPr>
                <p:cNvPr id="35" name="図 34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0393" y="6307157"/>
                  <a:ext cx="423548" cy="32404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7" name="テキスト ボックス 36"/>
          <p:cNvSpPr txBox="1"/>
          <p:nvPr/>
        </p:nvSpPr>
        <p:spPr>
          <a:xfrm>
            <a:off x="3151381" y="5549894"/>
            <a:ext cx="3172663" cy="923330"/>
          </a:xfrm>
          <a:prstGeom prst="rect">
            <a:avLst/>
          </a:prstGeom>
          <a:solidFill>
            <a:srgbClr val="19191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rgbClr val="FFFF00"/>
                </a:solidFill>
              </a:rPr>
              <a:t>Planta Grande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rgbClr val="FFFF00"/>
                </a:solidFill>
              </a:rPr>
              <a:t>Tecnologia Antiga</a:t>
            </a:r>
          </a:p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rgbClr val="FFFF00"/>
                </a:solidFill>
              </a:rPr>
              <a:t>Alto Custo de Descarte Lodo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1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HiRes_back.jpg"/>
          <p:cNvPicPr>
            <a:picLocks noChangeAspect="1"/>
          </p:cNvPicPr>
          <p:nvPr/>
        </p:nvPicPr>
        <p:blipFill>
          <a:blip r:embed="rId3"/>
          <a:srcRect r="2632"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77BFF-9B14-4725-A263-90761D07D96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altLang="ja-JP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65463"/>
            <a:ext cx="8229600" cy="12938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altLang="ja-JP" sz="4800" spc="-150" dirty="0" smtClean="0">
                <a:solidFill>
                  <a:srgbClr val="44C8F5"/>
                </a:solidFill>
                <a:latin typeface="Trebuchet MS"/>
              </a:rPr>
              <a:t>Onde esta tecnologia esta sendo usado ?</a:t>
            </a:r>
            <a:endParaRPr lang="pt-BR" sz="4800" spc="-150" dirty="0" smtClean="0">
              <a:solidFill>
                <a:srgbClr val="44C8F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5705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457200" y="890588"/>
            <a:ext cx="8521700" cy="611187"/>
          </a:xfrm>
        </p:spPr>
        <p:txBody>
          <a:bodyPr/>
          <a:lstStyle/>
          <a:p>
            <a:pPr algn="l" eaLnBrk="1" hangingPunct="1"/>
            <a:r>
              <a:rPr lang="pt-BR" altLang="ja-JP" sz="3200" dirty="0" smtClean="0">
                <a:solidFill>
                  <a:srgbClr val="44C8F5"/>
                </a:solidFill>
              </a:rPr>
              <a:t>Localidades onde o sistema de PVA Gel já foi implantado e em funcionamento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FAE96-8F2E-49CA-A17F-034FDE98E30F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altLang="ja-JP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3333" y="1802939"/>
            <a:ext cx="9144000" cy="505506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81" y="2769810"/>
            <a:ext cx="405935" cy="5926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94190" y="2818190"/>
            <a:ext cx="96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México</a:t>
            </a:r>
            <a:endParaRPr lang="pt-BR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78591" y="2087638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Eslovênia</a:t>
            </a:r>
            <a:endParaRPr lang="pt-BR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73450" y="40107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Vietnã</a:t>
            </a:r>
            <a:endParaRPr lang="pt-BR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638" y="2377924"/>
            <a:ext cx="405935" cy="5926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210" y="2462591"/>
            <a:ext cx="405935" cy="5926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829" y="3091544"/>
            <a:ext cx="405935" cy="59266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685" y="3635829"/>
            <a:ext cx="405935" cy="5926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115" y="3212495"/>
            <a:ext cx="405935" cy="5926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876" y="3200400"/>
            <a:ext cx="405935" cy="59266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686" y="3212496"/>
            <a:ext cx="405935" cy="59266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876" y="2885925"/>
            <a:ext cx="405935" cy="5926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162" y="2559353"/>
            <a:ext cx="405935" cy="5926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828" y="2486782"/>
            <a:ext cx="405935" cy="59266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707468" y="2143276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Israel</a:t>
            </a:r>
            <a:endParaRPr lang="pt-BR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29944" y="26996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Tailândia</a:t>
            </a:r>
            <a:endParaRPr lang="pt-BR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79772" y="3735009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Singapura</a:t>
            </a:r>
            <a:endParaRPr lang="pt-BR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20039" y="3401181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Coreia</a:t>
            </a:r>
            <a:endParaRPr lang="pt-BR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51753" y="3522133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Índia</a:t>
            </a:r>
            <a:endParaRPr lang="pt-BR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60306" y="2849638"/>
            <a:ext cx="8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Japão</a:t>
            </a:r>
            <a:endParaRPr lang="pt-BR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87066" y="2160208"/>
            <a:ext cx="8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China</a:t>
            </a:r>
            <a:endParaRPr lang="pt-BR" b="1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33047" y="4426857"/>
            <a:ext cx="886581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図形グループ 27"/>
          <p:cNvGrpSpPr/>
          <p:nvPr/>
        </p:nvGrpSpPr>
        <p:grpSpPr>
          <a:xfrm>
            <a:off x="2425096" y="4353561"/>
            <a:ext cx="1522591" cy="960341"/>
            <a:chOff x="2703286" y="6663751"/>
            <a:chExt cx="1522591" cy="960341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3286" y="6663751"/>
              <a:ext cx="465666" cy="679872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3079447" y="6700762"/>
              <a:ext cx="11464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/>
                <a:t>Brasília</a:t>
              </a:r>
            </a:p>
            <a:p>
              <a:pPr algn="ctr"/>
              <a:r>
                <a:rPr lang="pt-BR" b="1" dirty="0" smtClean="0"/>
                <a:t>(CAESB)</a:t>
              </a:r>
            </a:p>
            <a:p>
              <a:pPr algn="ctr"/>
              <a:r>
                <a:rPr lang="pt-BR" b="1" dirty="0" smtClean="0"/>
                <a:t>Piloto</a:t>
              </a:r>
              <a:endParaRPr lang="pt-BR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iStock_000006176325_RF.jpg"/>
          <p:cNvPicPr>
            <a:picLocks noChangeAspect="1"/>
          </p:cNvPicPr>
          <p:nvPr/>
        </p:nvPicPr>
        <p:blipFill>
          <a:blip r:embed="rId3"/>
          <a:srcRect t="1990"/>
          <a:stretch>
            <a:fillRect/>
          </a:stretch>
        </p:blipFill>
        <p:spPr bwMode="auto">
          <a:xfrm>
            <a:off x="4419600" y="684213"/>
            <a:ext cx="4724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94BDA-2021-408D-A3DC-E437927A1C3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altLang="ja-JP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3727366"/>
            <a:ext cx="8229600" cy="277979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44C8F5"/>
              </a:buClr>
              <a:buFont typeface="Arial" charset="0"/>
              <a:buChar char="•"/>
            </a:pPr>
            <a:r>
              <a:rPr lang="pt-BR" altLang="ja-JP" dirty="0" smtClean="0"/>
              <a:t>Oferecer redução de espaço (Compactação 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44C8F5"/>
              </a:buClr>
              <a:buFont typeface="Arial" charset="0"/>
              <a:buChar char="•"/>
            </a:pPr>
            <a:r>
              <a:rPr lang="pt-BR" altLang="ja-JP" dirty="0" smtClean="0"/>
              <a:t>Atender a redução de resíduo solido ( Descarte de Lodo)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44C8F5"/>
              </a:buClr>
              <a:buFont typeface="Arial" charset="0"/>
              <a:buChar char="•"/>
            </a:pPr>
            <a:r>
              <a:rPr lang="pt-BR" altLang="ja-JP" dirty="0" smtClean="0"/>
              <a:t>Redução de Nitrogenados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44C8F5"/>
              </a:buClr>
              <a:buFont typeface="Arial" charset="0"/>
              <a:buChar char="•"/>
            </a:pPr>
            <a:r>
              <a:rPr lang="pt-BR" altLang="ja-JP" dirty="0" smtClean="0"/>
              <a:t>Obra Civil Simples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44C8F5"/>
              </a:buClr>
              <a:buFont typeface="Arial" charset="0"/>
              <a:buChar char="•"/>
            </a:pPr>
            <a:r>
              <a:rPr lang="pt-BR" altLang="ja-JP" dirty="0" smtClean="0"/>
              <a:t>Ambientalmente Correto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44C8F5"/>
              </a:buClr>
              <a:buFont typeface="Arial" charset="0"/>
              <a:buChar char="•"/>
            </a:pPr>
            <a:r>
              <a:rPr lang="pt-BR" altLang="ja-JP" dirty="0" smtClean="0"/>
              <a:t>Não emissão de METANO (Leis Ambientais de Emissão de Gases)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650" y="2276475"/>
            <a:ext cx="5192713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6600" b="1" dirty="0" err="1" smtClean="0">
                <a:solidFill>
                  <a:srgbClr val="44C8F5"/>
                </a:solidFill>
                <a:latin typeface="Trebuchet MS" panose="020B0603020202020204" pitchFamily="34" charset="0"/>
              </a:rPr>
              <a:t>Resumo</a:t>
            </a:r>
            <a:r>
              <a:rPr lang="en-US" altLang="ja-JP" sz="6600" b="1" dirty="0">
                <a:solidFill>
                  <a:srgbClr val="44C8F5"/>
                </a:solidFill>
                <a:latin typeface="Trebuchet MS" panose="020B0603020202020204" pitchFamily="34" charset="0"/>
              </a:rPr>
              <a:t> </a:t>
            </a:r>
            <a:r>
              <a:rPr lang="en-US" sz="6600" b="1" dirty="0" smtClean="0">
                <a:solidFill>
                  <a:srgbClr val="44C8F5"/>
                </a:solidFill>
                <a:latin typeface="Trebuchet MS" panose="020B0603020202020204" pitchFamily="34" charset="0"/>
              </a:rPr>
              <a:t>:</a:t>
            </a:r>
            <a:endParaRPr lang="en-US" sz="6600" b="1" dirty="0">
              <a:solidFill>
                <a:srgbClr val="44C8F5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HiRes_back.jpg"/>
          <p:cNvPicPr>
            <a:picLocks noChangeAspect="1"/>
          </p:cNvPicPr>
          <p:nvPr/>
        </p:nvPicPr>
        <p:blipFill>
          <a:blip r:embed="rId3"/>
          <a:srcRect r="2632"/>
          <a:stretch>
            <a:fillRect/>
          </a:stretch>
        </p:blipFill>
        <p:spPr bwMode="auto"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77BFF-9B14-4725-A263-90761D07D96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altLang="ja-JP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65463"/>
            <a:ext cx="8229600" cy="12938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spc="-150" dirty="0" smtClean="0">
                <a:solidFill>
                  <a:srgbClr val="44C8F5"/>
                </a:solidFill>
                <a:latin typeface="Trebuchet MS"/>
              </a:rPr>
              <a:t>Conceito do Gel de PVA</a:t>
            </a:r>
          </a:p>
        </p:txBody>
      </p:sp>
    </p:spTree>
    <p:extLst>
      <p:ext uri="{BB962C8B-B14F-4D97-AF65-F5344CB8AC3E}">
        <p14:creationId xmlns:p14="http://schemas.microsoft.com/office/powerpoint/2010/main" val="409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762B0-DFBE-4FC2-98A0-117E8E491F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4" y="1911048"/>
            <a:ext cx="3604225" cy="32536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69963"/>
            <a:ext cx="82296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altLang="ja-JP" sz="5400" b="1" dirty="0" smtClean="0">
                <a:solidFill>
                  <a:srgbClr val="44C8F5"/>
                </a:solidFill>
              </a:rPr>
              <a:t>O PVA Gel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26" y="5584313"/>
            <a:ext cx="2685814" cy="81232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439811" y="5201532"/>
            <a:ext cx="171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b="1" dirty="0" smtClean="0">
                <a:solidFill>
                  <a:srgbClr val="FF0000"/>
                </a:solidFill>
              </a:rPr>
              <a:t>Grão de Arroz</a:t>
            </a:r>
            <a:endParaRPr lang="pt-BR" b="1" dirty="0">
              <a:solidFill>
                <a:srgbClr val="FF0000"/>
              </a:solidFill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5411156" y="1771528"/>
            <a:ext cx="3522054" cy="2661333"/>
            <a:chOff x="5411156" y="1771528"/>
            <a:chExt cx="3522054" cy="2145043"/>
          </a:xfrm>
        </p:grpSpPr>
        <p:sp>
          <p:nvSpPr>
            <p:cNvPr id="25" name="角丸四角形 24"/>
            <p:cNvSpPr/>
            <p:nvPr/>
          </p:nvSpPr>
          <p:spPr>
            <a:xfrm>
              <a:off x="5411156" y="1771528"/>
              <a:ext cx="3522054" cy="2145043"/>
            </a:xfrm>
            <a:prstGeom prst="roundRect">
              <a:avLst/>
            </a:prstGeom>
            <a:solidFill>
              <a:srgbClr val="44C8F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図形グループ 13"/>
            <p:cNvGrpSpPr/>
            <p:nvPr/>
          </p:nvGrpSpPr>
          <p:grpSpPr>
            <a:xfrm>
              <a:off x="6489917" y="2649462"/>
              <a:ext cx="1762021" cy="1072294"/>
              <a:chOff x="5465319" y="1859744"/>
              <a:chExt cx="1762021" cy="1072294"/>
            </a:xfrm>
            <a:noFill/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5465319" y="1988430"/>
                <a:ext cx="1762021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dirty="0" smtClean="0"/>
                  <a:t>ー</a:t>
                </a:r>
                <a:r>
                  <a:rPr lang="en-US" altLang="ja-JP" b="1" dirty="0" smtClean="0"/>
                  <a:t>CH</a:t>
                </a:r>
                <a:r>
                  <a:rPr lang="en-US" altLang="ja-JP" sz="1200" b="1" dirty="0" smtClean="0"/>
                  <a:t>2</a:t>
                </a:r>
                <a:r>
                  <a:rPr lang="ja-JP" altLang="en-US" b="1" dirty="0" smtClean="0"/>
                  <a:t>ー</a:t>
                </a:r>
                <a:r>
                  <a:rPr lang="en-US" altLang="ja-JP" b="1" dirty="0" smtClean="0"/>
                  <a:t>CH−</a:t>
                </a:r>
              </a:p>
              <a:p>
                <a:r>
                  <a:rPr lang="ja-JP" altLang="ja-JP" b="1" dirty="0"/>
                  <a:t>　</a:t>
                </a:r>
                <a:r>
                  <a:rPr lang="ja-JP" altLang="en-US" b="1" dirty="0" smtClean="0"/>
                  <a:t>　　　　</a:t>
                </a:r>
                <a:r>
                  <a:rPr lang="en-US" altLang="ja-JP" b="1" dirty="0" smtClean="0"/>
                  <a:t>  </a:t>
                </a:r>
                <a:r>
                  <a:rPr lang="ja-JP" altLang="en-US" b="1" dirty="0" smtClean="0"/>
                  <a:t>｜</a:t>
                </a:r>
                <a:endParaRPr lang="en-US" altLang="ja-JP" b="1" dirty="0" smtClean="0"/>
              </a:p>
              <a:p>
                <a:r>
                  <a:rPr lang="ja-JP" altLang="ja-JP" b="1" dirty="0"/>
                  <a:t>　</a:t>
                </a:r>
                <a:r>
                  <a:rPr lang="ja-JP" altLang="en-US" b="1" dirty="0" smtClean="0"/>
                  <a:t>　　　　</a:t>
                </a:r>
                <a:r>
                  <a:rPr lang="en-US" altLang="ja-JP" b="1" dirty="0" smtClean="0"/>
                  <a:t>  OH  n</a:t>
                </a:r>
                <a:endParaRPr lang="pt-BR" b="1" dirty="0"/>
              </a:p>
            </p:txBody>
          </p:sp>
          <p:sp>
            <p:nvSpPr>
              <p:cNvPr id="12" name="左大かっこ 11"/>
              <p:cNvSpPr/>
              <p:nvPr/>
            </p:nvSpPr>
            <p:spPr>
              <a:xfrm>
                <a:off x="5673522" y="1863503"/>
                <a:ext cx="197793" cy="1051472"/>
              </a:xfrm>
              <a:prstGeom prst="leftBracket">
                <a:avLst>
                  <a:gd name="adj" fmla="val 23959"/>
                </a:avLst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左大かっこ 12"/>
              <p:cNvSpPr/>
              <p:nvPr/>
            </p:nvSpPr>
            <p:spPr>
              <a:xfrm flipH="1">
                <a:off x="6610433" y="1859744"/>
                <a:ext cx="214861" cy="1072294"/>
              </a:xfrm>
              <a:prstGeom prst="leftBracket">
                <a:avLst>
                  <a:gd name="adj" fmla="val 23959"/>
                </a:avLst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5" name="テキスト ボックス 14"/>
            <p:cNvSpPr txBox="1"/>
            <p:nvPr/>
          </p:nvSpPr>
          <p:spPr>
            <a:xfrm>
              <a:off x="5848744" y="1878246"/>
              <a:ext cx="2925914" cy="967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MATERIAL :</a:t>
              </a:r>
            </a:p>
            <a:p>
              <a:r>
                <a:rPr lang="pt-BR" dirty="0" smtClean="0"/>
                <a:t>         PVA – </a:t>
              </a:r>
              <a:r>
                <a:rPr lang="pt-BR" dirty="0" err="1" smtClean="0"/>
                <a:t>Polivinil</a:t>
              </a:r>
              <a:r>
                <a:rPr lang="pt-BR" dirty="0" smtClean="0"/>
                <a:t> Álcool</a:t>
              </a:r>
            </a:p>
            <a:p>
              <a:r>
                <a:rPr lang="pt-BR" dirty="0" smtClean="0"/>
                <a:t>Densidade = 1,015</a:t>
              </a:r>
            </a:p>
            <a:p>
              <a:endParaRPr lang="pt-BR" dirty="0"/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3372634" y="3564399"/>
            <a:ext cx="4678826" cy="2678636"/>
            <a:chOff x="3372634" y="3564399"/>
            <a:chExt cx="4678826" cy="2678636"/>
          </a:xfrm>
        </p:grpSpPr>
        <p:pic>
          <p:nvPicPr>
            <p:cNvPr id="16" name="Picture 6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33"/>
            <a:stretch/>
          </p:blipFill>
          <p:spPr bwMode="auto">
            <a:xfrm>
              <a:off x="5146335" y="4998149"/>
              <a:ext cx="2905125" cy="12448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円/楕円 16"/>
            <p:cNvSpPr/>
            <p:nvPr/>
          </p:nvSpPr>
          <p:spPr>
            <a:xfrm>
              <a:off x="3372634" y="3564399"/>
              <a:ext cx="288168" cy="18142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直線コネクタ 18"/>
            <p:cNvCxnSpPr>
              <a:stCxn id="17" idx="7"/>
              <a:endCxn id="16" idx="7"/>
            </p:cNvCxnSpPr>
            <p:nvPr/>
          </p:nvCxnSpPr>
          <p:spPr>
            <a:xfrm>
              <a:off x="3618601" y="3590968"/>
              <a:ext cx="4007413" cy="1589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7" idx="3"/>
              <a:endCxn id="16" idx="2"/>
            </p:cNvCxnSpPr>
            <p:nvPr/>
          </p:nvCxnSpPr>
          <p:spPr>
            <a:xfrm>
              <a:off x="3414835" y="3719252"/>
              <a:ext cx="1731500" cy="1901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976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995637"/>
            <a:ext cx="9143999" cy="486236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5" y="2667962"/>
            <a:ext cx="3325315" cy="3254916"/>
          </a:xfrm>
          <a:prstGeom prst="rect">
            <a:avLst/>
          </a:prstGeom>
        </p:spPr>
      </p:pic>
      <p:sp>
        <p:nvSpPr>
          <p:cNvPr id="15363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95D15-ACEA-4244-8E1A-57F3B3FAF708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altLang="ja-JP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890588"/>
            <a:ext cx="85217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pt-BR" altLang="ja-JP" sz="3200" dirty="0" smtClean="0">
                <a:solidFill>
                  <a:srgbClr val="44C8F5"/>
                </a:solidFill>
              </a:rPr>
              <a:t>Método de tratamento convencional através de lodo ativado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67" y="2753338"/>
            <a:ext cx="3059685" cy="30734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882" y="2497940"/>
            <a:ext cx="780197" cy="59689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81" y="6099810"/>
            <a:ext cx="950158" cy="4545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595" y="5323759"/>
            <a:ext cx="950158" cy="4545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33" y="2753338"/>
            <a:ext cx="451586" cy="5609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136" y="3960951"/>
            <a:ext cx="513889" cy="50271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86860">
            <a:off x="6713979" y="5688099"/>
            <a:ext cx="385268" cy="4785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773" y="6264378"/>
            <a:ext cx="352254" cy="41695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768" y="2070340"/>
            <a:ext cx="1103339" cy="5898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78333">
            <a:off x="309707" y="5218536"/>
            <a:ext cx="408878" cy="48397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517" y="5266465"/>
            <a:ext cx="341340" cy="40403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9627" y="4902395"/>
            <a:ext cx="2624900" cy="220371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61675">
            <a:off x="7831551" y="4181048"/>
            <a:ext cx="2624900" cy="220371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161675">
            <a:off x="-1483215" y="5176525"/>
            <a:ext cx="2624900" cy="22037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4026" y="2198401"/>
            <a:ext cx="1806198" cy="168615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0876" y="6014923"/>
            <a:ext cx="1806198" cy="168615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2350" y="2980441"/>
            <a:ext cx="1806198" cy="1686154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>
            <a:off x="4303059" y="4125033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891664" y="5641948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-466820" y="4130485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713245" y="2314630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460055" y="4539839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347556" y="6271725"/>
            <a:ext cx="1227946" cy="482829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8899995" lon="21599969" rev="0"/>
            </a:camera>
            <a:lightRig rig="threePt" dir="t"/>
          </a:scene3d>
          <a:sp3d>
            <a:bevelT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ALIMENTO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12961</TotalTime>
  <Words>435</Words>
  <Application>Microsoft Macintosh PowerPoint</Application>
  <PresentationFormat>画面に合わせる (4:3)</PresentationFormat>
  <Paragraphs>180</Paragraphs>
  <Slides>22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Theme</vt:lpstr>
      <vt:lpstr>ASSEMAE MAIO 2015</vt:lpstr>
      <vt:lpstr>PowerPoint プレゼンテーション</vt:lpstr>
      <vt:lpstr>PowerPoint プレゼンテーション</vt:lpstr>
      <vt:lpstr>PowerPoint プレゼンテーション</vt:lpstr>
      <vt:lpstr>Localidades onde o sistema de PVA Gel já foi implantado e em funcionamento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OBRIGADO  Esperamos conversar mais no nosso estande.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mmcgilbra</dc:creator>
  <cp:lastModifiedBy>福山 晴己</cp:lastModifiedBy>
  <cp:revision>223</cp:revision>
  <cp:lastPrinted>2014-04-25T03:55:09Z</cp:lastPrinted>
  <dcterms:created xsi:type="dcterms:W3CDTF">2013-02-26T15:06:39Z</dcterms:created>
  <dcterms:modified xsi:type="dcterms:W3CDTF">2015-05-27T03:07:27Z</dcterms:modified>
</cp:coreProperties>
</file>