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4" r:id="rId4"/>
    <p:sldId id="266" r:id="rId5"/>
    <p:sldId id="268" r:id="rId6"/>
    <p:sldId id="272" r:id="rId7"/>
    <p:sldId id="269" r:id="rId8"/>
    <p:sldId id="277" r:id="rId9"/>
    <p:sldId id="267" r:id="rId10"/>
    <p:sldId id="274" r:id="rId11"/>
    <p:sldId id="276" r:id="rId12"/>
    <p:sldId id="273" r:id="rId13"/>
    <p:sldId id="279" r:id="rId14"/>
    <p:sldId id="270" r:id="rId15"/>
    <p:sldId id="275" r:id="rId16"/>
    <p:sldId id="280" r:id="rId17"/>
    <p:sldId id="281" r:id="rId18"/>
    <p:sldId id="271" r:id="rId19"/>
    <p:sldId id="283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80" autoAdjust="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0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32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3884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18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86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89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016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51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89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2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45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27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3B9E-E6D4-4E82-92A2-C859FE49302D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3F93E-78FC-43DA-9CC8-31EBFEE329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97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37494" y="189781"/>
            <a:ext cx="7099540" cy="931653"/>
          </a:xfrm>
        </p:spPr>
        <p:txBody>
          <a:bodyPr>
            <a:normAutofit/>
          </a:bodyPr>
          <a:lstStyle/>
          <a:p>
            <a:r>
              <a:rPr lang="pt-BR" sz="1800" dirty="0">
                <a:latin typeface="+mn-lt"/>
              </a:rPr>
              <a:t>XIX Exposição de Experiências Municipais em Saneamento</a:t>
            </a:r>
            <a:br>
              <a:rPr lang="pt-BR" sz="1800" dirty="0">
                <a:latin typeface="+mn-lt"/>
              </a:rPr>
            </a:br>
            <a:r>
              <a:rPr lang="pt-BR" sz="1800" dirty="0">
                <a:latin typeface="+mn-lt"/>
              </a:rPr>
              <a:t>De 24 a 29 de maio de 2015 – Poços de Caldas - MG</a:t>
            </a:r>
            <a:br>
              <a:rPr lang="pt-BR" sz="1800" dirty="0">
                <a:latin typeface="+mn-lt"/>
              </a:rPr>
            </a:br>
            <a:endParaRPr lang="pt-BR" sz="1800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897811"/>
            <a:ext cx="9144000" cy="3359989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Acompanhamento da elaboração de Plano Municipal de Saneamento Básico</a:t>
            </a:r>
            <a:r>
              <a:rPr lang="pt-BR" sz="3600" dirty="0">
                <a:solidFill>
                  <a:srgbClr val="0070C0"/>
                </a:solidFill>
                <a:cs typeface="Arial" panose="020B0604020202020204" pitchFamily="34" charset="0"/>
              </a:rPr>
              <a:t/>
            </a:r>
            <a:br>
              <a:rPr lang="pt-BR" sz="3600" dirty="0">
                <a:solidFill>
                  <a:srgbClr val="0070C0"/>
                </a:solidFill>
                <a:cs typeface="Arial" panose="020B0604020202020204" pitchFamily="34" charset="0"/>
              </a:rPr>
            </a:br>
            <a:r>
              <a:rPr lang="pt-BR" sz="2000" dirty="0">
                <a:solidFill>
                  <a:srgbClr val="0070C0"/>
                </a:solidFill>
                <a:cs typeface="Arial" panose="020B0604020202020204" pitchFamily="34" charset="0"/>
              </a:rPr>
              <a:t/>
            </a:r>
            <a:br>
              <a:rPr lang="pt-BR" sz="2000" dirty="0">
                <a:solidFill>
                  <a:srgbClr val="0070C0"/>
                </a:solidFill>
                <a:cs typeface="Arial" panose="020B0604020202020204" pitchFamily="34" charset="0"/>
              </a:rPr>
            </a:br>
            <a:r>
              <a:rPr lang="pt-BR" sz="2000" dirty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pt-B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t-BR" b="1" dirty="0" err="1">
                <a:solidFill>
                  <a:schemeClr val="accent1">
                    <a:lumMod val="50000"/>
                  </a:schemeClr>
                </a:solidFill>
              </a:rPr>
              <a:t>Glenda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 Barbosa de Melo</a:t>
            </a:r>
            <a:br>
              <a:rPr lang="pt-BR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Bruno Lopes de Assis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3" y="92732"/>
            <a:ext cx="3769744" cy="14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31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26897" cy="1367160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  <a:t>Metodologia</a:t>
            </a:r>
            <a:b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</a:t>
            </a:r>
            <a:endParaRPr lang="pt-B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838199" y="1451396"/>
            <a:ext cx="10711649" cy="5171346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Acompanhamento Pontual pelo </a:t>
            </a:r>
            <a:r>
              <a:rPr lang="pt-BR" b="1" dirty="0" err="1" smtClean="0">
                <a:solidFill>
                  <a:schemeClr val="accent1">
                    <a:lumMod val="50000"/>
                  </a:schemeClr>
                </a:solidFill>
              </a:rPr>
              <a:t>Nict</a:t>
            </a:r>
            <a:endParaRPr lang="pt-B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pt-BR" sz="26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</a:t>
            </a:r>
          </a:p>
          <a:p>
            <a:pPr marL="457200" lvl="1" indent="0">
              <a:buNone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Análise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e aprovação </a:t>
            </a: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produtos</a:t>
            </a: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Cópia do ato público do Poder Executivo com formação dos membros dos Comitês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Plano de Mobilização Social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Relatório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de Diagnóstico Técnico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Participativo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Relatório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de Prospectiva e Planejamento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Estratégico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Relatório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de Programas, Projetos e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Ações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Plano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execução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Minuta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do Projeto de Lei para instituição do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PMSB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Relatório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sobre os Indicadores de Desempenho do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PMSB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Sistema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de Informações em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Saneamento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Relatório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final do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PMSB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Relatórios Mensais</a:t>
            </a: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Seta para baixo 8"/>
          <p:cNvSpPr/>
          <p:nvPr/>
        </p:nvSpPr>
        <p:spPr>
          <a:xfrm>
            <a:off x="3675355" y="1890944"/>
            <a:ext cx="413610" cy="6569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24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26897" cy="1367160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Resultados</a:t>
            </a:r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</a:t>
            </a:r>
            <a:endParaRPr lang="pt-B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1943" y="1974616"/>
            <a:ext cx="10839634" cy="373372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Reuniões internas:</a:t>
            </a:r>
            <a:endParaRPr lang="pt-BR" sz="96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pt-BR" sz="8000" b="1" dirty="0" smtClean="0">
                <a:solidFill>
                  <a:schemeClr val="accent1">
                    <a:lumMod val="50000"/>
                  </a:schemeClr>
                </a:solidFill>
              </a:rPr>
              <a:t>Entre 2012 a 2014 – 04 reuniões;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8000" b="1" dirty="0" smtClean="0">
                <a:solidFill>
                  <a:schemeClr val="accent1">
                    <a:lumMod val="50000"/>
                  </a:schemeClr>
                </a:solidFill>
              </a:rPr>
              <a:t>Definição de prazos de análises dos produtos - 15 a 30 dias;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8000" b="1" dirty="0" smtClean="0">
                <a:solidFill>
                  <a:schemeClr val="accent1">
                    <a:lumMod val="50000"/>
                  </a:schemeClr>
                </a:solidFill>
              </a:rPr>
              <a:t>Apoio </a:t>
            </a:r>
            <a:r>
              <a:rPr lang="pt-BR" sz="8000" b="1" dirty="0">
                <a:solidFill>
                  <a:schemeClr val="accent1">
                    <a:lumMod val="50000"/>
                  </a:schemeClr>
                </a:solidFill>
              </a:rPr>
              <a:t>ao município durante a sensibilização da população</a:t>
            </a:r>
            <a:r>
              <a:rPr lang="pt-BR" sz="8000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8000" b="1" dirty="0" smtClean="0">
                <a:solidFill>
                  <a:schemeClr val="accent1">
                    <a:lumMod val="50000"/>
                  </a:schemeClr>
                </a:solidFill>
              </a:rPr>
              <a:t>Orientação para aperfeiçoamento da elaboração dos Planos;</a:t>
            </a:r>
          </a:p>
          <a:p>
            <a:pPr marL="0" indent="0">
              <a:buNone/>
            </a:pPr>
            <a:endParaRPr lang="pt-BR" sz="8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Ações diferenciadas: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8000" b="1" dirty="0" smtClean="0">
                <a:solidFill>
                  <a:schemeClr val="accent1">
                    <a:lumMod val="50000"/>
                  </a:schemeClr>
                </a:solidFill>
              </a:rPr>
              <a:t>Participação </a:t>
            </a:r>
            <a:r>
              <a:rPr lang="pt-BR" sz="8000" b="1" dirty="0">
                <a:solidFill>
                  <a:schemeClr val="accent1">
                    <a:lumMod val="50000"/>
                  </a:schemeClr>
                </a:solidFill>
              </a:rPr>
              <a:t>em todas as reuniões do Comitê de </a:t>
            </a:r>
            <a:r>
              <a:rPr lang="pt-BR" sz="8000" b="1" dirty="0" smtClean="0">
                <a:solidFill>
                  <a:schemeClr val="accent1">
                    <a:lumMod val="50000"/>
                  </a:schemeClr>
                </a:solidFill>
              </a:rPr>
              <a:t>Coordenação;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8000" b="1" dirty="0" smtClean="0">
                <a:solidFill>
                  <a:schemeClr val="accent1">
                    <a:lumMod val="50000"/>
                  </a:schemeClr>
                </a:solidFill>
              </a:rPr>
              <a:t>Participação em todos os </a:t>
            </a:r>
            <a:r>
              <a:rPr lang="pt-BR" sz="8000" b="1" dirty="0">
                <a:solidFill>
                  <a:schemeClr val="accent1">
                    <a:lumMod val="50000"/>
                  </a:schemeClr>
                </a:solidFill>
              </a:rPr>
              <a:t>eventos públicos</a:t>
            </a:r>
            <a:r>
              <a:rPr lang="pt-BR" sz="8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8000" b="1" dirty="0">
                <a:solidFill>
                  <a:schemeClr val="accent1">
                    <a:lumMod val="50000"/>
                  </a:schemeClr>
                </a:solidFill>
              </a:rPr>
              <a:t>Apoio ao município durante a sensibilização da população;</a:t>
            </a:r>
          </a:p>
          <a:p>
            <a:pPr>
              <a:buFont typeface="Wingdings" panose="05000000000000000000" pitchFamily="2" charset="2"/>
              <a:buChar char="v"/>
            </a:pPr>
            <a:endParaRPr lang="pt-BR" sz="8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pt-BR" sz="8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pt-BR" sz="8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pt-BR" sz="8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pt-BR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17904" y="1451396"/>
            <a:ext cx="3036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               </a:t>
            </a:r>
            <a:r>
              <a:rPr lang="pt-BR" sz="2800" b="1" dirty="0" err="1" smtClean="0">
                <a:solidFill>
                  <a:schemeClr val="accent1">
                    <a:lumMod val="50000"/>
                  </a:schemeClr>
                </a:solidFill>
              </a:rPr>
              <a:t>Nict</a:t>
            </a:r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-Ba 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181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2"/>
            <a:ext cx="12126897" cy="1331270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Resultados</a:t>
            </a:r>
            <a:endParaRPr lang="pt-BR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  <p:pic>
        <p:nvPicPr>
          <p:cNvPr id="1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29" y="2225520"/>
            <a:ext cx="4587240" cy="275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797118" y="2421879"/>
            <a:ext cx="48940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Celebrados: 33 (1 com um consórcio público)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Cancelados: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Concluídos: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Em andamento: 28</a:t>
            </a: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65826" y="1221550"/>
            <a:ext cx="111325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Convênios celebrados com a Funasa para a elaboração de PMSB</a:t>
            </a:r>
          </a:p>
          <a:p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2009-2012 </a:t>
            </a:r>
          </a:p>
          <a:p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65826" y="5297590"/>
            <a:ext cx="110083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A maioria (20) só receberam  a 1ª parcela (50%) dos recursos;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Todos já extrapolaram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os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prazos de elaboração - 08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meses (municípios com população até 20mil hab.) e 10 meses (municípios com  população entre 20 e 50 mil hab.). </a:t>
            </a:r>
          </a:p>
        </p:txBody>
      </p:sp>
    </p:spTree>
    <p:extLst>
      <p:ext uri="{BB962C8B-B14F-4D97-AF65-F5344CB8AC3E}">
        <p14:creationId xmlns:p14="http://schemas.microsoft.com/office/powerpoint/2010/main" val="9715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26897" cy="1690688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Resultados</a:t>
            </a:r>
            <a:endParaRPr lang="pt-BR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0445" y="1819922"/>
            <a:ext cx="10515600" cy="383325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Aumento do interesse dos municípios pelo PMSB à medida que se aproximava o final do prazo inicial (dezembro/2013 – decreto nº 7.217/2010).</a:t>
            </a:r>
          </a:p>
          <a:p>
            <a:endParaRPr lang="pt-BR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Planos de Trabalho dos primeiros demoraram mais tempo para aprovação.</a:t>
            </a:r>
          </a:p>
          <a:p>
            <a:endParaRPr lang="pt-BR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Baixo valor dos pleitos dos primeiros convênios (2009 e 2010) – entre R$ 100.000,00 e R$ 150.000,00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99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26897" cy="1566191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Resultados</a:t>
            </a:r>
            <a:endParaRPr lang="pt-B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37" y="2157274"/>
            <a:ext cx="4358936" cy="423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17250" y="1566192"/>
            <a:ext cx="11416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Evolução da elaboração  do PMSB em 28 municípios</a:t>
            </a: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259143"/>
              </p:ext>
            </p:extLst>
          </p:nvPr>
        </p:nvGraphicFramePr>
        <p:xfrm>
          <a:off x="6400799" y="1729566"/>
          <a:ext cx="5237825" cy="5048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1152"/>
                <a:gridCol w="1126673"/>
              </a:tblGrid>
              <a:tr h="34416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Produto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Município</a:t>
                      </a:r>
                      <a:endParaRPr lang="pt-BR" dirty="0"/>
                    </a:p>
                  </a:txBody>
                  <a:tcPr/>
                </a:tc>
              </a:tr>
              <a:tr h="544925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 - Ato público para formação dos Comitês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44163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 - Plano de Mobilização Social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4925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 – Diagnóstico Técnico-Participativo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4925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 – Prospectiva e Planejamento Estratégico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04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44163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 – Programas, Projetos e Ações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03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44163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 – Plano de Execução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02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44163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G- Minuta de PL do PMSB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02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38021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 – Indicadores de desempenho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02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26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 - SIMISA</a:t>
                      </a:r>
                    </a:p>
                    <a:p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02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44163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K- Relatórios finais do PMSB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02</a:t>
                      </a: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6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26897" cy="1690688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pt-BR" sz="3600" b="1" dirty="0" smtClean="0">
                <a:solidFill>
                  <a:schemeClr val="accent1">
                    <a:lumMod val="50000"/>
                  </a:schemeClr>
                </a:solidFill>
              </a:rPr>
              <a:t>Discussão</a:t>
            </a:r>
            <a:endParaRPr lang="pt-B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Municípios despreparados para elaborar PMSB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Não possuem cultura do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planejamento;</a:t>
            </a:r>
          </a:p>
          <a:p>
            <a:pPr lvl="1"/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Não compreendem a responsabilidade por elaborar um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PMSB;</a:t>
            </a:r>
          </a:p>
          <a:p>
            <a:pPr lvl="1"/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Produtos entregues ao </a:t>
            </a:r>
            <a:r>
              <a:rPr lang="pt-BR" b="1" dirty="0" err="1">
                <a:solidFill>
                  <a:schemeClr val="accent1">
                    <a:lumMod val="50000"/>
                  </a:schemeClr>
                </a:solidFill>
              </a:rPr>
              <a:t>Nict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-Ba com várias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inconsistências;</a:t>
            </a:r>
          </a:p>
          <a:p>
            <a:pPr lvl="1"/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Municípios levam muito tempo para corrigir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as pendências, implicando em desestímulo na mobilização.</a:t>
            </a:r>
          </a:p>
          <a:p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2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26897" cy="1633490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pt-BR" sz="3600" b="1" dirty="0" smtClean="0">
                <a:solidFill>
                  <a:schemeClr val="accent1">
                    <a:lumMod val="50000"/>
                  </a:schemeClr>
                </a:solidFill>
              </a:rPr>
              <a:t>Discussão</a:t>
            </a:r>
            <a:endParaRPr lang="pt-B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Dificuldades que implicam em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não cumprimento dos prazos:</a:t>
            </a: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Baixa qualidade dos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produtos;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Falta de profissionais nas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prefeituras;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Falta de comprometimento dos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municípios;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Atraso nos processos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licitatórios;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Dificuldade na criação dos Comitês –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perfis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inadequados dos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membros;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Desistência das empresas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contratadas;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Dificuldade de obtenção das informações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do prestador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de serviço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de água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esgoto;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Quantidade insuficientes de membros do </a:t>
            </a:r>
            <a:r>
              <a:rPr lang="pt-BR" b="1" dirty="0" err="1">
                <a:solidFill>
                  <a:schemeClr val="accent1">
                    <a:lumMod val="50000"/>
                  </a:schemeClr>
                </a:solidFill>
              </a:rPr>
              <a:t>Nict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-Ba –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outras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atribuições na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Funasa;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Grandes dimensões geográficas da Bahia –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deslocamento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dos técnicos do </a:t>
            </a:r>
            <a:r>
              <a:rPr lang="pt-BR" b="1" dirty="0" err="1">
                <a:solidFill>
                  <a:schemeClr val="accent1">
                    <a:lumMod val="50000"/>
                  </a:schemeClr>
                </a:solidFill>
              </a:rPr>
              <a:t>Nict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-Ba.</a:t>
            </a:r>
          </a:p>
          <a:p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26897" cy="1633490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pt-BR" sz="3600" b="1" dirty="0" smtClean="0">
                <a:solidFill>
                  <a:schemeClr val="accent1">
                    <a:lumMod val="50000"/>
                  </a:schemeClr>
                </a:solidFill>
              </a:rPr>
              <a:t>Discussão</a:t>
            </a:r>
            <a:endParaRPr lang="pt-B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82588" y="1905523"/>
            <a:ext cx="10515600" cy="46817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600" b="1" dirty="0">
                <a:solidFill>
                  <a:schemeClr val="accent1">
                    <a:lumMod val="50000"/>
                  </a:schemeClr>
                </a:solidFill>
              </a:rPr>
              <a:t>Avanços por conta do Acompanhamento do </a:t>
            </a:r>
            <a:r>
              <a:rPr lang="pt-BR" sz="2600" b="1" dirty="0" err="1">
                <a:solidFill>
                  <a:schemeClr val="accent1">
                    <a:lumMod val="50000"/>
                  </a:schemeClr>
                </a:solidFill>
              </a:rPr>
              <a:t>Nict</a:t>
            </a:r>
            <a:r>
              <a:rPr lang="pt-BR" sz="2600" b="1" dirty="0">
                <a:solidFill>
                  <a:schemeClr val="accent1">
                    <a:lumMod val="50000"/>
                  </a:schemeClr>
                </a:solidFill>
              </a:rPr>
              <a:t>-Ba</a:t>
            </a:r>
            <a:r>
              <a:rPr lang="pt-BR" sz="26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endParaRPr lang="pt-BR" sz="26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Melhoria na qualidade dos produtos ao longo da elaboração dos </a:t>
            </a:r>
            <a:r>
              <a:rPr lang="pt-BR" b="1" dirty="0" err="1" smtClean="0">
                <a:solidFill>
                  <a:schemeClr val="accent1">
                    <a:lumMod val="50000"/>
                  </a:schemeClr>
                </a:solidFill>
              </a:rPr>
              <a:t>PMSB’s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1"/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Criação de um padrão de mobilização –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apoio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da equipe de Educação em Saúde da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FUNASA;</a:t>
            </a:r>
          </a:p>
          <a:p>
            <a:pPr lvl="1"/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Sensibilização dos gestores quanto à importância do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PMSB;</a:t>
            </a:r>
          </a:p>
          <a:p>
            <a:pPr lvl="1"/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Sentimento de amparo pelo Governo Federal da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população;</a:t>
            </a:r>
          </a:p>
          <a:p>
            <a:pPr lvl="1"/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Incentivo ao Controle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Social.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09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3317" y="17756"/>
            <a:ext cx="12126897" cy="1451395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pt-BR" sz="3600" b="1" dirty="0" smtClean="0"/>
              <a:t>Conclusões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6431" y="1553592"/>
            <a:ext cx="11727402" cy="5078027"/>
          </a:xfrm>
        </p:spPr>
        <p:txBody>
          <a:bodyPr>
            <a:normAutofit lnSpcReduction="10000"/>
          </a:bodyPr>
          <a:lstStyle/>
          <a:p>
            <a:pPr lvl="1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 dinâmica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de acompanhamento pelo </a:t>
            </a:r>
            <a:r>
              <a:rPr lang="pt-BR" b="1" dirty="0" err="1">
                <a:solidFill>
                  <a:schemeClr val="accent1">
                    <a:lumMod val="50000"/>
                  </a:schemeClr>
                </a:solidFill>
              </a:rPr>
              <a:t>Nict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-Ba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é positiva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, passível de replicação 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aprimoramento.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O município sai fortalecido quando se envolve no processo.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O processo de elaboração do PMSB propicia a inclusão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da cultura do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planejamento; promove maior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conhecimento dos gestores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ao panorama municipal do saneamento básico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aos anseios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da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população.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Os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eventos de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mobilização provocam 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interesse pelo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controle social.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 elaboração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de PMSB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pode ser mais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célere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se for prioridade do Prefeito(a).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 disponibilização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de recursos públicos financeiros não é condição suficiente para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municípios até 50 mil habitantes, no estado da Bahia, elaborarem o PMSB de acordo com a legislação.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Não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há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condições suficientes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nos municípios até 50 mil habitantes, no estado da Bahia, para a elaboração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do PMSB sem o acompanhamento técnico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integrado dos profissionais da Funasa.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pt-B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37494" y="189781"/>
            <a:ext cx="7099540" cy="931653"/>
          </a:xfrm>
        </p:spPr>
        <p:txBody>
          <a:bodyPr>
            <a:normAutofit/>
          </a:bodyPr>
          <a:lstStyle/>
          <a:p>
            <a:r>
              <a:rPr lang="pt-BR" sz="1800" dirty="0">
                <a:latin typeface="+mn-lt"/>
              </a:rPr>
              <a:t>XIX Exposição de Experiências Municipais em Saneamento</a:t>
            </a:r>
            <a:br>
              <a:rPr lang="pt-BR" sz="1800" dirty="0">
                <a:latin typeface="+mn-lt"/>
              </a:rPr>
            </a:br>
            <a:r>
              <a:rPr lang="pt-BR" sz="1800" dirty="0">
                <a:latin typeface="+mn-lt"/>
              </a:rPr>
              <a:t>De 24 a 29 de maio de 2015 – Poços de Caldas - MG</a:t>
            </a:r>
            <a:br>
              <a:rPr lang="pt-BR" sz="1800" dirty="0">
                <a:latin typeface="+mn-lt"/>
              </a:rPr>
            </a:br>
            <a:endParaRPr lang="pt-BR" sz="1800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897811"/>
            <a:ext cx="9144000" cy="3359989"/>
          </a:xfrm>
        </p:spPr>
        <p:txBody>
          <a:bodyPr>
            <a:normAutofit lnSpcReduction="10000"/>
          </a:bodyPr>
          <a:lstStyle/>
          <a:p>
            <a:endParaRPr lang="pt-BR" sz="3600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pt-BR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pt-BR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Obrigada!</a:t>
            </a:r>
            <a:r>
              <a:rPr lang="pt-BR" sz="3600" dirty="0" smtClean="0">
                <a:solidFill>
                  <a:srgbClr val="0070C0"/>
                </a:solidFill>
                <a:cs typeface="Arial" panose="020B0604020202020204" pitchFamily="34" charset="0"/>
              </a:rPr>
              <a:t/>
            </a:r>
            <a:br>
              <a:rPr lang="pt-BR" sz="3600" dirty="0" smtClean="0">
                <a:solidFill>
                  <a:srgbClr val="0070C0"/>
                </a:solidFill>
                <a:cs typeface="Arial" panose="020B0604020202020204" pitchFamily="34" charset="0"/>
              </a:rPr>
            </a:br>
            <a:r>
              <a:rPr lang="pt-BR" sz="2000" dirty="0" smtClean="0">
                <a:solidFill>
                  <a:srgbClr val="0070C0"/>
                </a:solidFill>
                <a:cs typeface="Arial" panose="020B0604020202020204" pitchFamily="34" charset="0"/>
              </a:rPr>
              <a:t/>
            </a:r>
            <a:br>
              <a:rPr lang="pt-BR" sz="2000" dirty="0" smtClean="0">
                <a:solidFill>
                  <a:srgbClr val="0070C0"/>
                </a:solidFill>
                <a:cs typeface="Arial" panose="020B0604020202020204" pitchFamily="34" charset="0"/>
              </a:rPr>
            </a:br>
            <a:r>
              <a:rPr lang="pt-BR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pt-BR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</a:br>
            <a:endParaRPr lang="pt-BR" sz="20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pt-BR" b="1" dirty="0" err="1" smtClean="0">
                <a:solidFill>
                  <a:schemeClr val="accent1">
                    <a:lumMod val="50000"/>
                  </a:schemeClr>
                </a:solidFill>
              </a:rPr>
              <a:t>Glenda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 Barbosa de Melo</a:t>
            </a:r>
            <a:b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glenda.melo@uol.com.br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3" y="92732"/>
            <a:ext cx="3769744" cy="14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4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37494" y="189781"/>
            <a:ext cx="7099540" cy="931653"/>
          </a:xfrm>
        </p:spPr>
        <p:txBody>
          <a:bodyPr>
            <a:normAutofit/>
          </a:bodyPr>
          <a:lstStyle/>
          <a:p>
            <a:r>
              <a:rPr lang="pt-BR" sz="1800" dirty="0">
                <a:latin typeface="+mn-lt"/>
              </a:rPr>
              <a:t>XIX Exposição de Experiências Municipais em Saneamento</a:t>
            </a:r>
            <a:br>
              <a:rPr lang="pt-BR" sz="1800" dirty="0">
                <a:latin typeface="+mn-lt"/>
              </a:rPr>
            </a:br>
            <a:r>
              <a:rPr lang="pt-BR" sz="1800" dirty="0">
                <a:latin typeface="+mn-lt"/>
              </a:rPr>
              <a:t>De 24 a 29 de maio de 2015 – Poços de Caldas - MG</a:t>
            </a:r>
            <a:br>
              <a:rPr lang="pt-BR" sz="1800" dirty="0">
                <a:latin typeface="+mn-lt"/>
              </a:rPr>
            </a:br>
            <a:endParaRPr lang="pt-BR" sz="1800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0498" y="1897811"/>
            <a:ext cx="9917502" cy="4468483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pt-BR" sz="6400" b="1" dirty="0">
                <a:solidFill>
                  <a:schemeClr val="accent1">
                    <a:lumMod val="50000"/>
                  </a:schemeClr>
                </a:solidFill>
              </a:rPr>
              <a:t>Roteiro</a:t>
            </a:r>
            <a:r>
              <a:rPr lang="pt-BR" sz="64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r>
              <a:rPr lang="pt-BR" sz="5800" b="1" dirty="0" smtClean="0">
                <a:solidFill>
                  <a:schemeClr val="accent4">
                    <a:lumMod val="75000"/>
                  </a:schemeClr>
                </a:solidFill>
              </a:rPr>
              <a:t> Introdução</a:t>
            </a:r>
            <a:endParaRPr lang="pt-BR" sz="58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pt-BR" sz="5800" b="1" dirty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pt-BR" sz="5800" b="1" dirty="0">
                <a:solidFill>
                  <a:schemeClr val="accent6">
                    <a:lumMod val="50000"/>
                  </a:schemeClr>
                </a:solidFill>
              </a:rPr>
              <a:t>Metodologia</a:t>
            </a:r>
          </a:p>
          <a:p>
            <a:r>
              <a:rPr lang="pt-BR" sz="58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pt-BR" sz="5800" b="1" dirty="0">
                <a:solidFill>
                  <a:srgbClr val="FF0000"/>
                </a:solidFill>
              </a:rPr>
              <a:t>Resultados</a:t>
            </a:r>
          </a:p>
          <a:p>
            <a:r>
              <a:rPr lang="pt-BR" sz="5800" b="1" dirty="0">
                <a:solidFill>
                  <a:schemeClr val="accent1">
                    <a:lumMod val="50000"/>
                  </a:schemeClr>
                </a:solidFill>
              </a:rPr>
              <a:t>Discussão</a:t>
            </a:r>
          </a:p>
          <a:p>
            <a:r>
              <a:rPr lang="pt-BR" sz="58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pt-BR" sz="5800" b="1" dirty="0"/>
              <a:t>Conclusões</a:t>
            </a:r>
          </a:p>
          <a:p>
            <a:r>
              <a:rPr lang="pt-BR" sz="5800" dirty="0">
                <a:solidFill>
                  <a:srgbClr val="0070C0"/>
                </a:solidFill>
              </a:rPr>
              <a:t/>
            </a:r>
            <a:br>
              <a:rPr lang="pt-BR" sz="5800" dirty="0">
                <a:solidFill>
                  <a:srgbClr val="0070C0"/>
                </a:solidFill>
              </a:rPr>
            </a:br>
            <a:r>
              <a:rPr lang="pt-BR" sz="5800" dirty="0">
                <a:solidFill>
                  <a:srgbClr val="0070C0"/>
                </a:solidFill>
                <a:cs typeface="Arial" panose="020B0604020202020204" pitchFamily="34" charset="0"/>
              </a:rPr>
              <a:t/>
            </a:r>
            <a:br>
              <a:rPr lang="pt-BR" sz="5800" dirty="0">
                <a:solidFill>
                  <a:srgbClr val="0070C0"/>
                </a:solidFill>
                <a:cs typeface="Arial" panose="020B0604020202020204" pitchFamily="34" charset="0"/>
              </a:rPr>
            </a:br>
            <a:r>
              <a:rPr lang="pt-BR" sz="1800" dirty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pt-BR" sz="18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3" y="92732"/>
            <a:ext cx="3769744" cy="14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64660" cy="1325563"/>
          </a:xfrm>
        </p:spPr>
        <p:txBody>
          <a:bodyPr/>
          <a:lstStyle/>
          <a:p>
            <a:r>
              <a:rPr lang="pt-BR" dirty="0" smtClean="0"/>
              <a:t>                                         </a:t>
            </a:r>
            <a:r>
              <a:rPr lang="pt-BR" sz="3600" b="1" dirty="0" smtClean="0">
                <a:solidFill>
                  <a:srgbClr val="FFC000"/>
                </a:solidFill>
                <a:latin typeface="+mn-lt"/>
              </a:rPr>
              <a:t>Introdução</a:t>
            </a:r>
            <a:endParaRPr lang="pt-BR" sz="36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57273"/>
            <a:ext cx="10515600" cy="4019689"/>
          </a:xfrm>
        </p:spPr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Elaboração de Plano Municipal de Saneamento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Básico</a:t>
            </a:r>
          </a:p>
          <a:p>
            <a:pPr marL="0" indent="0">
              <a:buNone/>
            </a:pPr>
            <a:endParaRPr lang="pt-BR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Lei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nº 11.445, de 05 de janeiro de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2007; </a:t>
            </a:r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Decreto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nº 7.217, de 21 de junho de 2010 – </a:t>
            </a:r>
            <a:r>
              <a:rPr lang="pt-B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dezembro/2010;</a:t>
            </a:r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Decreto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nº 8.211, de 21 de março de 2014 – </a:t>
            </a:r>
            <a:r>
              <a:rPr lang="pt-B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dezembro/2015.</a:t>
            </a:r>
            <a:r>
              <a:rPr lang="pt-BR" dirty="0" smtClean="0">
                <a:solidFill>
                  <a:srgbClr val="FF0000"/>
                </a:solidFill>
              </a:rPr>
              <a:t>     </a:t>
            </a:r>
            <a:endParaRPr lang="pt-BR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3" y="92732"/>
            <a:ext cx="3769744" cy="145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0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773751" cy="145097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/>
          <a:lstStyle/>
          <a:p>
            <a:r>
              <a:rPr lang="pt-BR" dirty="0" smtClean="0"/>
              <a:t>                                            </a:t>
            </a:r>
            <a:r>
              <a:rPr lang="pt-BR" sz="3600" b="1" dirty="0" smtClean="0">
                <a:solidFill>
                  <a:srgbClr val="FFC000"/>
                </a:solidFill>
              </a:rPr>
              <a:t>Introdução    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6109" y="156683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O Governo Federal disponibilizou recursos públicos e promoveu capacitação para elaboração de PMSB;</a:t>
            </a:r>
          </a:p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Funasa formalizou 606 convênios para repasse de recursos públicos entre 2009 e 2012 e promoveu 48 oficinas de Política e Plano Municipal de Saneamento Básico;</a:t>
            </a:r>
          </a:p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Entre os 606 convênios celebrados com a Funasa, nem 10% concluíram a elaboração do PMSB até dezembro de 2014; </a:t>
            </a:r>
          </a:p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Na Bahia foram celebrados 33 convênios de elaboração de PMSB (2009-2012), dos quais 3 cancelados, 28 encontram-se em andamento e apenas 2 foram concluídos até dezembro de 2014.</a:t>
            </a:r>
          </a:p>
          <a:p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Até dezembro de 2014 a maioria dos municípios brasileiros não elaboraram o PMSB;</a:t>
            </a:r>
          </a:p>
          <a:p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98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773751" cy="145097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/>
          <a:lstStyle/>
          <a:p>
            <a:r>
              <a:rPr lang="pt-BR" dirty="0" smtClean="0"/>
              <a:t>                                            </a:t>
            </a:r>
            <a:r>
              <a:rPr lang="pt-BR" sz="3600" b="1" dirty="0" smtClean="0">
                <a:solidFill>
                  <a:srgbClr val="FFC000"/>
                </a:solidFill>
              </a:rPr>
              <a:t>Introdução    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6109" y="1566831"/>
            <a:ext cx="10515600" cy="5011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Principais limites de dificuldades dos municípios: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Baixa capacidade institucional de estados e municípios;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Carência de técnicos e profissionais nos municípios e em empresas de consultorias;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Falta de domínio da legislação;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Não compreensão do município no processo de elaboração do PMSB;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Transição de mandatos eletivos;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Expectativa de prorrogação de prazo; 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Carência de participação de instâncias colegiadas e dos movimentos sociais; </a:t>
            </a:r>
            <a:endParaRPr lang="pt-BR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5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773751" cy="145097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/>
          <a:lstStyle/>
          <a:p>
            <a:r>
              <a:rPr lang="pt-BR" dirty="0" smtClean="0"/>
              <a:t>                                            </a:t>
            </a:r>
            <a:r>
              <a:rPr lang="pt-BR" sz="3600" b="1" dirty="0" smtClean="0">
                <a:solidFill>
                  <a:srgbClr val="FFC000"/>
                </a:solidFill>
              </a:rPr>
              <a:t>Introdução    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109" y="1566832"/>
            <a:ext cx="11840066" cy="529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Iniciativas da Funasa: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b="1" dirty="0" smtClean="0">
                <a:solidFill>
                  <a:srgbClr val="FF0000"/>
                </a:solidFill>
              </a:rPr>
              <a:t>Disponibilização de recursos públicos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por  meio de seleção pública para elaboração de PMSB.   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b="1" dirty="0" smtClean="0">
                <a:solidFill>
                  <a:srgbClr val="FF0000"/>
                </a:solidFill>
              </a:rPr>
              <a:t>Elaboração de Termo de Referência (TR)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para orientar o município conveniado no processo de elaboração de PMSB e procedimentos relativos à formalização do convênio e seu </a:t>
            </a:r>
            <a:r>
              <a:rPr lang="pt-BR" sz="2400" b="1" i="1" dirty="0" smtClean="0">
                <a:solidFill>
                  <a:schemeClr val="accent1">
                    <a:lumMod val="50000"/>
                  </a:schemeClr>
                </a:solidFill>
              </a:rPr>
              <a:t>acompanhamento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pelas superintendências estaduais</a:t>
            </a:r>
            <a:r>
              <a:rPr lang="pt-BR" sz="2400" b="1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b="1" dirty="0" smtClean="0">
                <a:solidFill>
                  <a:srgbClr val="FF0000"/>
                </a:solidFill>
              </a:rPr>
              <a:t>Descentralização de capacitação  e elaboração do PMSB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com entidades sem fins lucrativos. </a:t>
            </a:r>
          </a:p>
          <a:p>
            <a:pPr marL="0" indent="0">
              <a:buNone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Núcleo </a:t>
            </a:r>
            <a:r>
              <a:rPr lang="pt-BR" sz="2400" b="1" dirty="0" err="1">
                <a:solidFill>
                  <a:schemeClr val="accent1">
                    <a:lumMod val="50000"/>
                  </a:schemeClr>
                </a:solidFill>
              </a:rPr>
              <a:t>Intersetorial</a:t>
            </a: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 de Cooperação Técnica-NICT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Gerencia, coordena e </a:t>
            </a:r>
            <a:r>
              <a:rPr lang="pt-BR" sz="2400" b="1" i="1" dirty="0">
                <a:solidFill>
                  <a:schemeClr val="accent1">
                    <a:lumMod val="50000"/>
                  </a:schemeClr>
                </a:solidFill>
              </a:rPr>
              <a:t>acompanha</a:t>
            </a: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 a execução dos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convênios.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Autoriza o repasse de recursos após a avaliação e aprovação técnica integrada dos produtos elaborados de acordo com os requisitos mínimos exigidos no TR</a:t>
            </a:r>
            <a:r>
              <a:rPr lang="pt-BR" sz="2400" dirty="0"/>
              <a:t>.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773751" cy="145097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/>
          <a:lstStyle/>
          <a:p>
            <a:r>
              <a:rPr lang="pt-BR" dirty="0" smtClean="0"/>
              <a:t>                                            </a:t>
            </a:r>
            <a:r>
              <a:rPr lang="pt-BR" sz="3600" b="1" dirty="0" smtClean="0">
                <a:solidFill>
                  <a:srgbClr val="FFC000"/>
                </a:solidFill>
              </a:rPr>
              <a:t>Introdução    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6108" y="1566832"/>
            <a:ext cx="11761347" cy="529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b="1" dirty="0" smtClean="0">
                <a:solidFill>
                  <a:srgbClr val="FFC000"/>
                </a:solidFill>
              </a:rPr>
              <a:t>Objetivos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Divulgar </a:t>
            </a: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o processo de acompanhamento de elaboração de PMSB de Municípios e um Consórcio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Público.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Contribuir </a:t>
            </a: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para melhorar os processos e a elaboração de PMSB com recursos da Funasa ou de outras fontes de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recursos. </a:t>
            </a:r>
            <a:r>
              <a:rPr lang="pt-BR" sz="2400" b="1" i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t-BR" sz="2400" dirty="0" smtClean="0"/>
          </a:p>
          <a:p>
            <a:pPr marL="0" indent="0">
              <a:buNone/>
            </a:pPr>
            <a:endParaRPr lang="pt-B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3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26897" cy="1367160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  <a:t>Metodologia</a:t>
            </a:r>
            <a:b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</a:t>
            </a:r>
            <a:endParaRPr lang="pt-B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347534" y="1917578"/>
            <a:ext cx="569058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Organização: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Apoio efetivo da superintendência;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Coordenador;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Reuniões periódicas para socializar o acompanhamento dos convênios, trocar informações e experiências, debater problemas e encontrar soluções e ampliar os conhecimentos;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Definição de responsáveis por cada convênio por proximidade geográfica;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Análise e parecer integrado dos produtos;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Participação na oficina de Política e Plano Municipal de Saneamento Básico.</a:t>
            </a:r>
            <a:endParaRPr lang="pt-BR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6230" y="2109117"/>
            <a:ext cx="4793942" cy="22498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Composição: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Ampliação de 09 para 33 membros;</a:t>
            </a:r>
            <a:endParaRPr lang="pt-BR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16 engenheiros(as</a:t>
            </a: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);</a:t>
            </a:r>
            <a:endParaRPr lang="pt-BR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16 profissionais das áreas de </a:t>
            </a: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educação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em </a:t>
            </a: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saúde ambiental; </a:t>
            </a:r>
            <a:endParaRPr lang="pt-BR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01 profissional da área de </a:t>
            </a: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</a:rPr>
              <a:t>convênios.</a:t>
            </a:r>
            <a:endParaRPr lang="pt-BR" sz="22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497802" y="1518647"/>
            <a:ext cx="295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               </a:t>
            </a:r>
            <a:r>
              <a:rPr lang="pt-BR" sz="2400" b="1" dirty="0" err="1" smtClean="0">
                <a:solidFill>
                  <a:schemeClr val="accent1">
                    <a:lumMod val="50000"/>
                  </a:schemeClr>
                </a:solidFill>
              </a:rPr>
              <a:t>Nict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-BA </a:t>
            </a:r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t-BR" sz="2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346230" y="4598633"/>
            <a:ext cx="520231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Ações diferenciadas: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Apoio ao município durante a sensibilização da população;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Presença em todas as reuniões do Comitê de Coordenação e eventos públicos.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048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126897" cy="1518081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  <a:t>Metodologia</a:t>
            </a:r>
            <a:endParaRPr lang="pt-BR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066" y="2153744"/>
            <a:ext cx="8469296" cy="455777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" y="0"/>
            <a:ext cx="3846376" cy="145139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37351" y="1784412"/>
            <a:ext cx="10395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Município  garante Metodologia Participativa no processo de elaboração do PMSB</a:t>
            </a: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Seta para a esquerda 5"/>
          <p:cNvSpPr/>
          <p:nvPr/>
        </p:nvSpPr>
        <p:spPr>
          <a:xfrm>
            <a:off x="9596760" y="5850383"/>
            <a:ext cx="2104009" cy="555653"/>
          </a:xfrm>
          <a:prstGeom prst="lef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7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1260</Words>
  <Application>Microsoft Office PowerPoint</Application>
  <PresentationFormat>Personalizar</PresentationFormat>
  <Paragraphs>182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XIX Exposição de Experiências Municipais em Saneamento De 24 a 29 de maio de 2015 – Poços de Caldas - MG </vt:lpstr>
      <vt:lpstr>XIX Exposição de Experiências Municipais em Saneamento De 24 a 29 de maio de 2015 – Poços de Caldas - MG </vt:lpstr>
      <vt:lpstr>                                         Introdução</vt:lpstr>
      <vt:lpstr>                                            Introdução     </vt:lpstr>
      <vt:lpstr>                                            Introdução     </vt:lpstr>
      <vt:lpstr>                                            Introdução     </vt:lpstr>
      <vt:lpstr>                                            Introdução     </vt:lpstr>
      <vt:lpstr>                                                             Metodologia                                                                   </vt:lpstr>
      <vt:lpstr>                                                             Metodologia</vt:lpstr>
      <vt:lpstr>                                                             Metodologia                                                                   </vt:lpstr>
      <vt:lpstr>                                                             Resultados                                                                </vt:lpstr>
      <vt:lpstr>                                                             Resultados</vt:lpstr>
      <vt:lpstr>                                                             Resultados</vt:lpstr>
      <vt:lpstr>                                                           Resultados</vt:lpstr>
      <vt:lpstr>                                                             Discussão</vt:lpstr>
      <vt:lpstr>                                                             Discussão</vt:lpstr>
      <vt:lpstr>                                                             Discussão</vt:lpstr>
      <vt:lpstr>                                                             Conclusões</vt:lpstr>
      <vt:lpstr>XIX Exposição de Experiências Municipais em Saneamento De 24 a 29 de maio de 2015 – Poços de Caldas - MG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ACOMPANHAMENTO DA ELABORAÇÃO DE PLANO MUNICIPAL DE SANEAMENTO BÁSICO</dc:title>
  <dc:creator>Abelardo de Oliveira Filho</dc:creator>
  <cp:lastModifiedBy>ctbc</cp:lastModifiedBy>
  <cp:revision>66</cp:revision>
  <dcterms:created xsi:type="dcterms:W3CDTF">2015-05-12T00:51:01Z</dcterms:created>
  <dcterms:modified xsi:type="dcterms:W3CDTF">2015-05-25T15:47:22Z</dcterms:modified>
</cp:coreProperties>
</file>