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Default Extension="emf" ContentType="image/x-emf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3" r:id="rId2"/>
    <p:sldMasterId id="2147483677" r:id="rId3"/>
    <p:sldMasterId id="2147483707" r:id="rId4"/>
  </p:sldMasterIdLst>
  <p:notesMasterIdLst>
    <p:notesMasterId r:id="rId19"/>
  </p:notesMasterIdLst>
  <p:sldIdLst>
    <p:sldId id="260" r:id="rId5"/>
    <p:sldId id="298" r:id="rId6"/>
    <p:sldId id="297" r:id="rId7"/>
    <p:sldId id="292" r:id="rId8"/>
    <p:sldId id="282" r:id="rId9"/>
    <p:sldId id="284" r:id="rId10"/>
    <p:sldId id="286" r:id="rId11"/>
    <p:sldId id="291" r:id="rId12"/>
    <p:sldId id="278" r:id="rId13"/>
    <p:sldId id="293" r:id="rId14"/>
    <p:sldId id="294" r:id="rId15"/>
    <p:sldId id="295" r:id="rId16"/>
    <p:sldId id="296" r:id="rId17"/>
    <p:sldId id="27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2001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5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5E7B6-3B8D-4A4F-86D3-BF6F9CF8D05B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F50D-561D-4DCF-B088-F7A2527B9F6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671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0780-FB0F-4629-8149-DAF28EDB8CED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10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32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568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928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/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5224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943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272"/>
          <a:stretch>
            <a:fillRect/>
          </a:stretch>
        </p:blipFill>
        <p:spPr bwMode="auto">
          <a:xfrm>
            <a:off x="0" y="68264"/>
            <a:ext cx="12192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2492899"/>
            <a:ext cx="10561173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700811"/>
            <a:ext cx="4608512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053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45973CBC-9990-4803-A0AC-0346A1497754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5EC55185-9982-48BA-BB71-A3FA347B9AE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6395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223CB6AF-A17C-4CA2-93A2-F21848C85A6F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5810E20D-7BF2-4F1A-A659-CA013363842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08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157C1CD0-0820-4923-ABC6-0458B47D74AA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665801F3-8F97-4FC8-B33F-24DC9407D77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4477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5E37BFD2-5BFD-4021-9800-A1C54FB7675B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808DDD05-1CE9-4383-B522-E6C4772BE54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7163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6EFD0D96-DF1D-4807-B0F0-92F143A46C1C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25D7F27C-337E-48CB-9404-09E49C586F8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035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4429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323426DA-DF33-4F9B-AC93-E4884C22D886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AE995B49-D028-4CB8-BBCD-7737047BC02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670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421F1315-3190-4FAB-94EC-69E2340DC253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F9BBBD31-8952-499D-AC0A-79361B3E509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4417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34DE35E2-2600-4FB0-AF94-392E16EC89CC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F3C95C9B-9A28-4211-B5DF-0F03BAC1836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1136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878F9602-B4D9-484E-B7F8-C85F4C921B59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F0751B60-E6ED-4B52-A9AE-29680271CF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8950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 cstate="print"/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8141"/>
          <a:stretch/>
        </p:blipFill>
        <p:spPr>
          <a:xfrm>
            <a:off x="8208235" y="5877273"/>
            <a:ext cx="3922517" cy="90364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7136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 cstate="print"/>
          <a:srcRect l="1419" t="1004" r="10110" b="82272"/>
          <a:stretch>
            <a:fillRect/>
          </a:stretch>
        </p:blipFill>
        <p:spPr bwMode="auto">
          <a:xfrm>
            <a:off x="0" y="68264"/>
            <a:ext cx="121920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 cstate="print"/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2492899"/>
            <a:ext cx="10561173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700811"/>
            <a:ext cx="4608512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8141"/>
          <a:stretch/>
        </p:blipFill>
        <p:spPr>
          <a:xfrm>
            <a:off x="8208235" y="5877273"/>
            <a:ext cx="3922517" cy="90364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858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E358-D374-40B2-A1C9-D1C72AD5F568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6/19/17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BEF6-8B36-4F36-82E3-58780948E42F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8141"/>
          <a:stretch/>
        </p:blipFill>
        <p:spPr>
          <a:xfrm>
            <a:off x="8208235" y="5877273"/>
            <a:ext cx="3922517" cy="90364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2715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3B64-8813-4B6B-BD54-D053EDF37BB6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6/19/17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7D33-23EE-4C41-ACD6-6535FDD4317C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3867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2507C-5349-4544-8839-F72AC2A631B1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6/19/17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21D7-E349-4F5D-AEAA-50F0D9A95B73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015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F8449-75E9-43B3-986A-866FFDF7AF13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6/19/17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76A6-562F-4464-8AE4-020AB45B65B4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23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5163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1FB1-34E3-48CA-B82C-EDE176E0EE1D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6/19/17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621A-B343-41DF-A5A3-C7F252BCA238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1916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98D-50E6-462A-87C8-15B9635B7775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6/19/17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6315-0A3F-4486-A18F-D654F3D9C3D1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6800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FA96-3301-480D-8307-825764C12C2F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6/19/17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B3E8-881F-48CE-9635-5DB19FABCE00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9559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8254-06B5-4F7E-B94A-CEFA48001A9E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6/19/17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58717-5B6D-4C8A-9CAB-B5C668C501FF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8285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126C-1E42-4A6F-B856-95834E3A0800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6/19/17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DFFD3-64A8-4082-A33A-3C07C46671E6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50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889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59B-39F2-45F5-9B78-9A37ED2715BE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/>
              <a:t>6/19/17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6983-F91E-4F53-BE53-57E31F995584}" type="slidenum">
              <a:rPr lang="pt-BR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3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8333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9" t="1004" r="10110" b="82397"/>
          <a:stretch/>
        </p:blipFill>
        <p:spPr>
          <a:xfrm>
            <a:off x="0" y="69011"/>
            <a:ext cx="12192000" cy="1155941"/>
          </a:xfrm>
          <a:prstGeom prst="rect">
            <a:avLst/>
          </a:prstGeom>
        </p:spPr>
      </p:pic>
      <p:pic>
        <p:nvPicPr>
          <p:cNvPr id="1026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5417"/>
          <a:stretch/>
        </p:blipFill>
        <p:spPr bwMode="auto">
          <a:xfrm>
            <a:off x="8112225" y="6165305"/>
            <a:ext cx="3638572" cy="46601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3992" b="19620"/>
          <a:stretch/>
        </p:blipFill>
        <p:spPr bwMode="auto">
          <a:xfrm>
            <a:off x="1199456" y="172915"/>
            <a:ext cx="2208245" cy="7330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872161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>
          <a:blip r:embed="rId3" cstate="print"/>
          <a:srcRect l="25417"/>
          <a:stretch>
            <a:fillRect/>
          </a:stretch>
        </p:blipFill>
        <p:spPr bwMode="auto">
          <a:xfrm>
            <a:off x="8113184" y="6165850"/>
            <a:ext cx="36385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4" cstate="print"/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308369"/>
      </p:ext>
    </p:extLst>
  </p:cSld>
  <p:clrMapOvr>
    <a:masterClrMapping/>
  </p:clrMapOvr>
  <p:transition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 cstate="print"/>
          <a:srcRect l="1419" t="1004" r="10110" b="82272"/>
          <a:stretch>
            <a:fillRect/>
          </a:stretch>
        </p:blipFill>
        <p:spPr bwMode="auto">
          <a:xfrm>
            <a:off x="0" y="68264"/>
            <a:ext cx="121920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 cstate="print"/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2492897"/>
            <a:ext cx="10561173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700809"/>
            <a:ext cx="4608512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5594292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8594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D076E9-C5E2-4965-B052-3F9DDC96B16E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CD14D5-BFD8-487F-8F16-440C650D01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45409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F97501-79DD-4DEF-8E6A-971733D12E78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CEBE12-B8E0-4B5E-9D84-A5A2FCBFFA0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6490440"/>
      </p:ext>
    </p:extLst>
  </p:cSld>
  <p:clrMapOvr>
    <a:masterClrMapping/>
  </p:clrMapOvr>
  <p:transition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161623-794C-4042-AA19-73EE19609444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895838-8A58-4497-9F48-6ADCEE06BB9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3227275"/>
      </p:ext>
    </p:extLst>
  </p:cSld>
  <p:clrMapOvr>
    <a:masterClrMapping/>
  </p:clrMapOvr>
  <p:transition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AE0B52-3AC4-4ACB-AFD0-C2414ECC9E08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502D60-5D31-48F6-A165-4993815551C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9664969"/>
      </p:ext>
    </p:extLst>
  </p:cSld>
  <p:clrMapOvr>
    <a:masterClrMapping/>
  </p:clrMapOvr>
  <p:transition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C3734F-FE4E-4262-BBA7-B2CBFFA573C6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DD0AD0-C7FB-4C3E-B110-6704AE86C56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9611569"/>
      </p:ext>
    </p:extLst>
  </p:cSld>
  <p:clrMapOvr>
    <a:masterClrMapping/>
  </p:clrMapOvr>
  <p:transition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D99B1D-B846-4110-9570-F738206A16F0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3F661E0-121A-48E2-9CBF-29EE12C1176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3570259"/>
      </p:ext>
    </p:extLst>
  </p:cSld>
  <p:clrMapOvr>
    <a:masterClrMapping/>
  </p:clrMapOvr>
  <p:transition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A9D519-97C3-4A86-8D6E-71DB8CC49055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A7DF922-A898-4C47-939C-0CDFD12EB1E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98953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FCB49F-FB96-40B6-B603-BF1E54FE457C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23D6DE-215B-4705-96C5-D5F13C3BCEA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1532505"/>
      </p:ext>
    </p:extLst>
  </p:cSld>
  <p:clrMapOvr>
    <a:masterClrMapping/>
  </p:clrMapOvr>
  <p:transition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E2F61E-AD5D-457C-B165-A2BF48EABCA1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477184-EBD6-4147-BA78-5188F1AC2D2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8543631"/>
      </p:ext>
    </p:extLst>
  </p:cSld>
  <p:clrMapOvr>
    <a:masterClrMapping/>
  </p:clrMapOvr>
  <p:transition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>
          <a:blip r:embed="rId3" cstate="print"/>
          <a:srcRect l="25417"/>
          <a:stretch>
            <a:fillRect/>
          </a:stretch>
        </p:blipFill>
        <p:spPr bwMode="auto">
          <a:xfrm>
            <a:off x="8113184" y="6165850"/>
            <a:ext cx="36385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4" cstate="print"/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 userDrawn="1"/>
        </p:nvSpPr>
        <p:spPr>
          <a:xfrm>
            <a:off x="7920203" y="6021288"/>
            <a:ext cx="40324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0403193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49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447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330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616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9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9E04A-F5AA-4013-A303-E70E29F13F9A}" type="datetimeFigureOut">
              <a:rPr lang="pt-BR" smtClean="0"/>
              <a:pPr/>
              <a:t>6/19/17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4677-F889-48AC-ABBA-56574E272A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590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A2E93316-5BF0-4B05-8829-D80DDD422D3E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E16F632-A074-40D4-A3CE-C0CCB1073DB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047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C26413-8E9A-4503-8D13-24B64B28EC92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6/19/17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5F333E-5C73-4E5B-AA2F-8A71FD799832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52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331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63C58305-0FA1-4D3E-A6DA-F80983503698}" type="datetimeFigureOut">
              <a:rPr lang="pt-BR"/>
              <a:pPr>
                <a:defRPr/>
              </a:pPr>
              <a:t>6/19/17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64D01885-F28B-4087-96C0-0BB6971E595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945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google.com.br/url?sa=i&amp;rct=j&amp;q=FACEBOOK+LOGO&amp;source=images&amp;cd=&amp;cad=rja&amp;docid=FcFCngOm4qG3WM&amp;tbnid=WnsmOCuSOUlvmM:&amp;ved=&amp;url=http://teenspeak.org/2011/11/23/the-latest-facebook-virus/&amp;ei=7GBsUf-CBIywqwGN14CgCA&amp;bvm=bv.45175338,d.aWM&amp;psig=AFQjCNGkuJjF8uBfLR21i7Avrexg2R3-PA&amp;ust=1366143596471423" TargetMode="Externa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-133350" y="1307203"/>
            <a:ext cx="12192000" cy="53869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 smtClean="0">
                <a:solidFill>
                  <a:srgbClr val="1F497D"/>
                </a:solidFill>
                <a:latin typeface="Trebuchet MS" pitchFamily="34" charset="0"/>
              </a:rPr>
              <a:t>47</a:t>
            </a:r>
            <a:r>
              <a:rPr lang="pt-BR" sz="4000" b="1" baseline="30000" dirty="0" smtClean="0">
                <a:solidFill>
                  <a:srgbClr val="1F497D"/>
                </a:solidFill>
                <a:latin typeface="Trebuchet MS" pitchFamily="34" charset="0"/>
              </a:rPr>
              <a:t>o</a:t>
            </a:r>
            <a:r>
              <a:rPr lang="pt-BR" sz="4000" b="1" dirty="0" smtClean="0">
                <a:solidFill>
                  <a:srgbClr val="1F497D"/>
                </a:solidFill>
                <a:latin typeface="Trebuchet MS" pitchFamily="34" charset="0"/>
              </a:rPr>
              <a:t> CONGRESSO NACIONAL DA ASSEMAE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4000" b="1" dirty="0" smtClean="0">
              <a:solidFill>
                <a:srgbClr val="1F497D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4000" b="1" dirty="0" smtClean="0">
              <a:solidFill>
                <a:srgbClr val="1F497D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srgbClr val="1F497D"/>
                </a:solidFill>
                <a:latin typeface="Trebuchet MS" pitchFamily="34" charset="0"/>
              </a:rPr>
              <a:t>Painel Especial II: Relação entre saneamento básico,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srgbClr val="1F497D"/>
                </a:solidFill>
                <a:latin typeface="Trebuchet MS" pitchFamily="34" charset="0"/>
              </a:rPr>
              <a:t> proteção dos mananciais e consciência ambiental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3200" b="1" dirty="0" smtClean="0">
              <a:solidFill>
                <a:srgbClr val="1F497D"/>
              </a:solidFill>
              <a:latin typeface="Trebuchet MS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5743149"/>
            <a:ext cx="12192000" cy="53869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</a:rPr>
              <a:t>Campinas, 19 de junho de 2017</a:t>
            </a:r>
            <a:endParaRPr lang="pt-BR" sz="2400" dirty="0">
              <a:solidFill>
                <a:srgbClr val="1F497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55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42" y="81127"/>
            <a:ext cx="10247082" cy="657125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272532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8" y="1592337"/>
            <a:ext cx="11294469" cy="382632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272532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89" y="971954"/>
            <a:ext cx="7455725" cy="574200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272532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333825" y="2295953"/>
            <a:ext cx="11168887" cy="15121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41338" indent="-541338" algn="just" eaLnBrk="0" hangingPunct="0">
              <a:spcBef>
                <a:spcPts val="1200"/>
              </a:spcBef>
              <a:buSzPct val="100000"/>
            </a:pPr>
            <a:r>
              <a:rPr lang="pt-BR" sz="2800" dirty="0" smtClean="0">
                <a:solidFill>
                  <a:srgbClr val="1F497D"/>
                </a:solidFill>
                <a:latin typeface="Trebuchet MS" pitchFamily="34" charset="0"/>
              </a:rPr>
              <a:t>Contribuições para o Projeto Legado através de preenchimento formulário online:</a:t>
            </a:r>
            <a:r>
              <a:rPr lang="pt-BR" sz="3600" i="1" dirty="0" smtClean="0">
                <a:solidFill>
                  <a:srgbClr val="1F497D"/>
                </a:solidFill>
                <a:latin typeface="Trebuchet MS" pitchFamily="34" charset="0"/>
              </a:rPr>
              <a:t>      www2.</a:t>
            </a:r>
            <a:r>
              <a:rPr lang="pt-BR" sz="3600" i="1" dirty="0" err="1" smtClean="0">
                <a:solidFill>
                  <a:srgbClr val="1F497D"/>
                </a:solidFill>
                <a:latin typeface="Trebuchet MS" pitchFamily="34" charset="0"/>
              </a:rPr>
              <a:t>ana</a:t>
            </a:r>
            <a:r>
              <a:rPr lang="pt-BR" sz="3600" i="1" dirty="0" smtClean="0">
                <a:solidFill>
                  <a:srgbClr val="1F497D"/>
                </a:solidFill>
                <a:latin typeface="Trebuchet MS" pitchFamily="34" charset="0"/>
              </a:rPr>
              <a:t>.</a:t>
            </a:r>
            <a:r>
              <a:rPr lang="pt-BR" sz="3600" i="1" dirty="0" err="1" smtClean="0">
                <a:solidFill>
                  <a:srgbClr val="1F497D"/>
                </a:solidFill>
                <a:latin typeface="Trebuchet MS" pitchFamily="34" charset="0"/>
              </a:rPr>
              <a:t>gov.br</a:t>
            </a:r>
            <a:endParaRPr lang="pt-BR" sz="3600" dirty="0" smtClean="0">
              <a:solidFill>
                <a:srgbClr val="1F497D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272532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m 8" descr="twi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57464" y="5221289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Imagem 10" descr="yout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07351" y="5392738"/>
            <a:ext cx="1838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CaixaDeTexto 5"/>
          <p:cNvSpPr txBox="1">
            <a:spLocks noChangeArrowheads="1"/>
          </p:cNvSpPr>
          <p:nvPr/>
        </p:nvSpPr>
        <p:spPr bwMode="auto">
          <a:xfrm>
            <a:off x="7580313" y="5970588"/>
            <a:ext cx="29710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1F497D"/>
                </a:solidFill>
                <a:latin typeface="Arial" pitchFamily="34" charset="0"/>
              </a:rPr>
              <a:t>www.youtube.com/anagovbr</a:t>
            </a:r>
          </a:p>
        </p:txBody>
      </p:sp>
      <p:sp>
        <p:nvSpPr>
          <p:cNvPr id="65541" name="CaixaDeTexto 6"/>
          <p:cNvSpPr txBox="1">
            <a:spLocks noChangeArrowheads="1"/>
          </p:cNvSpPr>
          <p:nvPr/>
        </p:nvSpPr>
        <p:spPr bwMode="auto">
          <a:xfrm>
            <a:off x="1919289" y="5970588"/>
            <a:ext cx="2781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1F497D"/>
                </a:solidFill>
                <a:latin typeface="Arial" pitchFamily="34" charset="0"/>
              </a:rPr>
              <a:t>www.twitter.com/anagovbr</a:t>
            </a:r>
          </a:p>
        </p:txBody>
      </p:sp>
      <p:pic>
        <p:nvPicPr>
          <p:cNvPr id="65542" name="Picture 2" descr="http://teenspeak.org/wp-content/uploads/2009/01/facebook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33989" y="5392738"/>
            <a:ext cx="1666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CaixaDeTexto 8"/>
          <p:cNvSpPr txBox="1">
            <a:spLocks noChangeArrowheads="1"/>
          </p:cNvSpPr>
          <p:nvPr/>
        </p:nvSpPr>
        <p:spPr bwMode="auto">
          <a:xfrm>
            <a:off x="4684713" y="5970588"/>
            <a:ext cx="3073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1F497D"/>
                </a:solidFill>
                <a:latin typeface="Arial" pitchFamily="34" charset="0"/>
              </a:rPr>
              <a:t>www.facebook.com/anagovbr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952625" y="1628775"/>
            <a:ext cx="8229600" cy="280828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4000" b="1" dirty="0">
                <a:solidFill>
                  <a:srgbClr val="1F497D"/>
                </a:solidFill>
                <a:cs typeface="Calibri" pitchFamily="34" charset="0"/>
              </a:rPr>
              <a:t>Obrigado!</a:t>
            </a:r>
          </a:p>
          <a:p>
            <a:pPr>
              <a:defRPr/>
            </a:pPr>
            <a:endParaRPr lang="pt-BR" sz="8800" b="1" dirty="0" smtClean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10000" b="1" dirty="0" smtClean="0">
                <a:solidFill>
                  <a:srgbClr val="1F497D"/>
                </a:solidFill>
                <a:cs typeface="Calibri" pitchFamily="34" charset="0"/>
              </a:rPr>
              <a:t>Volney Zanardi Júnior</a:t>
            </a:r>
          </a:p>
          <a:p>
            <a:pPr>
              <a:defRPr/>
            </a:pPr>
            <a:r>
              <a:rPr lang="pt-BR" sz="8800" b="1" dirty="0" smtClean="0">
                <a:solidFill>
                  <a:srgbClr val="1F497D"/>
                </a:solidFill>
                <a:cs typeface="Calibri" pitchFamily="34" charset="0"/>
              </a:rPr>
              <a:t>Especialista em </a:t>
            </a:r>
            <a:r>
              <a:rPr lang="pt-BR" sz="8800" b="1" dirty="0">
                <a:solidFill>
                  <a:srgbClr val="1F497D"/>
                </a:solidFill>
                <a:cs typeface="Calibri" pitchFamily="34" charset="0"/>
              </a:rPr>
              <a:t>Recursos </a:t>
            </a:r>
            <a:r>
              <a:rPr lang="pt-BR" sz="8800" b="1" dirty="0" smtClean="0">
                <a:solidFill>
                  <a:srgbClr val="1F497D"/>
                </a:solidFill>
                <a:cs typeface="Calibri" pitchFamily="34" charset="0"/>
              </a:rPr>
              <a:t>Hídricos</a:t>
            </a:r>
          </a:p>
          <a:p>
            <a:pPr>
              <a:defRPr/>
            </a:pPr>
            <a:r>
              <a:rPr lang="pt-BR" sz="8800" b="1" dirty="0" smtClean="0">
                <a:solidFill>
                  <a:srgbClr val="1F497D"/>
                </a:solidFill>
                <a:cs typeface="Calibri" pitchFamily="34" charset="0"/>
              </a:rPr>
              <a:t>Assessor Área de Administração</a:t>
            </a:r>
          </a:p>
          <a:p>
            <a:pPr>
              <a:defRPr/>
            </a:pPr>
            <a:endParaRPr lang="pt-BR" sz="8800" b="1" dirty="0" smtClean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8800" b="1" dirty="0" smtClean="0">
                <a:solidFill>
                  <a:srgbClr val="1F497D"/>
                </a:solidFill>
              </a:rPr>
              <a:t>volney.zanardi@</a:t>
            </a:r>
            <a:r>
              <a:rPr lang="pt-BR" sz="8800" b="1" dirty="0">
                <a:solidFill>
                  <a:srgbClr val="1F497D"/>
                </a:solidFill>
              </a:rPr>
              <a:t>ana.gov.br  |  (+55) (61) 2109 –</a:t>
            </a:r>
            <a:r>
              <a:rPr lang="pt-BR" sz="8800" b="1" dirty="0" smtClean="0">
                <a:solidFill>
                  <a:srgbClr val="1F497D"/>
                </a:solidFill>
              </a:rPr>
              <a:t>5685</a:t>
            </a:r>
          </a:p>
          <a:p>
            <a:pPr>
              <a:defRPr/>
            </a:pPr>
            <a:endParaRPr lang="pt-BR" sz="8800" b="1" dirty="0">
              <a:solidFill>
                <a:srgbClr val="002060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10000" b="1" dirty="0">
                <a:solidFill>
                  <a:srgbClr val="1F497D"/>
                </a:solidFill>
                <a:cs typeface="Calibri" pitchFamily="34" charset="0"/>
              </a:rPr>
              <a:t>www.ana.gov.br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41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28942" y="1681429"/>
            <a:ext cx="9901774" cy="438582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srgbClr val="1F497D"/>
                </a:solidFill>
                <a:latin typeface="Trebuchet MS" pitchFamily="34" charset="0"/>
              </a:rPr>
              <a:t>1.Políticas, Sistemas e Instrumentos de Planejamento e Gestão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3200" b="1" dirty="0" smtClean="0">
              <a:solidFill>
                <a:srgbClr val="1F497D"/>
              </a:solidFill>
              <a:latin typeface="Trebuchet MS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srgbClr val="1F497D"/>
                </a:solidFill>
                <a:latin typeface="Trebuchet MS" pitchFamily="34" charset="0"/>
              </a:rPr>
              <a:t>2.Dados Preliminares do Atlas de Esgoto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3200" b="1" dirty="0" smtClean="0">
              <a:solidFill>
                <a:srgbClr val="1F497D"/>
              </a:solidFill>
              <a:latin typeface="Trebuchet MS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srgbClr val="1F497D"/>
                </a:solidFill>
                <a:latin typeface="Trebuchet MS" pitchFamily="34" charset="0"/>
              </a:rPr>
              <a:t>3.Projeto Legado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55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6649" y="3284984"/>
            <a:ext cx="5094749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>
              <a:lnSpc>
                <a:spcPts val="3000"/>
              </a:lnSpc>
            </a:pPr>
            <a:endParaRPr lang="pt-BR" sz="2000" dirty="0">
              <a:solidFill>
                <a:srgbClr val="1F497D"/>
              </a:solidFill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2652" y="975934"/>
          <a:ext cx="11202454" cy="57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959"/>
                <a:gridCol w="3485074"/>
                <a:gridCol w="3915421"/>
              </a:tblGrid>
              <a:tr h="103472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POLÍTICA NACIONAL DE SANEAMENTO</a:t>
                      </a:r>
                      <a:r>
                        <a:rPr lang="pt-BR" baseline="0" dirty="0" smtClean="0"/>
                        <a:t> BÁSICO – LEI 11.445/2007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POLÍTICA NACIONAL DE RECURSOS HÍDRICOS – LEI 9433/1997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POLÍTICA NACIONAL DE MEIO AMBIENTE – LEI 6938/1981</a:t>
                      </a:r>
                      <a:endParaRPr lang="pt-BR" dirty="0"/>
                    </a:p>
                  </a:txBody>
                  <a:tcPr anchor="ctr"/>
                </a:tc>
              </a:tr>
              <a:tr h="1255069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Titularidade</a:t>
                      </a:r>
                      <a:r>
                        <a:rPr lang="pt-BR" baseline="0" dirty="0" smtClean="0"/>
                        <a:t> Municipal dos Serviços de Saneamento Básico (Água, Esgoto, Drenagem e Resíduos Sólidos)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err="1" smtClean="0"/>
                        <a:t>Dominialidade</a:t>
                      </a:r>
                      <a:r>
                        <a:rPr lang="pt-BR" baseline="0" dirty="0" smtClean="0"/>
                        <a:t> dos Recursos Hídricos - Estadual e Federal - </a:t>
                      </a:r>
                      <a:r>
                        <a:rPr lang="pt-BR" dirty="0" smtClean="0"/>
                        <a:t>Sistema</a:t>
                      </a:r>
                      <a:r>
                        <a:rPr lang="pt-BR" baseline="0" dirty="0" smtClean="0"/>
                        <a:t> Nacional de Recursos Hídricos (SINGRH)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Competências Compartilhadas entre União, Estados e Municípios -  Sistema Nacional de Meio Ambiente (SISNAMA)</a:t>
                      </a:r>
                      <a:endParaRPr lang="pt-BR" dirty="0"/>
                    </a:p>
                  </a:txBody>
                  <a:tcPr/>
                </a:tc>
              </a:tr>
              <a:tr h="1488679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Plano</a:t>
                      </a:r>
                      <a:r>
                        <a:rPr lang="pt-BR" baseline="0" dirty="0" smtClean="0"/>
                        <a:t> Nacional de Saneamento Básico (PNSB), Planos Municipais de Saneamento Básico,  Sistema Nacional de Informações de Saneamento (SINISA)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Plano Nacional</a:t>
                      </a:r>
                      <a:r>
                        <a:rPr lang="pt-BR" baseline="0" dirty="0" smtClean="0"/>
                        <a:t> de Recursos Hídricos (PNRH), Planos de Recursos Hídricos, Enquadramento, Sistema Nacional de Informações de Recursos Hídricos (SNIRH), Cobrança pelo uso da água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Zoneamento</a:t>
                      </a:r>
                      <a:r>
                        <a:rPr lang="pt-BR" baseline="0" dirty="0" smtClean="0"/>
                        <a:t> Ambiental (ZEE), Áreas Protegidas (</a:t>
                      </a:r>
                      <a:r>
                        <a:rPr lang="pt-BR" baseline="0" dirty="0" err="1" smtClean="0"/>
                        <a:t>APPs</a:t>
                      </a:r>
                      <a:r>
                        <a:rPr lang="pt-BR" baseline="0" dirty="0" smtClean="0"/>
                        <a:t>, Unidades de Conservação), Sistema Nacional de Informações Ambientais (SINIMA), RQMA</a:t>
                      </a:r>
                      <a:endParaRPr lang="pt-BR" dirty="0"/>
                    </a:p>
                  </a:txBody>
                  <a:tcPr/>
                </a:tc>
              </a:tr>
              <a:tr h="807177">
                <a:tc>
                  <a:txBody>
                    <a:bodyPr/>
                    <a:lstStyle/>
                    <a:p>
                      <a:pPr algn="just"/>
                      <a:r>
                        <a:rPr lang="pt-BR" baseline="0" dirty="0" smtClean="0"/>
                        <a:t>Planos de Saneamento e Contrato de Concessão ou Programa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Outorga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Licenciamento</a:t>
                      </a:r>
                      <a:r>
                        <a:rPr lang="pt-BR" baseline="0" dirty="0" smtClean="0"/>
                        <a:t> Ambiental, Padrões de Qualidade, Avaliação de Impacto Ambiental</a:t>
                      </a:r>
                      <a:endParaRPr lang="pt-BR" dirty="0"/>
                    </a:p>
                  </a:txBody>
                  <a:tcPr/>
                </a:tc>
              </a:tr>
              <a:tr h="802685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Conselho Nacional das Cidades (consultivo/supervisão)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Conselho Nacional de Recursos Hídricos (CNRH) - deliberativo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Conselho Nacional</a:t>
                      </a:r>
                      <a:r>
                        <a:rPr lang="pt-BR" baseline="0" dirty="0" smtClean="0"/>
                        <a:t> de Meio Ambiente (CONAMA) - deliberativo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793638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6649" y="3284984"/>
            <a:ext cx="5094749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>
              <a:lnSpc>
                <a:spcPts val="3000"/>
              </a:lnSpc>
            </a:pPr>
            <a:endParaRPr lang="pt-BR" sz="2000" dirty="0">
              <a:solidFill>
                <a:srgbClr val="1F497D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28650" y="1285815"/>
            <a:ext cx="10972799" cy="53869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600" b="1" dirty="0" smtClean="0">
                <a:solidFill>
                  <a:srgbClr val="1F497D"/>
                </a:solidFill>
                <a:latin typeface="Trebuchet MS" pitchFamily="34" charset="0"/>
              </a:rPr>
              <a:t>PLANEJAMENTO PARA </a:t>
            </a:r>
            <a:r>
              <a:rPr lang="pt-BR" sz="2600" b="1" dirty="0" smtClean="0">
                <a:solidFill>
                  <a:srgbClr val="1F497D"/>
                </a:solidFill>
                <a:latin typeface="Trebuchet MS" pitchFamily="34" charset="0"/>
                <a:sym typeface="Wingdings" panose="05000000000000000000" pitchFamily="2" charset="2"/>
              </a:rPr>
              <a:t>RACIONALIZAÇÃO DOS INVESTIMENTOS:  OFERTA DE ÁGUA E CONTROLE DA POLUIÇÃO </a:t>
            </a:r>
            <a:endParaRPr lang="pt-BR" sz="2600" b="1" dirty="0">
              <a:solidFill>
                <a:srgbClr val="1F497D"/>
              </a:solidFill>
              <a:latin typeface="Trebuchet MS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336841"/>
            <a:ext cx="11296650" cy="452115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793638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04850" y="3088437"/>
            <a:ext cx="3883192" cy="12168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223005" y="1519119"/>
            <a:ext cx="5195155" cy="15121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457200" indent="-457200" eaLnBrk="0" hangingPunct="0">
              <a:buSzPct val="100000"/>
              <a:buFont typeface="Wingdings" panose="05000000000000000000" pitchFamily="2" charset="2"/>
              <a:buChar char="q"/>
            </a:pPr>
            <a:r>
              <a:rPr lang="pt-BR" sz="2400" b="1" u="sng" dirty="0" smtClean="0">
                <a:solidFill>
                  <a:srgbClr val="1F497D"/>
                </a:solidFill>
                <a:latin typeface="Trebuchet MS" pitchFamily="34" charset="0"/>
              </a:rPr>
              <a:t>GRUPO 1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</a:rPr>
              <a:t> – levantamento de dados primários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sym typeface="Wingdings" panose="05000000000000000000" pitchFamily="2" charset="2"/>
              </a:rPr>
              <a:t> 3.005 municípios (89% da população urbana)</a:t>
            </a:r>
          </a:p>
          <a:p>
            <a:pPr marL="533400" eaLnBrk="0" hangingPunct="0">
              <a:buSzPct val="100000"/>
            </a:pPr>
            <a:endParaRPr lang="pt-BR" sz="800" dirty="0" smtClean="0">
              <a:solidFill>
                <a:srgbClr val="1F497D"/>
              </a:solidFill>
              <a:latin typeface="Trebuchet MS" pitchFamily="34" charset="0"/>
              <a:sym typeface="Wingdings" panose="05000000000000000000" pitchFamily="2" charset="2"/>
            </a:endParaRPr>
          </a:p>
          <a:p>
            <a:pPr marL="533400" eaLnBrk="0" hangingPunct="0">
              <a:buSzPct val="100000"/>
            </a:pPr>
            <a:r>
              <a:rPr lang="pt-BR" sz="2200" i="1" dirty="0" smtClean="0">
                <a:solidFill>
                  <a:srgbClr val="1F497D"/>
                </a:solidFill>
                <a:latin typeface="Trebuchet MS" pitchFamily="34" charset="0"/>
                <a:sym typeface="Wingdings" panose="05000000000000000000" pitchFamily="2" charset="2"/>
              </a:rPr>
              <a:t>472 prestadores autônomos/ privados visitados + </a:t>
            </a:r>
          </a:p>
          <a:p>
            <a:pPr marL="533400" eaLnBrk="0" hangingPunct="0">
              <a:buSzPct val="100000"/>
            </a:pPr>
            <a:r>
              <a:rPr lang="pt-BR" sz="2200" i="1" dirty="0" smtClean="0">
                <a:solidFill>
                  <a:srgbClr val="1F497D"/>
                </a:solidFill>
                <a:latin typeface="Trebuchet MS" pitchFamily="34" charset="0"/>
                <a:sym typeface="Wingdings" panose="05000000000000000000" pitchFamily="2" charset="2"/>
              </a:rPr>
              <a:t>25 companhias estaduais</a:t>
            </a:r>
            <a:endParaRPr lang="pt-BR" sz="2200" i="1" dirty="0" smtClean="0">
              <a:solidFill>
                <a:srgbClr val="1F497D"/>
              </a:solidFill>
              <a:latin typeface="Trebuchet MS" pitchFamily="34" charset="0"/>
            </a:endParaRPr>
          </a:p>
          <a:p>
            <a:pPr marL="342900" indent="-342900" eaLnBrk="0" hangingPunct="0">
              <a:buSzPct val="100000"/>
              <a:buFont typeface="Wingdings" panose="05000000000000000000" pitchFamily="2" charset="2"/>
              <a:buChar char="q"/>
            </a:pPr>
            <a:endParaRPr lang="pt-BR" sz="2400" dirty="0">
              <a:solidFill>
                <a:srgbClr val="1F497D"/>
              </a:solidFill>
              <a:latin typeface="Trebuchet MS" pitchFamily="34" charset="0"/>
            </a:endParaRPr>
          </a:p>
          <a:p>
            <a:pPr marL="533400" indent="-533400" eaLnBrk="0" hangingPunct="0">
              <a:buSzPct val="100000"/>
              <a:buFont typeface="Wingdings" panose="05000000000000000000" pitchFamily="2" charset="2"/>
              <a:buChar char="q"/>
            </a:pPr>
            <a:r>
              <a:rPr lang="pt-BR" sz="2400" b="1" u="sng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GRUPO 2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 – análise de dados secundários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  <a:sym typeface="Wingdings" panose="05000000000000000000" pitchFamily="2" charset="2"/>
              </a:rPr>
              <a:t> 2.565 municípios (11% da população urbana)</a:t>
            </a:r>
            <a:endParaRPr lang="pt-BR" sz="2400" dirty="0">
              <a:solidFill>
                <a:srgbClr val="1F497D"/>
              </a:solidFill>
              <a:latin typeface="Trebuchet MS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53888" y="0"/>
            <a:ext cx="69399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18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25095" y="1519119"/>
            <a:ext cx="3659184" cy="96707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457200" indent="-457200" eaLnBrk="0" hangingPunct="0">
              <a:buSzPct val="100000"/>
              <a:buFont typeface="Wingdings" panose="05000000000000000000" pitchFamily="2" charset="2"/>
              <a:buChar char="q"/>
            </a:pPr>
            <a:r>
              <a:rPr lang="pt-BR" sz="2400" b="1" dirty="0" smtClean="0">
                <a:solidFill>
                  <a:srgbClr val="1F497D"/>
                </a:solidFill>
                <a:latin typeface="Trebuchet MS" pitchFamily="34" charset="0"/>
              </a:rPr>
              <a:t>Carga total gerada </a:t>
            </a:r>
            <a:r>
              <a:rPr lang="pt-BR" sz="2400" b="1" dirty="0" smtClean="0">
                <a:solidFill>
                  <a:srgbClr val="1F497D"/>
                </a:solidFill>
                <a:latin typeface="Trebuchet MS" pitchFamily="34" charset="0"/>
                <a:sym typeface="Wingdings" panose="05000000000000000000" pitchFamily="2" charset="2"/>
              </a:rPr>
              <a:t>         </a:t>
            </a:r>
            <a:r>
              <a:rPr lang="pt-BR" sz="2400" b="1" dirty="0" smtClean="0">
                <a:solidFill>
                  <a:srgbClr val="1F497D"/>
                </a:solidFill>
                <a:latin typeface="Trebuchet MS" pitchFamily="34" charset="0"/>
              </a:rPr>
              <a:t>9.098 tDBO/dia</a:t>
            </a:r>
            <a:endParaRPr lang="pt-BR" sz="2400" dirty="0" smtClean="0">
              <a:solidFill>
                <a:srgbClr val="1F497D"/>
              </a:solidFill>
              <a:latin typeface="Trebuchet MS" pitchFamily="34" charset="0"/>
              <a:sym typeface="Wingdings" panose="05000000000000000000" pitchFamily="2" charset="2"/>
            </a:endParaRPr>
          </a:p>
          <a:p>
            <a:pPr marL="533400" eaLnBrk="0" hangingPunct="0">
              <a:buSzPct val="100000"/>
            </a:pPr>
            <a:endParaRPr lang="pt-BR" sz="800" dirty="0" smtClean="0">
              <a:solidFill>
                <a:srgbClr val="1F497D"/>
              </a:solidFill>
              <a:latin typeface="Trebuchet MS" pitchFamily="34" charset="0"/>
              <a:sym typeface="Wingdings" panose="05000000000000000000" pitchFamily="2" charset="2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225095" y="4758405"/>
            <a:ext cx="3972296" cy="139178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457200" indent="-457200" eaLnBrk="0" hangingPunct="0">
              <a:buSzPct val="100000"/>
              <a:buFont typeface="Wingdings" panose="05000000000000000000" pitchFamily="2" charset="2"/>
              <a:buChar char="q"/>
            </a:pPr>
            <a:r>
              <a:rPr lang="pt-BR" sz="2400" b="1" dirty="0" smtClean="0">
                <a:solidFill>
                  <a:srgbClr val="1F497D"/>
                </a:solidFill>
                <a:latin typeface="Trebuchet MS" pitchFamily="34" charset="0"/>
              </a:rPr>
              <a:t>Carga remanescente </a:t>
            </a:r>
            <a:r>
              <a:rPr lang="pt-BR" sz="2400" b="1" dirty="0" smtClean="0">
                <a:solidFill>
                  <a:srgbClr val="1F497D"/>
                </a:solidFill>
                <a:latin typeface="Trebuchet MS" pitchFamily="34" charset="0"/>
                <a:sym typeface="Wingdings" panose="05000000000000000000" pitchFamily="2" charset="2"/>
              </a:rPr>
              <a:t>         </a:t>
            </a:r>
            <a:r>
              <a:rPr lang="pt-BR" sz="2400" b="1" dirty="0" smtClean="0">
                <a:solidFill>
                  <a:srgbClr val="1F497D"/>
                </a:solidFill>
                <a:latin typeface="Trebuchet MS" pitchFamily="34" charset="0"/>
              </a:rPr>
              <a:t>5.516 tDBO/dia (remoção de 39%)</a:t>
            </a:r>
            <a:endParaRPr lang="pt-BR" sz="2400" dirty="0" smtClean="0">
              <a:solidFill>
                <a:srgbClr val="1F497D"/>
              </a:solidFill>
              <a:latin typeface="Trebuchet MS" pitchFamily="34" charset="0"/>
              <a:sym typeface="Wingdings" panose="05000000000000000000" pitchFamily="2" charset="2"/>
            </a:endParaRPr>
          </a:p>
          <a:p>
            <a:pPr marL="533400" eaLnBrk="0" hangingPunct="0">
              <a:buSzPct val="100000"/>
            </a:pPr>
            <a:endParaRPr lang="pt-BR" sz="800" dirty="0" smtClean="0">
              <a:solidFill>
                <a:srgbClr val="1F497D"/>
              </a:solidFill>
              <a:latin typeface="Trebuchet MS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3774" t="87688" r="42364" b="828"/>
          <a:stretch/>
        </p:blipFill>
        <p:spPr>
          <a:xfrm>
            <a:off x="732883" y="2297587"/>
            <a:ext cx="4285158" cy="215084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1351"/>
          <a:stretch/>
        </p:blipFill>
        <p:spPr>
          <a:xfrm>
            <a:off x="4959178" y="0"/>
            <a:ext cx="722458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64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r="1681" b="3369"/>
          <a:stretch/>
        </p:blipFill>
        <p:spPr>
          <a:xfrm>
            <a:off x="2426514" y="199566"/>
            <a:ext cx="6668395" cy="632626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45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47650" y="1272116"/>
          <a:ext cx="11563351" cy="4458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854"/>
                <a:gridCol w="3152075"/>
                <a:gridCol w="3055542"/>
                <a:gridCol w="2679880"/>
              </a:tblGrid>
              <a:tr h="11778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Situação</a:t>
                      </a:r>
                      <a:r>
                        <a:rPr lang="pt-BR" sz="2800" b="0" baseline="0" dirty="0" smtClean="0">
                          <a:latin typeface="Trebuchet MS" panose="020B0603020202020204" pitchFamily="34" charset="0"/>
                        </a:rPr>
                        <a:t> institucional</a:t>
                      </a:r>
                      <a:endParaRPr lang="pt-BR" sz="2800" b="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Municípios</a:t>
                      </a:r>
                      <a:endParaRPr lang="pt-BR" sz="2800" b="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Carga de</a:t>
                      </a:r>
                      <a:r>
                        <a:rPr lang="pt-BR" sz="2800" b="0" baseline="0" dirty="0" smtClean="0">
                          <a:latin typeface="Trebuchet MS" panose="020B0603020202020204" pitchFamily="34" charset="0"/>
                        </a:rPr>
                        <a:t> esgotos (a remover)</a:t>
                      </a:r>
                      <a:endParaRPr lang="pt-BR" sz="2800" b="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Requisitos para solução</a:t>
                      </a:r>
                      <a:endParaRPr lang="pt-BR" sz="2800" b="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  <a:tr h="10361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Consolidada</a:t>
                      </a:r>
                      <a:r>
                        <a:rPr lang="pt-BR" sz="2800" b="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pt-BR" sz="2800" b="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1.388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(85,4 milhões</a:t>
                      </a:r>
                      <a:r>
                        <a:rPr lang="pt-BR" sz="2800" b="0" baseline="0" dirty="0" smtClean="0">
                          <a:latin typeface="Trebuchet MS" panose="020B0603020202020204" pitchFamily="34" charset="0"/>
                        </a:rPr>
                        <a:t> hab.)</a:t>
                      </a:r>
                      <a:endParaRPr lang="pt-BR" sz="2800" b="0" dirty="0">
                        <a:latin typeface="Trebuchet MS" panose="020B0603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1.111</a:t>
                      </a:r>
                      <a:r>
                        <a:rPr lang="pt-BR" sz="2800" b="0" baseline="0" dirty="0" smtClean="0">
                          <a:latin typeface="Trebuchet MS" panose="020B0603020202020204" pitchFamily="34" charset="0"/>
                        </a:rPr>
                        <a:t> t DBO/d</a:t>
                      </a:r>
                      <a:endParaRPr lang="pt-BR" sz="2800" b="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1" dirty="0" smtClean="0">
                          <a:latin typeface="Trebuchet MS" panose="020B0603020202020204" pitchFamily="34" charset="0"/>
                        </a:rPr>
                        <a:t>($)</a:t>
                      </a:r>
                      <a:endParaRPr lang="pt-BR" sz="28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Intermediária</a:t>
                      </a:r>
                      <a:endParaRPr lang="pt-BR" sz="2800" b="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1.584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(69,5 milhões</a:t>
                      </a:r>
                      <a:r>
                        <a:rPr lang="pt-BR" sz="2800" b="0" baseline="0" dirty="0" smtClean="0">
                          <a:latin typeface="Trebuchet MS" panose="020B0603020202020204" pitchFamily="34" charset="0"/>
                        </a:rPr>
                        <a:t> hab.)</a:t>
                      </a:r>
                      <a:endParaRPr lang="pt-BR" sz="2800" b="0" dirty="0" smtClean="0">
                        <a:latin typeface="Trebuchet MS" panose="020B0603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1.192</a:t>
                      </a:r>
                      <a:r>
                        <a:rPr lang="pt-BR" sz="2800" b="0" baseline="0" dirty="0" smtClean="0">
                          <a:latin typeface="Trebuchet MS" panose="020B0603020202020204" pitchFamily="34" charset="0"/>
                        </a:rPr>
                        <a:t> t DBO/d</a:t>
                      </a:r>
                      <a:endParaRPr lang="pt-BR" sz="2800" b="0" dirty="0" smtClean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1" dirty="0" smtClean="0">
                          <a:latin typeface="Trebuchet MS" panose="020B0603020202020204" pitchFamily="34" charset="0"/>
                        </a:rPr>
                        <a:t>(D) + ($)</a:t>
                      </a:r>
                      <a:endParaRPr lang="pt-BR" sz="28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  <a:tr h="11778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Inexistente</a:t>
                      </a:r>
                      <a:r>
                        <a:rPr lang="pt-BR" sz="2800" b="0" baseline="0" dirty="0" smtClean="0">
                          <a:latin typeface="Trebuchet MS" panose="020B0603020202020204" pitchFamily="34" charset="0"/>
                        </a:rPr>
                        <a:t> ou Insatisfatória</a:t>
                      </a:r>
                      <a:endParaRPr lang="pt-BR" sz="2800" b="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2.598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(49,9 milhões</a:t>
                      </a:r>
                      <a:r>
                        <a:rPr lang="pt-BR" sz="2800" b="0" baseline="0" dirty="0" smtClean="0">
                          <a:latin typeface="Trebuchet MS" panose="020B0603020202020204" pitchFamily="34" charset="0"/>
                        </a:rPr>
                        <a:t> hab.)</a:t>
                      </a:r>
                      <a:endParaRPr lang="pt-BR" sz="2800" b="0" dirty="0" smtClean="0">
                        <a:latin typeface="Trebuchet MS" panose="020B0603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latin typeface="Trebuchet MS" panose="020B0603020202020204" pitchFamily="34" charset="0"/>
                        </a:rPr>
                        <a:t>1.299</a:t>
                      </a:r>
                      <a:r>
                        <a:rPr lang="pt-BR" sz="2800" b="0" baseline="0" dirty="0" smtClean="0">
                          <a:latin typeface="Trebuchet MS" panose="020B0603020202020204" pitchFamily="34" charset="0"/>
                        </a:rPr>
                        <a:t> t DBO/d</a:t>
                      </a:r>
                      <a:endParaRPr lang="pt-BR" sz="2800" b="0" dirty="0" smtClean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1" dirty="0" smtClean="0">
                          <a:latin typeface="Trebuchet MS" panose="020B0603020202020204" pitchFamily="34" charset="0"/>
                        </a:rPr>
                        <a:t>(E) + (D) + ($)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247650" y="5883747"/>
            <a:ext cx="11944350" cy="59325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200" dirty="0" smtClean="0">
                <a:solidFill>
                  <a:srgbClr val="1F497D"/>
                </a:solidFill>
                <a:latin typeface="Trebuchet MS" pitchFamily="34" charset="0"/>
              </a:rPr>
              <a:t>Legenda: ($) recursos financeiros; (D) desenvolvimento institucional; (E) estruturação da prestação dos serviços de esgotamento sanitário  </a:t>
            </a:r>
            <a:endParaRPr lang="pt-BR" sz="2200" dirty="0">
              <a:solidFill>
                <a:srgbClr val="1F497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54542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333825" y="1743315"/>
            <a:ext cx="11168887" cy="15121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41338" indent="-541338" algn="just" eaLnBrk="0" hangingPunct="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pt-BR" sz="2400" b="1" u="sng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R$ 150 bilhões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 para cumprir as metas de universalização até 2035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  <a:sym typeface="Wingdings" panose="05000000000000000000" pitchFamily="2" charset="2"/>
              </a:rPr>
              <a:t> o investimento em coleta é 2,7x maior que em tratamento</a:t>
            </a:r>
            <a:endParaRPr lang="pt-BR" sz="2400" dirty="0" smtClean="0">
              <a:solidFill>
                <a:srgbClr val="1F497D"/>
              </a:solidFill>
              <a:latin typeface="Trebuchet MS" pitchFamily="34" charset="0"/>
              <a:cs typeface="Times New Roman" pitchFamily="18" charset="0"/>
            </a:endParaRPr>
          </a:p>
          <a:p>
            <a:pPr marL="541338" indent="-541338" algn="just" eaLnBrk="0" hangingPunct="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pt-BR" sz="2400" b="1" u="sng" dirty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Diretrizes técnicas</a:t>
            </a:r>
            <a:r>
              <a:rPr lang="pt-BR" sz="2400" dirty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gerais sobre </a:t>
            </a:r>
            <a:r>
              <a:rPr lang="pt-BR" sz="2400" dirty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tecnologias mais apropriadas (p.e. processos naturais), soluções individuais, reuso e enquadramento dos corpos receptores</a:t>
            </a:r>
            <a:endParaRPr lang="pt-BR" sz="2400" dirty="0">
              <a:solidFill>
                <a:srgbClr val="1F497D"/>
              </a:solidFill>
              <a:latin typeface="Trebuchet MS" pitchFamily="34" charset="0"/>
            </a:endParaRPr>
          </a:p>
          <a:p>
            <a:pPr marL="541338" indent="-541338" algn="just" eaLnBrk="0" hangingPunct="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pt-BR" sz="2400" b="1" u="sng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Estratégia de implementação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 para cada município, compatível </a:t>
            </a:r>
            <a:r>
              <a:rPr lang="pt-BR" sz="2400" dirty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com as características regionais, a realidade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institucional da prestação dos serviços de esgotos e </a:t>
            </a:r>
            <a:r>
              <a:rPr lang="pt-BR" sz="2400" dirty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a qualidade da água do corpo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receptor</a:t>
            </a:r>
          </a:p>
          <a:p>
            <a:pPr marL="541338" indent="-541338" algn="just" eaLnBrk="0" hangingPunct="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pt-BR" sz="2400" b="1" u="sng" dirty="0" smtClean="0">
                <a:solidFill>
                  <a:srgbClr val="1F497D"/>
                </a:solidFill>
                <a:latin typeface="Trebuchet MS" pitchFamily="34" charset="0"/>
              </a:rPr>
              <a:t>Produtos finais</a:t>
            </a:r>
            <a:r>
              <a:rPr lang="pt-BR" sz="2400" dirty="0">
                <a:solidFill>
                  <a:srgbClr val="1F497D"/>
                </a:solidFill>
                <a:latin typeface="Trebuchet MS" pitchFamily="34" charset="0"/>
              </a:rPr>
              <a:t>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sym typeface="Wingdings" panose="05000000000000000000" pitchFamily="2" charset="2"/>
              </a:rPr>
              <a:t>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</a:rPr>
              <a:t>Panorama </a:t>
            </a:r>
            <a:r>
              <a:rPr lang="pt-BR" sz="2400" dirty="0">
                <a:solidFill>
                  <a:srgbClr val="1F497D"/>
                </a:solidFill>
                <a:latin typeface="Trebuchet MS" pitchFamily="34" charset="0"/>
              </a:rPr>
              <a:t>nacional e resultados por Estado e bacia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</a:rPr>
              <a:t>hidrográfica + site com resultados por município (</a:t>
            </a:r>
            <a:r>
              <a:rPr lang="pt-BR" sz="2400" i="1" dirty="0" smtClean="0">
                <a:solidFill>
                  <a:srgbClr val="1F497D"/>
                </a:solidFill>
                <a:latin typeface="Trebuchet MS" pitchFamily="34" charset="0"/>
              </a:rPr>
              <a:t>www.ana.gov.br/</a:t>
            </a:r>
            <a:r>
              <a:rPr lang="pt-BR" sz="2400" i="1" dirty="0" err="1" smtClean="0">
                <a:solidFill>
                  <a:srgbClr val="1F497D"/>
                </a:solidFill>
                <a:latin typeface="Trebuchet MS" pitchFamily="34" charset="0"/>
              </a:rPr>
              <a:t>snirh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</a:rPr>
              <a:t>)</a:t>
            </a:r>
            <a:endParaRPr lang="pt-BR" sz="2400" dirty="0">
              <a:solidFill>
                <a:srgbClr val="1F497D"/>
              </a:solidFill>
              <a:latin typeface="Trebuchet MS" pitchFamily="34" charset="0"/>
              <a:cs typeface="Times New Roman" pitchFamily="18" charset="0"/>
            </a:endParaRPr>
          </a:p>
          <a:p>
            <a:pPr marL="541338" indent="-541338" algn="just" eaLnBrk="0" hangingPunct="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Previsão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de </a:t>
            </a:r>
            <a:r>
              <a:rPr lang="pt-BR" sz="2400" b="1" u="sng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lançamento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 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  <a:sym typeface="Wingdings" panose="05000000000000000000" pitchFamily="2" charset="2"/>
              </a:rPr>
              <a:t> agosto </a:t>
            </a: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de 2017</a:t>
            </a:r>
            <a:endParaRPr lang="pt-BR" sz="2400" dirty="0">
              <a:solidFill>
                <a:srgbClr val="1F497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272532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600</Words>
  <Application>Microsoft Macintosh PowerPoint</Application>
  <PresentationFormat>Custom</PresentationFormat>
  <Paragraphs>74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Tema do Office</vt:lpstr>
      <vt:lpstr>3_Tema do Office</vt:lpstr>
      <vt:lpstr>5_Tema do Office</vt:lpstr>
      <vt:lpstr>6_Tema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Agência Nacional de Águas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Catarina N. da Costa Silva</dc:creator>
  <cp:lastModifiedBy>Volney Zanardi</cp:lastModifiedBy>
  <cp:revision>172</cp:revision>
  <dcterms:created xsi:type="dcterms:W3CDTF">2017-06-19T18:19:21Z</dcterms:created>
  <dcterms:modified xsi:type="dcterms:W3CDTF">2017-06-19T18:22:39Z</dcterms:modified>
</cp:coreProperties>
</file>