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2" r:id="rId2"/>
    <p:sldId id="276" r:id="rId3"/>
    <p:sldId id="411" r:id="rId4"/>
    <p:sldId id="353" r:id="rId5"/>
    <p:sldId id="394" r:id="rId6"/>
    <p:sldId id="412" r:id="rId7"/>
    <p:sldId id="395" r:id="rId8"/>
    <p:sldId id="396" r:id="rId9"/>
    <p:sldId id="397" r:id="rId10"/>
    <p:sldId id="413" r:id="rId11"/>
    <p:sldId id="398" r:id="rId12"/>
    <p:sldId id="399" r:id="rId13"/>
    <p:sldId id="421" r:id="rId14"/>
    <p:sldId id="400" r:id="rId15"/>
    <p:sldId id="401" r:id="rId16"/>
    <p:sldId id="404" r:id="rId17"/>
    <p:sldId id="417" r:id="rId18"/>
    <p:sldId id="402" r:id="rId19"/>
    <p:sldId id="403" r:id="rId20"/>
    <p:sldId id="405" r:id="rId21"/>
    <p:sldId id="418" r:id="rId22"/>
    <p:sldId id="406" r:id="rId23"/>
    <p:sldId id="407" r:id="rId24"/>
    <p:sldId id="419" r:id="rId25"/>
    <p:sldId id="393" r:id="rId26"/>
  </p:sldIdLst>
  <p:sldSz cx="9144000" cy="6858000" type="screen4x3"/>
  <p:notesSz cx="9309100" cy="7023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FF0066"/>
    <a:srgbClr val="00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2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4EB0D1F-6C0A-4DC4-871C-D275B8FE8885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466C7DE-AE11-4568-8701-E57840D6958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222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3F6E7-6F10-419E-A2BB-10CC19E12A3F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9D689-D307-44B8-9052-EE77792545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22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D689-D307-44B8-9052-EE77792545D0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6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7188" y="527050"/>
            <a:ext cx="3502025" cy="2625725"/>
          </a:xfrm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  <p:sp>
        <p:nvSpPr>
          <p:cNvPr id="54276" name="Espaço Reservado para Número de Slide 3"/>
          <p:cNvSpPr txBox="1">
            <a:spLocks noGrp="1"/>
          </p:cNvSpPr>
          <p:nvPr/>
        </p:nvSpPr>
        <p:spPr bwMode="auto">
          <a:xfrm>
            <a:off x="5273003" y="6670727"/>
            <a:ext cx="4021014" cy="343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CB7B4AE-C458-4C47-8FDC-BAA9674452C1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0363" y="527050"/>
            <a:ext cx="3511550" cy="2633663"/>
          </a:xfrm>
          <a:solidFill>
            <a:srgbClr val="FFFFFF"/>
          </a:solidFill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386" y="3336205"/>
            <a:ext cx="6832330" cy="3159698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495" tIns="49748" rIns="99495" bIns="49748"/>
          <a:lstStyle/>
          <a:p>
            <a:endParaRPr lang="es-ES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0363" y="527050"/>
            <a:ext cx="3511550" cy="2633663"/>
          </a:xfrm>
          <a:solidFill>
            <a:srgbClr val="FFFFFF"/>
          </a:solidFill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386" y="3336205"/>
            <a:ext cx="6832330" cy="3159698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495" tIns="49748" rIns="99495" bIns="49748"/>
          <a:lstStyle/>
          <a:p>
            <a:endParaRPr lang="es-ES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0363" y="527050"/>
            <a:ext cx="3511550" cy="2633663"/>
          </a:xfrm>
          <a:solidFill>
            <a:srgbClr val="FFFFFF"/>
          </a:solidFill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386" y="3336205"/>
            <a:ext cx="6832330" cy="3159698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495" tIns="49748" rIns="99495" bIns="49748"/>
          <a:lstStyle/>
          <a:p>
            <a:endParaRPr lang="es-ES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0363" y="527050"/>
            <a:ext cx="3511550" cy="2633663"/>
          </a:xfrm>
          <a:solidFill>
            <a:srgbClr val="FFFFFF"/>
          </a:solidFill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386" y="3336205"/>
            <a:ext cx="6832330" cy="3159698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495" tIns="49748" rIns="99495" bIns="49748"/>
          <a:lstStyle/>
          <a:p>
            <a:endParaRPr lang="es-ES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0363" y="527050"/>
            <a:ext cx="3511550" cy="2633663"/>
          </a:xfrm>
          <a:solidFill>
            <a:srgbClr val="FFFFFF"/>
          </a:solidFill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386" y="3336205"/>
            <a:ext cx="6832330" cy="3159698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495" tIns="49748" rIns="99495" bIns="49748"/>
          <a:lstStyle/>
          <a:p>
            <a:endParaRPr lang="es-ES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0363" y="527050"/>
            <a:ext cx="3511550" cy="2633663"/>
          </a:xfrm>
          <a:solidFill>
            <a:srgbClr val="FFFFFF"/>
          </a:solidFill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386" y="3336205"/>
            <a:ext cx="6832330" cy="3159698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495" tIns="49748" rIns="99495" bIns="49748"/>
          <a:lstStyle/>
          <a:p>
            <a:endParaRPr lang="es-ES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CA1-7FAB-488E-9145-4C735DA40937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1AA-4DD1-462C-A23A-FB3D2A6A3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CA1-7FAB-488E-9145-4C735DA40937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1AA-4DD1-462C-A23A-FB3D2A6A3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CA1-7FAB-488E-9145-4C735DA40937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1AA-4DD1-462C-A23A-FB3D2A6A3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412875"/>
            <a:ext cx="4495800" cy="26463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495800" cy="26463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0" y="4211638"/>
            <a:ext cx="4495800" cy="26463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4211638"/>
            <a:ext cx="4495800" cy="26463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39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CA1-7FAB-488E-9145-4C735DA40937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1AA-4DD1-462C-A23A-FB3D2A6A3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CA1-7FAB-488E-9145-4C735DA40937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1AA-4DD1-462C-A23A-FB3D2A6A3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CA1-7FAB-488E-9145-4C735DA40937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1AA-4DD1-462C-A23A-FB3D2A6A3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CA1-7FAB-488E-9145-4C735DA40937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1AA-4DD1-462C-A23A-FB3D2A6A3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CA1-7FAB-488E-9145-4C735DA40937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1AA-4DD1-462C-A23A-FB3D2A6A3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CA1-7FAB-488E-9145-4C735DA40937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1AA-4DD1-462C-A23A-FB3D2A6A3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CA1-7FAB-488E-9145-4C735DA40937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1AA-4DD1-462C-A23A-FB3D2A6A3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5CA1-7FAB-488E-9145-4C735DA40937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81AA-4DD1-462C-A23A-FB3D2A6A3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5CA1-7FAB-488E-9145-4C735DA40937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B81AA-4DD1-462C-A23A-FB3D2A6A37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tatiana.pereira@cidades.gov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080120"/>
          </a:xfr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009900"/>
                </a:solidFill>
              </a:rPr>
              <a:t>SANEAMENTO AMBIENTAL: POLÍTICAS INTEGRADAS COM PARTICIPAÇÃO SOCIAL</a:t>
            </a:r>
            <a:endParaRPr lang="pt-BR" sz="4000" dirty="0">
              <a:solidFill>
                <a:srgbClr val="0099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4016" y="4581128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latin typeface="Arial Narrow" pitchFamily="34" charset="0"/>
              </a:rPr>
              <a:t>Ernani </a:t>
            </a:r>
            <a:r>
              <a:rPr lang="pt-BR" sz="2400" b="1" i="1" dirty="0" err="1" smtClean="0">
                <a:latin typeface="Arial Narrow" pitchFamily="34" charset="0"/>
              </a:rPr>
              <a:t>Ciríaco</a:t>
            </a:r>
            <a:r>
              <a:rPr lang="pt-BR" sz="2400" b="1" i="1" dirty="0" smtClean="0">
                <a:latin typeface="Arial Narrow" pitchFamily="34" charset="0"/>
              </a:rPr>
              <a:t> de Miranda</a:t>
            </a:r>
          </a:p>
          <a:p>
            <a:pPr algn="ctr"/>
            <a:r>
              <a:rPr lang="pt-BR" sz="2000" i="1" dirty="0" smtClean="0">
                <a:latin typeface="Arial Narrow" pitchFamily="34" charset="0"/>
              </a:rPr>
              <a:t>Especialista em Infraestrutura Sênior</a:t>
            </a:r>
          </a:p>
          <a:p>
            <a:pPr algn="ctr"/>
            <a:r>
              <a:rPr lang="pt-BR" sz="2000" i="1" dirty="0" smtClean="0">
                <a:latin typeface="Arial Narrow" pitchFamily="34" charset="0"/>
              </a:rPr>
              <a:t>Diretor do Departamento de Articulação Institucional</a:t>
            </a:r>
            <a:endParaRPr lang="pt-BR" sz="2000" dirty="0" smtClean="0">
              <a:latin typeface="Arial Narrow" pitchFamily="34" charset="0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912563"/>
              </p:ext>
            </p:extLst>
          </p:nvPr>
        </p:nvGraphicFramePr>
        <p:xfrm>
          <a:off x="579140" y="6381328"/>
          <a:ext cx="6513140" cy="300858"/>
        </p:xfrm>
        <a:graphic>
          <a:graphicData uri="http://schemas.openxmlformats.org/drawingml/2006/table">
            <a:tbl>
              <a:tblPr/>
              <a:tblGrid>
                <a:gridCol w="6513140"/>
              </a:tblGrid>
              <a:tr h="284162"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Secretaria Nacional de Saneamento Ambiental      Ministério das Cidades</a:t>
                      </a:r>
                    </a:p>
                  </a:txBody>
                  <a:tcPr marL="90003" marR="90003" marT="55620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60648"/>
            <a:ext cx="35242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23752" r="11113" b="24924"/>
          <a:stretch/>
        </p:blipFill>
        <p:spPr bwMode="auto">
          <a:xfrm>
            <a:off x="7236296" y="6237312"/>
            <a:ext cx="1656184" cy="56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5" name="Line 5"/>
          <p:cNvSpPr>
            <a:spLocks noChangeShapeType="1"/>
          </p:cNvSpPr>
          <p:nvPr/>
        </p:nvSpPr>
        <p:spPr bwMode="auto">
          <a:xfrm>
            <a:off x="42846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5046" name="Line 6"/>
          <p:cNvSpPr>
            <a:spLocks noChangeShapeType="1"/>
          </p:cNvSpPr>
          <p:nvPr/>
        </p:nvSpPr>
        <p:spPr bwMode="auto">
          <a:xfrm>
            <a:off x="4859338" y="2133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504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pt-BR" altLang="pt-BR"/>
          </a:p>
          <a:p>
            <a:pPr lvl="1"/>
            <a:endParaRPr lang="pt-BR" altLang="pt-BR"/>
          </a:p>
        </p:txBody>
      </p:sp>
      <p:sp>
        <p:nvSpPr>
          <p:cNvPr id="855049" name="Text Box 9"/>
          <p:cNvSpPr txBox="1">
            <a:spLocks noChangeArrowheads="1"/>
          </p:cNvSpPr>
          <p:nvPr/>
        </p:nvSpPr>
        <p:spPr bwMode="auto">
          <a:xfrm>
            <a:off x="1042988" y="1936750"/>
            <a:ext cx="684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pt-BR" altLang="pt-BR" sz="1800" b="0">
              <a:latin typeface="Arial" charset="0"/>
            </a:endParaRPr>
          </a:p>
        </p:txBody>
      </p:sp>
      <p:sp>
        <p:nvSpPr>
          <p:cNvPr id="855050" name="Rectangle 10"/>
          <p:cNvSpPr>
            <a:spLocks noChangeArrowheads="1"/>
          </p:cNvSpPr>
          <p:nvPr/>
        </p:nvSpPr>
        <p:spPr bwMode="auto">
          <a:xfrm>
            <a:off x="1547813" y="1557338"/>
            <a:ext cx="6049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pt-BR" altLang="pt-BR" sz="4000" b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55051" name="Rectangle 11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19" y="3789040"/>
            <a:ext cx="511964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2074"/>
            <a:ext cx="5625118" cy="317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1520" y="116632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/>
              <a:t>CONSÓRCIO PRO-SINOS - 1ª </a:t>
            </a:r>
            <a:r>
              <a:rPr lang="pt-BR" sz="2200" dirty="0"/>
              <a:t>CONFERÊNCIA REGIONAL DOS PLANOS DE </a:t>
            </a:r>
            <a:r>
              <a:rPr lang="pt-BR" sz="2200" dirty="0" smtClean="0"/>
              <a:t>SANEAMENTO - </a:t>
            </a:r>
            <a:r>
              <a:rPr lang="pt-BR" sz="2200" dirty="0"/>
              <a:t>NOVO </a:t>
            </a:r>
            <a:r>
              <a:rPr lang="pt-BR" sz="2200" dirty="0" smtClean="0"/>
              <a:t>HAMBURGO/RS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937402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1556792"/>
            <a:ext cx="87849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600" dirty="0">
                <a:latin typeface="Arial Narrow" panose="020B0506020202030204" pitchFamily="34" charset="0"/>
              </a:rPr>
              <a:t>P</a:t>
            </a:r>
            <a:r>
              <a:rPr lang="pt-BR" sz="2600" dirty="0" smtClean="0">
                <a:latin typeface="Arial Narrow" panose="020B0506020202030204" pitchFamily="34" charset="0"/>
              </a:rPr>
              <a:t>elo </a:t>
            </a:r>
            <a:r>
              <a:rPr lang="pt-BR" sz="2600" dirty="0">
                <a:latin typeface="Arial Narrow" panose="020B0506020202030204" pitchFamily="34" charset="0"/>
              </a:rPr>
              <a:t>conceito de controle social previsto na LNSB podem ser sistematizadas </a:t>
            </a:r>
            <a:r>
              <a:rPr lang="pt-BR" sz="2600" dirty="0" smtClean="0">
                <a:latin typeface="Arial Narrow" panose="020B0506020202030204" pitchFamily="34" charset="0"/>
              </a:rPr>
              <a:t>as </a:t>
            </a:r>
            <a:r>
              <a:rPr lang="pt-BR" sz="2400" i="1" dirty="0" smtClean="0"/>
              <a:t>“</a:t>
            </a:r>
            <a:r>
              <a:rPr lang="pt-BR" sz="2400" i="1" dirty="0"/>
              <a:t>competências que devem ter sua execução atribuída ao órgão colegiado de controle social como, no mínimo, a de se manifestar, mesmo no campo da mera opinião, sobre</a:t>
            </a:r>
            <a:r>
              <a:rPr lang="pt-BR" sz="2400" i="1" dirty="0"/>
              <a:t>”</a:t>
            </a:r>
            <a:r>
              <a:rPr lang="pt-BR" sz="2600" i="1" dirty="0">
                <a:latin typeface="Arial Narrow" panose="020B0506020202030204" pitchFamily="34" charset="0"/>
              </a:rPr>
              <a:t>:</a:t>
            </a:r>
          </a:p>
          <a:p>
            <a:pPr lvl="0"/>
            <a:endParaRPr lang="pt-BR" dirty="0">
              <a:latin typeface="Arial Narrow" panose="020B0506020202030204" pitchFamily="34" charset="0"/>
            </a:endParaRPr>
          </a:p>
          <a:p>
            <a:pPr lvl="0"/>
            <a:r>
              <a:rPr lang="pt-BR" sz="2400" b="1" i="1" dirty="0"/>
              <a:t>Projetos de lei</a:t>
            </a:r>
            <a:r>
              <a:rPr lang="pt-BR" sz="2400" i="1" dirty="0"/>
              <a:t> e de </a:t>
            </a:r>
            <a:r>
              <a:rPr lang="pt-BR" sz="2400" b="1" i="1" dirty="0"/>
              <a:t>regulamento</a:t>
            </a:r>
            <a:r>
              <a:rPr lang="pt-BR" sz="2400" i="1" dirty="0"/>
              <a:t> que tenham por objeto disciplinar aspectos da política de saneamento básico</a:t>
            </a:r>
            <a:r>
              <a:rPr lang="pt-BR" sz="2400" i="1" dirty="0"/>
              <a:t>;</a:t>
            </a:r>
          </a:p>
          <a:p>
            <a:pPr lvl="0"/>
            <a:endParaRPr lang="pt-BR" dirty="0">
              <a:latin typeface="Arial Narrow" panose="020B0506020202030204" pitchFamily="34" charset="0"/>
            </a:endParaRPr>
          </a:p>
          <a:p>
            <a:r>
              <a:rPr lang="pt-BR" sz="2400" b="1" i="1" dirty="0"/>
              <a:t>Propostas de atos de regulação</a:t>
            </a:r>
            <a:r>
              <a:rPr lang="pt-BR" sz="2400" i="1" dirty="0"/>
              <a:t>, inclusive os relativos à revisão de tarifas e de outros preços públicos e aos parâmetros de qualidade dos serviços</a:t>
            </a:r>
            <a:r>
              <a:rPr lang="pt-BR" sz="2400" i="1" dirty="0" smtClean="0"/>
              <a:t>;</a:t>
            </a:r>
          </a:p>
          <a:p>
            <a:pPr lvl="0"/>
            <a:r>
              <a:rPr lang="pt-BR" sz="2600" i="1" dirty="0" smtClean="0">
                <a:latin typeface="Arial Narrow" panose="020B0506020202030204" pitchFamily="34" charset="0"/>
              </a:rPr>
              <a:t>                                                                                           continua .......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88640"/>
            <a:ext cx="9144000" cy="108012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COMPETÊNCIAS</a:t>
            </a:r>
            <a:endParaRPr lang="pt-BR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1927860"/>
            <a:ext cx="878497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b="1" i="1" dirty="0"/>
              <a:t>Propostas de planos de saneamento básico</a:t>
            </a:r>
            <a:r>
              <a:rPr lang="pt-BR" sz="2400" i="1" dirty="0"/>
              <a:t>, ou de planos setoriais previstos no caput do art. 19 da Lei 11.445/2007, ou de suas revisões ordinárias ou extraordinárias;</a:t>
            </a:r>
          </a:p>
          <a:p>
            <a:pPr lvl="0" algn="just"/>
            <a:endParaRPr lang="pt-BR" sz="2600" dirty="0" smtClean="0">
              <a:latin typeface="Arial Narrow" panose="020B0506020202030204" pitchFamily="34" charset="0"/>
            </a:endParaRPr>
          </a:p>
          <a:p>
            <a:pPr lvl="0" algn="just"/>
            <a:r>
              <a:rPr lang="pt-BR" sz="2400" b="1" i="1" dirty="0"/>
              <a:t>Minutas </a:t>
            </a:r>
            <a:r>
              <a:rPr lang="pt-BR" sz="2400" b="1" i="1" dirty="0"/>
              <a:t>de editais e de contratos </a:t>
            </a:r>
            <a:r>
              <a:rPr lang="pt-BR" sz="2400" i="1" dirty="0"/>
              <a:t>que tenham por objeto a prestação de serviços públicos de saneamento </a:t>
            </a:r>
            <a:r>
              <a:rPr lang="pt-BR" sz="2400" i="1" dirty="0"/>
              <a:t>básico</a:t>
            </a:r>
            <a:r>
              <a:rPr lang="pt-BR" sz="2400" i="1" dirty="0"/>
              <a:t>;</a:t>
            </a:r>
            <a:endParaRPr lang="pt-BR" sz="2400" i="1" dirty="0"/>
          </a:p>
          <a:p>
            <a:pPr lvl="0" algn="just"/>
            <a:endParaRPr lang="pt-BR" sz="2600" dirty="0">
              <a:latin typeface="Arial Narrow" panose="020B0506020202030204" pitchFamily="34" charset="0"/>
            </a:endParaRPr>
          </a:p>
          <a:p>
            <a:pPr lvl="0" algn="just"/>
            <a:r>
              <a:rPr lang="pt-BR" sz="2400" b="1" i="1" dirty="0"/>
              <a:t>Relatórios periódicos de fiscalização e de avaliação </a:t>
            </a:r>
            <a:r>
              <a:rPr lang="pt-BR" sz="2400" i="1" dirty="0"/>
              <a:t>dos </a:t>
            </a:r>
            <a:r>
              <a:rPr lang="pt-BR" sz="2400" i="1" dirty="0"/>
              <a:t>serviços;</a:t>
            </a:r>
          </a:p>
          <a:p>
            <a:pPr lvl="0" algn="just"/>
            <a:endParaRPr lang="pt-BR" sz="2600" dirty="0">
              <a:latin typeface="Arial Narrow" panose="020B0506020202030204" pitchFamily="34" charset="0"/>
            </a:endParaRPr>
          </a:p>
          <a:p>
            <a:pPr lvl="0" algn="just"/>
            <a:r>
              <a:rPr lang="pt-BR" sz="2400" b="1" i="1" dirty="0"/>
              <a:t>Investimentos</a:t>
            </a:r>
            <a:r>
              <a:rPr lang="pt-BR" sz="2400" i="1" dirty="0"/>
              <a:t>, projetos, obras e demais intervenções relevantes para a boa prestação dos serviços públicos de saneamento básico</a:t>
            </a:r>
            <a:r>
              <a:rPr lang="pt-BR" sz="2400" i="1" dirty="0"/>
              <a:t>.</a:t>
            </a:r>
            <a:endParaRPr lang="pt-BR" sz="2400" i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88640"/>
            <a:ext cx="9144000" cy="108012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COMPETÊNCIAS</a:t>
            </a:r>
            <a:endParaRPr lang="pt-BR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15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5" name="Line 5"/>
          <p:cNvSpPr>
            <a:spLocks noChangeShapeType="1"/>
          </p:cNvSpPr>
          <p:nvPr/>
        </p:nvSpPr>
        <p:spPr bwMode="auto">
          <a:xfrm>
            <a:off x="42846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5046" name="Line 6"/>
          <p:cNvSpPr>
            <a:spLocks noChangeShapeType="1"/>
          </p:cNvSpPr>
          <p:nvPr/>
        </p:nvSpPr>
        <p:spPr bwMode="auto">
          <a:xfrm>
            <a:off x="4859338" y="2133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504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pt-BR" altLang="pt-BR"/>
          </a:p>
          <a:p>
            <a:pPr lvl="1"/>
            <a:endParaRPr lang="pt-BR" altLang="pt-BR"/>
          </a:p>
        </p:txBody>
      </p:sp>
      <p:sp>
        <p:nvSpPr>
          <p:cNvPr id="855049" name="Text Box 9"/>
          <p:cNvSpPr txBox="1">
            <a:spLocks noChangeArrowheads="1"/>
          </p:cNvSpPr>
          <p:nvPr/>
        </p:nvSpPr>
        <p:spPr bwMode="auto">
          <a:xfrm>
            <a:off x="1042988" y="1936750"/>
            <a:ext cx="684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pt-BR" altLang="pt-BR" sz="1800" b="0">
              <a:latin typeface="Arial" charset="0"/>
            </a:endParaRPr>
          </a:p>
        </p:txBody>
      </p:sp>
      <p:sp>
        <p:nvSpPr>
          <p:cNvPr id="855050" name="Rectangle 10"/>
          <p:cNvSpPr>
            <a:spLocks noChangeArrowheads="1"/>
          </p:cNvSpPr>
          <p:nvPr/>
        </p:nvSpPr>
        <p:spPr bwMode="auto">
          <a:xfrm>
            <a:off x="1547813" y="1557338"/>
            <a:ext cx="6049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pt-BR" altLang="pt-BR" sz="4000" b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55051" name="Rectangle 11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2008" y="303039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Narrow" pitchFamily="34" charset="0"/>
              </a:rPr>
              <a:t>BELO HORIZONTE – Etapa Municipal da 4ª Conferência Nacional das Cidades</a:t>
            </a:r>
            <a:endParaRPr lang="pt-BR" sz="2400" dirty="0"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9701"/>
            <a:ext cx="8110435" cy="538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961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1560849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600" dirty="0">
                <a:latin typeface="Arial Narrow" panose="020B0506020202030204" pitchFamily="34" charset="0"/>
              </a:rPr>
              <a:t>A composição do órgão colegiado de controle social deverá, minimamente, atender ao rol elencado no art. 47 da Lei </a:t>
            </a:r>
            <a:r>
              <a:rPr lang="pt-BR" sz="2600" dirty="0" smtClean="0">
                <a:latin typeface="Arial Narrow" panose="020B0506020202030204" pitchFamily="34" charset="0"/>
              </a:rPr>
              <a:t>11.445/2007, assegurada a seguinte representação:</a:t>
            </a:r>
          </a:p>
          <a:p>
            <a:pPr lvl="0" algn="just"/>
            <a:endParaRPr lang="pt-BR" sz="1600" dirty="0" smtClean="0">
              <a:latin typeface="Arial Narrow" panose="020B0506020202030204" pitchFamily="34" charset="0"/>
            </a:endParaRPr>
          </a:p>
          <a:p>
            <a:pPr lvl="0" algn="just"/>
            <a:r>
              <a:rPr lang="pt-BR" sz="2600" dirty="0" smtClean="0">
                <a:latin typeface="Arial Narrow" panose="020B0506020202030204" pitchFamily="34" charset="0"/>
              </a:rPr>
              <a:t>I - dos titulares dos serviços;</a:t>
            </a:r>
          </a:p>
          <a:p>
            <a:pPr lvl="0" algn="just"/>
            <a:endParaRPr lang="pt-BR" sz="1600" dirty="0" smtClean="0">
              <a:latin typeface="Arial Narrow" panose="020B0506020202030204" pitchFamily="34" charset="0"/>
            </a:endParaRPr>
          </a:p>
          <a:p>
            <a:pPr algn="just"/>
            <a:r>
              <a:rPr lang="pt-BR" sz="2600" dirty="0" smtClean="0">
                <a:latin typeface="Arial Narrow" panose="020B0506020202030204" pitchFamily="34" charset="0"/>
              </a:rPr>
              <a:t>II </a:t>
            </a:r>
            <a:r>
              <a:rPr lang="pt-BR" sz="2600" dirty="0">
                <a:latin typeface="Arial Narrow" panose="020B0506020202030204" pitchFamily="34" charset="0"/>
              </a:rPr>
              <a:t>- de órgãos governamentais relacionados ao setor de saneamento básico;</a:t>
            </a:r>
          </a:p>
          <a:p>
            <a:pPr algn="just"/>
            <a:endParaRPr lang="pt-BR" sz="1600" dirty="0" smtClean="0">
              <a:latin typeface="Arial Narrow" panose="020B0506020202030204" pitchFamily="34" charset="0"/>
            </a:endParaRPr>
          </a:p>
          <a:p>
            <a:pPr algn="just"/>
            <a:r>
              <a:rPr lang="pt-BR" sz="2600" dirty="0" smtClean="0">
                <a:latin typeface="Arial Narrow" panose="020B0506020202030204" pitchFamily="34" charset="0"/>
              </a:rPr>
              <a:t>III </a:t>
            </a:r>
            <a:r>
              <a:rPr lang="pt-BR" sz="2600" dirty="0">
                <a:latin typeface="Arial Narrow" panose="020B0506020202030204" pitchFamily="34" charset="0"/>
              </a:rPr>
              <a:t>- dos prestadores de serviços públicos de saneamento básico;</a:t>
            </a:r>
          </a:p>
          <a:p>
            <a:pPr algn="just"/>
            <a:endParaRPr lang="pt-BR" sz="1600" dirty="0" smtClean="0">
              <a:latin typeface="Arial Narrow" panose="020B0506020202030204" pitchFamily="34" charset="0"/>
            </a:endParaRPr>
          </a:p>
          <a:p>
            <a:pPr algn="just"/>
            <a:r>
              <a:rPr lang="pt-BR" sz="2600" dirty="0" smtClean="0">
                <a:latin typeface="Arial Narrow" panose="020B0506020202030204" pitchFamily="34" charset="0"/>
              </a:rPr>
              <a:t>IV </a:t>
            </a:r>
            <a:r>
              <a:rPr lang="pt-BR" sz="2600" dirty="0">
                <a:latin typeface="Arial Narrow" panose="020B0506020202030204" pitchFamily="34" charset="0"/>
              </a:rPr>
              <a:t>- dos usuários de serviços de saneamento básico;</a:t>
            </a:r>
          </a:p>
          <a:p>
            <a:pPr algn="just"/>
            <a:endParaRPr lang="pt-BR" sz="1600" dirty="0" smtClean="0">
              <a:latin typeface="Arial Narrow" panose="020B0506020202030204" pitchFamily="34" charset="0"/>
            </a:endParaRPr>
          </a:p>
          <a:p>
            <a:pPr algn="just"/>
            <a:r>
              <a:rPr lang="pt-BR" sz="2600" dirty="0" smtClean="0">
                <a:latin typeface="Arial Narrow" panose="020B0506020202030204" pitchFamily="34" charset="0"/>
              </a:rPr>
              <a:t>V </a:t>
            </a:r>
            <a:r>
              <a:rPr lang="pt-BR" sz="2600" dirty="0">
                <a:latin typeface="Arial Narrow" panose="020B0506020202030204" pitchFamily="34" charset="0"/>
              </a:rPr>
              <a:t>- de entidades técnicas, organizações da sociedade civil e de defesa do consumidor relacionadas ao setor de saneamento básico</a:t>
            </a:r>
            <a:r>
              <a:rPr lang="pt-BR" sz="2600" dirty="0" smtClean="0">
                <a:latin typeface="Arial Narrow" panose="020B0506020202030204" pitchFamily="34" charset="0"/>
              </a:rPr>
              <a:t>.</a:t>
            </a:r>
            <a:endParaRPr lang="pt-BR" sz="2600" dirty="0">
              <a:latin typeface="Arial Narrow" panose="020B050602020203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88640"/>
            <a:ext cx="9144000" cy="108012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COMPOSIÇÃO</a:t>
            </a:r>
            <a:endParaRPr lang="pt-BR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23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1560849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600" dirty="0">
                <a:latin typeface="Arial Narrow" panose="020B0506020202030204" pitchFamily="34" charset="0"/>
              </a:rPr>
              <a:t>De forma a exemplificar as “categorias” listadas no art. 47 da Lei </a:t>
            </a:r>
            <a:r>
              <a:rPr lang="pt-BR" sz="2600" dirty="0" smtClean="0">
                <a:latin typeface="Arial Narrow" panose="020B0506020202030204" pitchFamily="34" charset="0"/>
              </a:rPr>
              <a:t>11.445/2007, tem-se:</a:t>
            </a:r>
          </a:p>
          <a:p>
            <a:pPr lvl="0" algn="just"/>
            <a:endParaRPr lang="pt-BR" sz="1400" dirty="0" smtClean="0"/>
          </a:p>
          <a:p>
            <a:pPr lvl="0" algn="just"/>
            <a:endParaRPr lang="pt-BR" sz="1400" dirty="0" smtClean="0"/>
          </a:p>
          <a:p>
            <a:pPr lvl="0" algn="just"/>
            <a:r>
              <a:rPr lang="pt-BR" sz="2400" i="1" dirty="0" smtClean="0"/>
              <a:t>A </a:t>
            </a:r>
            <a:r>
              <a:rPr lang="pt-BR" sz="2400" b="1" i="1" dirty="0" smtClean="0"/>
              <a:t>representação do titular</a:t>
            </a:r>
            <a:r>
              <a:rPr lang="pt-BR" sz="2400" i="1" dirty="0" smtClean="0"/>
              <a:t> deve se dar mediante a previsão de que integra o órgão colegiado o próprio prefeito municipal ou um ou mais secretários municipais, ou autoridades equivalentes.</a:t>
            </a:r>
          </a:p>
          <a:p>
            <a:pPr lvl="0" algn="just"/>
            <a:endParaRPr lang="pt-BR" sz="1600" dirty="0" smtClean="0"/>
          </a:p>
          <a:p>
            <a:pPr lvl="0" algn="just"/>
            <a:r>
              <a:rPr lang="pt-BR" sz="2400" i="1" dirty="0" smtClean="0"/>
              <a:t>Os </a:t>
            </a:r>
            <a:r>
              <a:rPr lang="pt-BR" sz="2400" b="1" i="1" dirty="0"/>
              <a:t>órgãos governamentais relacionados ao setor de saneamento básico</a:t>
            </a:r>
            <a:r>
              <a:rPr lang="pt-BR" sz="2400" i="1" dirty="0"/>
              <a:t> podem ser da União ou do Estado. Nessas hipóteses, há que se saber, primeiro, se tais entes podem atender ao convite, porque a lei municipal não possui poder de vincular servidores ou órgãos ou entidades de outros entes federados</a:t>
            </a:r>
            <a:r>
              <a:rPr lang="pt-BR" sz="2400" i="1" dirty="0" smtClean="0"/>
              <a:t>.</a:t>
            </a:r>
            <a:endParaRPr lang="pt-BR" sz="2400" i="1" dirty="0"/>
          </a:p>
          <a:p>
            <a:pPr lvl="0" algn="just"/>
            <a:r>
              <a:rPr lang="pt-BR" sz="2400" i="1" dirty="0" smtClean="0"/>
              <a:t>                                                                                                     </a:t>
            </a:r>
            <a:r>
              <a:rPr lang="pt-BR" sz="2400" i="1" dirty="0" smtClean="0">
                <a:latin typeface="Arial Narrow" panose="020B0506020202030204" pitchFamily="34" charset="0"/>
              </a:rPr>
              <a:t>continua .......</a:t>
            </a:r>
            <a:endParaRPr lang="pt-BR" sz="2400" dirty="0">
              <a:latin typeface="Arial Narrow" panose="020B050602020203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88640"/>
            <a:ext cx="9144000" cy="108012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COMPOSIÇÃO</a:t>
            </a:r>
            <a:endParaRPr lang="pt-BR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00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1814621"/>
            <a:ext cx="87849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600" dirty="0">
                <a:latin typeface="Arial Narrow" panose="020B0506020202030204" pitchFamily="34" charset="0"/>
              </a:rPr>
              <a:t>De forma a exemplificar as “categorias” listadas no art. 47 da Lei </a:t>
            </a:r>
            <a:r>
              <a:rPr lang="pt-BR" sz="2600" dirty="0" smtClean="0">
                <a:latin typeface="Arial Narrow" panose="020B0506020202030204" pitchFamily="34" charset="0"/>
              </a:rPr>
              <a:t>11.445/2007, tem-se:</a:t>
            </a:r>
          </a:p>
          <a:p>
            <a:pPr lvl="0" algn="just"/>
            <a:endParaRPr lang="pt-BR" sz="1400" dirty="0" smtClean="0"/>
          </a:p>
          <a:p>
            <a:pPr lvl="0" algn="just"/>
            <a:endParaRPr lang="pt-BR" sz="1400" dirty="0" smtClean="0"/>
          </a:p>
          <a:p>
            <a:pPr lvl="0" algn="just"/>
            <a:r>
              <a:rPr lang="pt-BR" sz="2400" b="1" i="1" dirty="0" smtClean="0"/>
              <a:t>Prestador </a:t>
            </a:r>
            <a:r>
              <a:rPr lang="pt-BR" sz="2400" b="1" i="1" dirty="0"/>
              <a:t>de serviços públicos </a:t>
            </a:r>
            <a:r>
              <a:rPr lang="pt-BR" sz="2400" i="1" dirty="0"/>
              <a:t>é entendido como “o órgão ou entidade, inclusive empresa: a) do titular, ao qual a lei tenha atribuído competência de prestar serviço público; ou b) ao qual o titular tenha delegado a prestação dos serviços, observado o disposto no art. 10 da Lei no 11.445, de 2007” (art. 2º, inciso VIII, do Regulamento da LNSB</a:t>
            </a:r>
            <a:r>
              <a:rPr lang="pt-BR" sz="2400" i="1" dirty="0" smtClean="0"/>
              <a:t>).</a:t>
            </a:r>
          </a:p>
          <a:p>
            <a:pPr lvl="0" algn="just"/>
            <a:endParaRPr lang="pt-BR" sz="2400" i="1" dirty="0"/>
          </a:p>
          <a:p>
            <a:pPr algn="just"/>
            <a:r>
              <a:rPr lang="pt-BR" sz="2400" i="1" dirty="0" smtClean="0">
                <a:latin typeface="Arial Narrow" panose="020B0506020202030204" pitchFamily="34" charset="0"/>
              </a:rPr>
              <a:t>                                                                                                    continua .......</a:t>
            </a:r>
            <a:endParaRPr lang="pt-BR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88640"/>
            <a:ext cx="9144000" cy="108012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COMPOSIÇÃO</a:t>
            </a:r>
            <a:endParaRPr lang="pt-BR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59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5" name="Line 5"/>
          <p:cNvSpPr>
            <a:spLocks noChangeShapeType="1"/>
          </p:cNvSpPr>
          <p:nvPr/>
        </p:nvSpPr>
        <p:spPr bwMode="auto">
          <a:xfrm>
            <a:off x="42846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5046" name="Line 6"/>
          <p:cNvSpPr>
            <a:spLocks noChangeShapeType="1"/>
          </p:cNvSpPr>
          <p:nvPr/>
        </p:nvSpPr>
        <p:spPr bwMode="auto">
          <a:xfrm>
            <a:off x="4859338" y="2133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504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pt-BR" altLang="pt-BR"/>
          </a:p>
          <a:p>
            <a:pPr lvl="1"/>
            <a:endParaRPr lang="pt-BR" altLang="pt-BR"/>
          </a:p>
        </p:txBody>
      </p:sp>
      <p:sp>
        <p:nvSpPr>
          <p:cNvPr id="855049" name="Text Box 9"/>
          <p:cNvSpPr txBox="1">
            <a:spLocks noChangeArrowheads="1"/>
          </p:cNvSpPr>
          <p:nvPr/>
        </p:nvSpPr>
        <p:spPr bwMode="auto">
          <a:xfrm>
            <a:off x="1042988" y="1936750"/>
            <a:ext cx="684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pt-BR" altLang="pt-BR" sz="1800" b="0">
              <a:latin typeface="Arial" charset="0"/>
            </a:endParaRPr>
          </a:p>
        </p:txBody>
      </p:sp>
      <p:sp>
        <p:nvSpPr>
          <p:cNvPr id="855050" name="Rectangle 10"/>
          <p:cNvSpPr>
            <a:spLocks noChangeArrowheads="1"/>
          </p:cNvSpPr>
          <p:nvPr/>
        </p:nvSpPr>
        <p:spPr bwMode="auto">
          <a:xfrm>
            <a:off x="1547813" y="1557338"/>
            <a:ext cx="6049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pt-BR" altLang="pt-BR" sz="4000" b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55051" name="Rectangle 11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4098" name="Picture 2" descr="T:\DARIN\_GERENCIAS\_GPAI\CONSELHOS_NACIONAIS\CONCIDADES\Nova imag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778"/>
            <a:ext cx="9144000" cy="578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0" y="97468"/>
            <a:ext cx="910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 Narrow" pitchFamily="34" charset="0"/>
              </a:rPr>
              <a:t>5ª Conferência Nacional das Cidades – Reunião que decidiu as cinco prioridades para a atuação da SNSA/MCIDADES</a:t>
            </a:r>
            <a:endParaRPr lang="pt-BR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38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1560849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600" dirty="0">
                <a:latin typeface="Arial Narrow" panose="020B0506020202030204" pitchFamily="34" charset="0"/>
              </a:rPr>
              <a:t>De forma a exemplificar as “categorias” listadas no art. 47 da Lei </a:t>
            </a:r>
            <a:r>
              <a:rPr lang="pt-BR" sz="2600" dirty="0" smtClean="0">
                <a:latin typeface="Arial Narrow" panose="020B0506020202030204" pitchFamily="34" charset="0"/>
              </a:rPr>
              <a:t>11.445/2007, tem-se:</a:t>
            </a:r>
          </a:p>
          <a:p>
            <a:pPr lvl="0" algn="just"/>
            <a:endParaRPr lang="pt-BR" sz="1400" dirty="0" smtClean="0"/>
          </a:p>
          <a:p>
            <a:pPr lvl="0" algn="just"/>
            <a:endParaRPr lang="pt-BR" sz="1400" dirty="0" smtClean="0"/>
          </a:p>
          <a:p>
            <a:pPr lvl="0" algn="just"/>
            <a:r>
              <a:rPr lang="pt-BR" sz="2400" i="1" dirty="0" smtClean="0"/>
              <a:t>No </a:t>
            </a:r>
            <a:r>
              <a:rPr lang="pt-BR" sz="2400" i="1" dirty="0"/>
              <a:t>caso dos </a:t>
            </a:r>
            <a:r>
              <a:rPr lang="pt-BR" sz="2400" b="1" i="1" dirty="0"/>
              <a:t>usuários dos serviços</a:t>
            </a:r>
            <a:r>
              <a:rPr lang="pt-BR" sz="2400" i="1" dirty="0"/>
              <a:t>, o corriqueiro é prever representantes dos </a:t>
            </a:r>
            <a:r>
              <a:rPr lang="pt-BR" sz="2400" b="1" i="1" dirty="0"/>
              <a:t>usuários residenciais</a:t>
            </a:r>
            <a:r>
              <a:rPr lang="pt-BR" sz="2400" i="1" dirty="0"/>
              <a:t> (geralmente representantes de associações de moradores), e, ainda, de </a:t>
            </a:r>
            <a:r>
              <a:rPr lang="pt-BR" sz="2400" b="1" i="1" dirty="0"/>
              <a:t>usuários comerciais</a:t>
            </a:r>
            <a:r>
              <a:rPr lang="pt-BR" sz="2400" i="1" dirty="0"/>
              <a:t> (por exemplo, representante da Associação Comercial) e de </a:t>
            </a:r>
            <a:r>
              <a:rPr lang="pt-BR" sz="2400" b="1" i="1" dirty="0"/>
              <a:t>usuários industriais</a:t>
            </a:r>
            <a:r>
              <a:rPr lang="pt-BR" sz="2400" i="1" dirty="0"/>
              <a:t>. Em poucos Municípios há previsão de outros tipos de usuários (por exemplo, entidades filantrópicas ou do terceiro setor). No geral, dada a prioridade ao usuário residencial, o número de seus representantes costuma ser equivalente, ou superior, aos representantes das outras categorias de usuários</a:t>
            </a:r>
            <a:r>
              <a:rPr lang="pt-BR" sz="2400" i="1" dirty="0" smtClean="0"/>
              <a:t>.</a:t>
            </a:r>
            <a:endParaRPr lang="pt-BR" sz="2400" i="1" dirty="0"/>
          </a:p>
          <a:p>
            <a:pPr lvl="0" algn="just"/>
            <a:r>
              <a:rPr lang="pt-BR" sz="2400" i="1" dirty="0" smtClean="0"/>
              <a:t>                                                                                                     continua .......</a:t>
            </a:r>
            <a:endParaRPr lang="pt-BR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88640"/>
            <a:ext cx="9144000" cy="108012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COMPOSIÇÃO</a:t>
            </a:r>
            <a:endParaRPr lang="pt-BR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42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1560849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600" dirty="0">
                <a:latin typeface="Arial Narrow" panose="020B0506020202030204" pitchFamily="34" charset="0"/>
              </a:rPr>
              <a:t>De forma a exemplificar as “categorias” listadas no art. 47 da Lei </a:t>
            </a:r>
            <a:r>
              <a:rPr lang="pt-BR" sz="2600" dirty="0" smtClean="0">
                <a:latin typeface="Arial Narrow" panose="020B0506020202030204" pitchFamily="34" charset="0"/>
              </a:rPr>
              <a:t>11.445/2007, tem-se:</a:t>
            </a:r>
          </a:p>
          <a:p>
            <a:pPr lvl="0" algn="just"/>
            <a:endParaRPr lang="pt-BR" sz="1400" dirty="0" smtClean="0"/>
          </a:p>
          <a:p>
            <a:pPr lvl="0" algn="just"/>
            <a:endParaRPr lang="pt-BR" sz="1400" dirty="0" smtClean="0"/>
          </a:p>
          <a:p>
            <a:pPr lvl="0" algn="just"/>
            <a:r>
              <a:rPr lang="pt-BR" sz="2400" i="1" dirty="0" smtClean="0"/>
              <a:t>Já </a:t>
            </a:r>
            <a:r>
              <a:rPr lang="pt-BR" sz="2400" i="1" dirty="0"/>
              <a:t>os representantes de </a:t>
            </a:r>
            <a:r>
              <a:rPr lang="pt-BR" sz="2400" b="1" i="1" dirty="0"/>
              <a:t>entidades técnicas</a:t>
            </a:r>
            <a:r>
              <a:rPr lang="pt-BR" sz="2400" i="1" dirty="0"/>
              <a:t>, </a:t>
            </a:r>
            <a:r>
              <a:rPr lang="pt-BR" sz="2400" b="1" i="1" dirty="0"/>
              <a:t>organizações da sociedade civil</a:t>
            </a:r>
            <a:r>
              <a:rPr lang="pt-BR" sz="2400" i="1" dirty="0"/>
              <a:t> e de </a:t>
            </a:r>
            <a:r>
              <a:rPr lang="pt-BR" sz="2400" b="1" i="1" dirty="0"/>
              <a:t>defesa do consumidor</a:t>
            </a:r>
            <a:r>
              <a:rPr lang="pt-BR" sz="2400" i="1" dirty="0"/>
              <a:t> variam muito. </a:t>
            </a:r>
            <a:r>
              <a:rPr lang="pt-BR" sz="2400" i="1" dirty="0" smtClean="0"/>
              <a:t>O representante das </a:t>
            </a:r>
            <a:r>
              <a:rPr lang="pt-BR" sz="2400" b="1" i="1" dirty="0"/>
              <a:t>entidades técnicas</a:t>
            </a:r>
            <a:r>
              <a:rPr lang="pt-BR" sz="2400" i="1" dirty="0"/>
              <a:t> </a:t>
            </a:r>
            <a:r>
              <a:rPr lang="pt-BR" sz="2400" i="1" dirty="0"/>
              <a:t> </a:t>
            </a:r>
            <a:r>
              <a:rPr lang="pt-BR" sz="2400" i="1" dirty="0" smtClean="0"/>
              <a:t>pode ser o </a:t>
            </a:r>
            <a:r>
              <a:rPr lang="pt-BR" sz="2400" i="1" dirty="0"/>
              <a:t>representante local da Associação Brasileira de Engenharia Sanitária e Ambiental (ABES) ou do Conselho Regional de Engenharia e Arquitetura (CREA). Já os representantes de </a:t>
            </a:r>
            <a:r>
              <a:rPr lang="pt-BR" sz="2400" b="1" i="1" dirty="0"/>
              <a:t>organizações da sociedade civil</a:t>
            </a:r>
            <a:r>
              <a:rPr lang="pt-BR" sz="2400" i="1" dirty="0"/>
              <a:t> variam ainda mais, podendo ser desde representantes de entidades religiosas (por exemplo, Pastoral da Criança), até outras organizações do terceiro setor. </a:t>
            </a:r>
            <a:endParaRPr lang="pt-BR" sz="2400" i="1" dirty="0"/>
          </a:p>
          <a:p>
            <a:pPr lvl="0" algn="just"/>
            <a:r>
              <a:rPr lang="pt-BR" sz="2400" i="1" dirty="0" smtClean="0"/>
              <a:t>                                                                                                    </a:t>
            </a:r>
            <a:r>
              <a:rPr lang="pt-BR" sz="2400" i="1" dirty="0" smtClean="0">
                <a:latin typeface="Arial Narrow" panose="020B0506020202030204" pitchFamily="34" charset="0"/>
              </a:rPr>
              <a:t>continua .......</a:t>
            </a:r>
            <a:endParaRPr lang="pt-BR" sz="2400" dirty="0">
              <a:latin typeface="Arial Narrow" panose="020B050602020203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88640"/>
            <a:ext cx="9144000" cy="108012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COMPOSIÇÃO</a:t>
            </a:r>
            <a:endParaRPr lang="pt-BR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48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188640"/>
            <a:ext cx="9144000" cy="79208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CONSTITUIÇÃO FEDERAL</a:t>
            </a:r>
            <a:endParaRPr lang="pt-BR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512" y="2814027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3200" dirty="0" smtClean="0">
                <a:latin typeface="Arial Narrow" pitchFamily="34" charset="0"/>
              </a:rPr>
              <a:t>Todo o poder emana do povo, que o exerce por meio de representantes eleitos </a:t>
            </a:r>
            <a:r>
              <a:rPr lang="pt-BR" sz="3200" b="1" u="sng" dirty="0" smtClean="0">
                <a:latin typeface="Arial Narrow" pitchFamily="34" charset="0"/>
              </a:rPr>
              <a:t>ou diretamente</a:t>
            </a:r>
            <a:r>
              <a:rPr lang="pt-BR" sz="3200" dirty="0" smtClean="0">
                <a:latin typeface="Arial Narrow" pitchFamily="34" charset="0"/>
              </a:rPr>
              <a:t>, nos termos desta Constituição</a:t>
            </a:r>
            <a:r>
              <a:rPr lang="pt-BR" sz="3200" dirty="0" smtClean="0">
                <a:latin typeface="Arial Narrow" pitchFamily="34" charset="0"/>
              </a:rPr>
              <a:t>.</a:t>
            </a:r>
            <a:endParaRPr lang="pt-BR" sz="3200" dirty="0" smtClean="0">
              <a:latin typeface="Arial Narrow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BR" sz="3200" dirty="0" smtClean="0">
                <a:latin typeface="Arial Narrow" pitchFamily="34" charset="0"/>
              </a:rPr>
              <a:t>                                                                  </a:t>
            </a:r>
            <a:r>
              <a:rPr lang="pt-BR" sz="2600" dirty="0" smtClean="0">
                <a:latin typeface="Arial Narrow" pitchFamily="34" charset="0"/>
              </a:rPr>
              <a:t>(consta do Art. 1º)</a:t>
            </a:r>
          </a:p>
          <a:p>
            <a:pPr algn="ctr">
              <a:spcAft>
                <a:spcPts val="1200"/>
              </a:spcAft>
            </a:pPr>
            <a:endParaRPr lang="pt-BR" sz="3200" dirty="0" smtClean="0">
              <a:latin typeface="Arial Narrow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2348880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600" dirty="0">
                <a:latin typeface="Arial Narrow" panose="020B0506020202030204" pitchFamily="34" charset="0"/>
              </a:rPr>
              <a:t>De forma a exemplificar as “categorias” listadas no art. 47 da Lei </a:t>
            </a:r>
            <a:r>
              <a:rPr lang="pt-BR" sz="2600" dirty="0" smtClean="0">
                <a:latin typeface="Arial Narrow" panose="020B0506020202030204" pitchFamily="34" charset="0"/>
              </a:rPr>
              <a:t>11.445/2007, tem-se:</a:t>
            </a:r>
          </a:p>
          <a:p>
            <a:pPr lvl="0" algn="just"/>
            <a:endParaRPr lang="pt-BR" sz="1400" dirty="0" smtClean="0"/>
          </a:p>
          <a:p>
            <a:pPr lvl="0" algn="just"/>
            <a:endParaRPr lang="pt-BR" sz="1400" dirty="0" smtClean="0"/>
          </a:p>
          <a:p>
            <a:pPr lvl="0" algn="just"/>
            <a:r>
              <a:rPr lang="pt-BR" sz="2400" i="1" dirty="0" smtClean="0"/>
              <a:t>Finalmente </a:t>
            </a:r>
            <a:r>
              <a:rPr lang="pt-BR" sz="2400" i="1" dirty="0"/>
              <a:t>há a previsão das </a:t>
            </a:r>
            <a:r>
              <a:rPr lang="pt-BR" sz="2400" b="1" i="1" dirty="0"/>
              <a:t>entidades de defesa do consumidor</a:t>
            </a:r>
            <a:r>
              <a:rPr lang="pt-BR" sz="2400" i="1" dirty="0"/>
              <a:t>, as quais podem ser entidades da sociedade civil ou, mesmo, entidades que integram a Administração Municipal (este último é o caso dos </a:t>
            </a:r>
            <a:r>
              <a:rPr lang="pt-BR" sz="2400" i="1" dirty="0" err="1"/>
              <a:t>Procons</a:t>
            </a:r>
            <a:r>
              <a:rPr lang="pt-BR" sz="2400" i="1" dirty="0"/>
              <a:t>).</a:t>
            </a:r>
            <a:endParaRPr lang="pt-BR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88640"/>
            <a:ext cx="9144000" cy="108012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COMPOSIÇÃO</a:t>
            </a:r>
            <a:endParaRPr lang="pt-BR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126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5" name="Line 5"/>
          <p:cNvSpPr>
            <a:spLocks noChangeShapeType="1"/>
          </p:cNvSpPr>
          <p:nvPr/>
        </p:nvSpPr>
        <p:spPr bwMode="auto">
          <a:xfrm>
            <a:off x="42846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5046" name="Line 6"/>
          <p:cNvSpPr>
            <a:spLocks noChangeShapeType="1"/>
          </p:cNvSpPr>
          <p:nvPr/>
        </p:nvSpPr>
        <p:spPr bwMode="auto">
          <a:xfrm>
            <a:off x="4859338" y="2133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504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pt-BR" altLang="pt-BR"/>
          </a:p>
          <a:p>
            <a:pPr lvl="1"/>
            <a:endParaRPr lang="pt-BR" altLang="pt-BR"/>
          </a:p>
        </p:txBody>
      </p:sp>
      <p:sp>
        <p:nvSpPr>
          <p:cNvPr id="855049" name="Text Box 9"/>
          <p:cNvSpPr txBox="1">
            <a:spLocks noChangeArrowheads="1"/>
          </p:cNvSpPr>
          <p:nvPr/>
        </p:nvSpPr>
        <p:spPr bwMode="auto">
          <a:xfrm>
            <a:off x="1042988" y="1936750"/>
            <a:ext cx="684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pt-BR" altLang="pt-BR" sz="1800" b="0">
              <a:latin typeface="Arial" charset="0"/>
            </a:endParaRPr>
          </a:p>
        </p:txBody>
      </p:sp>
      <p:sp>
        <p:nvSpPr>
          <p:cNvPr id="855050" name="Rectangle 10"/>
          <p:cNvSpPr>
            <a:spLocks noChangeArrowheads="1"/>
          </p:cNvSpPr>
          <p:nvPr/>
        </p:nvSpPr>
        <p:spPr bwMode="auto">
          <a:xfrm>
            <a:off x="1547813" y="1557338"/>
            <a:ext cx="6049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pt-BR" altLang="pt-BR" sz="4000" b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55051" name="Rectangle 11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0" y="221739"/>
            <a:ext cx="464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Narrow" pitchFamily="34" charset="0"/>
              </a:rPr>
              <a:t>DIADEMA/SP – Mobilização Social para o Plano Municipal de Saneamento</a:t>
            </a:r>
            <a:endParaRPr lang="pt-BR" sz="2400" dirty="0">
              <a:latin typeface="Arial Narrow" pitchFamily="34" charset="0"/>
            </a:endParaRPr>
          </a:p>
        </p:txBody>
      </p:sp>
      <p:pic>
        <p:nvPicPr>
          <p:cNvPr id="5122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48238"/>
            <a:ext cx="4859339" cy="324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m 2" descr="C:\Users\mauricio.souza\Desktop\Fotos Carla\DSC_03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95" y="3356993"/>
            <a:ext cx="519381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220072" y="213285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Narrow" pitchFamily="34" charset="0"/>
              </a:rPr>
              <a:t>DIADEMA/SP – Material da 1ª Conferência Municipal de Saneamento</a:t>
            </a:r>
            <a:endParaRPr lang="pt-BR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59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1916832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2600" dirty="0" smtClean="0">
                <a:latin typeface="Arial Narrow" panose="020B0506020202030204" pitchFamily="34" charset="0"/>
              </a:rPr>
              <a:t>As </a:t>
            </a:r>
            <a:r>
              <a:rPr lang="pt-BR" sz="2600" dirty="0">
                <a:latin typeface="Arial Narrow" panose="020B0506020202030204" pitchFamily="34" charset="0"/>
              </a:rPr>
              <a:t>funções e competências atinentes ao Controle Social dos serviços públicos de saneamento básico poderão ser exercidas por órgãos colegiados já existentes, com as devidas adaptações das leis que os criaram</a:t>
            </a:r>
            <a:r>
              <a:rPr lang="pt-BR" sz="2600" dirty="0" smtClean="0">
                <a:latin typeface="Arial Narrow" panose="020B050602020203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endParaRPr lang="pt-BR" dirty="0">
              <a:latin typeface="Arial Narrow" panose="020B0506020202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BR" sz="2600" dirty="0" smtClean="0">
                <a:latin typeface="Arial Narrow" panose="020B0506020202030204" pitchFamily="34" charset="0"/>
              </a:rPr>
              <a:t>Por </a:t>
            </a:r>
            <a:r>
              <a:rPr lang="pt-BR" sz="2600" dirty="0">
                <a:latin typeface="Arial Narrow" panose="020B0506020202030204" pitchFamily="34" charset="0"/>
              </a:rPr>
              <a:t>outro lado, o Conselho das Cidades publicou a Resolução Recomendada nº 80, que recomenda a criação de Conselhos Estaduais e Municipais das Cidades, pela possibilidade de haver uma maior articulação entre as diferentes políticas urbanas (a exemplo da moradia, do saneamento básico, da mobilidade urbana e do planejamento territorial</a:t>
            </a:r>
            <a:r>
              <a:rPr lang="pt-BR" sz="2600" dirty="0" smtClean="0">
                <a:latin typeface="Arial Narrow" panose="020B0506020202030204" pitchFamily="34" charset="0"/>
              </a:rPr>
              <a:t>).</a:t>
            </a:r>
            <a:endParaRPr lang="pt-BR" sz="2600" dirty="0">
              <a:latin typeface="Arial Narrow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88640"/>
            <a:ext cx="9144000" cy="108012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ÓRGÃOS COLEGIADOS JÁ EXISTENTES</a:t>
            </a:r>
            <a:endParaRPr lang="pt-BR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61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1916832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 smtClean="0">
                <a:latin typeface="Arial Narrow" panose="020B0506020202030204" pitchFamily="34" charset="0"/>
              </a:rPr>
              <a:t>O órgão </a:t>
            </a:r>
            <a:r>
              <a:rPr lang="pt-BR" sz="2600" dirty="0">
                <a:latin typeface="Arial Narrow" panose="020B0506020202030204" pitchFamily="34" charset="0"/>
              </a:rPr>
              <a:t>colegiado </a:t>
            </a:r>
            <a:r>
              <a:rPr lang="pt-BR" sz="2600" dirty="0" smtClean="0">
                <a:latin typeface="Arial Narrow" panose="020B0506020202030204" pitchFamily="34" charset="0"/>
              </a:rPr>
              <a:t>deve </a:t>
            </a:r>
            <a:r>
              <a:rPr lang="pt-BR" sz="2600" dirty="0">
                <a:latin typeface="Arial Narrow" panose="020B0506020202030204" pitchFamily="34" charset="0"/>
              </a:rPr>
              <a:t>possuir autonomia mínima, a qual se configura mediante as previsões de que: </a:t>
            </a:r>
            <a:endParaRPr lang="pt-BR" sz="2600" dirty="0" smtClean="0">
              <a:latin typeface="Arial Narrow" panose="020B0506020202030204" pitchFamily="34" charset="0"/>
            </a:endParaRPr>
          </a:p>
          <a:p>
            <a:pPr algn="just"/>
            <a:endParaRPr lang="pt-BR" sz="1600" dirty="0">
              <a:latin typeface="Arial Narrow" panose="020B0506020202030204" pitchFamily="34" charset="0"/>
            </a:endParaRPr>
          </a:p>
          <a:p>
            <a:pPr algn="just"/>
            <a:r>
              <a:rPr lang="pt-BR" sz="2400" i="1" dirty="0"/>
              <a:t>(i) suas reuniões são convocadas por quem o integra, não podendo depender, para se reunir, da vontade de terceiros; </a:t>
            </a:r>
          </a:p>
          <a:p>
            <a:pPr algn="just"/>
            <a:endParaRPr lang="pt-BR" sz="1600" i="1" dirty="0"/>
          </a:p>
          <a:p>
            <a:pPr algn="just"/>
            <a:r>
              <a:rPr lang="pt-BR" sz="2400" i="1" dirty="0"/>
              <a:t>(</a:t>
            </a:r>
            <a:r>
              <a:rPr lang="pt-BR" sz="2400" i="1" dirty="0" err="1"/>
              <a:t>ii</a:t>
            </a:r>
            <a:r>
              <a:rPr lang="pt-BR" sz="2400" i="1" dirty="0"/>
              <a:t>) a pauta das reuniões deve ser deliberada pelo próprio órgão colegiado, não podendo este apenas apreciar o que terceiros lhe </a:t>
            </a:r>
            <a:r>
              <a:rPr lang="pt-BR" sz="2400" i="1" dirty="0" smtClean="0"/>
              <a:t>enviem; </a:t>
            </a:r>
            <a:r>
              <a:rPr lang="pt-BR" sz="2400" i="1" dirty="0"/>
              <a:t>e </a:t>
            </a:r>
          </a:p>
          <a:p>
            <a:pPr algn="just"/>
            <a:endParaRPr lang="pt-BR" sz="1600" i="1" dirty="0"/>
          </a:p>
          <a:p>
            <a:pPr algn="just"/>
            <a:r>
              <a:rPr lang="pt-BR" sz="2400" i="1" dirty="0"/>
              <a:t>(</a:t>
            </a:r>
            <a:r>
              <a:rPr lang="pt-BR" sz="2400" i="1" dirty="0" err="1"/>
              <a:t>iii</a:t>
            </a:r>
            <a:r>
              <a:rPr lang="pt-BR" sz="2400" i="1" dirty="0"/>
              <a:t>) as decisões do órgão colegiado não podem depender da ratificação, homologação ou concurso de terceiros que não o integrem.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88640"/>
            <a:ext cx="9144000" cy="108012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AUTONOMIA</a:t>
            </a:r>
            <a:endParaRPr lang="pt-BR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3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5" name="Line 5"/>
          <p:cNvSpPr>
            <a:spLocks noChangeShapeType="1"/>
          </p:cNvSpPr>
          <p:nvPr/>
        </p:nvSpPr>
        <p:spPr bwMode="auto">
          <a:xfrm>
            <a:off x="42846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5046" name="Line 6"/>
          <p:cNvSpPr>
            <a:spLocks noChangeShapeType="1"/>
          </p:cNvSpPr>
          <p:nvPr/>
        </p:nvSpPr>
        <p:spPr bwMode="auto">
          <a:xfrm>
            <a:off x="4859338" y="2133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5504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pt-BR" altLang="pt-BR"/>
          </a:p>
          <a:p>
            <a:pPr lvl="1"/>
            <a:endParaRPr lang="pt-BR" altLang="pt-BR"/>
          </a:p>
        </p:txBody>
      </p:sp>
      <p:sp>
        <p:nvSpPr>
          <p:cNvPr id="855049" name="Text Box 9"/>
          <p:cNvSpPr txBox="1">
            <a:spLocks noChangeArrowheads="1"/>
          </p:cNvSpPr>
          <p:nvPr/>
        </p:nvSpPr>
        <p:spPr bwMode="auto">
          <a:xfrm>
            <a:off x="1042988" y="1936750"/>
            <a:ext cx="684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pt-BR" altLang="pt-BR" sz="1800" b="0">
              <a:latin typeface="Arial" charset="0"/>
            </a:endParaRPr>
          </a:p>
        </p:txBody>
      </p:sp>
      <p:sp>
        <p:nvSpPr>
          <p:cNvPr id="855050" name="Rectangle 10"/>
          <p:cNvSpPr>
            <a:spLocks noChangeArrowheads="1"/>
          </p:cNvSpPr>
          <p:nvPr/>
        </p:nvSpPr>
        <p:spPr bwMode="auto">
          <a:xfrm>
            <a:off x="1547813" y="1557338"/>
            <a:ext cx="6049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pt-BR" altLang="pt-BR" sz="4000" b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55051" name="Rectangle 11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0" y="97468"/>
            <a:ext cx="910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 Narrow" pitchFamily="34" charset="0"/>
              </a:rPr>
              <a:t>5ª Conferência Nacional das Cidades – Reunião que decidiu as cinco prioridades para a atuação da SNSA/MCIDADES</a:t>
            </a:r>
            <a:endParaRPr lang="pt-BR" sz="2800" dirty="0">
              <a:latin typeface="Arial Narrow" pitchFamily="34" charset="0"/>
            </a:endParaRPr>
          </a:p>
        </p:txBody>
      </p:sp>
      <p:pic>
        <p:nvPicPr>
          <p:cNvPr id="6146" name="Picture 2" descr="L:\kassab_concidades-11.03.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79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7504" y="1556792"/>
            <a:ext cx="88569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5200" b="1" i="1" dirty="0" smtClean="0">
                <a:latin typeface="Arial Narrow" pitchFamily="34" charset="0"/>
              </a:rPr>
              <a:t>Obrigado!</a:t>
            </a:r>
            <a:endParaRPr lang="pt-BR" sz="5200" b="1" i="1" dirty="0">
              <a:latin typeface="Arial Narrow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350100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rial Narrow" pitchFamily="34" charset="0"/>
                <a:hlinkClick r:id="rId2"/>
              </a:rPr>
              <a:t>ernani.miranda@cidades.gov.br</a:t>
            </a:r>
            <a:endParaRPr lang="pt-BR" sz="3200" dirty="0" smtClean="0">
              <a:latin typeface="Arial Narrow" pitchFamily="34" charset="0"/>
            </a:endParaRPr>
          </a:p>
          <a:p>
            <a:pPr algn="ctr"/>
            <a:endParaRPr lang="pt-BR" sz="3200" dirty="0" smtClean="0">
              <a:latin typeface="Arial Narrow" pitchFamily="34" charset="0"/>
            </a:endParaRPr>
          </a:p>
        </p:txBody>
      </p:sp>
      <p:graphicFrame>
        <p:nvGraphicFramePr>
          <p:cNvPr id="4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394783"/>
              </p:ext>
            </p:extLst>
          </p:nvPr>
        </p:nvGraphicFramePr>
        <p:xfrm>
          <a:off x="467544" y="6381328"/>
          <a:ext cx="6585148" cy="300858"/>
        </p:xfrm>
        <a:graphic>
          <a:graphicData uri="http://schemas.openxmlformats.org/drawingml/2006/table">
            <a:tbl>
              <a:tblPr/>
              <a:tblGrid>
                <a:gridCol w="6585148"/>
              </a:tblGrid>
              <a:tr h="284162"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Secretaria Nacional de Saneamento Ambiental      Ministério das Cidades</a:t>
                      </a:r>
                    </a:p>
                  </a:txBody>
                  <a:tcPr marL="90003" marR="90003" marT="55620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23752" r="11113" b="24924"/>
          <a:stretch/>
        </p:blipFill>
        <p:spPr bwMode="auto">
          <a:xfrm>
            <a:off x="7236296" y="6237312"/>
            <a:ext cx="1656184" cy="56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IMG_9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01979"/>
            <a:ext cx="9144000" cy="608340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0" y="97468"/>
            <a:ext cx="910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 Narrow" pitchFamily="34" charset="0"/>
              </a:rPr>
              <a:t>UBERABA – </a:t>
            </a:r>
            <a:r>
              <a:rPr lang="pt-BR" sz="2800" dirty="0" smtClean="0">
                <a:latin typeface="Arial Narrow" pitchFamily="34" charset="0"/>
              </a:rPr>
              <a:t>Reunião sobre o </a:t>
            </a:r>
            <a:r>
              <a:rPr lang="pt-BR" sz="2800" dirty="0" smtClean="0">
                <a:latin typeface="Arial Narrow" pitchFamily="34" charset="0"/>
              </a:rPr>
              <a:t>Plano Municipal de Saneamento</a:t>
            </a:r>
            <a:endParaRPr lang="pt-BR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188640"/>
            <a:ext cx="9144000" cy="79208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LEI DO SANEAMENTO BÁSICO</a:t>
            </a:r>
            <a:endParaRPr lang="pt-BR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512" y="2038196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3200" dirty="0" smtClean="0">
                <a:latin typeface="Arial Narrow" pitchFamily="34" charset="0"/>
              </a:rPr>
              <a:t>Controle </a:t>
            </a:r>
            <a:r>
              <a:rPr lang="pt-BR" sz="3200" dirty="0">
                <a:latin typeface="Arial Narrow" pitchFamily="34" charset="0"/>
              </a:rPr>
              <a:t>social: conjunto de mecanismos e procedimentos que garantem à sociedade informações, representações técnicas e </a:t>
            </a:r>
            <a:r>
              <a:rPr lang="pt-BR" sz="3200" b="1" u="sng" dirty="0">
                <a:latin typeface="Arial Narrow" pitchFamily="34" charset="0"/>
              </a:rPr>
              <a:t>participações nos processos </a:t>
            </a:r>
            <a:r>
              <a:rPr lang="pt-BR" sz="3200" dirty="0">
                <a:latin typeface="Arial Narrow" pitchFamily="34" charset="0"/>
              </a:rPr>
              <a:t>de formulação de políticas, de planejamento e de avaliação relacionados aos serviços públicos de saneamento </a:t>
            </a:r>
            <a:r>
              <a:rPr lang="pt-BR" sz="3200" dirty="0" smtClean="0">
                <a:latin typeface="Arial Narrow" pitchFamily="34" charset="0"/>
              </a:rPr>
              <a:t>básico</a:t>
            </a:r>
            <a:r>
              <a:rPr lang="pt-BR" sz="3200" dirty="0">
                <a:latin typeface="Arial Narrow" pitchFamily="34" charset="0"/>
              </a:rPr>
              <a:t>.</a:t>
            </a:r>
            <a:endParaRPr lang="pt-BR" sz="3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188640"/>
            <a:ext cx="9144000" cy="79208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LEI DO SANEAMENTO BÁSICO</a:t>
            </a:r>
            <a:endParaRPr lang="pt-BR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512" y="1556792"/>
            <a:ext cx="87849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3200" dirty="0" smtClean="0">
                <a:latin typeface="Arial Narrow" pitchFamily="34" charset="0"/>
              </a:rPr>
              <a:t>Controle </a:t>
            </a:r>
            <a:r>
              <a:rPr lang="pt-BR" sz="3200" dirty="0" smtClean="0">
                <a:latin typeface="Arial Narrow" pitchFamily="34" charset="0"/>
              </a:rPr>
              <a:t>social </a:t>
            </a:r>
            <a:r>
              <a:rPr lang="pt-BR" sz="3200" dirty="0" smtClean="0">
                <a:latin typeface="Arial Narrow" pitchFamily="34" charset="0"/>
              </a:rPr>
              <a:t>é um </a:t>
            </a:r>
            <a:r>
              <a:rPr lang="pt-BR" sz="3200" dirty="0" smtClean="0">
                <a:latin typeface="Arial Narrow" pitchFamily="34" charset="0"/>
              </a:rPr>
              <a:t>princípio </a:t>
            </a:r>
            <a:r>
              <a:rPr lang="pt-BR" sz="3200" dirty="0" smtClean="0">
                <a:latin typeface="Arial Narrow" pitchFamily="34" charset="0"/>
              </a:rPr>
              <a:t>fundamental e um dos instrumentos importante da política de saneamento básico.</a:t>
            </a:r>
          </a:p>
          <a:p>
            <a:pPr algn="ctr">
              <a:spcAft>
                <a:spcPts val="1200"/>
              </a:spcAft>
            </a:pPr>
            <a:endParaRPr lang="pt-BR" sz="3200" dirty="0">
              <a:latin typeface="Arial Narrow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BR" sz="3200" dirty="0" smtClean="0">
                <a:latin typeface="Arial Narrow" pitchFamily="34" charset="0"/>
              </a:rPr>
              <a:t>O controle </a:t>
            </a:r>
            <a:r>
              <a:rPr lang="pt-BR" sz="3200" dirty="0" smtClean="0">
                <a:latin typeface="Arial Narrow" pitchFamily="34" charset="0"/>
              </a:rPr>
              <a:t>social nas atividades de planejamento, regulação e fiscalização dos </a:t>
            </a:r>
            <a:r>
              <a:rPr lang="pt-BR" sz="3200" dirty="0">
                <a:latin typeface="Arial Narrow" pitchFamily="34" charset="0"/>
              </a:rPr>
              <a:t>serviços </a:t>
            </a:r>
            <a:r>
              <a:rPr lang="pt-BR" sz="3200" dirty="0" smtClean="0">
                <a:latin typeface="Arial Narrow" pitchFamily="34" charset="0"/>
              </a:rPr>
              <a:t>é condição </a:t>
            </a:r>
            <a:r>
              <a:rPr lang="pt-BR" sz="3200" dirty="0">
                <a:latin typeface="Arial Narrow" pitchFamily="34" charset="0"/>
              </a:rPr>
              <a:t>de validade dos contratos que tenham por objeto a prestação de serviços públicos de </a:t>
            </a:r>
            <a:r>
              <a:rPr lang="pt-BR" sz="3200" dirty="0" smtClean="0">
                <a:latin typeface="Arial Narrow" pitchFamily="34" charset="0"/>
              </a:rPr>
              <a:t>saneamento</a:t>
            </a:r>
            <a:r>
              <a:rPr lang="pt-BR" sz="3200" dirty="0">
                <a:latin typeface="Arial Narrow" pitchFamily="34" charset="0"/>
              </a:rPr>
              <a:t>.</a:t>
            </a:r>
            <a:endParaRPr lang="pt-BR" sz="32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7" name="Line 5"/>
          <p:cNvSpPr>
            <a:spLocks noChangeShapeType="1"/>
          </p:cNvSpPr>
          <p:nvPr/>
        </p:nvSpPr>
        <p:spPr bwMode="auto">
          <a:xfrm>
            <a:off x="42846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63238" name="Line 6"/>
          <p:cNvSpPr>
            <a:spLocks noChangeShapeType="1"/>
          </p:cNvSpPr>
          <p:nvPr/>
        </p:nvSpPr>
        <p:spPr bwMode="auto">
          <a:xfrm>
            <a:off x="4859338" y="2133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6324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pt-BR" altLang="pt-BR"/>
          </a:p>
          <a:p>
            <a:pPr lvl="1"/>
            <a:endParaRPr lang="pt-BR" altLang="pt-BR"/>
          </a:p>
        </p:txBody>
      </p:sp>
      <p:sp>
        <p:nvSpPr>
          <p:cNvPr id="863241" name="Text Box 9"/>
          <p:cNvSpPr txBox="1">
            <a:spLocks noChangeArrowheads="1"/>
          </p:cNvSpPr>
          <p:nvPr/>
        </p:nvSpPr>
        <p:spPr bwMode="auto">
          <a:xfrm>
            <a:off x="1042988" y="1936750"/>
            <a:ext cx="684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pt-BR" altLang="pt-BR" sz="1800" b="0">
              <a:latin typeface="Arial" charset="0"/>
            </a:endParaRPr>
          </a:p>
        </p:txBody>
      </p:sp>
      <p:sp>
        <p:nvSpPr>
          <p:cNvPr id="863242" name="Rectangle 10"/>
          <p:cNvSpPr>
            <a:spLocks noChangeArrowheads="1"/>
          </p:cNvSpPr>
          <p:nvPr/>
        </p:nvSpPr>
        <p:spPr bwMode="auto">
          <a:xfrm>
            <a:off x="1547813" y="1557338"/>
            <a:ext cx="6049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pt-BR" altLang="pt-BR" sz="4000" b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63243" name="Rectangle 11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863248" name="Picture 16" descr="_MG_1821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0"/>
            <a:ext cx="5219700" cy="347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51" name="Picture 19" descr="_MG_18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60750"/>
            <a:ext cx="446405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3253" name="Picture 21" descr="_MG_18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521811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3255" name="Picture 23" descr="_MG_1815"/>
          <p:cNvPicPr>
            <a:picLocks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30575"/>
            <a:ext cx="5292725" cy="3527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7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188640"/>
            <a:ext cx="9144000" cy="108012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DECRETO 7.217/2010 – REGULAMENTA A LEI </a:t>
            </a:r>
            <a:r>
              <a:rPr lang="pt-BR" sz="3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DO SANEAMENTO BÁSICO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9512" y="1977802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3200" b="1" u="sng" dirty="0">
                <a:latin typeface="Arial Narrow" pitchFamily="34" charset="0"/>
              </a:rPr>
              <a:t>Após 31 de dezembro de 2014</a:t>
            </a:r>
            <a:r>
              <a:rPr lang="pt-BR" sz="3200" dirty="0">
                <a:latin typeface="Arial Narrow" pitchFamily="34" charset="0"/>
              </a:rPr>
              <a:t>, será vedado o acesso aos recursos federais ou aos geridos ou administrados por órgão ou entidade da União, quando destinados a serviços de saneamento básico, àqueles titulares de serviços públicos de saneamento básico que não instituírem, por meio de legislação específica, o controle social realizado por órgão </a:t>
            </a:r>
            <a:r>
              <a:rPr lang="pt-BR" sz="3200" dirty="0" smtClean="0">
                <a:latin typeface="Arial Narrow" pitchFamily="34" charset="0"/>
              </a:rPr>
              <a:t>colegiado.</a:t>
            </a:r>
            <a:endParaRPr lang="pt-BR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0" y="188640"/>
            <a:ext cx="9144000" cy="108012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ESCOPO</a:t>
            </a:r>
            <a:endParaRPr lang="pt-BR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512" y="2110204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3200" dirty="0">
                <a:latin typeface="Arial Narrow" pitchFamily="34" charset="0"/>
              </a:rPr>
              <a:t>O </a:t>
            </a:r>
            <a:r>
              <a:rPr lang="pt-BR" sz="3200" dirty="0">
                <a:latin typeface="Arial Narrow" pitchFamily="34" charset="0"/>
              </a:rPr>
              <a:t>órgão de controle social instituído </a:t>
            </a:r>
            <a:r>
              <a:rPr lang="pt-BR" sz="3200" dirty="0" smtClean="0">
                <a:latin typeface="Arial Narrow" pitchFamily="34" charset="0"/>
              </a:rPr>
              <a:t>deve </a:t>
            </a:r>
            <a:r>
              <a:rPr lang="pt-BR" sz="3200" dirty="0">
                <a:latin typeface="Arial Narrow" pitchFamily="34" charset="0"/>
              </a:rPr>
              <a:t>contemplar os </a:t>
            </a:r>
            <a:r>
              <a:rPr lang="pt-BR" sz="3200" dirty="0" smtClean="0">
                <a:latin typeface="Arial Narrow" pitchFamily="34" charset="0"/>
              </a:rPr>
              <a:t>quatro </a:t>
            </a:r>
            <a:r>
              <a:rPr lang="pt-BR" sz="3200" dirty="0">
                <a:latin typeface="Arial Narrow" pitchFamily="34" charset="0"/>
              </a:rPr>
              <a:t>componentes do saneamento </a:t>
            </a:r>
            <a:r>
              <a:rPr lang="pt-BR" sz="3200" dirty="0" smtClean="0">
                <a:latin typeface="Arial Narrow" pitchFamily="34" charset="0"/>
              </a:rPr>
              <a:t>básico: </a:t>
            </a:r>
            <a:r>
              <a:rPr lang="pt-BR" sz="3200" b="1" dirty="0" smtClean="0">
                <a:latin typeface="Arial Narrow" pitchFamily="34" charset="0"/>
              </a:rPr>
              <a:t>abastecimento </a:t>
            </a:r>
            <a:r>
              <a:rPr lang="pt-BR" sz="3200" b="1" dirty="0">
                <a:latin typeface="Arial Narrow" pitchFamily="34" charset="0"/>
              </a:rPr>
              <a:t>de água potável, esgotamento sanitário, limpeza urbana e manejo de resíduos sólidos e drenagem e manejo das águas pluviais urbanas</a:t>
            </a:r>
            <a:r>
              <a:rPr lang="pt-BR" sz="3200" dirty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4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2110204"/>
            <a:ext cx="87849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3200" dirty="0" smtClean="0">
                <a:latin typeface="Arial Narrow" pitchFamily="34" charset="0"/>
              </a:rPr>
              <a:t>Os </a:t>
            </a:r>
            <a:r>
              <a:rPr lang="pt-BR" sz="3200" dirty="0">
                <a:latin typeface="Arial Narrow" pitchFamily="34" charset="0"/>
              </a:rPr>
              <a:t>titulares de serviços públicos de saneamento básico </a:t>
            </a:r>
            <a:r>
              <a:rPr lang="pt-BR" sz="3200" dirty="0" smtClean="0">
                <a:latin typeface="Arial Narrow" pitchFamily="34" charset="0"/>
              </a:rPr>
              <a:t>é que </a:t>
            </a:r>
            <a:r>
              <a:rPr lang="pt-BR" sz="3200" dirty="0">
                <a:latin typeface="Arial Narrow" pitchFamily="34" charset="0"/>
              </a:rPr>
              <a:t>devem cumprir a condição de instituir, por meio de </a:t>
            </a:r>
            <a:r>
              <a:rPr lang="pt-BR" sz="3200" b="1" u="sng" dirty="0">
                <a:latin typeface="Arial Narrow" pitchFamily="34" charset="0"/>
              </a:rPr>
              <a:t>legislação específica</a:t>
            </a:r>
            <a:r>
              <a:rPr lang="pt-BR" sz="3200" dirty="0">
                <a:latin typeface="Arial Narrow" pitchFamily="34" charset="0"/>
              </a:rPr>
              <a:t>, o controle social realizado por órgão colegiado</a:t>
            </a:r>
            <a:r>
              <a:rPr lang="pt-BR" sz="3200" dirty="0" smtClean="0">
                <a:latin typeface="Arial Narrow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endParaRPr lang="pt-BR" sz="2400" dirty="0" smtClean="0"/>
          </a:p>
          <a:p>
            <a:pPr algn="ctr">
              <a:spcAft>
                <a:spcPts val="1200"/>
              </a:spcAft>
            </a:pPr>
            <a:r>
              <a:rPr lang="pt-BR" sz="2400" dirty="0" smtClean="0"/>
              <a:t>“</a:t>
            </a:r>
            <a:r>
              <a:rPr lang="pt-BR" sz="2400" i="1" dirty="0"/>
              <a:t>essencial que haja um ato legislativo instituindo o órgão, devendo o mesmo ato legislativo dizer sobre sua natureza colegiada, inclusive informando sobre a participação da sociedade civil</a:t>
            </a:r>
            <a:r>
              <a:rPr lang="pt-BR" sz="2400" dirty="0"/>
              <a:t>”. </a:t>
            </a:r>
            <a:endParaRPr lang="pt-BR" sz="2400" dirty="0">
              <a:latin typeface="Arial Narrow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188640"/>
            <a:ext cx="9144000" cy="108012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  <a:cs typeface="Times New Roman"/>
              </a:rPr>
              <a:t>COMO INSTITUIR</a:t>
            </a:r>
            <a:endParaRPr lang="pt-BR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76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</TotalTime>
  <Words>1373</Words>
  <Application>Microsoft Office PowerPoint</Application>
  <PresentationFormat>Apresentação na tela (4:3)</PresentationFormat>
  <Paragraphs>105</Paragraphs>
  <Slides>25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SANEAMENTO AMBIENTAL: POLÍTICAS INTEGRADAS COM PARTICIPAÇÃO SOCIAL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Categoria: Universalidade</dc:title>
  <dc:creator>Tatiana</dc:creator>
  <cp:lastModifiedBy>DELL</cp:lastModifiedBy>
  <cp:revision>104</cp:revision>
  <cp:lastPrinted>2012-09-19T13:39:11Z</cp:lastPrinted>
  <dcterms:created xsi:type="dcterms:W3CDTF">2012-07-08T21:50:31Z</dcterms:created>
  <dcterms:modified xsi:type="dcterms:W3CDTF">2015-05-26T14:48:01Z</dcterms:modified>
</cp:coreProperties>
</file>