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63" r:id="rId2"/>
    <p:sldId id="336" r:id="rId3"/>
    <p:sldId id="359" r:id="rId4"/>
    <p:sldId id="360" r:id="rId5"/>
    <p:sldId id="338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70" r:id="rId16"/>
    <p:sldId id="340" r:id="rId17"/>
    <p:sldId id="335" r:id="rId1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2E548A4-827E-4203-B19D-C7DAF5F53E2D}" type="datetimeFigureOut">
              <a:rPr lang="pt-BR"/>
              <a:pPr>
                <a:defRPr/>
              </a:pPr>
              <a:t>27/05/2015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0913118-5EAC-443E-B731-610D74F1D41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0137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913118-5EAC-443E-B731-610D74F1D41B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23687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913118-5EAC-443E-B731-610D74F1D41B}" type="slidenum">
              <a:rPr lang="pt-BR" smtClean="0"/>
              <a:pPr>
                <a:defRPr/>
              </a:pPr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23687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913118-5EAC-443E-B731-610D74F1D41B}" type="slidenum">
              <a:rPr lang="pt-BR" smtClean="0"/>
              <a:pPr>
                <a:defRPr/>
              </a:pPr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2368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913118-5EAC-443E-B731-610D74F1D41B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2368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913118-5EAC-443E-B731-610D74F1D41B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2368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913118-5EAC-443E-B731-610D74F1D41B}" type="slidenum">
              <a:rPr lang="pt-BR" smtClean="0"/>
              <a:pPr>
                <a:defRPr/>
              </a:pPr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2368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913118-5EAC-443E-B731-610D74F1D41B}" type="slidenum">
              <a:rPr lang="pt-BR" smtClean="0"/>
              <a:pPr>
                <a:defRPr/>
              </a:pPr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2368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913118-5EAC-443E-B731-610D74F1D41B}" type="slidenum">
              <a:rPr lang="pt-BR" smtClean="0"/>
              <a:pPr>
                <a:defRPr/>
              </a:pPr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2368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913118-5EAC-443E-B731-610D74F1D41B}" type="slidenum">
              <a:rPr lang="pt-BR" smtClean="0"/>
              <a:pPr>
                <a:defRPr/>
              </a:pPr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2368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913118-5EAC-443E-B731-610D74F1D41B}" type="slidenum">
              <a:rPr lang="pt-BR" smtClean="0"/>
              <a:pPr>
                <a:defRPr/>
              </a:pPr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2368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913118-5EAC-443E-B731-610D74F1D41B}" type="slidenum">
              <a:rPr lang="pt-BR" smtClean="0"/>
              <a:pPr>
                <a:defRPr/>
              </a:pPr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2368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AEC91-7231-40C9-B302-761680858B87}" type="datetime1">
              <a:rPr lang="pt-BR" smtClean="0"/>
              <a:t>27/05/2015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6F2EB-ED6F-4641-853A-04D3D97AEC1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02A54-ADC5-4C51-AD32-CFF3B2AC2F4B}" type="datetime1">
              <a:rPr lang="pt-BR" smtClean="0"/>
              <a:t>27/05/2015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F2B58-B2AC-46FC-B2CB-5EDDBBC2448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E8EA6-1AAC-4043-A6FE-4FFA3CE662ED}" type="datetime1">
              <a:rPr lang="pt-BR" smtClean="0"/>
              <a:t>27/05/2015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7B913-357E-4A18-9E8A-EC79EF24C10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F9CD1-9147-451B-B6D2-4D28154CB0E1}" type="datetime1">
              <a:rPr lang="pt-BR" smtClean="0"/>
              <a:t>27/05/2015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C9411-1923-415D-822C-191580F439F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9038-58D5-4B96-B953-9F8F8AA18A46}" type="datetime1">
              <a:rPr lang="pt-BR" smtClean="0"/>
              <a:t>27/05/2015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2A77D-40D1-4D83-A5E6-F5863A05885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BDD53-3D40-4D50-ADE6-3661EF4E46A6}" type="datetime1">
              <a:rPr lang="pt-BR" smtClean="0"/>
              <a:t>27/05/2015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29A75-AF4B-448F-9159-9AB21B51C2F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013EB-C19A-4E95-B9C8-2211BDA0D865}" type="datetime1">
              <a:rPr lang="pt-BR" smtClean="0"/>
              <a:t>27/05/2015</a:t>
            </a:fld>
            <a:endParaRPr lang="pt-BR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ABE20-3520-482F-9A33-4594472CCF3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46B2-7034-4678-9E8B-1D70673BF240}" type="datetime1">
              <a:rPr lang="pt-BR" smtClean="0"/>
              <a:t>27/05/2015</a:t>
            </a:fld>
            <a:endParaRPr lang="pt-BR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B49F6-8041-4E88-9F36-FA0F34FADA2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84E1E-FFF9-469F-AEB6-7ABA684076C8}" type="datetime1">
              <a:rPr lang="pt-BR" smtClean="0"/>
              <a:t>27/05/2015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1809E-4622-41EB-B2FA-778B0E98C78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572BC-CD58-468F-9E40-B26BF9A5C3BD}" type="datetime1">
              <a:rPr lang="pt-BR" smtClean="0"/>
              <a:t>27/05/2015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E894D-2540-498A-98E9-CA65564F818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60540-C350-4A8F-AD5D-3CA877E5385C}" type="datetime1">
              <a:rPr lang="pt-BR" smtClean="0"/>
              <a:t>27/05/2015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1DECA-9FA5-4065-A3FE-6802BCA8396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5000"/>
            <a:lum/>
            <a:extLst/>
          </a:blip>
          <a:srcRect/>
          <a:stretch>
            <a:fillRect l="-1000" t="-2000" r="-1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D78AF4-355F-4CE0-A28C-A043FF8A1773}" type="datetime1">
              <a:rPr lang="pt-BR" smtClean="0"/>
              <a:t>27/05/2015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A109609-FBEC-4E11-94A9-966ABEA82487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advogadomarlon@hot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388" y="404813"/>
            <a:ext cx="8713787" cy="6264275"/>
          </a:xfrm>
        </p:spPr>
        <p:txBody>
          <a:bodyPr>
            <a:normAutofit fontScale="90000"/>
          </a:bodyPr>
          <a:lstStyle/>
          <a:p>
            <a:r>
              <a:rPr lang="pt-BR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45ª Assembleia Nacional da ASSEMAE</a:t>
            </a:r>
            <a:br>
              <a:rPr lang="pt-BR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Retomada dos Serviços </a:t>
            </a:r>
            <a:r>
              <a:rPr lang="pt-B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Municipais Concedidos</a:t>
            </a:r>
            <a:r>
              <a:rPr lang="pt-B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1600" b="1" dirty="0" smtClean="0"/>
              <a:t/>
            </a:r>
            <a:br>
              <a:rPr lang="pt-BR" sz="1600" b="1" dirty="0" smtClean="0"/>
            </a:br>
            <a:r>
              <a:rPr lang="pt-BR" sz="3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Marlon do Nascimento Barbosa</a:t>
            </a:r>
            <a:br>
              <a:rPr lang="pt-BR" sz="3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Advogado e Tecnólogo em Gestão Pública</a:t>
            </a:r>
            <a:br>
              <a:rPr lang="pt-BR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3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Poços de Caldas/MG</a:t>
            </a:r>
            <a:br>
              <a:rPr lang="pt-BR" sz="3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3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28 de maio de 2015</a:t>
            </a:r>
            <a:r>
              <a:rPr lang="pt-BR" sz="29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9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29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9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t-BR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9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9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endParaRPr lang="pt-BR" sz="16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DE QUALQUER MODO, AS CONCESSÕES CONTINUAM, SEM QUALQUER FUNDAMENTO LEGAL (É NECESSÁRIO LICITAR).</a:t>
            </a:r>
          </a:p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NÃO PODE HAVER DESCONTINUIDADE DO SERVIÇO.</a:t>
            </a:r>
          </a:p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 art. 42, caput, da Lei Federal nº 8.987 garantiu a validade das concessões pelo prazo definido no ato de outorga.</a:t>
            </a:r>
          </a:p>
          <a:p>
            <a:pPr algn="ctr"/>
            <a:endParaRPr lang="pt-BR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36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1809E-4622-41EB-B2FA-778B0E98C782}" type="slidenum">
              <a:rPr lang="pt-BR" smtClean="0"/>
              <a:pPr>
                <a:defRPr/>
              </a:pPr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5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VENCIDO O PRAZO, O CONTROLE TOTAL DO SERVIÇO PASSA PARA O MUNICÍPIO.</a:t>
            </a:r>
          </a:p>
          <a:p>
            <a:pPr algn="ctr"/>
            <a:endParaRPr lang="pt-BR" sz="3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Admitiu-se, no máximo, validade até 31 de dezembro de 2010 (§3º da Lei nº 8.987) SE até 30 de junho de 2009 tivesse sido feito o levantamento dos bens reversíveis não amortizados e acordo para indenização auditado por instituição independente.</a:t>
            </a:r>
            <a:endParaRPr lang="pt-BR" sz="32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1809E-4622-41EB-B2FA-778B0E98C782}" type="slidenum">
              <a:rPr lang="pt-BR" smtClean="0"/>
              <a:pPr>
                <a:defRPr/>
              </a:pPr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805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55707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ORA, SE ESSAS CONDIÇÕES NÃO FORAM CUMPRIDAS, NÃO CABEM ELUCUBRAÇÕES E DEVANEIOS...</a:t>
            </a:r>
          </a:p>
          <a:p>
            <a:pPr algn="ctr"/>
            <a:endParaRPr lang="pt-BR" sz="3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AS CONCESSÕES ESTÃO EXTINTAS!</a:t>
            </a:r>
          </a:p>
          <a:p>
            <a:pPr algn="ctr"/>
            <a:endParaRPr lang="pt-BR" sz="3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 o §4º do art. 42 aduz que não havendo acordo, a indenização será feita conforme o instrumento de concessão ou conforme critérios da legislação aplicável às SAs, efetuada por empresa de auditoria escolhida em comum.</a:t>
            </a:r>
            <a:endParaRPr lang="pt-BR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1809E-4622-41EB-B2FA-778B0E98C782}" type="slidenum">
              <a:rPr lang="pt-BR" smtClean="0"/>
              <a:pPr>
                <a:defRPr/>
              </a:pPr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393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Opa</a:t>
            </a:r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... </a:t>
            </a:r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PROBLEMA...</a:t>
            </a:r>
          </a:p>
          <a:p>
            <a:pPr algn="ctr"/>
            <a:endParaRPr lang="pt-BR" sz="3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COMPANHIAS PODEM FICAR INERTES.</a:t>
            </a:r>
          </a:p>
          <a:p>
            <a:pPr algn="ctr"/>
            <a:endParaRPr lang="pt-BR" sz="3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 ENQUANTO ISSO?</a:t>
            </a:r>
          </a:p>
          <a:p>
            <a:pPr algn="ctr"/>
            <a:endParaRPr lang="pt-BR" sz="3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 SE A EMPRESA DE AUDITORIA APONTAR ABSURDOS E SE FOR INFLUENCIÁVEL?</a:t>
            </a:r>
            <a:endParaRPr lang="pt-BR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1809E-4622-41EB-B2FA-778B0E98C782}" type="slidenum">
              <a:rPr lang="pt-BR" smtClean="0"/>
              <a:pPr>
                <a:defRPr/>
              </a:pPr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370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49552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PONTOS A SEREM DISCUTIDOS:</a:t>
            </a:r>
          </a:p>
          <a:p>
            <a:pPr marL="742950" indent="-742950" algn="ctr">
              <a:buAutoNum type="arabicParenR"/>
            </a:pPr>
            <a:r>
              <a:rPr lang="pt-B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Se a indenização for feita conforme o instrumento de concessão, o que dizer da cláusula que diz que a tarifa será fixada para custear o serviço e recuperar investimentos?</a:t>
            </a:r>
          </a:p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2) Politicamente, como fica a retomada? Há ambiente social e </a:t>
            </a:r>
            <a:r>
              <a:rPr lang="pt-B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técnico de suporte?</a:t>
            </a:r>
            <a:endParaRPr lang="pt-BR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1809E-4622-41EB-B2FA-778B0E98C782}" type="slidenum">
              <a:rPr lang="pt-BR" smtClean="0"/>
              <a:pPr>
                <a:defRPr/>
              </a:pPr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541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PONTOS A SEREM DISCUTIDOS:</a:t>
            </a:r>
          </a:p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3) O §5º do mesmo art. 42 aduz que o pagamento do que ainda não foi amortizado pode ser feito em até 4 parcelas anuais, com garantia real, ou mediante receitas de novo contrato (§6º, e por que não delegação?)</a:t>
            </a:r>
          </a:p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4) SAs são auditadas e apresentam balanços... E se o município concordar? Acaba a lide!</a:t>
            </a:r>
            <a:endParaRPr lang="pt-BR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1809E-4622-41EB-B2FA-778B0E98C782}" type="slidenum">
              <a:rPr lang="pt-BR" smtClean="0"/>
              <a:pPr>
                <a:defRPr/>
              </a:pPr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182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467820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SOLUÇÃO SE NÃO HOUVER RESOLUÇÃO: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REINTEGRAÇÃO DE POSSE OU IMISSÃO NA POSSE.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000" b="1" dirty="0">
              <a:latin typeface="+mn-lt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1809E-4622-41EB-B2FA-778B0E98C782}" type="slidenum">
              <a:rPr lang="pt-BR" smtClean="0"/>
              <a:pPr>
                <a:defRPr/>
              </a:pPr>
              <a:t>16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388" y="404813"/>
            <a:ext cx="8713787" cy="6264275"/>
          </a:xfrm>
        </p:spPr>
        <p:txBody>
          <a:bodyPr>
            <a:normAutofit/>
          </a:bodyPr>
          <a:lstStyle/>
          <a:p>
            <a:r>
              <a:rPr lang="pt-BR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OBRIGADO A TODOS!</a:t>
            </a:r>
            <a:br>
              <a:rPr lang="pt-BR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1800" b="1" dirty="0" smtClean="0"/>
              <a:t/>
            </a:r>
            <a:br>
              <a:rPr lang="pt-BR" sz="1800" b="1" dirty="0" smtClean="0"/>
            </a:br>
            <a:r>
              <a:rPr lang="pt-BR" sz="32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32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2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pt-BR" sz="2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  <a:hlinkClick r:id="rId2"/>
              </a:rPr>
              <a:t>advogadomarlon@hotmail.com</a:t>
            </a:r>
            <a:r>
              <a:rPr lang="pt-BR" sz="2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pt-BR" sz="2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t-BR" sz="2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(44) 9921-3111</a:t>
            </a:r>
            <a:endParaRPr lang="pt-BR" sz="28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1423988"/>
            <a:ext cx="7772400" cy="4093244"/>
          </a:xfrm>
        </p:spPr>
        <p:txBody>
          <a:bodyPr rtlCol="0">
            <a:normAutofit fontScale="92500" lnSpcReduction="20000"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endParaRPr lang="pt-BR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TITULARIDADE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r>
              <a:rPr lang="pt-BR" sz="3600" b="1" dirty="0" smtClean="0">
                <a:solidFill>
                  <a:srgbClr val="46464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Serviço eminentemente municipal, com discussões envolvendo regiões metropolitanas (gestão compartilhada).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2A77D-40D1-4D83-A5E6-F5863A058859}" type="slidenum">
              <a:rPr lang="pt-BR" smtClean="0"/>
              <a:pPr>
                <a:defRPr/>
              </a:pPr>
              <a:t>2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1423988"/>
            <a:ext cx="7772400" cy="4093244"/>
          </a:xfrm>
        </p:spPr>
        <p:txBody>
          <a:bodyPr rtlCol="0">
            <a:normAutofit fontScale="77500" lnSpcReduction="20000"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r>
              <a:rPr lang="pt-BR" sz="3600" b="1" dirty="0" smtClean="0">
                <a:solidFill>
                  <a:srgbClr val="46464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TITULARIDADE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r>
              <a:rPr lang="pt-BR" sz="3600" b="1" dirty="0" smtClean="0">
                <a:solidFill>
                  <a:srgbClr val="46464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Nesse particular, alguns Estados até estão utilizando esse argumento em contraponto à titularidade municipal, mas sequer editaram leis prevendo a gestão compartilhada (usam a própria torpeza).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2A77D-40D1-4D83-A5E6-F5863A058859}" type="slidenum">
              <a:rPr lang="pt-BR" smtClean="0"/>
              <a:pPr>
                <a:defRPr/>
              </a:pPr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810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1423988"/>
            <a:ext cx="7772400" cy="4093244"/>
          </a:xfrm>
        </p:spPr>
        <p:txBody>
          <a:bodyPr rtlCol="0">
            <a:norm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TITULARIDADE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r>
              <a:rPr lang="pt-BR" sz="3600" b="1" dirty="0" smtClean="0">
                <a:solidFill>
                  <a:srgbClr val="46464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 qualquer forma, a titularidade é municipal (planejamento X gestão).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2A77D-40D1-4D83-A5E6-F5863A058859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987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A TITULARIDADE MUNICIPAL É DECORRENTE DO </a:t>
            </a:r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FORTALECIMENTO DO ENTE FEDERATIVO PÓS-CONSTITUIÇÃO DE 1988.</a:t>
            </a:r>
          </a:p>
          <a:p>
            <a:pPr algn="ctr"/>
            <a:endParaRPr lang="pt-BR" sz="36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 MOMENTO HISTÓRICO É DE </a:t>
            </a:r>
            <a:r>
              <a:rPr lang="pt-B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FIM </a:t>
            </a:r>
            <a:r>
              <a:rPr lang="pt-B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DO MODELO </a:t>
            </a:r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PLANASA (regime militar).</a:t>
            </a:r>
            <a:endParaRPr lang="pt-BR" sz="36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1809E-4622-41EB-B2FA-778B0E98C782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ISSO EXPLICA A </a:t>
            </a:r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PADRONIZAÇÃO DOS CONTRATOS DAS COMPANHIAS ESTADUAIS (anos 70 e 80</a:t>
            </a:r>
            <a:r>
              <a:rPr lang="pt-B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)</a:t>
            </a:r>
            <a:r>
              <a:rPr lang="pt-BR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,</a:t>
            </a:r>
            <a:r>
              <a:rPr lang="pt-B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SOBRETUDO NO SUDESTE E NO SUL (MAIOR CONCENTRAÇÃO POPULACIONAL).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1809E-4622-41EB-B2FA-778B0E98C782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26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O PANORAMA MUDOU.</a:t>
            </a:r>
          </a:p>
          <a:p>
            <a:pPr algn="ctr"/>
            <a:endParaRPr lang="pt-BR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SEJA PELO FORTALECIMENTO DOS MUNICÍPIOS E SEJA PELA ATUAÇÃO DO PRÓPRIO GOVERNO FEDERAL (CRIAÇÃO DO MINISTÉRIO DAS CIDADES, LEI DE CONSÓRCIOS, LEI NACIONAL DO SANEAMENTO BÁSICO E INVESTIMENTOS).</a:t>
            </a:r>
            <a:endParaRPr lang="pt-BR" sz="36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1809E-4622-41EB-B2FA-778B0E98C782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413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A PARTICIPAÇÃO POPULAR AUMENTOU E A COMPARAÇÃO SE FEZ INEVITÁVEL.</a:t>
            </a:r>
            <a:endParaRPr lang="pt-BR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endParaRPr lang="pt-BR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 MODELO MUNICIPALISTA (SOBRETUDO AUTÁRQUICO) GANHOU FORÇA.</a:t>
            </a:r>
          </a:p>
          <a:p>
            <a:pPr algn="ctr"/>
            <a:endParaRPr lang="pt-BR" sz="36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PLANEJAMENTO E GESTÃO LOCAL COM A PROTEÇÃO DA REGULAÇÃO APLICANDO A LEI Nº 11.445 </a:t>
            </a:r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GARANTEM AMBIENTE INSTITUCIONAL ESTÁVEL.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1809E-4622-41EB-B2FA-778B0E98C782}" type="slidenum">
              <a:rPr lang="pt-BR" smtClean="0"/>
              <a:pPr>
                <a:defRPr/>
              </a:pPr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237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908050"/>
            <a:ext cx="8207375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AS COMPANHIAS ESTADUAIS, EMBORA BOAS PRESTADORAS, JÁ NÃO RESPONDEM A MUITOS ANSEIOS (participação na decisão e na gestão).</a:t>
            </a:r>
          </a:p>
          <a:p>
            <a:pPr algn="ctr"/>
            <a:endParaRPr lang="pt-BR" sz="3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/>
            <a:r>
              <a:rPr lang="pt-B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TALVEZ SEJA ESSE O GRANDE DESAFIO DA GESTÃO COMPARTILHADA NAS REGIÕES METROPOLITANAS (atrair clientela e transparência).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1809E-4622-41EB-B2FA-778B0E98C782}" type="slidenum">
              <a:rPr lang="pt-BR" smtClean="0"/>
              <a:pPr>
                <a:defRPr/>
              </a:pPr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705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2931</TotalTime>
  <Words>603</Words>
  <Application>Microsoft Office PowerPoint</Application>
  <PresentationFormat>Apresentação na tela (4:3)</PresentationFormat>
  <Paragraphs>82</Paragraphs>
  <Slides>17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   45ª Assembleia Nacional da ASSEMAE Retomada dos Serviços Municipais Concedidos  Marlon do Nascimento Barbosa Advogado e Tecnólogo em Gestão Pública  Poços de Caldas/MG 28 de maio de 2015 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OBRIGADO A TODOS!    advogadomarlon@hotmail.com (44) 9921-3111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Recepção</dc:creator>
  <cp:lastModifiedBy>Notebook</cp:lastModifiedBy>
  <cp:revision>282</cp:revision>
  <dcterms:created xsi:type="dcterms:W3CDTF">2013-10-02T13:46:55Z</dcterms:created>
  <dcterms:modified xsi:type="dcterms:W3CDTF">2015-05-27T16:01:50Z</dcterms:modified>
</cp:coreProperties>
</file>