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1"/>
  </p:notesMasterIdLst>
  <p:sldIdLst>
    <p:sldId id="256" r:id="rId2"/>
    <p:sldId id="258" r:id="rId3"/>
    <p:sldId id="262" r:id="rId4"/>
    <p:sldId id="263" r:id="rId5"/>
    <p:sldId id="264" r:id="rId6"/>
    <p:sldId id="259" r:id="rId7"/>
    <p:sldId id="265" r:id="rId8"/>
    <p:sldId id="267" r:id="rId9"/>
    <p:sldId id="266" r:id="rId10"/>
    <p:sldId id="260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61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86" autoAdjust="0"/>
  </p:normalViewPr>
  <p:slideViewPr>
    <p:cSldViewPr snapToGrid="0">
      <p:cViewPr>
        <p:scale>
          <a:sx n="60" d="100"/>
          <a:sy n="60" d="100"/>
        </p:scale>
        <p:origin x="-168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18D3-991A-49D4-9D9B-6C75D2C550E0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1DE1C-1BFD-456A-A791-2BB245911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Pois se encontram a porção mais reativa do solo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1DE1C-1BFD-456A-A791-2BB245911B2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97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𝑞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𝑠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(𝐶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𝑖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𝐶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𝑓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× 𝑉/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pt-BR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pt-BR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é taxa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(mg/g),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pt-BR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é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inicial de soluto 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(mg/L),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pt-BR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é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equilíbrio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soluto 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(mg/L), V é o volume da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solução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(L)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pt-BR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é a massa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sorvente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1DE1C-1BFD-456A-A791-2BB245911B2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7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1627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3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7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5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8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8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8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0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1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9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4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lora@ipb.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46Assemble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23" y="1165376"/>
            <a:ext cx="3095725" cy="19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24635" y="389964"/>
            <a:ext cx="667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XX Exposição de Experiências Municipais em Saneamento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16 a 19 de maio de 2016 – Jaraguá do Sul - SC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59150" y="3446912"/>
            <a:ext cx="796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AVALIAÇÃO DA REMOÇÃO DE MATÉRIA ORGÂNICA E NUTRIENTES POR SORÇÃO EM SOLOS RESIDUAIS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34813" y="4463524"/>
            <a:ext cx="31672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Flora SILVA</a:t>
            </a:r>
          </a:p>
          <a:p>
            <a:pPr algn="r">
              <a:lnSpc>
                <a:spcPct val="150000"/>
              </a:lnSpc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António ALBUQUERQUE</a:t>
            </a:r>
          </a:p>
          <a:p>
            <a:pPr algn="r">
              <a:lnSpc>
                <a:spcPct val="150000"/>
              </a:lnSpc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Paulo Sérgio SCALIZE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28" y="6277524"/>
            <a:ext cx="2374939" cy="4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7970" y="6103825"/>
            <a:ext cx="1507432" cy="6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6" y="6132746"/>
            <a:ext cx="1100151" cy="5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968188" y="1196788"/>
                <a:ext cx="769171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solo utilizado na pesquisa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fração baixa de argila (dimensão de partícula inferior a 2 μm)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%). Para evitar a colmatação dos solos e assegurar o tratamento da água residual, o solo não deve ter mais de 10% de argila. </a:t>
                </a:r>
              </a:p>
              <a:p>
                <a:pPr algn="just">
                  <a:lnSpc>
                    <a:spcPct val="150000"/>
                  </a:lnSpc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8" y="1196788"/>
                <a:ext cx="7691718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555" r="-6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/>
          <a:stretch>
            <a:fillRect/>
          </a:stretch>
        </p:blipFill>
        <p:spPr bwMode="auto">
          <a:xfrm>
            <a:off x="3358377" y="3362044"/>
            <a:ext cx="5543576" cy="22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98" descr="C:\Users\Flora\Documents\Docs_Flora\Doutoramento\Doutoramento_ECivil_UBI\Fotografias\Fotos_Dez_2012\DSCI0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5296" r="7773"/>
          <a:stretch>
            <a:fillRect/>
          </a:stretch>
        </p:blipFill>
        <p:spPr bwMode="auto">
          <a:xfrm>
            <a:off x="766965" y="3362044"/>
            <a:ext cx="2487223" cy="223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290918" y="5781483"/>
            <a:ext cx="72345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1100" b="1" dirty="0" smtClean="0">
                <a:latin typeface="Trebuchet MS" pitchFamily="34" charset="0"/>
              </a:rPr>
              <a:t>a) Solo </a:t>
            </a:r>
            <a:r>
              <a:rPr lang="pt-PT" sz="1100" b="1" dirty="0">
                <a:latin typeface="Trebuchet MS" pitchFamily="34" charset="0"/>
              </a:rPr>
              <a:t>utilizado na </a:t>
            </a:r>
            <a:r>
              <a:rPr lang="pt-PT" sz="1100" b="1" dirty="0" smtClean="0">
                <a:latin typeface="Trebuchet MS" pitchFamily="34" charset="0"/>
              </a:rPr>
              <a:t>pesquisa; b) </a:t>
            </a:r>
            <a:r>
              <a:rPr lang="pt-PT" sz="1100" b="1" dirty="0">
                <a:latin typeface="Trebuchet MS" pitchFamily="34" charset="0"/>
              </a:rPr>
              <a:t>diagrama cumulativo da fração volumétrica correspondente ao fino do solo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6965" y="3396343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54188" y="3396343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68188" y="1196788"/>
            <a:ext cx="45316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2.65, porosidade de 48% e superfície específica de 0.29 m</a:t>
            </a:r>
            <a:r>
              <a:rPr lang="pt-PT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/g.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Contém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essencialmente sílica (60.44%) e alumina (31.76%), com teores menos elevados de ferro (4%) e potássio (3.81%).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composição mineralógica consiste essencialmente em quartzo, moscovite, ilite, caulinite e também esmectite, constituindo a caulinite cerca de 60% do mineral argiloso presente no solo. </a:t>
            </a:r>
          </a:p>
        </p:txBody>
      </p:sp>
      <p:pic>
        <p:nvPicPr>
          <p:cNvPr id="2050" name="Imagem 125" descr="C:\Users\Flora\AppData\Local\Temp\Rar$DIa0.699\Fino_A_110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04" y="1376362"/>
            <a:ext cx="2514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9753" r="16214" b="9200"/>
          <a:stretch>
            <a:fillRect/>
          </a:stretch>
        </p:blipFill>
        <p:spPr bwMode="auto">
          <a:xfrm>
            <a:off x="5671828" y="3967343"/>
            <a:ext cx="3234859" cy="19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40282" y="1371690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</a:t>
            </a: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71910" y="3724455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876206" y="6009985"/>
            <a:ext cx="303048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1100" b="1" dirty="0" smtClean="0">
                <a:latin typeface="Trebuchet MS" pitchFamily="34" charset="0"/>
              </a:rPr>
              <a:t>a) Imagem </a:t>
            </a:r>
            <a:r>
              <a:rPr lang="pt-PT" sz="1100" b="1" dirty="0">
                <a:latin typeface="Trebuchet MS" pitchFamily="34" charset="0"/>
              </a:rPr>
              <a:t>SEM do fino do solo, ampliação de 11000x; b) Difractograma de raios-X do fino do solo.</a:t>
            </a:r>
          </a:p>
        </p:txBody>
      </p:sp>
    </p:spTree>
    <p:extLst>
      <p:ext uri="{BB962C8B-B14F-4D97-AF65-F5344CB8AC3E}">
        <p14:creationId xmlns:p14="http://schemas.microsoft.com/office/powerpoint/2010/main" val="2865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68188" y="1196788"/>
            <a:ext cx="769171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complexo argilo-coloidal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solo apresenta propriedades reativas que lhe permitem remover poluentes por mecanismos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sorção.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Superfície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específica adequada para o desenvolvimento do biofilme com capacidade para remover poluentes e patogênicos através de mecanismos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biodegradação.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capacidade de troca catiônica (a pH = 7) é média (11.68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cmol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/kg) favorecendo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mais a permuta do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cation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PT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em relação ao Mg</a:t>
            </a:r>
            <a:r>
              <a:rPr lang="pt-PT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pt-PT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Na</a:t>
            </a:r>
            <a:r>
              <a:rPr lang="pt-PT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teor em matéria orgânica é muito baixo (0.45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68188" y="1196788"/>
            <a:ext cx="7691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Após os ensaios de sorção em batelada com P-PO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verificou-se uma ligeira diminuição de Al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um aumento de SiO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e Fe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tendo ainda sido detectada a presença de Na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O. As fases cristalinas detectadas inicialmente permaneceram aparentemente inalteradas, apenas se verificando pequenas variações na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intensidade.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t="15044" r="7799" b="3391"/>
          <a:stretch/>
        </p:blipFill>
        <p:spPr bwMode="auto">
          <a:xfrm>
            <a:off x="1834588" y="3311936"/>
            <a:ext cx="2481147" cy="29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5" r="8681" b="6720"/>
          <a:stretch>
            <a:fillRect/>
          </a:stretch>
        </p:blipFill>
        <p:spPr bwMode="auto">
          <a:xfrm>
            <a:off x="5182135" y="3841457"/>
            <a:ext cx="2454244" cy="23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090782" y="6249806"/>
            <a:ext cx="575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1100" b="1" dirty="0" smtClean="0">
                <a:latin typeface="Trebuchet MS" pitchFamily="34" charset="0"/>
              </a:rPr>
              <a:t>Difractogramas </a:t>
            </a:r>
            <a:r>
              <a:rPr lang="pt-PT" sz="1100" b="1" dirty="0">
                <a:latin typeface="Trebuchet MS" pitchFamily="34" charset="0"/>
              </a:rPr>
              <a:t>de raios-X da amostra inicial de fino do solo e após os ensaios em batelada com diferentes concentrações de P-PO</a:t>
            </a:r>
            <a:r>
              <a:rPr lang="pt-PT" sz="1100" b="1" baseline="-25000" dirty="0">
                <a:latin typeface="Trebuchet MS" pitchFamily="34" charset="0"/>
              </a:rPr>
              <a:t>4</a:t>
            </a:r>
            <a:r>
              <a:rPr lang="pt-PT" sz="1100" b="1" dirty="0">
                <a:latin typeface="Trebuchet MS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38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9968"/>
              </p:ext>
            </p:extLst>
          </p:nvPr>
        </p:nvGraphicFramePr>
        <p:xfrm>
          <a:off x="968187" y="1575170"/>
          <a:ext cx="7812000" cy="3066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68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5061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Concentração Teórica (C</a:t>
                      </a: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de P-PO</a:t>
                      </a:r>
                      <a:r>
                        <a:rPr lang="pt-BR" sz="16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(mg/L)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Concentração após contato com o fino do solo (mg/L)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h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</a:t>
                      </a:r>
                      <a:r>
                        <a:rPr lang="pt-BR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pt-P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5.66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 </a:t>
                      </a:r>
                      <a:r>
                        <a:rPr lang="pt-BR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pt-P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10.67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7.12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4.16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2.77 </a:t>
                      </a:r>
                      <a:r>
                        <a:rPr lang="pt-BR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pt-P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15.43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11.13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9.32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7.22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6.16 </a:t>
                      </a:r>
                      <a:r>
                        <a:rPr lang="pt-BR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pt-P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5.88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20.07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15.12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12.34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10.21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9.31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 </a:t>
                      </a:r>
                      <a:r>
                        <a:rPr lang="pt-BR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pt-P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7.61</a:t>
                      </a:r>
                      <a:endParaRPr lang="pt-PT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892322" y="4585370"/>
            <a:ext cx="414209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1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pt-BR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negrito apresentam-se as concentrações no equilíbrio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8343" y="4931619"/>
            <a:ext cx="7875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Concentrações de equilíbrio (C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atingidas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as 5 h e as 11 h de contato,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 eficiências de remoção (ER)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P-PO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83%, 90.1%, 74%, 60.1% e 55.8% para as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0.53 mg/L, 0.56 mg/L, 2.77 mg/L, 6.16 mg/L e 8.87 mg/L, respectivamente.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92322" y="1101104"/>
            <a:ext cx="769171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Estudo da cinética de reação: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8188" y="1205591"/>
            <a:ext cx="77800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Diminuição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pH ao longo do tempo de contato nos ensaios com P-PO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de aproximadamente 8.13 (início) para 5.97 (final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valores mais baixos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3.12 mg/L e subindo para as concentrações mais elevadas.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temperatura variou de 22.3º C (início) para 22.2 ºC (final).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3708" y="1572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06" y="3265592"/>
            <a:ext cx="6091590" cy="30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549956" y="6237838"/>
            <a:ext cx="66164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1100" b="1" dirty="0">
                <a:latin typeface="Trebuchet MS" pitchFamily="34" charset="0"/>
              </a:rPr>
              <a:t>Variação do pH e temperatura em função do tempo no ensaio da cinética de reação para </a:t>
            </a:r>
            <a:r>
              <a:rPr lang="pt-PT" sz="1100" b="1" dirty="0" smtClean="0">
                <a:latin typeface="Trebuchet MS" pitchFamily="34" charset="0"/>
              </a:rPr>
              <a:t>P-PO</a:t>
            </a:r>
            <a:r>
              <a:rPr lang="pt-PT" sz="1100" b="1" baseline="-25000" dirty="0" smtClean="0">
                <a:latin typeface="Trebuchet MS" pitchFamily="34" charset="0"/>
              </a:rPr>
              <a:t>4</a:t>
            </a:r>
            <a:r>
              <a:rPr lang="pt-PT" sz="1100" b="1" dirty="0" smtClean="0">
                <a:latin typeface="Trebuchet MS" pitchFamily="34" charset="0"/>
              </a:rPr>
              <a:t> </a:t>
            </a:r>
            <a:endParaRPr lang="pt-PT" sz="11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8188" y="1205591"/>
            <a:ext cx="77800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 taxas de sorção (q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P-PO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1.04 mg/g, 2.04 mg/g, 3.16 mg/g, 3.71 mg/g e 4.48 mg/g para as concentrações de equilíbrio de 0.53 mg/L, 0.56 mg/L, 2.77 mg/L, 6.16 mg/L e 8.87 mg/L, respectivamente.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3708" y="1572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92071" y="29130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86" y="2539600"/>
            <a:ext cx="7575829" cy="35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541873" y="6196084"/>
            <a:ext cx="68348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1100" b="1" dirty="0">
                <a:latin typeface="Trebuchet MS" pitchFamily="34" charset="0"/>
              </a:rPr>
              <a:t>Variação de q</a:t>
            </a:r>
            <a:r>
              <a:rPr lang="pt-PT" sz="1100" b="1" baseline="-25000" dirty="0">
                <a:latin typeface="Trebuchet MS" pitchFamily="34" charset="0"/>
              </a:rPr>
              <a:t>s</a:t>
            </a:r>
            <a:r>
              <a:rPr lang="pt-PT" sz="1100" b="1" dirty="0">
                <a:latin typeface="Trebuchet MS" pitchFamily="34" charset="0"/>
              </a:rPr>
              <a:t> em função do tempo e curvas simuladas com o modelo cinético de pseudo-primeira ordem para P-PO</a:t>
            </a:r>
            <a:r>
              <a:rPr lang="pt-PT" sz="1100" b="1" baseline="-25000" dirty="0">
                <a:latin typeface="Trebuchet MS" pitchFamily="34" charset="0"/>
              </a:rPr>
              <a:t>4</a:t>
            </a:r>
            <a:r>
              <a:rPr lang="pt-PT" sz="1100" b="1" dirty="0">
                <a:latin typeface="Trebuchet MS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39288" y="275080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𝑞</a:t>
            </a:r>
            <a:r>
              <a:rPr lang="pt-BR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= (</a:t>
            </a:r>
            <a:r>
              <a:rPr lang="pt-BR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𝐶</a:t>
            </a:r>
            <a:r>
              <a:rPr lang="pt-BR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𝑖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− </a:t>
            </a:r>
            <a:r>
              <a:rPr lang="pt-BR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𝐶</a:t>
            </a:r>
            <a:r>
              <a:rPr lang="pt-BR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𝑓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× </a:t>
            </a:r>
            <a:r>
              <a:rPr lang="pt-BR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𝑉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/m</a:t>
            </a:r>
            <a:r>
              <a:rPr lang="pt-BR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8188" y="1205591"/>
            <a:ext cx="7780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Relativamente aos resultados de DQO, N-NH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 N-NO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 C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foram atingidas entre as 5 h e as 11 h de contato, e 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para DQO, N-NH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N-NO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não foram muito elevadas.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maior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ER para DQO foi de 12.8%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66.5 mg/L, apresentando um valor de q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6.04 mg/g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286.3 mg/L.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N-NH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 maior ER foi de 19.9%, e com um valor de q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3.99 mg/g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40.23 mg/L.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refere ao N-NO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 maior ER foi de 5.9%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2.71 mg/L, apresentando um valor de q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1,81 mg/g para a C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14.62 mg/L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3708" y="1572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8188" y="1196788"/>
            <a:ext cx="769171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solo residual granítico da Quinta de Gonçalo Martins (Guarda, Portugal) tem propriedades reativas que lhe confere uma boa capacidade de remoção de matéria orgânica, amônio e nitrato por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mecanismos de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biodegradação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(em ensaios em coluna laboratorial)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associados ao biofilme que se desenvolve nos grãos e colóides do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solo.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fosfato é removido por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de sorção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apresentando uma taxa de sorção (q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de 4.48 mg P-PO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/g, para a concentração inicial (C</a:t>
            </a:r>
            <a:r>
              <a:rPr lang="pt-P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mais elevada (20.07 mg/L).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como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barreira à contaminação de águas subterrâneas durante a recarga artificial de aquíferos com águas residuais tratadas. </a:t>
            </a:r>
          </a:p>
        </p:txBody>
      </p:sp>
    </p:spTree>
    <p:extLst>
      <p:ext uri="{BB962C8B-B14F-4D97-AF65-F5344CB8AC3E}">
        <p14:creationId xmlns:p14="http://schemas.microsoft.com/office/powerpoint/2010/main" val="33270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46Assemble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23" y="1165376"/>
            <a:ext cx="3095725" cy="19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24635" y="389964"/>
            <a:ext cx="667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XX Exposição de Experiências Municipais em Saneamento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16 a 19 de maio de 2016 – Jaraguá do Sul - SC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8844" y="3369169"/>
            <a:ext cx="796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Obrigada pela vossa atenção!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32379" y="5189040"/>
            <a:ext cx="79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P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informações adicionais contatar:</a:t>
            </a:r>
          </a:p>
          <a:p>
            <a:pPr algn="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Flora Silva</a:t>
            </a:r>
          </a:p>
          <a:p>
            <a:pPr algn="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flora@ipb.pt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INTRODUÇÃO/OBJETIVOS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8188" y="1196788"/>
            <a:ext cx="7691718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recursos hídricos subterrâneos são uma importante fonte de abastecimento de água para atividades urbanas, industriais 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agrícolas.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sobre-explorados,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volumes extraídos não são compensados pela recarga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aquíferos (RAQ),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provocando um rebaixamento acentuado do seu nível que pode levar à sua contaminação por água do mar ou fontes de poluição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difusa.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alterações climáticas têm vindo a afetar o regime hidrológico em várias regiões do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mundo.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descarga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efluentes urbanos tratados em massas de água de baixa ou nula vazão, pode produzir impactos ambientais negativos e significativos, especialmente em períodos de baixa, ou nula,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pluviosidade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4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INTRODUÇÃO/OBJETIVOS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8188" y="1196788"/>
            <a:ext cx="769171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RAQ com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águas residuais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tratadas (ART) é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prática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empregada 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nível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mas pouco considerada em Portugal e no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Riscos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associados, como a contaminação de águas subterrâneas, que convém conhecer previamente para que a introdução de água de forma artificial no interior de um aquífero seja feita com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segurança.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prática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feita diretamente no solo ou através de infraestruturas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infiltração.</a:t>
            </a:r>
          </a:p>
          <a:p>
            <a:pPr algn="just">
              <a:lnSpc>
                <a:spcPct val="150000"/>
              </a:lnSpc>
            </a:pPr>
            <a:endParaRPr lang="pt-P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solos utilizados para 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RAQ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podem atuar como filtros reativos com capacidade para remover a carga residual das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ART.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INTRODUÇÃO/OBJETIVOS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8188" y="1196788"/>
            <a:ext cx="7691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solos residuais graníticos são constituídos por argilas como a caulinite, ilite e montmorilonite,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 propriedades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reativas que lhes permitem remover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cations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metálicos, bem como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cations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inorgânicos, essencialmente por mecanismos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sorção.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partículas de solo, como argilas, siltes e areias, podem ainda ser colonizadas com microrganismos que formam um biofilme com capacidade para remover compostos orgânicos e nutrientes (nitrogênio e fósforo), por mecanismos de biodegradação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 biosorção.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matéria sólida residual em suspensão e 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microrganismos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podem ficar retidos na matriz do solo por filtração.</a:t>
            </a:r>
          </a:p>
        </p:txBody>
      </p:sp>
    </p:spTree>
    <p:extLst>
      <p:ext uri="{BB962C8B-B14F-4D97-AF65-F5344CB8AC3E}">
        <p14:creationId xmlns:p14="http://schemas.microsoft.com/office/powerpoint/2010/main" val="36992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INTRODUÇÃO/OBJETIVOS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8188" y="1196788"/>
            <a:ext cx="7691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objetivo deste trabalho consistiu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em: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capacidade de remoção de matéria orgânica e nutrientes (formas de nitrogênio e fósforo), usando a componente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fina 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solos residuais da Quinta de Gonçalo Martins (Guarda, Portugal), utilizando ensaios laboratoriais em batelada.</a:t>
            </a:r>
          </a:p>
        </p:txBody>
      </p:sp>
    </p:spTree>
    <p:extLst>
      <p:ext uri="{BB962C8B-B14F-4D97-AF65-F5344CB8AC3E}">
        <p14:creationId xmlns:p14="http://schemas.microsoft.com/office/powerpoint/2010/main" val="36751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C:\Users\Flora\Documents\Docs_Flora\Doutoramento_FloraSilva\Doutoramento\Doutoramento_ECivil_UBI\Fotografias\Fotos ensaios\Recolha amostras Set 11\DSCN43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8" y="3205030"/>
            <a:ext cx="2368837" cy="156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968187" y="1196788"/>
            <a:ext cx="758521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Amostra de solo residual coletada na Quinta de Gonçalo Martins (Guarda, Portugal).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Secagem do solo em laboratório e utilização da componente fina (fração inferior a 0,075 mm) (fino do solo).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Flora\Documents\Docs_Flora\Doutoramento\Doutoramento_ECivil_UBI\Fotografias\Fotos_Julho2012\DSCI04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9" y="4911366"/>
            <a:ext cx="2368837" cy="1563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1309305" y="3205030"/>
            <a:ext cx="4576798" cy="3270256"/>
            <a:chOff x="0" y="0"/>
            <a:chExt cx="5400040" cy="3820795"/>
          </a:xfrm>
        </p:grpSpPr>
        <p:pic>
          <p:nvPicPr>
            <p:cNvPr id="17" name="Imagem 16" descr="F:\m5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040" cy="3820795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18" name="Grupo 17"/>
            <p:cNvGrpSpPr/>
            <p:nvPr/>
          </p:nvGrpSpPr>
          <p:grpSpPr>
            <a:xfrm>
              <a:off x="3657600" y="2423753"/>
              <a:ext cx="1200785" cy="746125"/>
              <a:chOff x="0" y="42862"/>
              <a:chExt cx="1200785" cy="746125"/>
            </a:xfrm>
          </p:grpSpPr>
          <p:pic>
            <p:nvPicPr>
              <p:cNvPr id="19" name="Imagem 18" descr="F:\m4.jpg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10" t="21442" r="12795" b="12462"/>
              <a:stretch/>
            </p:blipFill>
            <p:spPr bwMode="auto">
              <a:xfrm>
                <a:off x="0" y="42862"/>
                <a:ext cx="1200785" cy="746125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Caixa de texto 83"/>
              <p:cNvSpPr txBox="1"/>
              <p:nvPr/>
            </p:nvSpPr>
            <p:spPr>
              <a:xfrm>
                <a:off x="738188" y="42862"/>
                <a:ext cx="403906" cy="25805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t-PT" sz="800" b="1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</a:t>
                </a:r>
                <a:r>
                  <a:rPr lang="pt-PT" sz="800" b="1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endParaRPr lang="pt-PT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659021" y="6515583"/>
            <a:ext cx="851828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100" b="1" dirty="0" smtClean="0">
                <a:latin typeface="Trebuchet MS" pitchFamily="34" charset="0"/>
              </a:rPr>
              <a:t>a) e b) Local de coleta da amostra de solo; c) Secagem do solo em laboratório</a:t>
            </a:r>
            <a:endParaRPr lang="pt-PT" sz="1100" b="1" dirty="0">
              <a:latin typeface="Trebuchet MS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68676" y="3184882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0763" y="3233861"/>
            <a:ext cx="407986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(b)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170762" y="4931514"/>
            <a:ext cx="4079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(c)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968188" y="1196788"/>
                <a:ext cx="7745506" cy="509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perceber a importância de algumas propriedades do solo na alteração de poluentes, determinaram-se as seguintes propriedades:</a:t>
                </a:r>
              </a:p>
              <a:p>
                <a:pPr algn="just">
                  <a:lnSpc>
                    <a:spcPct val="150000"/>
                  </a:lnSpc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diferencial e cumulativo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fino do solo 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função do tamanho das partículas,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superfície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específica, por difração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laser (equipamento </a:t>
                </a:r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Coulter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LS200).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Densidade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das partículas sólidas,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método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picnómetro (NP 83:1965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Porosidade (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)∗100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(sendo V</a:t>
                </a:r>
                <a:r>
                  <a:rPr lang="pt-PT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volume de vazios e V</a:t>
                </a:r>
                <a:r>
                  <a:rPr lang="pt-PT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volume total).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Composição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mineralógica qualitativa do solo,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Difração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Raios-X (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DRX).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8" y="1196788"/>
                <a:ext cx="7745506" cy="5093510"/>
              </a:xfrm>
              <a:prstGeom prst="rect">
                <a:avLst/>
              </a:prstGeom>
              <a:blipFill rotWithShape="0">
                <a:blip r:embed="rId2"/>
                <a:stretch>
                  <a:fillRect l="-709" r="-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1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68188" y="1196788"/>
            <a:ext cx="774550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morfológica e microestrutural, com o Microscópio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Eletrônico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Varredura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(SEM).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química (análise em óxidos e elementar), com 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Espectrômetro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Energia Dispersiva (EDS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Capacidade de troca catiônica, pelo método do acetato de amônio tamponizado a pH de 7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Matéria orgânica pelo método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Walkley-Black.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pH do solo, determinado em H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e KCl pelo método potenciométrico, em suspensão (solo: água, 1:2,5).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68188" y="262899"/>
            <a:ext cx="64008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45003"/>
              </p:ext>
            </p:extLst>
          </p:nvPr>
        </p:nvGraphicFramePr>
        <p:xfrm>
          <a:off x="1129552" y="4444265"/>
          <a:ext cx="7180729" cy="1920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1424"/>
                <a:gridCol w="1939155"/>
                <a:gridCol w="358015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Fino do solo</a:t>
                      </a:r>
                      <a:endParaRPr lang="pt-PT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</a:t>
                      </a: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constituintes</a:t>
                      </a:r>
                      <a:endParaRPr lang="pt-PT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Concentrações</a:t>
                      </a: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(mg/L)</a:t>
                      </a:r>
                      <a:endParaRPr lang="pt-PT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Cinética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 = 0,5 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DQO</a:t>
                      </a:r>
                      <a:endParaRPr lang="pt-PT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0; 75; 100; 150; 200 e 300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N-NH</a:t>
                      </a:r>
                      <a:r>
                        <a:rPr lang="pt-PT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PT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0; 5; 10; 20; 30 e 50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N-NO</a:t>
                      </a:r>
                      <a:r>
                        <a:rPr lang="pt-PT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PT" sz="16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0; 2; 5; 10;</a:t>
                      </a: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e 20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P-PO</a:t>
                      </a:r>
                      <a:r>
                        <a:rPr lang="pt-PT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PT" sz="13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m 6" descr="C:\Users\Flora\Documents\Docs_Flora\Doutoramento_FloraSilva\Doutoramento\Doutoramento_ECivil_UBI\Fotografias\Fotos_Dez_2012\100DICAM\DSCI03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13180" r="2721"/>
          <a:stretch/>
        </p:blipFill>
        <p:spPr bwMode="auto">
          <a:xfrm>
            <a:off x="4846045" y="1298487"/>
            <a:ext cx="3523130" cy="2489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35572" y="1196788"/>
            <a:ext cx="38843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Ensaios em batelada.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- 120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oscilações por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minuto;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0.25, 0.75, 2, 5, 11 e 24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horas.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determinação de DQO, N-NH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N-NO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P-PO</a:t>
            </a:r>
            <a:r>
              <a:rPr lang="pt-PT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seguiu métodos de análise padrão do 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t-PT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4538293" y="3816236"/>
            <a:ext cx="41071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100" b="1" dirty="0" smtClean="0">
                <a:latin typeface="Trebuchet MS" pitchFamily="34" charset="0"/>
              </a:rPr>
              <a:t>Equipamento utilizado nos ensaios de sorção em batelada</a:t>
            </a:r>
            <a:endParaRPr lang="pt-PT" sz="11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334</TotalTime>
  <Words>1789</Words>
  <Application>Microsoft Office PowerPoint</Application>
  <PresentationFormat>Apresentação na tela (4:3)</PresentationFormat>
  <Paragraphs>202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Paralaxe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Flora</dc:creator>
  <cp:lastModifiedBy>suporte</cp:lastModifiedBy>
  <cp:revision>39</cp:revision>
  <dcterms:created xsi:type="dcterms:W3CDTF">2016-05-12T15:44:06Z</dcterms:created>
  <dcterms:modified xsi:type="dcterms:W3CDTF">2016-05-17T18:09:40Z</dcterms:modified>
</cp:coreProperties>
</file>