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81" r:id="rId4"/>
    <p:sldId id="282" r:id="rId5"/>
    <p:sldId id="283" r:id="rId6"/>
    <p:sldId id="284" r:id="rId7"/>
    <p:sldId id="271" r:id="rId8"/>
    <p:sldId id="261" r:id="rId9"/>
    <p:sldId id="269" r:id="rId10"/>
    <p:sldId id="294" r:id="rId11"/>
    <p:sldId id="295" r:id="rId12"/>
    <p:sldId id="296" r:id="rId13"/>
    <p:sldId id="285" r:id="rId14"/>
    <p:sldId id="292" r:id="rId15"/>
    <p:sldId id="286" r:id="rId16"/>
    <p:sldId id="288" r:id="rId17"/>
    <p:sldId id="289" r:id="rId18"/>
    <p:sldId id="291" r:id="rId19"/>
    <p:sldId id="297" r:id="rId20"/>
    <p:sldId id="258" r:id="rId21"/>
    <p:sldId id="273" r:id="rId22"/>
    <p:sldId id="266" r:id="rId23"/>
    <p:sldId id="272" r:id="rId24"/>
    <p:sldId id="274" r:id="rId25"/>
    <p:sldId id="293" r:id="rId26"/>
    <p:sldId id="276" r:id="rId27"/>
    <p:sldId id="277" r:id="rId28"/>
    <p:sldId id="260" r:id="rId29"/>
    <p:sldId id="265" r:id="rId30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Estilo Médio 2 - Ênfase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9" autoAdjust="0"/>
    <p:restoredTop sz="94700" autoAdjust="0"/>
  </p:normalViewPr>
  <p:slideViewPr>
    <p:cSldViewPr>
      <p:cViewPr>
        <p:scale>
          <a:sx n="80" d="100"/>
          <a:sy n="80" d="100"/>
        </p:scale>
        <p:origin x="-132" y="78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/>
      <c:pieChart>
        <c:varyColors val="1"/>
        <c:ser>
          <c:idx val="0"/>
          <c:order val="0"/>
          <c:dLbls>
            <c:dLbl>
              <c:idx val="0"/>
              <c:layout>
                <c:manualLayout>
                  <c:x val="-0.11182841207349081"/>
                  <c:y val="-0.25343941382327206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pt-BR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</c:dLbl>
            <c:showLegendKey val="0"/>
            <c:showVal val="0"/>
            <c:showCatName val="1"/>
            <c:showSerName val="0"/>
            <c:showPercent val="1"/>
            <c:showBubbleSize val="0"/>
            <c:showLeaderLines val="1"/>
          </c:dLbls>
          <c:cat>
            <c:strRef>
              <c:f>'categoria de cursos Pu &amp; Pri'!$B$33:$C$33</c:f>
              <c:strCache>
                <c:ptCount val="2"/>
                <c:pt idx="0">
                  <c:v>Privada</c:v>
                </c:pt>
                <c:pt idx="1">
                  <c:v>Pública</c:v>
                </c:pt>
              </c:strCache>
            </c:strRef>
          </c:cat>
          <c:val>
            <c:numRef>
              <c:f>'categoria de cursos Pu &amp; Pri'!$B$40:$C$40</c:f>
              <c:numCache>
                <c:formatCode>General</c:formatCode>
                <c:ptCount val="2"/>
                <c:pt idx="0">
                  <c:v>29643</c:v>
                </c:pt>
                <c:pt idx="1">
                  <c:v>5995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2200"/>
      </a:pPr>
      <a:endParaRPr lang="pt-BR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Populacao!$F$133</c:f>
              <c:strCache>
                <c:ptCount val="1"/>
                <c:pt idx="0">
                  <c:v>V/hab</c:v>
                </c:pt>
              </c:strCache>
            </c:strRef>
          </c:tx>
          <c:invertIfNegative val="0"/>
          <c:dPt>
            <c:idx val="1"/>
            <c:invertIfNegative val="0"/>
            <c:bubble3D val="0"/>
            <c:spPr>
              <a:solidFill>
                <a:srgbClr val="FFC000"/>
              </a:solidFill>
            </c:spPr>
          </c:dPt>
          <c:dLbls>
            <c:dLbl>
              <c:idx val="5"/>
              <c:layout>
                <c:manualLayout>
                  <c:x val="0"/>
                  <c:y val="-3.2407407407407406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Populacao!$B$134:$B$139</c:f>
              <c:strCache>
                <c:ptCount val="6"/>
                <c:pt idx="0">
                  <c:v>Sudeste</c:v>
                </c:pt>
                <c:pt idx="1">
                  <c:v>Total</c:v>
                </c:pt>
                <c:pt idx="2">
                  <c:v>Sul</c:v>
                </c:pt>
                <c:pt idx="3">
                  <c:v>Norte</c:v>
                </c:pt>
                <c:pt idx="4">
                  <c:v>Centro-Oeste</c:v>
                </c:pt>
                <c:pt idx="5">
                  <c:v>Nordeste</c:v>
                </c:pt>
              </c:strCache>
            </c:strRef>
          </c:cat>
          <c:val>
            <c:numRef>
              <c:f>Populacao!$F$134:$F$139</c:f>
              <c:numCache>
                <c:formatCode>_(* #,##0.00_);_(* \(#,##0.00\);_(* "-"??_);_(@_)</c:formatCode>
                <c:ptCount val="6"/>
                <c:pt idx="0">
                  <c:v>1.9850689711130731</c:v>
                </c:pt>
                <c:pt idx="1">
                  <c:v>1.7724811327470444</c:v>
                </c:pt>
                <c:pt idx="2">
                  <c:v>1.6259337051056333</c:v>
                </c:pt>
                <c:pt idx="3">
                  <c:v>1.2431260712043806</c:v>
                </c:pt>
                <c:pt idx="4">
                  <c:v>1.1305129514098196</c:v>
                </c:pt>
                <c:pt idx="5">
                  <c:v>0.86370220078633286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9679744"/>
        <c:axId val="109681280"/>
      </c:barChart>
      <c:catAx>
        <c:axId val="109679744"/>
        <c:scaling>
          <c:orientation val="minMax"/>
        </c:scaling>
        <c:delete val="0"/>
        <c:axPos val="b"/>
        <c:majorTickMark val="out"/>
        <c:minorTickMark val="none"/>
        <c:tickLblPos val="nextTo"/>
        <c:crossAx val="109681280"/>
        <c:crosses val="autoZero"/>
        <c:auto val="1"/>
        <c:lblAlgn val="ctr"/>
        <c:lblOffset val="100"/>
        <c:noMultiLvlLbl val="0"/>
      </c:catAx>
      <c:valAx>
        <c:axId val="109681280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pt-BR"/>
                  <a:t>N. de vagas por 10.000 hab.</a:t>
                </a:r>
              </a:p>
            </c:rich>
          </c:tx>
          <c:layout/>
          <c:overlay val="0"/>
        </c:title>
        <c:numFmt formatCode="_(* #,##0.00_);_(* \(#,##0.00\);_(* &quot;-&quot;??_);_(@_)" sourceLinked="1"/>
        <c:majorTickMark val="out"/>
        <c:minorTickMark val="none"/>
        <c:tickLblPos val="nextTo"/>
        <c:crossAx val="10967974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200"/>
      </a:pPr>
      <a:endParaRPr lang="pt-BR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S!$J$40</c:f>
              <c:strCache>
                <c:ptCount val="1"/>
                <c:pt idx="0">
                  <c:v>Número de municípios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</c:spPr>
          </c:dPt>
          <c:dPt>
            <c:idx val="1"/>
            <c:invertIfNegative val="0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</c:spPr>
          </c:dPt>
          <c:dPt>
            <c:idx val="2"/>
            <c:invertIfNegative val="0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</c:spPr>
          </c:dPt>
          <c:dPt>
            <c:idx val="3"/>
            <c:invertIfNegative val="0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</c:spPr>
          </c:dPt>
          <c:dPt>
            <c:idx val="4"/>
            <c:invertIfNegative val="0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</c:spPr>
          </c:dPt>
          <c:dPt>
            <c:idx val="5"/>
            <c:invertIfNegative val="0"/>
            <c:bubble3D val="0"/>
            <c:spPr>
              <a:solidFill>
                <a:srgbClr val="005A9E"/>
              </a:solidFill>
              <a:ln>
                <a:solidFill>
                  <a:srgbClr val="7030A0"/>
                </a:solidFill>
              </a:ln>
            </c:spPr>
          </c:dPt>
          <c:dLbls>
            <c:dLbl>
              <c:idx val="0"/>
              <c:layout>
                <c:manualLayout>
                  <c:x val="2.2467060720035282E-17"/>
                  <c:y val="-1.3888888888888888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0"/>
                  <c:y val="-3.7037037037037035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0"/>
                  <c:y val="1.3888888888888888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4.9019607843137254E-3"/>
                  <c:y val="1.8518518518518517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S!$I$41:$I$46</c:f>
              <c:strCache>
                <c:ptCount val="6"/>
                <c:pt idx="0">
                  <c:v>Norte</c:v>
                </c:pt>
                <c:pt idx="1">
                  <c:v>Centro-Oeste</c:v>
                </c:pt>
                <c:pt idx="2">
                  <c:v>Nordeste</c:v>
                </c:pt>
                <c:pt idx="3">
                  <c:v>Sudeste</c:v>
                </c:pt>
                <c:pt idx="4">
                  <c:v>Sul</c:v>
                </c:pt>
                <c:pt idx="5">
                  <c:v>Total </c:v>
                </c:pt>
              </c:strCache>
            </c:strRef>
          </c:cat>
          <c:val>
            <c:numRef>
              <c:f>S!$J$41:$J$46</c:f>
              <c:numCache>
                <c:formatCode>General</c:formatCode>
                <c:ptCount val="6"/>
                <c:pt idx="0">
                  <c:v>14</c:v>
                </c:pt>
                <c:pt idx="1">
                  <c:v>10</c:v>
                </c:pt>
                <c:pt idx="2">
                  <c:v>24</c:v>
                </c:pt>
                <c:pt idx="3">
                  <c:v>81</c:v>
                </c:pt>
                <c:pt idx="4">
                  <c:v>40</c:v>
                </c:pt>
                <c:pt idx="5">
                  <c:v>169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62178048"/>
        <c:axId val="62179584"/>
      </c:barChart>
      <c:catAx>
        <c:axId val="62178048"/>
        <c:scaling>
          <c:orientation val="minMax"/>
        </c:scaling>
        <c:delete val="0"/>
        <c:axPos val="b"/>
        <c:majorTickMark val="out"/>
        <c:minorTickMark val="none"/>
        <c:tickLblPos val="nextTo"/>
        <c:crossAx val="62179584"/>
        <c:crosses val="autoZero"/>
        <c:auto val="1"/>
        <c:lblAlgn val="ctr"/>
        <c:lblOffset val="100"/>
        <c:noMultiLvlLbl val="0"/>
      </c:catAx>
      <c:valAx>
        <c:axId val="62179584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Número de municípios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6217804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400"/>
      </a:pPr>
      <a:endParaRPr lang="pt-BR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'tabela desempenho 2015'!$A$17</c:f>
              <c:strCache>
                <c:ptCount val="1"/>
                <c:pt idx="0">
                  <c:v>UFBA</c:v>
                </c:pt>
              </c:strCache>
            </c:strRef>
          </c:tx>
          <c:invertIfNegative val="0"/>
          <c:cat>
            <c:strRef>
              <c:f>'tabela desempenho 2015'!$B$16:$F$16</c:f>
              <c:strCache>
                <c:ptCount val="5"/>
                <c:pt idx="0">
                  <c:v>CPC</c:v>
                </c:pt>
                <c:pt idx="1">
                  <c:v>CC</c:v>
                </c:pt>
                <c:pt idx="2">
                  <c:v>CI</c:v>
                </c:pt>
                <c:pt idx="3">
                  <c:v>ENAD</c:v>
                </c:pt>
                <c:pt idx="4">
                  <c:v>IGC</c:v>
                </c:pt>
              </c:strCache>
            </c:strRef>
          </c:cat>
          <c:val>
            <c:numRef>
              <c:f>'tabela desempenho 2015'!$B$17:$F$17</c:f>
              <c:numCache>
                <c:formatCode>_(* #,##0.00_);_(* \(#,##0.00\);_(* "-"??_);_(@_)</c:formatCode>
                <c:ptCount val="5"/>
                <c:pt idx="0">
                  <c:v>4</c:v>
                </c:pt>
                <c:pt idx="2">
                  <c:v>4</c:v>
                </c:pt>
                <c:pt idx="3">
                  <c:v>5</c:v>
                </c:pt>
                <c:pt idx="4">
                  <c:v>4</c:v>
                </c:pt>
              </c:numCache>
            </c:numRef>
          </c:val>
        </c:ser>
        <c:ser>
          <c:idx val="1"/>
          <c:order val="1"/>
          <c:tx>
            <c:strRef>
              <c:f>'tabela desempenho 2015'!$A$18</c:f>
              <c:strCache>
                <c:ptCount val="1"/>
                <c:pt idx="0">
                  <c:v>UFOB</c:v>
                </c:pt>
              </c:strCache>
            </c:strRef>
          </c:tx>
          <c:invertIfNegative val="0"/>
          <c:cat>
            <c:strRef>
              <c:f>'tabela desempenho 2015'!$B$16:$F$16</c:f>
              <c:strCache>
                <c:ptCount val="5"/>
                <c:pt idx="0">
                  <c:v>CPC</c:v>
                </c:pt>
                <c:pt idx="1">
                  <c:v>CC</c:v>
                </c:pt>
                <c:pt idx="2">
                  <c:v>CI</c:v>
                </c:pt>
                <c:pt idx="3">
                  <c:v>ENAD</c:v>
                </c:pt>
                <c:pt idx="4">
                  <c:v>IGC</c:v>
                </c:pt>
              </c:strCache>
            </c:strRef>
          </c:cat>
          <c:val>
            <c:numRef>
              <c:f>'tabela desempenho 2015'!$B$18:$F$18</c:f>
              <c:numCache>
                <c:formatCode>_(* #,##0.00_);_(* \(#,##0.00\);_(* "-"??_);_(@_)</c:formatCode>
                <c:ptCount val="5"/>
              </c:numCache>
            </c:numRef>
          </c:val>
        </c:ser>
        <c:ser>
          <c:idx val="2"/>
          <c:order val="2"/>
          <c:tx>
            <c:strRef>
              <c:f>'tabela desempenho 2015'!$A$19</c:f>
              <c:strCache>
                <c:ptCount val="1"/>
                <c:pt idx="0">
                  <c:v>UFRB</c:v>
                </c:pt>
              </c:strCache>
            </c:strRef>
          </c:tx>
          <c:invertIfNegative val="0"/>
          <c:cat>
            <c:strRef>
              <c:f>'tabela desempenho 2015'!$B$16:$F$16</c:f>
              <c:strCache>
                <c:ptCount val="5"/>
                <c:pt idx="0">
                  <c:v>CPC</c:v>
                </c:pt>
                <c:pt idx="1">
                  <c:v>CC</c:v>
                </c:pt>
                <c:pt idx="2">
                  <c:v>CI</c:v>
                </c:pt>
                <c:pt idx="3">
                  <c:v>ENAD</c:v>
                </c:pt>
                <c:pt idx="4">
                  <c:v>IGC</c:v>
                </c:pt>
              </c:strCache>
            </c:strRef>
          </c:cat>
          <c:val>
            <c:numRef>
              <c:f>'tabela desempenho 2015'!$B$19:$F$19</c:f>
              <c:numCache>
                <c:formatCode>_(* #,##0.00_);_(* \(#,##0.00\);_(* "-"??_);_(@_)</c:formatCode>
                <c:ptCount val="5"/>
                <c:pt idx="1">
                  <c:v>3</c:v>
                </c:pt>
                <c:pt idx="4">
                  <c:v>4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60968960"/>
        <c:axId val="60978304"/>
      </c:barChart>
      <c:catAx>
        <c:axId val="60968960"/>
        <c:scaling>
          <c:orientation val="minMax"/>
        </c:scaling>
        <c:delete val="0"/>
        <c:axPos val="b"/>
        <c:majorTickMark val="out"/>
        <c:minorTickMark val="none"/>
        <c:tickLblPos val="nextTo"/>
        <c:crossAx val="60978304"/>
        <c:crosses val="autoZero"/>
        <c:auto val="1"/>
        <c:lblAlgn val="ctr"/>
        <c:lblOffset val="100"/>
        <c:noMultiLvlLbl val="0"/>
      </c:catAx>
      <c:valAx>
        <c:axId val="60978304"/>
        <c:scaling>
          <c:orientation val="minMax"/>
        </c:scaling>
        <c:delete val="0"/>
        <c:axPos val="l"/>
        <c:majorGridlines/>
        <c:numFmt formatCode="_(* #,##0.00_);_(* \(#,##0.00\);_(* &quot;-&quot;??_);_(@_)" sourceLinked="1"/>
        <c:majorTickMark val="out"/>
        <c:minorTickMark val="none"/>
        <c:tickLblPos val="nextTo"/>
        <c:crossAx val="60968960"/>
        <c:crosses val="autoZero"/>
        <c:crossBetween val="between"/>
      </c:valAx>
    </c:plotArea>
    <c:legend>
      <c:legendPos val="b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'tabela desempenho 2015'!$A$12</c:f>
              <c:strCache>
                <c:ptCount val="1"/>
                <c:pt idx="0">
                  <c:v>IES Privada</c:v>
                </c:pt>
              </c:strCache>
            </c:strRef>
          </c:tx>
          <c:invertIfNegative val="0"/>
          <c:cat>
            <c:strRef>
              <c:f>'tabela desempenho 2015'!$B$11:$F$11</c:f>
              <c:strCache>
                <c:ptCount val="5"/>
                <c:pt idx="0">
                  <c:v>CPC</c:v>
                </c:pt>
                <c:pt idx="1">
                  <c:v>CC</c:v>
                </c:pt>
                <c:pt idx="2">
                  <c:v>CI</c:v>
                </c:pt>
                <c:pt idx="3">
                  <c:v>ENAD</c:v>
                </c:pt>
                <c:pt idx="4">
                  <c:v>IGC</c:v>
                </c:pt>
              </c:strCache>
            </c:strRef>
          </c:cat>
          <c:val>
            <c:numRef>
              <c:f>'tabela desempenho 2015'!$B$12:$F$12</c:f>
              <c:numCache>
                <c:formatCode>_(* #,##0.00_);_(* \(#,##0.00\);_(* "-"??_);_(@_)</c:formatCode>
                <c:ptCount val="5"/>
                <c:pt idx="0">
                  <c:v>3.2881355932203391</c:v>
                </c:pt>
                <c:pt idx="1">
                  <c:v>3.9130434782608696</c:v>
                </c:pt>
                <c:pt idx="2">
                  <c:v>3.558659217877095</c:v>
                </c:pt>
                <c:pt idx="3">
                  <c:v>2.4594594594594597</c:v>
                </c:pt>
                <c:pt idx="4">
                  <c:v>2.9894736842105263</c:v>
                </c:pt>
              </c:numCache>
            </c:numRef>
          </c:val>
        </c:ser>
        <c:ser>
          <c:idx val="1"/>
          <c:order val="1"/>
          <c:tx>
            <c:strRef>
              <c:f>'tabela desempenho 2015'!$A$13</c:f>
              <c:strCache>
                <c:ptCount val="1"/>
                <c:pt idx="0">
                  <c:v>IES Pública</c:v>
                </c:pt>
              </c:strCache>
            </c:strRef>
          </c:tx>
          <c:invertIfNegative val="0"/>
          <c:cat>
            <c:strRef>
              <c:f>'tabela desempenho 2015'!$B$11:$F$11</c:f>
              <c:strCache>
                <c:ptCount val="5"/>
                <c:pt idx="0">
                  <c:v>CPC</c:v>
                </c:pt>
                <c:pt idx="1">
                  <c:v>CC</c:v>
                </c:pt>
                <c:pt idx="2">
                  <c:v>CI</c:v>
                </c:pt>
                <c:pt idx="3">
                  <c:v>ENAD</c:v>
                </c:pt>
                <c:pt idx="4">
                  <c:v>IGC</c:v>
                </c:pt>
              </c:strCache>
            </c:strRef>
          </c:cat>
          <c:val>
            <c:numRef>
              <c:f>'tabela desempenho 2015'!$B$13:$F$13</c:f>
              <c:numCache>
                <c:formatCode>_(* #,##0.00_);_(* \(#,##0.00\);_(* "-"??_);_(@_)</c:formatCode>
                <c:ptCount val="5"/>
                <c:pt idx="0">
                  <c:v>3.7272727272727271</c:v>
                </c:pt>
                <c:pt idx="1">
                  <c:v>4.2857142857142856</c:v>
                </c:pt>
                <c:pt idx="2">
                  <c:v>3.6842105263157894</c:v>
                </c:pt>
                <c:pt idx="3">
                  <c:v>3.3870967741935485</c:v>
                </c:pt>
                <c:pt idx="4">
                  <c:v>3.7195121951219514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76606464"/>
        <c:axId val="80011264"/>
      </c:barChart>
      <c:catAx>
        <c:axId val="76606464"/>
        <c:scaling>
          <c:orientation val="minMax"/>
        </c:scaling>
        <c:delete val="0"/>
        <c:axPos val="b"/>
        <c:majorTickMark val="out"/>
        <c:minorTickMark val="none"/>
        <c:tickLblPos val="nextTo"/>
        <c:crossAx val="80011264"/>
        <c:crosses val="autoZero"/>
        <c:auto val="1"/>
        <c:lblAlgn val="ctr"/>
        <c:lblOffset val="100"/>
        <c:noMultiLvlLbl val="0"/>
      </c:catAx>
      <c:valAx>
        <c:axId val="80011264"/>
        <c:scaling>
          <c:orientation val="minMax"/>
        </c:scaling>
        <c:delete val="0"/>
        <c:axPos val="l"/>
        <c:majorGridlines/>
        <c:numFmt formatCode="_(* #,##0.00_);_(* \(#,##0.00\);_(* &quot;-&quot;??_);_(@_)" sourceLinked="1"/>
        <c:majorTickMark val="out"/>
        <c:minorTickMark val="none"/>
        <c:tickLblPos val="nextTo"/>
        <c:crossAx val="76606464"/>
        <c:crosses val="autoZero"/>
        <c:crossBetween val="between"/>
      </c:valAx>
    </c:plotArea>
    <c:legend>
      <c:legendPos val="b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447EB-76DD-4C83-B166-501AE8039764}" type="datetimeFigureOut">
              <a:rPr lang="pt-BR" smtClean="0"/>
              <a:t>25/05/2015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EA623-75E4-40B9-A3E1-A086A8C26049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447EB-76DD-4C83-B166-501AE8039764}" type="datetimeFigureOut">
              <a:rPr lang="pt-BR" smtClean="0"/>
              <a:t>25/05/2015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EA623-75E4-40B9-A3E1-A086A8C26049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1752600" cy="5851525"/>
          </a:xfrm>
        </p:spPr>
        <p:txBody>
          <a:bodyPr vert="eaVert" anchor="b" anchorCtr="0"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447EB-76DD-4C83-B166-501AE8039764}" type="datetimeFigureOut">
              <a:rPr lang="pt-BR" smtClean="0"/>
              <a:t>25/05/2015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EA623-75E4-40B9-A3E1-A086A8C26049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447EB-76DD-4C83-B166-501AE8039764}" type="datetimeFigureOut">
              <a:rPr lang="pt-BR" smtClean="0"/>
              <a:t>25/05/2015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EA623-75E4-40B9-A3E1-A086A8C26049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486400"/>
            <a:ext cx="7659687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52863"/>
            <a:ext cx="6135687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447EB-76DD-4C83-B166-501AE8039764}" type="datetimeFigureOut">
              <a:rPr lang="pt-BR" smtClean="0"/>
              <a:t>25/05/2015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EA623-75E4-40B9-A3E1-A086A8C26049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447EB-76DD-4C83-B166-501AE8039764}" type="datetimeFigureOut">
              <a:rPr lang="pt-BR" smtClean="0"/>
              <a:t>25/05/2015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EA623-75E4-40B9-A3E1-A086A8C26049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447EB-76DD-4C83-B166-501AE8039764}" type="datetimeFigureOut">
              <a:rPr lang="pt-BR" smtClean="0"/>
              <a:t>25/05/2015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EA623-75E4-40B9-A3E1-A086A8C26049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447EB-76DD-4C83-B166-501AE8039764}" type="datetimeFigureOut">
              <a:rPr lang="pt-BR" smtClean="0"/>
              <a:t>25/05/2015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EA623-75E4-40B9-A3E1-A086A8C26049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447EB-76DD-4C83-B166-501AE8039764}" type="datetimeFigureOut">
              <a:rPr lang="pt-BR" smtClean="0"/>
              <a:t>25/05/2015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EA623-75E4-40B9-A3E1-A086A8C26049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5495544"/>
            <a:ext cx="77724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99" y="6096000"/>
            <a:ext cx="77724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447EB-76DD-4C83-B166-501AE8039764}" type="datetimeFigureOut">
              <a:rPr lang="pt-BR" smtClean="0"/>
              <a:t>25/05/2015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EA623-75E4-40B9-A3E1-A086A8C26049}" type="slidenum">
              <a:rPr lang="pt-BR" smtClean="0"/>
              <a:t>‹nº›</a:t>
            </a:fld>
            <a:endParaRPr lang="pt-BR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800" y="381000"/>
            <a:ext cx="7772400" cy="494284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5495278"/>
            <a:ext cx="77724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4582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6096000"/>
            <a:ext cx="77724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447EB-76DD-4C83-B166-501AE8039764}" type="datetimeFigureOut">
              <a:rPr lang="pt-BR" smtClean="0"/>
              <a:t>25/05/2015</a:t>
            </a:fld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31EA623-75E4-40B9-A3E1-A086A8C26049}" type="slidenum">
              <a:rPr lang="pt-BR" smtClean="0"/>
              <a:t>‹nº›</a:t>
            </a:fld>
            <a:endParaRPr lang="pt-BR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62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458200" y="5486400"/>
            <a:ext cx="6858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788" y="5648960"/>
            <a:ext cx="54864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fld id="{F31EA623-75E4-40B9-A3E1-A086A8C26049}" type="slidenum">
              <a:rPr lang="pt-BR" smtClean="0"/>
              <a:t>‹nº›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551351" y="1645920"/>
            <a:ext cx="2438399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C5B447EB-76DD-4C83-B166-501AE8039764}" type="datetimeFigureOut">
              <a:rPr lang="pt-BR" smtClean="0"/>
              <a:t>25/05/2015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350172" y="1052736"/>
            <a:ext cx="7750219" cy="1646039"/>
          </a:xfrm>
        </p:spPr>
        <p:txBody>
          <a:bodyPr/>
          <a:lstStyle/>
          <a:p>
            <a:pPr algn="ctr"/>
            <a:r>
              <a:rPr lang="pt-BR" sz="3800" dirty="0" smtClean="0"/>
              <a:t>CURSO DE ENGENHARIA SANITÁRIA E </a:t>
            </a:r>
            <a:r>
              <a:rPr lang="pt-BR" sz="3800" dirty="0"/>
              <a:t>AMBIENTAL:ESTUDO DO DESEMPENHO ACADÊMICO E DA </a:t>
            </a:r>
            <a:r>
              <a:rPr lang="pt-BR" sz="3800" dirty="0" smtClean="0"/>
              <a:t>EVASÃO</a:t>
            </a:r>
            <a:endParaRPr lang="pt-BR" sz="3800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5805264"/>
            <a:ext cx="2683954" cy="925107"/>
          </a:xfrm>
          <a:prstGeom prst="rect">
            <a:avLst/>
          </a:prstGeom>
        </p:spPr>
      </p:pic>
      <p:sp>
        <p:nvSpPr>
          <p:cNvPr id="14" name="Título 1"/>
          <p:cNvSpPr txBox="1">
            <a:spLocks/>
          </p:cNvSpPr>
          <p:nvPr/>
        </p:nvSpPr>
        <p:spPr>
          <a:xfrm>
            <a:off x="611560" y="2780928"/>
            <a:ext cx="7344815" cy="239276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6600" kern="1200" cap="none" spc="-100" baseline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2400" dirty="0"/>
              <a:t>Ravine Trindade </a:t>
            </a:r>
            <a:r>
              <a:rPr lang="pt-BR" sz="2400" dirty="0" err="1" smtClean="0"/>
              <a:t>Galliza</a:t>
            </a:r>
            <a:r>
              <a:rPr lang="pt-BR" sz="2400" dirty="0" smtClean="0"/>
              <a:t>  (UFBA)</a:t>
            </a:r>
            <a:endParaRPr lang="pt-BR" sz="2400" dirty="0"/>
          </a:p>
          <a:p>
            <a:pPr algn="ctr"/>
            <a:r>
              <a:rPr lang="pt-BR" sz="2400" dirty="0" smtClean="0"/>
              <a:t>Larissa </a:t>
            </a:r>
            <a:r>
              <a:rPr lang="pt-BR" sz="2400" dirty="0"/>
              <a:t>Miranda </a:t>
            </a:r>
            <a:r>
              <a:rPr lang="pt-BR" sz="2400" dirty="0" smtClean="0"/>
              <a:t>(UFBA)</a:t>
            </a:r>
            <a:endParaRPr lang="pt-BR" sz="2400" dirty="0"/>
          </a:p>
          <a:p>
            <a:pPr algn="ctr"/>
            <a:r>
              <a:rPr lang="pt-BR" sz="2400" dirty="0" smtClean="0"/>
              <a:t>Patrícia </a:t>
            </a:r>
            <a:r>
              <a:rPr lang="pt-BR" sz="2400" dirty="0"/>
              <a:t>Campos </a:t>
            </a:r>
            <a:r>
              <a:rPr lang="pt-BR" sz="2400" dirty="0" smtClean="0"/>
              <a:t>Borja (UFBA)</a:t>
            </a:r>
            <a:endParaRPr lang="pt-BR" sz="2400" dirty="0"/>
          </a:p>
          <a:p>
            <a:pPr algn="ctr"/>
            <a:r>
              <a:rPr lang="pt-BR" sz="2400" dirty="0" smtClean="0"/>
              <a:t>Luiz </a:t>
            </a:r>
            <a:r>
              <a:rPr lang="pt-BR" sz="2400" dirty="0"/>
              <a:t>Roberto Santos Moraes </a:t>
            </a:r>
            <a:r>
              <a:rPr lang="pt-BR" sz="2400" dirty="0" smtClean="0"/>
              <a:t> (UFBA)</a:t>
            </a:r>
            <a:endParaRPr lang="pt-BR" sz="2400" dirty="0"/>
          </a:p>
          <a:p>
            <a:pPr algn="ctr"/>
            <a:r>
              <a:rPr lang="pt-BR" sz="2400" dirty="0" smtClean="0"/>
              <a:t>Marion </a:t>
            </a:r>
            <a:r>
              <a:rPr lang="pt-BR" sz="2400" dirty="0"/>
              <a:t>Cunha Dias </a:t>
            </a:r>
            <a:r>
              <a:rPr lang="pt-BR" sz="2400" dirty="0" smtClean="0"/>
              <a:t> (IFBA)</a:t>
            </a:r>
            <a:endParaRPr lang="pt-BR" sz="2400" dirty="0"/>
          </a:p>
          <a:p>
            <a:pPr algn="ctr"/>
            <a:r>
              <a:rPr lang="pt-BR" sz="2400" dirty="0" smtClean="0"/>
              <a:t>Lidiane </a:t>
            </a:r>
            <a:r>
              <a:rPr lang="pt-BR" sz="2400" dirty="0"/>
              <a:t>Mendes </a:t>
            </a:r>
            <a:r>
              <a:rPr lang="pt-BR" sz="2400" dirty="0" err="1"/>
              <a:t>Kruschewsky</a:t>
            </a:r>
            <a:r>
              <a:rPr lang="pt-BR" sz="2400" dirty="0"/>
              <a:t> </a:t>
            </a:r>
            <a:r>
              <a:rPr lang="pt-BR" sz="2400" dirty="0" smtClean="0"/>
              <a:t> </a:t>
            </a:r>
            <a:r>
              <a:rPr lang="pt-BR" sz="2400" dirty="0" err="1" smtClean="0"/>
              <a:t>Lordelo</a:t>
            </a:r>
            <a:r>
              <a:rPr lang="pt-BR" sz="2400" dirty="0" smtClean="0"/>
              <a:t>  (UFRB)</a:t>
            </a: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1744083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564307" y="6093296"/>
            <a:ext cx="7772400" cy="594626"/>
          </a:xfrm>
        </p:spPr>
        <p:txBody>
          <a:bodyPr/>
          <a:lstStyle/>
          <a:p>
            <a:pPr algn="r"/>
            <a:r>
              <a:rPr lang="pt-BR" dirty="0" smtClean="0"/>
              <a:t>Marco Túlio, 2011</a:t>
            </a:r>
            <a:endParaRPr lang="pt-B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64" t="4334" r="16406" b="11000"/>
          <a:stretch/>
        </p:blipFill>
        <p:spPr bwMode="auto">
          <a:xfrm>
            <a:off x="1115616" y="1124744"/>
            <a:ext cx="6381750" cy="483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169168" y="474390"/>
            <a:ext cx="8229600" cy="571500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200" b="1" kern="1200" cap="none" spc="-100" baseline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3200" smtClean="0"/>
              <a:t>RESULTADOS</a:t>
            </a:r>
            <a:endParaRPr lang="pt-BR" sz="3200" dirty="0"/>
          </a:p>
        </p:txBody>
      </p:sp>
    </p:spTree>
    <p:extLst>
      <p:ext uri="{BB962C8B-B14F-4D97-AF65-F5344CB8AC3E}">
        <p14:creationId xmlns:p14="http://schemas.microsoft.com/office/powerpoint/2010/main" val="1682441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59" r="12890" b="10333"/>
          <a:stretch/>
        </p:blipFill>
        <p:spPr bwMode="auto">
          <a:xfrm>
            <a:off x="971600" y="908720"/>
            <a:ext cx="6705600" cy="512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ítulo 3"/>
          <p:cNvSpPr>
            <a:spLocks noGrp="1"/>
          </p:cNvSpPr>
          <p:nvPr>
            <p:ph type="title"/>
          </p:nvPr>
        </p:nvSpPr>
        <p:spPr>
          <a:xfrm>
            <a:off x="438200" y="5949280"/>
            <a:ext cx="7772400" cy="594626"/>
          </a:xfrm>
        </p:spPr>
        <p:txBody>
          <a:bodyPr/>
          <a:lstStyle/>
          <a:p>
            <a:pPr algn="r"/>
            <a:r>
              <a:rPr lang="pt-BR" sz="2200" dirty="0" smtClean="0"/>
              <a:t>Marco Túlio, 2011</a:t>
            </a:r>
            <a:endParaRPr lang="pt-BR" sz="2200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69168" y="18864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0" kern="1200" cap="all" spc="-100" baseline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pt-BR" sz="3200" smtClean="0"/>
              <a:t>RESULTADOS</a:t>
            </a:r>
            <a:endParaRPr lang="pt-BR" sz="3200" dirty="0"/>
          </a:p>
        </p:txBody>
      </p:sp>
    </p:spTree>
    <p:extLst>
      <p:ext uri="{BB962C8B-B14F-4D97-AF65-F5344CB8AC3E}">
        <p14:creationId xmlns:p14="http://schemas.microsoft.com/office/powerpoint/2010/main" val="35577639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04" r="12110"/>
          <a:stretch/>
        </p:blipFill>
        <p:spPr bwMode="auto">
          <a:xfrm>
            <a:off x="609600" y="620688"/>
            <a:ext cx="7323634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ítulo 3"/>
          <p:cNvSpPr>
            <a:spLocks noGrp="1"/>
          </p:cNvSpPr>
          <p:nvPr>
            <p:ph type="title"/>
          </p:nvPr>
        </p:nvSpPr>
        <p:spPr>
          <a:xfrm>
            <a:off x="439266" y="6263374"/>
            <a:ext cx="7772400" cy="594626"/>
          </a:xfrm>
        </p:spPr>
        <p:txBody>
          <a:bodyPr/>
          <a:lstStyle/>
          <a:p>
            <a:pPr algn="r"/>
            <a:r>
              <a:rPr lang="pt-BR" sz="2200" dirty="0" smtClean="0"/>
              <a:t>Marco Túlio, 2011</a:t>
            </a:r>
            <a:endParaRPr lang="pt-BR" sz="2200" dirty="0"/>
          </a:p>
        </p:txBody>
      </p:sp>
      <p:sp>
        <p:nvSpPr>
          <p:cNvPr id="6" name="CaixaDeTexto 5"/>
          <p:cNvSpPr txBox="1"/>
          <p:nvPr/>
        </p:nvSpPr>
        <p:spPr>
          <a:xfrm>
            <a:off x="438150" y="4949280"/>
            <a:ext cx="2736304" cy="17543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t-BR" dirty="0" smtClean="0"/>
          </a:p>
          <a:p>
            <a:endParaRPr lang="pt-BR" dirty="0"/>
          </a:p>
          <a:p>
            <a:endParaRPr lang="pt-BR" dirty="0" smtClean="0"/>
          </a:p>
          <a:p>
            <a:endParaRPr lang="pt-BR" dirty="0"/>
          </a:p>
          <a:p>
            <a:endParaRPr lang="pt-BR" dirty="0" smtClean="0"/>
          </a:p>
          <a:p>
            <a:endParaRPr lang="pt-BR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69168" y="18864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0" kern="1200" cap="all" spc="-100" baseline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pt-BR" sz="3200" smtClean="0"/>
              <a:t>RESULTADOS</a:t>
            </a:r>
            <a:endParaRPr lang="pt-BR" sz="3200" dirty="0"/>
          </a:p>
        </p:txBody>
      </p:sp>
    </p:spTree>
    <p:extLst>
      <p:ext uri="{BB962C8B-B14F-4D97-AF65-F5344CB8AC3E}">
        <p14:creationId xmlns:p14="http://schemas.microsoft.com/office/powerpoint/2010/main" val="2444082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168" y="188640"/>
            <a:ext cx="8229600" cy="1143000"/>
          </a:xfrm>
        </p:spPr>
        <p:txBody>
          <a:bodyPr>
            <a:normAutofit/>
          </a:bodyPr>
          <a:lstStyle/>
          <a:p>
            <a:r>
              <a:rPr lang="pt-BR" sz="3200" dirty="0" smtClean="0"/>
              <a:t>RESULTADOS</a:t>
            </a:r>
            <a:endParaRPr lang="pt-BR" sz="3200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67544" y="2204864"/>
            <a:ext cx="8229600" cy="396044"/>
          </a:xfrm>
        </p:spPr>
        <p:txBody>
          <a:bodyPr>
            <a:normAutofit lnSpcReduction="10000"/>
          </a:bodyPr>
          <a:lstStyle/>
          <a:p>
            <a:pPr algn="ctr">
              <a:lnSpc>
                <a:spcPct val="80000"/>
              </a:lnSpc>
              <a:buFontTx/>
              <a:buNone/>
            </a:pPr>
            <a:endParaRPr lang="pt-BR" altLang="pt-BR" sz="2500" dirty="0"/>
          </a:p>
          <a:p>
            <a:pPr>
              <a:lnSpc>
                <a:spcPct val="80000"/>
              </a:lnSpc>
              <a:buFontTx/>
              <a:buNone/>
            </a:pPr>
            <a:endParaRPr lang="pt-BR" altLang="pt-BR" sz="2500" dirty="0"/>
          </a:p>
          <a:p>
            <a:endParaRPr lang="en-US" sz="2500" dirty="0"/>
          </a:p>
        </p:txBody>
      </p:sp>
      <p:graphicFrame>
        <p:nvGraphicFramePr>
          <p:cNvPr id="4" name="Tabe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9009199"/>
              </p:ext>
            </p:extLst>
          </p:nvPr>
        </p:nvGraphicFramePr>
        <p:xfrm>
          <a:off x="251520" y="2780928"/>
          <a:ext cx="8352927" cy="344218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155040"/>
                <a:gridCol w="972204"/>
                <a:gridCol w="694853"/>
                <a:gridCol w="972204"/>
                <a:gridCol w="558626"/>
              </a:tblGrid>
              <a:tr h="86525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</a:rPr>
                        <a:t>Cursos</a:t>
                      </a:r>
                      <a:endParaRPr lang="pt-B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Número de cursos</a:t>
                      </a:r>
                      <a:endParaRPr lang="pt-BR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%</a:t>
                      </a:r>
                      <a:endParaRPr lang="pt-BR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Número de vagas</a:t>
                      </a:r>
                      <a:endParaRPr lang="pt-BR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</a:rPr>
                        <a:t>%</a:t>
                      </a:r>
                      <a:endParaRPr lang="pt-B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</a:tr>
              <a:tr h="3302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ENGENHARIA AMBIENTAL E SANITÁRIA</a:t>
                      </a:r>
                      <a:endParaRPr lang="pt-BR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142</a:t>
                      </a:r>
                      <a:endParaRPr lang="pt-BR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49,3</a:t>
                      </a:r>
                      <a:endParaRPr lang="pt-BR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16.961</a:t>
                      </a:r>
                      <a:endParaRPr lang="pt-BR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47,6</a:t>
                      </a:r>
                      <a:endParaRPr lang="pt-BR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</a:tr>
              <a:tr h="3302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ENGENHARIA AMBIENTAL</a:t>
                      </a:r>
                      <a:endParaRPr lang="pt-BR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128</a:t>
                      </a:r>
                      <a:endParaRPr lang="pt-BR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44,4</a:t>
                      </a:r>
                      <a:endParaRPr lang="pt-BR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17.299</a:t>
                      </a:r>
                      <a:endParaRPr lang="pt-BR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48,5</a:t>
                      </a:r>
                      <a:endParaRPr lang="pt-BR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</a:tr>
              <a:tr h="3302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ENGENHARIA SANITÁRIA E AMBIENTAL</a:t>
                      </a:r>
                      <a:endParaRPr lang="pt-BR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11</a:t>
                      </a:r>
                      <a:endParaRPr lang="pt-BR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3,8</a:t>
                      </a:r>
                      <a:endParaRPr lang="pt-BR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693</a:t>
                      </a:r>
                      <a:endParaRPr lang="pt-BR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1,9</a:t>
                      </a:r>
                      <a:endParaRPr lang="pt-BR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</a:tr>
              <a:tr h="30237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ENGENHARIA AMBIENTAL E ENERGIAS RENOVÁVEIS</a:t>
                      </a:r>
                      <a:endParaRPr lang="pt-BR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3</a:t>
                      </a:r>
                      <a:endParaRPr lang="pt-BR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1,0</a:t>
                      </a:r>
                      <a:endParaRPr lang="pt-BR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350</a:t>
                      </a:r>
                      <a:endParaRPr lang="pt-BR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1,0</a:t>
                      </a:r>
                      <a:endParaRPr lang="pt-BR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</a:tr>
              <a:tr h="3302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</a:rPr>
                        <a:t>ENGENHARIA AMBIENTAL E URBANA</a:t>
                      </a:r>
                      <a:endParaRPr lang="pt-B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2</a:t>
                      </a:r>
                      <a:endParaRPr lang="pt-BR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0,7</a:t>
                      </a:r>
                      <a:endParaRPr lang="pt-BR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205</a:t>
                      </a:r>
                      <a:endParaRPr lang="pt-BR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0,6</a:t>
                      </a:r>
                      <a:endParaRPr lang="pt-BR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</a:tr>
              <a:tr h="3302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ENGENHARIA SANITÁRIA</a:t>
                      </a:r>
                      <a:endParaRPr lang="pt-BR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2</a:t>
                      </a:r>
                      <a:endParaRPr lang="pt-BR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0,7</a:t>
                      </a:r>
                      <a:endParaRPr lang="pt-BR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130</a:t>
                      </a:r>
                      <a:endParaRPr lang="pt-BR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0,4</a:t>
                      </a:r>
                      <a:endParaRPr lang="pt-BR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</a:tr>
              <a:tr h="6231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Total</a:t>
                      </a:r>
                      <a:endParaRPr lang="pt-BR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</a:rPr>
                        <a:t>288</a:t>
                      </a:r>
                      <a:endParaRPr lang="pt-B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100,0</a:t>
                      </a:r>
                      <a:endParaRPr lang="pt-BR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35.638</a:t>
                      </a:r>
                      <a:endParaRPr lang="pt-BR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</a:rPr>
                        <a:t>100,0</a:t>
                      </a:r>
                      <a:endParaRPr lang="pt-B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251520" y="2204864"/>
            <a:ext cx="8640960" cy="4401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5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Número e vagas de cursos de graduação relacionados</a:t>
            </a:r>
            <a:endParaRPr kumimoji="0" lang="pt-BR" altLang="pt-BR" sz="15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5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à Engenharia Sanitária e/ou Ambiental. Brasil, 2013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t-BR" altLang="pt-BR" sz="1500" b="1" dirty="0">
              <a:latin typeface="Arial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altLang="pt-BR" sz="15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t-BR" altLang="pt-BR" sz="1500" b="1" dirty="0">
              <a:latin typeface="Arial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altLang="pt-BR" sz="15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altLang="pt-BR" sz="15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altLang="pt-BR" sz="15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t-BR" altLang="pt-BR" sz="1000" b="1" dirty="0" smtClean="0">
              <a:latin typeface="Arial" pitchFamily="34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t-BR" altLang="pt-BR" sz="1000" b="1" dirty="0">
              <a:latin typeface="Arial" pitchFamily="34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t-BR" altLang="pt-BR" sz="1000" b="1" dirty="0" smtClean="0">
              <a:latin typeface="Arial" pitchFamily="34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t-BR" altLang="pt-BR" sz="1000" b="1" dirty="0">
              <a:latin typeface="Arial" pitchFamily="34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t-BR" altLang="pt-BR" sz="1000" b="1" dirty="0" smtClean="0">
              <a:latin typeface="Arial" pitchFamily="34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t-BR" altLang="pt-BR" sz="1000" b="1" dirty="0">
              <a:latin typeface="Arial" pitchFamily="34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altLang="pt-BR" sz="1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t-BR" altLang="pt-BR" sz="1000" b="1" dirty="0">
              <a:latin typeface="Arial" pitchFamily="34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altLang="pt-BR" sz="1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t-BR" altLang="pt-BR" sz="1000" b="1" dirty="0">
              <a:latin typeface="Arial" pitchFamily="34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altLang="pt-BR" sz="1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t-BR" altLang="pt-BR" sz="1000" b="1" dirty="0">
              <a:latin typeface="Arial" pitchFamily="34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t-BR" altLang="pt-BR" sz="1000" b="1" dirty="0">
              <a:latin typeface="Arial" pitchFamily="34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altLang="pt-BR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Fonte: BRASIL. MEC, 2013.</a:t>
            </a:r>
            <a:r>
              <a:rPr kumimoji="0" lang="pt-BR" altLang="pt-B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pt-BR" altLang="pt-B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267489" y="1236247"/>
            <a:ext cx="806489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800" dirty="0"/>
              <a:t>Cenário do ensino na área de Engenharia Sanitária e/ou ambiental no Brasil.</a:t>
            </a:r>
          </a:p>
        </p:txBody>
      </p:sp>
    </p:spTree>
    <p:extLst>
      <p:ext uri="{BB962C8B-B14F-4D97-AF65-F5344CB8AC3E}">
        <p14:creationId xmlns:p14="http://schemas.microsoft.com/office/powerpoint/2010/main" val="598018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áfico 1"/>
          <p:cNvGraphicFramePr/>
          <p:nvPr>
            <p:extLst>
              <p:ext uri="{D42A27DB-BD31-4B8C-83A1-F6EECF244321}">
                <p14:modId xmlns:p14="http://schemas.microsoft.com/office/powerpoint/2010/main" val="221312886"/>
              </p:ext>
            </p:extLst>
          </p:nvPr>
        </p:nvGraphicFramePr>
        <p:xfrm>
          <a:off x="1190183" y="1268760"/>
          <a:ext cx="6264696" cy="34563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Retângulo 2"/>
          <p:cNvSpPr/>
          <p:nvPr/>
        </p:nvSpPr>
        <p:spPr>
          <a:xfrm>
            <a:off x="323528" y="4941168"/>
            <a:ext cx="77768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dirty="0"/>
              <a:t>Percentual de vagas na área da ESA por categoria de instituição. </a:t>
            </a:r>
          </a:p>
          <a:p>
            <a:pPr algn="ctr"/>
            <a:r>
              <a:rPr lang="pt-BR" dirty="0"/>
              <a:t>Brasil, 2013. N=35.638</a:t>
            </a:r>
          </a:p>
        </p:txBody>
      </p:sp>
      <p:sp>
        <p:nvSpPr>
          <p:cNvPr id="4" name="Retângulo 3"/>
          <p:cNvSpPr/>
          <p:nvPr/>
        </p:nvSpPr>
        <p:spPr>
          <a:xfrm>
            <a:off x="1187624" y="5877272"/>
            <a:ext cx="19525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/>
              <a:t>Fonte: MEC, 2013. </a:t>
            </a:r>
          </a:p>
        </p:txBody>
      </p:sp>
    </p:spTree>
    <p:extLst>
      <p:ext uri="{BB962C8B-B14F-4D97-AF65-F5344CB8AC3E}">
        <p14:creationId xmlns:p14="http://schemas.microsoft.com/office/powerpoint/2010/main" val="20360484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11560" y="1052736"/>
            <a:ext cx="8305800" cy="1143000"/>
          </a:xfrm>
        </p:spPr>
        <p:txBody>
          <a:bodyPr>
            <a:normAutofit/>
          </a:bodyPr>
          <a:lstStyle/>
          <a:p>
            <a:r>
              <a:rPr lang="pt-BR" sz="2600" dirty="0">
                <a:solidFill>
                  <a:schemeClr val="tx1"/>
                </a:solidFill>
              </a:rPr>
              <a:t>Número de vagas na área da ESA por 10 mil habitantes, segundo regiões brasileiras. 2013.</a:t>
            </a:r>
          </a:p>
        </p:txBody>
      </p:sp>
      <p:graphicFrame>
        <p:nvGraphicFramePr>
          <p:cNvPr id="3" name="Gráfico 2"/>
          <p:cNvGraphicFramePr/>
          <p:nvPr>
            <p:extLst>
              <p:ext uri="{D42A27DB-BD31-4B8C-83A1-F6EECF244321}">
                <p14:modId xmlns:p14="http://schemas.microsoft.com/office/powerpoint/2010/main" val="646385010"/>
              </p:ext>
            </p:extLst>
          </p:nvPr>
        </p:nvGraphicFramePr>
        <p:xfrm>
          <a:off x="611560" y="2132856"/>
          <a:ext cx="7272807" cy="35283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itle 1"/>
          <p:cNvSpPr txBox="1">
            <a:spLocks/>
          </p:cNvSpPr>
          <p:nvPr/>
        </p:nvSpPr>
        <p:spPr>
          <a:xfrm>
            <a:off x="169168" y="18864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600" kern="1200" cap="none" spc="-100" baseline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pt-BR" sz="3200" dirty="0" smtClean="0"/>
              <a:t>RESULTADOS</a:t>
            </a:r>
            <a:endParaRPr lang="pt-BR" sz="3200" dirty="0"/>
          </a:p>
        </p:txBody>
      </p:sp>
    </p:spTree>
    <p:extLst>
      <p:ext uri="{BB962C8B-B14F-4D97-AF65-F5344CB8AC3E}">
        <p14:creationId xmlns:p14="http://schemas.microsoft.com/office/powerpoint/2010/main" val="617364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C - Patrícia Netebook - 2013\Projeto CNPq - VALE\Cursos ESA\Mapas\mapas\mapa1 ok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196752"/>
            <a:ext cx="7309817" cy="5463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827584" y="188640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600" kern="1200" cap="none" spc="-100" baseline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pt-BR" sz="3200" dirty="0" smtClean="0"/>
              <a:t>RESULTADOS</a:t>
            </a:r>
            <a:endParaRPr lang="pt-BR" sz="3200" dirty="0"/>
          </a:p>
        </p:txBody>
      </p:sp>
    </p:spTree>
    <p:extLst>
      <p:ext uri="{BB962C8B-B14F-4D97-AF65-F5344CB8AC3E}">
        <p14:creationId xmlns:p14="http://schemas.microsoft.com/office/powerpoint/2010/main" val="244402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áfico 1"/>
          <p:cNvGraphicFramePr/>
          <p:nvPr>
            <p:extLst>
              <p:ext uri="{D42A27DB-BD31-4B8C-83A1-F6EECF244321}">
                <p14:modId xmlns:p14="http://schemas.microsoft.com/office/powerpoint/2010/main" val="1946482080"/>
              </p:ext>
            </p:extLst>
          </p:nvPr>
        </p:nvGraphicFramePr>
        <p:xfrm>
          <a:off x="539552" y="2348880"/>
          <a:ext cx="7416824" cy="34563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899592" y="1124744"/>
            <a:ext cx="7272808" cy="1143000"/>
          </a:xfrm>
        </p:spPr>
        <p:txBody>
          <a:bodyPr>
            <a:noAutofit/>
          </a:bodyPr>
          <a:lstStyle/>
          <a:p>
            <a:r>
              <a:rPr lang="pt-BR" sz="2600" dirty="0" smtClean="0">
                <a:solidFill>
                  <a:schemeClr val="tx1"/>
                </a:solidFill>
              </a:rPr>
              <a:t>Número </a:t>
            </a:r>
            <a:r>
              <a:rPr lang="pt-BR" sz="2600" dirty="0">
                <a:solidFill>
                  <a:schemeClr val="tx1"/>
                </a:solidFill>
              </a:rPr>
              <a:t>de município com cursos na área de </a:t>
            </a:r>
            <a:r>
              <a:rPr lang="pt-BR" sz="2600" dirty="0" smtClean="0">
                <a:solidFill>
                  <a:schemeClr val="tx1"/>
                </a:solidFill>
              </a:rPr>
              <a:t>ESA por </a:t>
            </a:r>
            <a:r>
              <a:rPr lang="pt-BR" sz="2600" dirty="0">
                <a:solidFill>
                  <a:schemeClr val="tx1"/>
                </a:solidFill>
              </a:rPr>
              <a:t>região. Brasil, 2013. 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69168" y="18864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600" kern="1200" cap="none" spc="-100" baseline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pt-BR" sz="3200" dirty="0" smtClean="0"/>
              <a:t>RESULTADOS</a:t>
            </a:r>
            <a:endParaRPr lang="pt-BR" sz="3200" dirty="0"/>
          </a:p>
        </p:txBody>
      </p:sp>
    </p:spTree>
    <p:extLst>
      <p:ext uri="{BB962C8B-B14F-4D97-AF65-F5344CB8AC3E}">
        <p14:creationId xmlns:p14="http://schemas.microsoft.com/office/powerpoint/2010/main" val="385242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C - Patrícia Netebook - 2013\Projeto CNPq - VALE\Cursos ESA\Mapas\mapas\mapa2 ok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266" y="908720"/>
            <a:ext cx="7562850" cy="5615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181891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600" kern="1200" cap="none" spc="-100" baseline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pt-BR" sz="3200" dirty="0" smtClean="0"/>
              <a:t>RESULTADOS</a:t>
            </a:r>
            <a:endParaRPr lang="pt-BR" sz="3200" dirty="0"/>
          </a:p>
        </p:txBody>
      </p:sp>
    </p:spTree>
    <p:extLst>
      <p:ext uri="{BB962C8B-B14F-4D97-AF65-F5344CB8AC3E}">
        <p14:creationId xmlns:p14="http://schemas.microsoft.com/office/powerpoint/2010/main" val="5299122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 txBox="1">
            <a:spLocks/>
          </p:cNvSpPr>
          <p:nvPr/>
        </p:nvSpPr>
        <p:spPr>
          <a:xfrm>
            <a:off x="307974" y="764704"/>
            <a:ext cx="8152457" cy="59078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600" kern="1200" cap="none" spc="-100" baseline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2400" b="1" dirty="0" smtClean="0">
                <a:solidFill>
                  <a:srgbClr val="0070C0"/>
                </a:solidFill>
              </a:rPr>
              <a:t>DESEMPENHO ACADÊMICO NA ESA NO BRASIL. MEC, 2013.</a:t>
            </a:r>
          </a:p>
          <a:p>
            <a:pPr algn="ctr"/>
            <a:endParaRPr lang="pt-BR" sz="2400" b="1" dirty="0">
              <a:solidFill>
                <a:srgbClr val="0070C0"/>
              </a:solidFill>
            </a:endParaRPr>
          </a:p>
        </p:txBody>
      </p:sp>
      <p:sp>
        <p:nvSpPr>
          <p:cNvPr id="5" name="Espaço Reservado para Conteúdo 3"/>
          <p:cNvSpPr txBox="1">
            <a:spLocks/>
          </p:cNvSpPr>
          <p:nvPr/>
        </p:nvSpPr>
        <p:spPr>
          <a:xfrm>
            <a:off x="0" y="5467350"/>
            <a:ext cx="8604448" cy="1421928"/>
          </a:xfrm>
          <a:prstGeom prst="rect">
            <a:avLst/>
          </a:prstGeom>
        </p:spPr>
        <p:txBody>
          <a:bodyPr wrap="square">
            <a:spAutoFit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indent="0">
              <a:buFont typeface="Arial" pitchFamily="34" charset="0"/>
              <a:buNone/>
            </a:pPr>
            <a:r>
              <a:rPr lang="pt-BR" sz="1600" dirty="0" smtClean="0"/>
              <a:t>CPC:  </a:t>
            </a:r>
            <a:r>
              <a:rPr lang="pt-BR" sz="1600" dirty="0" err="1" smtClean="0"/>
              <a:t>Enade</a:t>
            </a:r>
            <a:r>
              <a:rPr lang="pt-BR" sz="1600" dirty="0" smtClean="0"/>
              <a:t> + titulação dos professores + % e carga horária docente + recursos didático-pedagógicos +  infraestrutura e instalações físicas. </a:t>
            </a:r>
          </a:p>
          <a:p>
            <a:pPr marL="114300" indent="0">
              <a:buFont typeface="Arial" pitchFamily="34" charset="0"/>
              <a:buNone/>
            </a:pPr>
            <a:r>
              <a:rPr lang="pt-BR" sz="1600" dirty="0" smtClean="0"/>
              <a:t>CC: Avaliação </a:t>
            </a:r>
            <a:r>
              <a:rPr lang="pt-BR" sz="1600" i="1" dirty="0" smtClean="0"/>
              <a:t>in loco </a:t>
            </a:r>
            <a:r>
              <a:rPr lang="pt-BR" sz="1600" dirty="0" smtClean="0"/>
              <a:t>do curso.</a:t>
            </a:r>
          </a:p>
          <a:p>
            <a:pPr marL="114300" indent="0">
              <a:buFont typeface="Arial" pitchFamily="34" charset="0"/>
              <a:buNone/>
            </a:pPr>
            <a:r>
              <a:rPr lang="pt-BR" sz="1600" dirty="0" smtClean="0"/>
              <a:t>IGC: Indicador síntese da qualidade de todos os cursos de graduação e pós-graduação. Para a graduação, é utilizado o CPC e a pós-graduação a Nota Capes.</a:t>
            </a:r>
            <a:endParaRPr lang="pt-BR" sz="1600" dirty="0"/>
          </a:p>
        </p:txBody>
      </p:sp>
      <p:graphicFrame>
        <p:nvGraphicFramePr>
          <p:cNvPr id="6" name="Gráfico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98498957"/>
              </p:ext>
            </p:extLst>
          </p:nvPr>
        </p:nvGraphicFramePr>
        <p:xfrm>
          <a:off x="4572000" y="2060848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Gráfico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2934279"/>
              </p:ext>
            </p:extLst>
          </p:nvPr>
        </p:nvGraphicFramePr>
        <p:xfrm>
          <a:off x="31255" y="2132856"/>
          <a:ext cx="4352948" cy="23762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6460803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778098"/>
          </a:xfrm>
        </p:spPr>
        <p:txBody>
          <a:bodyPr/>
          <a:lstStyle/>
          <a:p>
            <a:r>
              <a:rPr lang="pt-BR" sz="3200" dirty="0" smtClean="0"/>
              <a:t>INTRODUÇÃO</a:t>
            </a:r>
            <a:endParaRPr lang="pt-BR" sz="32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07504" y="980728"/>
            <a:ext cx="8208912" cy="5492080"/>
          </a:xfrm>
        </p:spPr>
        <p:txBody>
          <a:bodyPr>
            <a:noAutofit/>
          </a:bodyPr>
          <a:lstStyle/>
          <a:p>
            <a:r>
              <a:rPr lang="pt-BR" sz="2000" dirty="0" smtClean="0"/>
              <a:t>O acesso à educação superior no Brasil vem se ampliando nas diferentes regiões do País. </a:t>
            </a:r>
          </a:p>
          <a:p>
            <a:r>
              <a:rPr lang="pt-BR" sz="2000" dirty="0" smtClean="0"/>
              <a:t>O número de cursos e vagas de </a:t>
            </a:r>
            <a:r>
              <a:rPr lang="pt-BR" sz="2000" dirty="0"/>
              <a:t>Engenharia Sanitária e Ambiental (ESA) </a:t>
            </a:r>
            <a:r>
              <a:rPr lang="pt-BR" sz="2000" dirty="0" smtClean="0"/>
              <a:t>também vem se ampliando. </a:t>
            </a:r>
          </a:p>
          <a:p>
            <a:r>
              <a:rPr lang="pt-BR" sz="2000" dirty="0" smtClean="0"/>
              <a:t>Os cursos foram criados </a:t>
            </a:r>
            <a:r>
              <a:rPr lang="pt-BR" sz="2000" dirty="0"/>
              <a:t>na década de 70 </a:t>
            </a:r>
            <a:r>
              <a:rPr lang="pt-BR" sz="2000" dirty="0" smtClean="0"/>
              <a:t>nas cinco regiões do País com o objetivo de capacitar profissionais para dar suporte à execução do Plano Nacional de Saneamento (PLANASA.</a:t>
            </a:r>
          </a:p>
          <a:p>
            <a:r>
              <a:rPr lang="pt-BR" sz="2000" dirty="0" smtClean="0"/>
              <a:t>Dessa </a:t>
            </a:r>
            <a:r>
              <a:rPr lang="pt-BR" sz="2000" dirty="0"/>
              <a:t>época em diante, os cursos de Engenharia Sanitária e Ambiental só vêm </a:t>
            </a:r>
            <a:r>
              <a:rPr lang="pt-BR" sz="2000" dirty="0" smtClean="0"/>
              <a:t>se ampliando</a:t>
            </a:r>
            <a:r>
              <a:rPr lang="pt-BR" sz="2000" dirty="0"/>
              <a:t>, tanto em instituições públicas como em instituições privadas.</a:t>
            </a:r>
          </a:p>
          <a:p>
            <a:r>
              <a:rPr lang="pt-BR" sz="2000" dirty="0"/>
              <a:t>Os currículos dos cursos também sofreram alterações </a:t>
            </a:r>
            <a:r>
              <a:rPr lang="pt-BR" sz="2000" dirty="0" smtClean="0"/>
              <a:t>e atualmente, a </a:t>
            </a:r>
            <a:r>
              <a:rPr lang="pt-BR" sz="2000" dirty="0"/>
              <a:t>formação </a:t>
            </a:r>
            <a:r>
              <a:rPr lang="pt-BR" sz="2000" dirty="0" smtClean="0"/>
              <a:t>está </a:t>
            </a:r>
            <a:r>
              <a:rPr lang="pt-BR" sz="2000" dirty="0"/>
              <a:t>voltada para os campos do saneamento, gestão das águas e meio ambiente, </a:t>
            </a:r>
            <a:r>
              <a:rPr lang="pt-BR" sz="2000" dirty="0" smtClean="0"/>
              <a:t>e, </a:t>
            </a:r>
            <a:r>
              <a:rPr lang="pt-BR" sz="2000" dirty="0"/>
              <a:t>mais </a:t>
            </a:r>
            <a:r>
              <a:rPr lang="pt-BR" sz="2000" dirty="0" smtClean="0"/>
              <a:t>especificamente, </a:t>
            </a:r>
            <a:r>
              <a:rPr lang="pt-BR" sz="2000" dirty="0"/>
              <a:t>ao abastecimento de água, ao esgotamento sanitário, ao manejo de resíduos sólidos, ao manejo das águas pluviais e drenagem urbana, à prevenção da poluição, à política de gestão ambiental, das águas e do saneamento e à saúde </a:t>
            </a:r>
            <a:r>
              <a:rPr lang="pt-BR" sz="2000" dirty="0" smtClean="0"/>
              <a:t>ambiental.</a:t>
            </a:r>
            <a:endParaRPr lang="pt-BR" sz="2000" dirty="0"/>
          </a:p>
          <a:p>
            <a:pPr marL="114300" indent="0">
              <a:buNone/>
            </a:pPr>
            <a:endParaRPr lang="pt-BR" sz="2000" dirty="0" smtClean="0"/>
          </a:p>
        </p:txBody>
      </p:sp>
    </p:spTree>
    <p:extLst>
      <p:ext uri="{BB962C8B-B14F-4D97-AF65-F5344CB8AC3E}">
        <p14:creationId xmlns:p14="http://schemas.microsoft.com/office/powerpoint/2010/main" val="1887532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07975" y="980728"/>
            <a:ext cx="7620000" cy="374760"/>
          </a:xfrm>
        </p:spPr>
        <p:txBody>
          <a:bodyPr/>
          <a:lstStyle/>
          <a:p>
            <a:pPr algn="ctr"/>
            <a:r>
              <a:rPr lang="pt-BR" sz="2400" b="1" dirty="0" smtClean="0">
                <a:solidFill>
                  <a:srgbClr val="0070C0"/>
                </a:solidFill>
              </a:rPr>
              <a:t>DESEMPENHO ACADÊMICO</a:t>
            </a:r>
            <a:endParaRPr lang="pt-BR" sz="2400" b="1" dirty="0">
              <a:solidFill>
                <a:srgbClr val="0070C0"/>
              </a:solidFill>
            </a:endParaRPr>
          </a:p>
        </p:txBody>
      </p:sp>
      <p:pic>
        <p:nvPicPr>
          <p:cNvPr id="1026" name="Picture 2" descr="https://lh6.googleusercontent.com/d6P_RBZGvvcCven8e_LGBPkEAR_N8SCS6-3TH480Z2FAnnRu7vJPY-O9MwfRKwsii48mJDeZ5LvZG7cqkF5ZA_rhdsoA7WakRh_GTsvtES7DPckNNnzw6uZFY-v3uImPmhc66iqTJEvzBZUQ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413" y="3298366"/>
            <a:ext cx="3600000" cy="2745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lh4.googleusercontent.com/jwQUG66Z6wECKwCosaVZPRwn8NJJceGgFOJ4sUsb3RRpeQpoNCyxD4p75Wod0-NR00BhY8cBzCIgvSZ5o2QX3wovivQs3FQusI_xwdeSMmP742fC0OJB6aIg4a0USsNjrKw_aQNWFa78X8m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5169" y="3313203"/>
            <a:ext cx="3600000" cy="2730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6" descr="https://docs.google.com/drawings/d/sY_rE-pwUO4wkiQVOtTRCzg/image?w=303&amp;h=76&amp;rev=1&amp;ac=1"/>
          <p:cNvSpPr>
            <a:spLocks noChangeAspect="1" noChangeArrowheads="1"/>
          </p:cNvSpPr>
          <p:nvPr/>
        </p:nvSpPr>
        <p:spPr bwMode="auto">
          <a:xfrm>
            <a:off x="155575" y="2222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5" name="AutoShape 8" descr="https://docs.google.com/drawings/d/sY_rE-pwUO4wkiQVOtTRCzg/image?w=303&amp;h=76&amp;rev=1&amp;ac=1"/>
          <p:cNvSpPr>
            <a:spLocks noChangeAspect="1" noChangeArrowheads="1"/>
          </p:cNvSpPr>
          <p:nvPr/>
        </p:nvSpPr>
        <p:spPr bwMode="auto">
          <a:xfrm>
            <a:off x="307975" y="3746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" name="AutoShape 10" descr="https://docs.google.com/drawings/d/sY_rE-pwUO4wkiQVOtTRCzg/image?w=303&amp;h=76&amp;rev=1&amp;ac=1"/>
          <p:cNvSpPr>
            <a:spLocks noChangeAspect="1" noChangeArrowheads="1"/>
          </p:cNvSpPr>
          <p:nvPr/>
        </p:nvSpPr>
        <p:spPr bwMode="auto">
          <a:xfrm>
            <a:off x="460375" y="5270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7" name="CaixaDeTexto 6"/>
          <p:cNvSpPr txBox="1"/>
          <p:nvPr/>
        </p:nvSpPr>
        <p:spPr>
          <a:xfrm>
            <a:off x="376217" y="6112880"/>
            <a:ext cx="35283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 smtClean="0"/>
              <a:t>Nível de identificação com o curso de ESA na UFBA, UFOB e UFRB.</a:t>
            </a:r>
            <a:endParaRPr lang="pt-BR" sz="1600" dirty="0"/>
          </a:p>
        </p:txBody>
      </p:sp>
      <p:sp>
        <p:nvSpPr>
          <p:cNvPr id="10" name="CaixaDeTexto 9"/>
          <p:cNvSpPr txBox="1"/>
          <p:nvPr/>
        </p:nvSpPr>
        <p:spPr>
          <a:xfrm>
            <a:off x="4526473" y="6125211"/>
            <a:ext cx="35283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 smtClean="0"/>
              <a:t>Nível de dificuldade com o curso de ESA na UFBA, UFOB e UFRB.</a:t>
            </a:r>
            <a:endParaRPr lang="pt-BR" sz="1600" dirty="0"/>
          </a:p>
        </p:txBody>
      </p:sp>
      <p:sp>
        <p:nvSpPr>
          <p:cNvPr id="11" name="Espaço Reservado para Conteúdo 2"/>
          <p:cNvSpPr>
            <a:spLocks noGrp="1"/>
          </p:cNvSpPr>
          <p:nvPr>
            <p:ph idx="1"/>
          </p:nvPr>
        </p:nvSpPr>
        <p:spPr>
          <a:xfrm>
            <a:off x="0" y="1451865"/>
            <a:ext cx="8388424" cy="1914779"/>
          </a:xfrm>
        </p:spPr>
        <p:txBody>
          <a:bodyPr>
            <a:noAutofit/>
          </a:bodyPr>
          <a:lstStyle/>
          <a:p>
            <a:r>
              <a:rPr lang="pt-BR" sz="2000" dirty="0" smtClean="0"/>
              <a:t>Dentre </a:t>
            </a:r>
            <a:r>
              <a:rPr lang="pt-BR" sz="2000" dirty="0" smtClean="0"/>
              <a:t>os diversos </a:t>
            </a:r>
            <a:r>
              <a:rPr lang="pt-BR" sz="2000" dirty="0" smtClean="0"/>
              <a:t>fatores que interferem no desempenho </a:t>
            </a:r>
            <a:r>
              <a:rPr lang="pt-BR" sz="2000" dirty="0" smtClean="0"/>
              <a:t>acadêmico de têm-se </a:t>
            </a:r>
            <a:r>
              <a:rPr lang="pt-BR" sz="2000" dirty="0" smtClean="0"/>
              <a:t>os fatores pessoais, como por exemplo os níveis de identificação e dificuldade no curso. A pesquisa evidencia que cerca de 60</a:t>
            </a:r>
            <a:r>
              <a:rPr lang="pt-BR" sz="2000" dirty="0"/>
              <a:t>% </a:t>
            </a:r>
            <a:r>
              <a:rPr lang="pt-BR" sz="2000" dirty="0" smtClean="0"/>
              <a:t>dos estudantes possui </a:t>
            </a:r>
            <a:r>
              <a:rPr lang="pt-BR" sz="2000" dirty="0"/>
              <a:t>um alto nível de identificação com o </a:t>
            </a:r>
            <a:r>
              <a:rPr lang="pt-BR" sz="2000" dirty="0" smtClean="0"/>
              <a:t>Curso, entretanto, uma parcela </a:t>
            </a:r>
            <a:r>
              <a:rPr lang="pt-BR" sz="2000" dirty="0"/>
              <a:t>de 63</a:t>
            </a:r>
            <a:r>
              <a:rPr lang="pt-BR" sz="2000" dirty="0" smtClean="0"/>
              <a:t>% </a:t>
            </a:r>
            <a:r>
              <a:rPr lang="pt-BR" sz="2000" dirty="0"/>
              <a:t>considera alto o nível de dificuldade do </a:t>
            </a:r>
            <a:r>
              <a:rPr lang="pt-BR" sz="2000" dirty="0" smtClean="0"/>
              <a:t>mesmo.</a:t>
            </a:r>
            <a:endParaRPr lang="pt-BR" sz="2000" dirty="0"/>
          </a:p>
          <a:p>
            <a:pPr marL="114300" indent="0">
              <a:buNone/>
            </a:pPr>
            <a:endParaRPr lang="pt-BR" sz="2000" dirty="0" smtClean="0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100771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600" kern="1200" cap="none" spc="-100" baseline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pt-BR" sz="3200" dirty="0" smtClean="0"/>
              <a:t>RESULTADOS</a:t>
            </a:r>
            <a:endParaRPr lang="pt-BR" sz="3200" dirty="0"/>
          </a:p>
        </p:txBody>
      </p:sp>
    </p:spTree>
    <p:extLst>
      <p:ext uri="{BB962C8B-B14F-4D97-AF65-F5344CB8AC3E}">
        <p14:creationId xmlns:p14="http://schemas.microsoft.com/office/powerpoint/2010/main" val="252983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37964" y="1556936"/>
            <a:ext cx="8222468" cy="1756792"/>
          </a:xfrm>
        </p:spPr>
        <p:txBody>
          <a:bodyPr>
            <a:normAutofit/>
          </a:bodyPr>
          <a:lstStyle/>
          <a:p>
            <a:r>
              <a:rPr lang="pt-BR" dirty="0" smtClean="0"/>
              <a:t>Há evidências de que a </a:t>
            </a:r>
            <a:r>
              <a:rPr lang="pt-BR" dirty="0"/>
              <a:t>maioria dos estudantes tem como prioridade no desenvolvimento do Curso a sua formação com conhecimento qualificado, seguido pela agilidade em obter o </a:t>
            </a:r>
            <a:r>
              <a:rPr lang="pt-BR" dirty="0" smtClean="0"/>
              <a:t>título. </a:t>
            </a:r>
            <a:endParaRPr lang="pt-BR" dirty="0"/>
          </a:p>
        </p:txBody>
      </p:sp>
      <p:pic>
        <p:nvPicPr>
          <p:cNvPr id="1026" name="Picture 2" descr="https://lh3.googleusercontent.com/ssBvu09pkvTGmTzK4NbVw6shvr44UwyT2Cshofe9uqwLDLxfJlgNiGM4NnpOxdHGDy1SexiAQPz8_yjrXHlW2iXygLldD_N7h6-bbHRuBcd9KifeZQerPZhGcUbNVt3Khj-gCayI-aDr5Rxz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996952"/>
            <a:ext cx="7488832" cy="3861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329952" y="1196752"/>
            <a:ext cx="7620000" cy="374760"/>
          </a:xfrm>
        </p:spPr>
        <p:txBody>
          <a:bodyPr/>
          <a:lstStyle/>
          <a:p>
            <a:pPr algn="ctr"/>
            <a:r>
              <a:rPr lang="pt-BR" sz="2400" b="1" dirty="0" smtClean="0">
                <a:solidFill>
                  <a:srgbClr val="0070C0"/>
                </a:solidFill>
              </a:rPr>
              <a:t>DESEMPENHO ACADÊMICO</a:t>
            </a:r>
            <a:endParaRPr lang="pt-BR" sz="2400" b="1" dirty="0">
              <a:solidFill>
                <a:srgbClr val="0070C0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81891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600" kern="1200" cap="none" spc="-100" baseline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pt-BR" sz="3200" dirty="0" smtClean="0"/>
              <a:t>RESULTADOS</a:t>
            </a:r>
            <a:endParaRPr lang="pt-BR" sz="3200" dirty="0"/>
          </a:p>
        </p:txBody>
      </p:sp>
    </p:spTree>
    <p:extLst>
      <p:ext uri="{BB962C8B-B14F-4D97-AF65-F5344CB8AC3E}">
        <p14:creationId xmlns:p14="http://schemas.microsoft.com/office/powerpoint/2010/main" val="9636978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lh3.googleusercontent.com/1i5o_arFd_ATiojeJ_BL4NscPm442zv9SBcJsao0WMVQ19QXPVO92vChGtwEeTBH57-_69vovrGI2zn4syLvv3rxxWCwgM7xfOoZwcwsXn9bQGZj3Bnf0PyvaTWexyjop64_7RbO5DXYp-o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742" y="3236996"/>
            <a:ext cx="3650894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lh6.googleusercontent.com/mWykx2IF9HFI29H2Mw028uL4NbXGPrGwqpp2aksZ03GhTy-cYS-NUMLJvHMA53T1rXYaSG0kk4fmiuxp2H8v5amO-B7_eLHSOq5qaO24YKelSE69Et94xiv3PTn7FOu_55gjWUemg5xEfNj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1824" y="3147681"/>
            <a:ext cx="3600000" cy="2948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609058" y="6027003"/>
            <a:ext cx="30502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 smtClean="0"/>
              <a:t>Participação de graduandos do curso de ESA na UFBA, UFOB e UFRB em estágio. </a:t>
            </a:r>
            <a:endParaRPr lang="pt-BR" sz="1600" dirty="0"/>
          </a:p>
        </p:txBody>
      </p:sp>
      <p:sp>
        <p:nvSpPr>
          <p:cNvPr id="7" name="CaixaDeTexto 6"/>
          <p:cNvSpPr txBox="1"/>
          <p:nvPr/>
        </p:nvSpPr>
        <p:spPr>
          <a:xfrm>
            <a:off x="4539792" y="6027003"/>
            <a:ext cx="35717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 smtClean="0"/>
              <a:t>Participação de graduandos do curso de ESA na UFBA, UFOB e UFRB em Iniciação científica.</a:t>
            </a:r>
            <a:endParaRPr lang="pt-BR" sz="1600" dirty="0"/>
          </a:p>
        </p:txBody>
      </p:sp>
      <p:sp>
        <p:nvSpPr>
          <p:cNvPr id="8" name="Espaço Reservado para Conteúdo 2"/>
          <p:cNvSpPr>
            <a:spLocks noGrp="1"/>
          </p:cNvSpPr>
          <p:nvPr>
            <p:ph idx="1"/>
          </p:nvPr>
        </p:nvSpPr>
        <p:spPr>
          <a:xfrm>
            <a:off x="1" y="1340769"/>
            <a:ext cx="8316415" cy="1368152"/>
          </a:xfrm>
        </p:spPr>
        <p:txBody>
          <a:bodyPr>
            <a:noAutofit/>
          </a:bodyPr>
          <a:lstStyle/>
          <a:p>
            <a:r>
              <a:rPr lang="pt-BR" sz="2000" dirty="0" smtClean="0"/>
              <a:t>Os dados mostram também que poucos </a:t>
            </a:r>
            <a:r>
              <a:rPr lang="pt-BR" sz="2000" dirty="0"/>
              <a:t>estudantes realizam estágio no início do curso, enquanto que nos últimos semestres este número aumenta </a:t>
            </a:r>
            <a:r>
              <a:rPr lang="pt-BR" sz="2000" dirty="0" smtClean="0"/>
              <a:t>significativamente.</a:t>
            </a:r>
            <a:r>
              <a:rPr lang="pt-BR" sz="2000" dirty="0"/>
              <a:t> Por outro lado, desde o primeiro semestre os graduandos usufruem da oportunidade de fazer Iniciação Científica (</a:t>
            </a:r>
            <a:r>
              <a:rPr lang="pt-BR" sz="2000" dirty="0" smtClean="0"/>
              <a:t>IC</a:t>
            </a:r>
            <a:r>
              <a:rPr lang="pt-BR" sz="2000" dirty="0" smtClean="0"/>
              <a:t>). Fatores que contribuem para o desempenho acadêmico.</a:t>
            </a:r>
            <a:endParaRPr lang="pt-BR" sz="2000" dirty="0" smtClean="0"/>
          </a:p>
        </p:txBody>
      </p:sp>
      <p:sp>
        <p:nvSpPr>
          <p:cNvPr id="9" name="Título 1"/>
          <p:cNvSpPr>
            <a:spLocks noGrp="1"/>
          </p:cNvSpPr>
          <p:nvPr>
            <p:ph type="title"/>
          </p:nvPr>
        </p:nvSpPr>
        <p:spPr>
          <a:xfrm>
            <a:off x="308742" y="980728"/>
            <a:ext cx="7620000" cy="374760"/>
          </a:xfrm>
        </p:spPr>
        <p:txBody>
          <a:bodyPr/>
          <a:lstStyle/>
          <a:p>
            <a:pPr algn="ctr"/>
            <a:r>
              <a:rPr lang="pt-BR" sz="2400" b="1" dirty="0" smtClean="0">
                <a:solidFill>
                  <a:srgbClr val="0070C0"/>
                </a:solidFill>
              </a:rPr>
              <a:t>DESEMPENHO ACADÊMICO</a:t>
            </a:r>
            <a:endParaRPr lang="pt-BR" sz="2400" b="1" dirty="0">
              <a:solidFill>
                <a:srgbClr val="0070C0"/>
              </a:solidFill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81891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600" kern="1200" cap="none" spc="-100" baseline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pt-BR" sz="3200" dirty="0" smtClean="0"/>
              <a:t>RESULTADOS</a:t>
            </a:r>
            <a:endParaRPr lang="pt-BR" sz="3200" dirty="0"/>
          </a:p>
        </p:txBody>
      </p:sp>
    </p:spTree>
    <p:extLst>
      <p:ext uri="{BB962C8B-B14F-4D97-AF65-F5344CB8AC3E}">
        <p14:creationId xmlns:p14="http://schemas.microsoft.com/office/powerpoint/2010/main" val="3986454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23528" y="1556792"/>
            <a:ext cx="7992888" cy="1800200"/>
          </a:xfrm>
        </p:spPr>
        <p:txBody>
          <a:bodyPr>
            <a:noAutofit/>
          </a:bodyPr>
          <a:lstStyle/>
          <a:p>
            <a:r>
              <a:rPr lang="pt-BR" sz="2000" dirty="0" smtClean="0"/>
              <a:t>Tratando-se dos fatores </a:t>
            </a:r>
            <a:r>
              <a:rPr lang="pt-BR" sz="2000" dirty="0" smtClean="0"/>
              <a:t>institucionais das </a:t>
            </a:r>
            <a:r>
              <a:rPr lang="pt-BR" sz="2000" dirty="0" smtClean="0"/>
              <a:t>universidades, observou-se que </a:t>
            </a:r>
            <a:r>
              <a:rPr lang="pt-BR" sz="2000" dirty="0"/>
              <a:t>a situação dos laboratórios </a:t>
            </a:r>
            <a:r>
              <a:rPr lang="pt-BR" sz="2000" dirty="0" smtClean="0"/>
              <a:t>mostra-se </a:t>
            </a:r>
            <a:r>
              <a:rPr lang="pt-BR" sz="2000" dirty="0"/>
              <a:t>satisfatória para 50% dos estudantes. Entretanto, os outros fatores </a:t>
            </a:r>
            <a:r>
              <a:rPr lang="pt-BR" sz="2000" dirty="0" smtClean="0"/>
              <a:t>como </a:t>
            </a:r>
            <a:r>
              <a:rPr lang="pt-BR" sz="2000" dirty="0"/>
              <a:t>o transporte entre os </a:t>
            </a:r>
            <a:r>
              <a:rPr lang="pt-BR" sz="2000" i="1" dirty="0"/>
              <a:t>campi</a:t>
            </a:r>
            <a:r>
              <a:rPr lang="pt-BR" sz="2000" dirty="0"/>
              <a:t>, </a:t>
            </a:r>
            <a:r>
              <a:rPr lang="pt-BR" sz="2000" dirty="0" smtClean="0"/>
              <a:t>bibliotecas </a:t>
            </a:r>
            <a:r>
              <a:rPr lang="pt-BR" sz="2000" dirty="0"/>
              <a:t>e acesso à</a:t>
            </a:r>
            <a:r>
              <a:rPr lang="pt-BR" sz="2000" i="1" dirty="0"/>
              <a:t> internet</a:t>
            </a:r>
            <a:r>
              <a:rPr lang="pt-BR" sz="2000" dirty="0"/>
              <a:t> foram classificados, pela maioria dos estudantes, como de qualidade </a:t>
            </a:r>
            <a:r>
              <a:rPr lang="pt-BR" sz="2000" dirty="0" smtClean="0"/>
              <a:t>regular.</a:t>
            </a:r>
            <a:r>
              <a:rPr lang="pt-BR" sz="2000" dirty="0"/>
              <a:t/>
            </a:r>
            <a:br>
              <a:rPr lang="pt-BR" sz="2000" dirty="0"/>
            </a:br>
            <a:endParaRPr lang="pt-BR" sz="2000" dirty="0"/>
          </a:p>
        </p:txBody>
      </p:sp>
      <p:pic>
        <p:nvPicPr>
          <p:cNvPr id="1026" name="Picture 2" descr="https://lh6.googleusercontent.com/AU1AENWauTMMMFmz7M78bDlaGQR1eC1EagocdmnQSTYNuZi9pp_ldssf_h4viv_R1gBetfnGw5iI_FRThtdlUUIYKK8BNuFxFq-JAF9-R1FBS42KQJ-9leTkTwfaHl2BiRg_JfYywgz_ecLj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306"/>
          <a:stretch/>
        </p:blipFill>
        <p:spPr bwMode="auto">
          <a:xfrm>
            <a:off x="1" y="3689648"/>
            <a:ext cx="8388424" cy="2746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ítulo 1"/>
          <p:cNvSpPr>
            <a:spLocks noGrp="1"/>
          </p:cNvSpPr>
          <p:nvPr>
            <p:ph type="title"/>
          </p:nvPr>
        </p:nvSpPr>
        <p:spPr>
          <a:xfrm>
            <a:off x="384213" y="1052736"/>
            <a:ext cx="7620000" cy="374760"/>
          </a:xfrm>
        </p:spPr>
        <p:txBody>
          <a:bodyPr/>
          <a:lstStyle/>
          <a:p>
            <a:pPr algn="ctr"/>
            <a:r>
              <a:rPr lang="pt-BR" sz="2400" b="1" dirty="0" smtClean="0">
                <a:solidFill>
                  <a:srgbClr val="0070C0"/>
                </a:solidFill>
              </a:rPr>
              <a:t>DESEMPENHO ACADÊMICO</a:t>
            </a:r>
            <a:endParaRPr lang="pt-BR" sz="2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77353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600200"/>
            <a:ext cx="7859216" cy="2044824"/>
          </a:xfrm>
        </p:spPr>
        <p:txBody>
          <a:bodyPr>
            <a:normAutofit fontScale="92500" lnSpcReduction="20000"/>
          </a:bodyPr>
          <a:lstStyle/>
          <a:p>
            <a:r>
              <a:rPr lang="pt-BR" dirty="0"/>
              <a:t>Sobre a assistência </a:t>
            </a:r>
            <a:r>
              <a:rPr lang="pt-BR" dirty="0" smtClean="0"/>
              <a:t>estudantil, </a:t>
            </a:r>
            <a:r>
              <a:rPr lang="pt-BR" dirty="0"/>
              <a:t>nas universidades estudadas, aproximadamente, 50% dos estudantes a classificam como </a:t>
            </a:r>
            <a:r>
              <a:rPr lang="pt-BR" dirty="0" smtClean="0"/>
              <a:t>uma ação insatisfatória </a:t>
            </a:r>
            <a:r>
              <a:rPr lang="pt-BR" dirty="0"/>
              <a:t>e outros 30% não a </a:t>
            </a:r>
            <a:r>
              <a:rPr lang="pt-BR" dirty="0" smtClean="0"/>
              <a:t>utilizam. </a:t>
            </a:r>
          </a:p>
          <a:p>
            <a:endParaRPr lang="pt-BR" dirty="0" smtClean="0"/>
          </a:p>
          <a:p>
            <a:r>
              <a:rPr lang="pt-BR" dirty="0" smtClean="0"/>
              <a:t>Tal realidade indica fragilidades da assistência estudantil concebida como uma das estratégias para assegurar </a:t>
            </a:r>
            <a:r>
              <a:rPr lang="pt-BR" dirty="0"/>
              <a:t>a permanência dos estudantes em vulnerabilidade socioeconômica no </a:t>
            </a:r>
            <a:r>
              <a:rPr lang="pt-BR" dirty="0" smtClean="0"/>
              <a:t> ensino superior. </a:t>
            </a:r>
            <a:endParaRPr lang="pt-BR" dirty="0"/>
          </a:p>
        </p:txBody>
      </p:sp>
      <p:pic>
        <p:nvPicPr>
          <p:cNvPr id="2050" name="Picture 2" descr="https://lh3.googleusercontent.com/Zch1n7cXA-oCoUKLhSzY93ZWfaiMYfz6fohV4xfZzcu4Df1sNEErvyrL45yxayX7fPdWnmn6vbpX5fRRiTNy1y6gAGeefdGevpCGjKTloJvN882HqW8xoOBUW0kKcpUkxaLDYMEEp5yOXjU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511" y="3787562"/>
            <a:ext cx="5810722" cy="2823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ítulo 1"/>
          <p:cNvSpPr>
            <a:spLocks noGrp="1"/>
          </p:cNvSpPr>
          <p:nvPr>
            <p:ph type="title"/>
          </p:nvPr>
        </p:nvSpPr>
        <p:spPr>
          <a:xfrm>
            <a:off x="361794" y="1124744"/>
            <a:ext cx="7620000" cy="374760"/>
          </a:xfrm>
        </p:spPr>
        <p:txBody>
          <a:bodyPr/>
          <a:lstStyle/>
          <a:p>
            <a:pPr algn="ctr"/>
            <a:r>
              <a:rPr lang="pt-BR" sz="2400" b="1" dirty="0" smtClean="0">
                <a:solidFill>
                  <a:srgbClr val="0070C0"/>
                </a:solidFill>
              </a:rPr>
              <a:t>DESEMPENHO ACADÊMICO</a:t>
            </a:r>
            <a:endParaRPr lang="pt-BR" sz="2400" b="1" dirty="0">
              <a:solidFill>
                <a:srgbClr val="0070C0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81891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600" kern="1200" cap="none" spc="-100" baseline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pt-BR" sz="3200" dirty="0" smtClean="0"/>
              <a:t>RESULTADOS</a:t>
            </a:r>
            <a:endParaRPr lang="pt-BR" sz="3200" dirty="0"/>
          </a:p>
        </p:txBody>
      </p:sp>
    </p:spTree>
    <p:extLst>
      <p:ext uri="{BB962C8B-B14F-4D97-AF65-F5344CB8AC3E}">
        <p14:creationId xmlns:p14="http://schemas.microsoft.com/office/powerpoint/2010/main" val="3150256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598" y="3429000"/>
            <a:ext cx="6632100" cy="3155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683568" y="1556792"/>
            <a:ext cx="676875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Ao longo dos últimos anos a porcentagem de evasão anual na ESA nas três universidades federais do estado da Bahia se manteve estável, com baixas oscilações de um ano para o </a:t>
            </a:r>
            <a:r>
              <a:rPr lang="pt-BR" dirty="0" smtClean="0"/>
              <a:t>outro. </a:t>
            </a:r>
          </a:p>
          <a:p>
            <a:r>
              <a:rPr lang="pt-BR" dirty="0" smtClean="0"/>
              <a:t>Nesse </a:t>
            </a:r>
            <a:r>
              <a:rPr lang="pt-BR" dirty="0"/>
              <a:t>cenário, a UFOB se destaca por apresentar </a:t>
            </a:r>
            <a:r>
              <a:rPr lang="pt-BR" dirty="0" smtClean="0"/>
              <a:t>nenhuma </a:t>
            </a:r>
            <a:r>
              <a:rPr lang="pt-BR" dirty="0"/>
              <a:t>evasão em 2008, saltando para 22% no ano seguinte, porcentagem esta que foi a maior entre as instituições no período analisado.</a:t>
            </a:r>
          </a:p>
          <a:p>
            <a:endParaRPr lang="pt-BR" dirty="0"/>
          </a:p>
        </p:txBody>
      </p:sp>
      <p:sp>
        <p:nvSpPr>
          <p:cNvPr id="6" name="Título 1"/>
          <p:cNvSpPr>
            <a:spLocks noGrp="1"/>
          </p:cNvSpPr>
          <p:nvPr>
            <p:ph type="title"/>
          </p:nvPr>
        </p:nvSpPr>
        <p:spPr>
          <a:xfrm>
            <a:off x="307975" y="980728"/>
            <a:ext cx="7620000" cy="374760"/>
          </a:xfrm>
        </p:spPr>
        <p:txBody>
          <a:bodyPr/>
          <a:lstStyle/>
          <a:p>
            <a:pPr algn="ctr"/>
            <a:r>
              <a:rPr lang="pt-BR" sz="2400" b="1" dirty="0" smtClean="0">
                <a:solidFill>
                  <a:srgbClr val="0070C0"/>
                </a:solidFill>
              </a:rPr>
              <a:t>EVASÃO</a:t>
            </a:r>
            <a:endParaRPr lang="pt-BR" sz="2400" b="1" dirty="0">
              <a:solidFill>
                <a:srgbClr val="0070C0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81891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600" kern="1200" cap="none" spc="-100" baseline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pt-BR" sz="3200" dirty="0" smtClean="0"/>
              <a:t>RESULTADOS</a:t>
            </a:r>
            <a:endParaRPr lang="pt-BR" sz="3200" dirty="0"/>
          </a:p>
        </p:txBody>
      </p:sp>
    </p:spTree>
    <p:extLst>
      <p:ext uri="{BB962C8B-B14F-4D97-AF65-F5344CB8AC3E}">
        <p14:creationId xmlns:p14="http://schemas.microsoft.com/office/powerpoint/2010/main" val="1758160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51" y="1186543"/>
            <a:ext cx="9103250" cy="266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tângulo 3"/>
          <p:cNvSpPr/>
          <p:nvPr/>
        </p:nvSpPr>
        <p:spPr>
          <a:xfrm>
            <a:off x="40750" y="3789040"/>
            <a:ext cx="835054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000" dirty="0" smtClean="0"/>
              <a:t>A principal </a:t>
            </a:r>
            <a:r>
              <a:rPr lang="pt-BR" sz="2000" dirty="0"/>
              <a:t>forma de evasão do curso de ESA nas três universidades </a:t>
            </a:r>
            <a:r>
              <a:rPr lang="pt-BR" sz="2000" dirty="0" smtClean="0"/>
              <a:t>tem ocorrido por </a:t>
            </a:r>
            <a:r>
              <a:rPr lang="pt-BR" sz="2000" dirty="0"/>
              <a:t>cancelamento de matrícula. Essa categoria inclui as matrículas recusadas por reprovações recorrentes na mesma </a:t>
            </a:r>
            <a:r>
              <a:rPr lang="pt-BR" sz="2000" dirty="0" smtClean="0"/>
              <a:t>disciplina ou </a:t>
            </a:r>
            <a:r>
              <a:rPr lang="pt-BR" sz="2000" dirty="0"/>
              <a:t>em todas as disciplinas, ausência de inscrição em disciplinas ou qualquer outra irregularidade do aluno junto à IES</a:t>
            </a:r>
            <a:r>
              <a:rPr lang="pt-BR" sz="2000" dirty="0" smtClean="0"/>
              <a:t>.</a:t>
            </a:r>
          </a:p>
          <a:p>
            <a:pPr algn="just"/>
            <a:endParaRPr lang="pt-BR" sz="2000" dirty="0" smtClean="0"/>
          </a:p>
          <a:p>
            <a:pPr algn="just"/>
            <a:r>
              <a:rPr lang="pt-BR" sz="2000" dirty="0"/>
              <a:t>No caso da UFRB, não há indicação de evasão de aluno por transferência, assim, entende-se que os alunos que decidiram transferir de curso ou de instituição teve sua forma de saída indicada pelo cancelamento de </a:t>
            </a:r>
            <a:r>
              <a:rPr lang="pt-BR" sz="2000" dirty="0" smtClean="0"/>
              <a:t>matrícula.</a:t>
            </a:r>
            <a:endParaRPr lang="pt-BR" sz="2000" dirty="0"/>
          </a:p>
        </p:txBody>
      </p:sp>
      <p:sp>
        <p:nvSpPr>
          <p:cNvPr id="6" name="Título 1"/>
          <p:cNvSpPr>
            <a:spLocks noGrp="1"/>
          </p:cNvSpPr>
          <p:nvPr>
            <p:ph type="title"/>
          </p:nvPr>
        </p:nvSpPr>
        <p:spPr>
          <a:xfrm>
            <a:off x="434721" y="692696"/>
            <a:ext cx="7620000" cy="374760"/>
          </a:xfrm>
        </p:spPr>
        <p:txBody>
          <a:bodyPr/>
          <a:lstStyle/>
          <a:p>
            <a:pPr algn="ctr"/>
            <a:r>
              <a:rPr lang="pt-BR" sz="2400" dirty="0" smtClean="0">
                <a:solidFill>
                  <a:schemeClr val="tx1"/>
                </a:solidFill>
              </a:rPr>
              <a:t>EVASÃO</a:t>
            </a:r>
            <a:endParaRPr lang="pt-BR" sz="2400" dirty="0">
              <a:solidFill>
                <a:schemeClr val="tx1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81891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600" kern="1200" cap="none" spc="-100" baseline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pt-BR" sz="3200" dirty="0" smtClean="0"/>
              <a:t>RESULTADOS</a:t>
            </a:r>
            <a:endParaRPr lang="pt-BR" sz="3200" dirty="0"/>
          </a:p>
        </p:txBody>
      </p:sp>
    </p:spTree>
    <p:extLst>
      <p:ext uri="{BB962C8B-B14F-4D97-AF65-F5344CB8AC3E}">
        <p14:creationId xmlns:p14="http://schemas.microsoft.com/office/powerpoint/2010/main" val="2318147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91" y="3423776"/>
            <a:ext cx="8318196" cy="3317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tângulo 3"/>
          <p:cNvSpPr/>
          <p:nvPr/>
        </p:nvSpPr>
        <p:spPr>
          <a:xfrm>
            <a:off x="395535" y="1484784"/>
            <a:ext cx="8015955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dirty="0" smtClean="0"/>
              <a:t>A </a:t>
            </a:r>
            <a:r>
              <a:rPr lang="pt-BR" sz="2000" dirty="0"/>
              <a:t>idade de ingresso do </a:t>
            </a:r>
            <a:r>
              <a:rPr lang="pt-BR" sz="2000" dirty="0" smtClean="0"/>
              <a:t>aluno pode influenciar na evasão escolar. </a:t>
            </a:r>
          </a:p>
          <a:p>
            <a:r>
              <a:rPr lang="pt-BR" sz="2000" dirty="0" smtClean="0"/>
              <a:t>Na </a:t>
            </a:r>
            <a:r>
              <a:rPr lang="pt-BR" sz="2000" dirty="0" smtClean="0"/>
              <a:t>UFOB, por exemplo, mais </a:t>
            </a:r>
            <a:r>
              <a:rPr lang="pt-BR" sz="2000" dirty="0"/>
              <a:t>de 90% dos 128 alunos ativos ingressaram </a:t>
            </a:r>
            <a:r>
              <a:rPr lang="pt-BR" sz="2000" dirty="0" smtClean="0"/>
              <a:t>até </a:t>
            </a:r>
            <a:r>
              <a:rPr lang="pt-BR" sz="2000" dirty="0"/>
              <a:t>os 25 anos de idade. Dentre os 78 alunos evadidos ao longo do curso, </a:t>
            </a:r>
            <a:r>
              <a:rPr lang="pt-BR" sz="2000" dirty="0" smtClean="0"/>
              <a:t>aproximadamente, </a:t>
            </a:r>
            <a:r>
              <a:rPr lang="pt-BR" sz="2000" dirty="0"/>
              <a:t>24% ingressaram com idade até 18 anos e 18% com idade acima de 25 anos.</a:t>
            </a:r>
          </a:p>
        </p:txBody>
      </p:sp>
      <p:sp>
        <p:nvSpPr>
          <p:cNvPr id="6" name="Título 1"/>
          <p:cNvSpPr>
            <a:spLocks noGrp="1"/>
          </p:cNvSpPr>
          <p:nvPr>
            <p:ph type="title"/>
          </p:nvPr>
        </p:nvSpPr>
        <p:spPr>
          <a:xfrm>
            <a:off x="307975" y="980728"/>
            <a:ext cx="7620000" cy="374760"/>
          </a:xfrm>
        </p:spPr>
        <p:txBody>
          <a:bodyPr/>
          <a:lstStyle/>
          <a:p>
            <a:pPr algn="ctr"/>
            <a:r>
              <a:rPr lang="pt-BR" sz="2400" b="1" dirty="0" smtClean="0">
                <a:solidFill>
                  <a:srgbClr val="0070C0"/>
                </a:solidFill>
              </a:rPr>
              <a:t>EVASÃO</a:t>
            </a:r>
            <a:endParaRPr lang="pt-BR" sz="2400" b="1" dirty="0">
              <a:solidFill>
                <a:srgbClr val="0070C0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81891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600" kern="1200" cap="none" spc="-100" baseline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pt-BR" sz="3200" dirty="0" smtClean="0"/>
              <a:t>RESULTADOS</a:t>
            </a:r>
            <a:endParaRPr lang="pt-BR" sz="3200" dirty="0"/>
          </a:p>
        </p:txBody>
      </p:sp>
    </p:spTree>
    <p:extLst>
      <p:ext uri="{BB962C8B-B14F-4D97-AF65-F5344CB8AC3E}">
        <p14:creationId xmlns:p14="http://schemas.microsoft.com/office/powerpoint/2010/main" val="2751040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200" dirty="0" smtClean="0"/>
              <a:t>CONCLUSÃO</a:t>
            </a:r>
            <a:endParaRPr lang="pt-BR" sz="32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23528" y="1268760"/>
            <a:ext cx="7620000" cy="4800600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pt-BR" dirty="0" smtClean="0"/>
              <a:t>A ampliação e melhoria do ensino superior no Brasil é uma emergência, o que passa pelo fortalecimento das </a:t>
            </a:r>
            <a:r>
              <a:rPr lang="pt-BR" dirty="0"/>
              <a:t>Universidade </a:t>
            </a:r>
            <a:r>
              <a:rPr lang="pt-BR" dirty="0" smtClean="0"/>
              <a:t>Públicas Federais, e para tanto se faz necessário a adoção de políticas públicas que não só ampliem instituições, cursos e vagas proporcionalmente no território nacional, mas que também priorize a melhoria da qualidade do ensino, de forma a garantir formação profissional atualizada e compatível com </a:t>
            </a:r>
            <a:r>
              <a:rPr lang="pt-BR" dirty="0"/>
              <a:t>o</a:t>
            </a:r>
            <a:r>
              <a:rPr lang="pt-BR" dirty="0" smtClean="0"/>
              <a:t>s desafios do desenvolvimento social do País.</a:t>
            </a:r>
            <a:endParaRPr lang="pt-BR" dirty="0" smtClean="0"/>
          </a:p>
          <a:p>
            <a:pPr marL="114300" indent="0" algn="just">
              <a:buNone/>
            </a:pPr>
            <a:endParaRPr lang="pt-BR" dirty="0" smtClean="0"/>
          </a:p>
          <a:p>
            <a:pPr algn="just"/>
            <a:r>
              <a:rPr lang="pt-BR" dirty="0"/>
              <a:t>Torna-se de grande importância que sejam definidas estratégias para o </a:t>
            </a:r>
            <a:r>
              <a:rPr lang="pt-BR" dirty="0" smtClean="0"/>
              <a:t>nível de desempenho acadêmico e para o enfrentamento </a:t>
            </a:r>
            <a:r>
              <a:rPr lang="pt-BR" dirty="0"/>
              <a:t>da evasão dos cursos de ESA por parte dos </a:t>
            </a:r>
            <a:r>
              <a:rPr lang="pt-BR" dirty="0" smtClean="0"/>
              <a:t>governos.</a:t>
            </a:r>
          </a:p>
          <a:p>
            <a:pPr algn="just"/>
            <a:r>
              <a:rPr lang="pt-BR" dirty="0" smtClean="0"/>
              <a:t>Tal enfrentamento passa</a:t>
            </a:r>
            <a:r>
              <a:rPr lang="pt-BR" dirty="0" smtClean="0"/>
              <a:t> </a:t>
            </a:r>
            <a:r>
              <a:rPr lang="pt-BR" dirty="0"/>
              <a:t>pela definição de políticas públicas direcionadas à educação permanente e de qualidade, com assistência estudantil e políticas de permanência para os ingressos, garantindo assim, a formação de profissionais qualificados que proporcionem retorno à sociedade</a:t>
            </a:r>
            <a:r>
              <a:rPr lang="pt-BR" dirty="0" smtClean="0"/>
              <a:t>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859228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2372278" y="3140968"/>
            <a:ext cx="4029707" cy="761257"/>
          </a:xfr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pt-BR" sz="4400" b="1" dirty="0" smtClean="0">
                <a:solidFill>
                  <a:srgbClr val="0070C0"/>
                </a:solidFill>
              </a:rPr>
              <a:t>OBRIGADA!</a:t>
            </a:r>
            <a:endParaRPr lang="pt-BR" sz="4400" b="1" dirty="0">
              <a:solidFill>
                <a:srgbClr val="0070C0"/>
              </a:solidFill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3231297" y="5894071"/>
            <a:ext cx="2520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/>
              <a:t>Salvador/BA</a:t>
            </a:r>
          </a:p>
          <a:p>
            <a:pPr algn="ctr"/>
            <a:r>
              <a:rPr lang="pt-BR" dirty="0" smtClean="0"/>
              <a:t>2015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537255"/>
            <a:ext cx="1660994" cy="523814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6859" y="432529"/>
            <a:ext cx="742473" cy="758960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78" y="315298"/>
            <a:ext cx="576064" cy="888921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7407" y="509250"/>
            <a:ext cx="1230753" cy="645120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058" y="548680"/>
            <a:ext cx="899691" cy="422160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2719" y="443954"/>
            <a:ext cx="1228827" cy="710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667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200" dirty="0"/>
              <a:t>INTRODUÇÃO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124744"/>
            <a:ext cx="7620000" cy="5276056"/>
          </a:xfrm>
        </p:spPr>
        <p:txBody>
          <a:bodyPr>
            <a:normAutofit/>
          </a:bodyPr>
          <a:lstStyle/>
          <a:p>
            <a:pPr algn="just"/>
            <a:r>
              <a:rPr lang="pt-BR" sz="2000" dirty="0" smtClean="0"/>
              <a:t>O </a:t>
            </a:r>
            <a:r>
              <a:rPr lang="pt-BR" sz="2000" dirty="0"/>
              <a:t>fornecimento e ampliação de profissionais da ESA no mundo do trabalho tem se mostrado imperativo em face dos desafios da universalização do acesso ao saneamento básico e à melhoria da qualidade ambiental no Brasil. </a:t>
            </a:r>
            <a:endParaRPr lang="pt-BR" sz="2000" dirty="0" smtClean="0"/>
          </a:p>
          <a:p>
            <a:pPr algn="just"/>
            <a:endParaRPr lang="pt-BR" sz="2000" dirty="0" smtClean="0"/>
          </a:p>
          <a:p>
            <a:pPr algn="just"/>
            <a:r>
              <a:rPr lang="pt-BR" sz="2000" dirty="0" smtClean="0"/>
              <a:t>Assim, cabe às instituições de ensino superior garantir um processo de formação de qualidade e disponibilizar um úmero adequado de profissionais ao mundo do trabalho.</a:t>
            </a:r>
          </a:p>
          <a:p>
            <a:pPr algn="just"/>
            <a:endParaRPr lang="pt-BR" sz="2000" dirty="0" smtClean="0"/>
          </a:p>
          <a:p>
            <a:pPr algn="just"/>
            <a:r>
              <a:rPr lang="pt-BR" sz="2000" dirty="0" smtClean="0"/>
              <a:t>Diversos  fatores influenciam a qualidade da formação acadêmica e desempenho dos estudantes, desde aspectos estruturais vinculados às políticas do ensino superior, como aspectos relacionados ao currículo, condição social do aluno, formação básica, aspectos psicológicos destes outros.</a:t>
            </a:r>
          </a:p>
          <a:p>
            <a:pPr algn="just"/>
            <a:endParaRPr lang="pt-BR" sz="2000" dirty="0"/>
          </a:p>
          <a:p>
            <a:endParaRPr lang="pt-BR" sz="2000" dirty="0"/>
          </a:p>
        </p:txBody>
      </p:sp>
    </p:spTree>
    <p:extLst>
      <p:ext uri="{BB962C8B-B14F-4D97-AF65-F5344CB8AC3E}">
        <p14:creationId xmlns:p14="http://schemas.microsoft.com/office/powerpoint/2010/main" val="4381057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200" dirty="0"/>
              <a:t>INTRODUÇÃO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79512" y="1268760"/>
            <a:ext cx="7897688" cy="5348064"/>
          </a:xfrm>
        </p:spPr>
        <p:txBody>
          <a:bodyPr>
            <a:normAutofit/>
          </a:bodyPr>
          <a:lstStyle/>
          <a:p>
            <a:pPr algn="just"/>
            <a:r>
              <a:rPr lang="pt-BR" sz="2000" dirty="0" smtClean="0"/>
              <a:t>Além da formação dos alunos, o desempenho acadêmico e a evasão escolar tem sido uma preocupação crescente</a:t>
            </a:r>
            <a:r>
              <a:rPr lang="pt-BR" sz="2000" dirty="0"/>
              <a:t>. </a:t>
            </a:r>
            <a:endParaRPr lang="pt-BR" sz="2000" dirty="0" smtClean="0"/>
          </a:p>
          <a:p>
            <a:pPr algn="just"/>
            <a:endParaRPr lang="pt-BR" sz="2000" dirty="0" smtClean="0"/>
          </a:p>
          <a:p>
            <a:pPr algn="just"/>
            <a:r>
              <a:rPr lang="pt-BR" sz="2000" dirty="0" smtClean="0"/>
              <a:t>Dados do Ministério </a:t>
            </a:r>
            <a:r>
              <a:rPr lang="pt-BR" sz="2000" dirty="0"/>
              <a:t>da </a:t>
            </a:r>
            <a:r>
              <a:rPr lang="pt-BR" sz="2000" dirty="0" smtClean="0"/>
              <a:t>Educação informam que </a:t>
            </a:r>
            <a:r>
              <a:rPr lang="pt-BR" sz="2000" dirty="0"/>
              <a:t>os índices de evasão escolar nas engenharias são elevados e tendem ao crescimento. </a:t>
            </a:r>
            <a:endParaRPr lang="pt-BR" sz="2000" dirty="0" smtClean="0"/>
          </a:p>
          <a:p>
            <a:pPr algn="just"/>
            <a:endParaRPr lang="pt-BR" sz="2000" dirty="0" smtClean="0"/>
          </a:p>
          <a:p>
            <a:pPr algn="just"/>
            <a:r>
              <a:rPr lang="pt-BR" sz="2000" dirty="0"/>
              <a:t>A evasão </a:t>
            </a:r>
            <a:r>
              <a:rPr lang="pt-BR" sz="2000" dirty="0" smtClean="0"/>
              <a:t>escolar ocorre quando o aluno deixa </a:t>
            </a:r>
            <a:r>
              <a:rPr lang="pt-BR" sz="2000" dirty="0"/>
              <a:t>de dar </a:t>
            </a:r>
            <a:r>
              <a:rPr lang="pt-BR" sz="2000" dirty="0" smtClean="0"/>
              <a:t>continuidade </a:t>
            </a:r>
            <a:r>
              <a:rPr lang="pt-BR" sz="2000" dirty="0"/>
              <a:t>aos </a:t>
            </a:r>
            <a:r>
              <a:rPr lang="pt-BR" sz="2000" dirty="0" smtClean="0"/>
              <a:t>estudos.</a:t>
            </a:r>
          </a:p>
          <a:p>
            <a:pPr algn="just"/>
            <a:endParaRPr lang="pt-BR" sz="2000" dirty="0" smtClean="0"/>
          </a:p>
          <a:p>
            <a:pPr algn="just"/>
            <a:r>
              <a:rPr lang="pt-BR" sz="2000" dirty="0" smtClean="0"/>
              <a:t>A evasão é dividida em:</a:t>
            </a:r>
          </a:p>
          <a:p>
            <a:pPr marL="712788" indent="-177800" algn="just">
              <a:buFont typeface="+mj-lt"/>
              <a:buAutoNum type="arabicPeriod"/>
            </a:pPr>
            <a:r>
              <a:rPr lang="pt-BR" sz="2000" dirty="0" smtClean="0"/>
              <a:t> abandono do curso pelo aluno;</a:t>
            </a:r>
          </a:p>
          <a:p>
            <a:pPr marL="712788" indent="-177800" algn="just">
              <a:buFont typeface="+mj-lt"/>
              <a:buAutoNum type="arabicPeriod"/>
            </a:pPr>
            <a:r>
              <a:rPr lang="pt-BR" sz="2000" dirty="0" smtClean="0"/>
              <a:t> desistência  formal pelo aluno;</a:t>
            </a:r>
          </a:p>
          <a:p>
            <a:pPr marL="712788" indent="-177800" algn="just">
              <a:buFont typeface="+mj-lt"/>
              <a:buAutoNum type="arabicPeriod"/>
            </a:pPr>
            <a:r>
              <a:rPr lang="pt-BR" sz="2000" dirty="0" smtClean="0"/>
              <a:t> cancelamento de matrícula por desempenho acadêmico; e </a:t>
            </a:r>
          </a:p>
          <a:p>
            <a:pPr marL="712788" indent="-177800" algn="just">
              <a:buFont typeface="+mj-lt"/>
              <a:buAutoNum type="arabicPeriod"/>
            </a:pPr>
            <a:r>
              <a:rPr lang="pt-BR" sz="2000" dirty="0" smtClean="0"/>
              <a:t> transferência de curso.</a:t>
            </a:r>
            <a:endParaRPr lang="pt-BR" sz="2000" dirty="0"/>
          </a:p>
        </p:txBody>
      </p:sp>
    </p:spTree>
    <p:extLst>
      <p:ext uri="{BB962C8B-B14F-4D97-AF65-F5344CB8AC3E}">
        <p14:creationId xmlns:p14="http://schemas.microsoft.com/office/powerpoint/2010/main" val="10961539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200" dirty="0"/>
              <a:t>INTRODUÇÃO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07504" y="1412776"/>
            <a:ext cx="8136904" cy="4997152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pt-BR" dirty="0" smtClean="0"/>
              <a:t>A </a:t>
            </a:r>
            <a:r>
              <a:rPr lang="pt-BR" dirty="0"/>
              <a:t>evasão escolar na área de Ciências Exatas e da Terra </a:t>
            </a:r>
            <a:r>
              <a:rPr lang="pt-BR" dirty="0" smtClean="0"/>
              <a:t>chega a </a:t>
            </a:r>
            <a:r>
              <a:rPr lang="pt-BR" dirty="0"/>
              <a:t>67,7%, </a:t>
            </a:r>
            <a:r>
              <a:rPr lang="pt-BR" dirty="0" smtClean="0"/>
              <a:t>realidade </a:t>
            </a:r>
            <a:r>
              <a:rPr lang="pt-BR" dirty="0"/>
              <a:t>afeta de forma significativa o desempenho dos sistemas educacionais  </a:t>
            </a:r>
            <a:r>
              <a:rPr lang="pt-BR" dirty="0" smtClean="0"/>
              <a:t>brasileiro (BORGES JUNIOR e SOUZA, 2013).</a:t>
            </a:r>
          </a:p>
          <a:p>
            <a:pPr algn="just"/>
            <a:endParaRPr lang="pt-BR" dirty="0"/>
          </a:p>
          <a:p>
            <a:pPr algn="just"/>
            <a:r>
              <a:rPr lang="pt-BR" dirty="0" smtClean="0"/>
              <a:t>A evasão escolar é um </a:t>
            </a:r>
            <a:r>
              <a:rPr lang="pt-BR" dirty="0"/>
              <a:t>fenômeno </a:t>
            </a:r>
            <a:r>
              <a:rPr lang="pt-BR" dirty="0" smtClean="0"/>
              <a:t>complexo de </a:t>
            </a:r>
            <a:r>
              <a:rPr lang="pt-BR" dirty="0"/>
              <a:t>ordem social, econômica, cultural, psicológica, da estrutura familiar, institucional, de informação/comunicação, do ensino, dentre outros. </a:t>
            </a:r>
            <a:endParaRPr lang="pt-BR" dirty="0" smtClean="0"/>
          </a:p>
          <a:p>
            <a:pPr algn="just"/>
            <a:endParaRPr lang="pt-BR" dirty="0"/>
          </a:p>
          <a:p>
            <a:pPr algn="just"/>
            <a:r>
              <a:rPr lang="pt-BR" dirty="0" smtClean="0"/>
              <a:t>Estudos têm evidenciado que a </a:t>
            </a:r>
            <a:r>
              <a:rPr lang="pt-BR" dirty="0"/>
              <a:t>evasão </a:t>
            </a:r>
            <a:r>
              <a:rPr lang="pt-BR" dirty="0" smtClean="0"/>
              <a:t>escolar está associada à (às): </a:t>
            </a:r>
            <a:r>
              <a:rPr lang="pt-BR" dirty="0"/>
              <a:t>dificuldades financeiras;  problemas durante a escolha no processo seletivo; influência da família; dificuldades de adaptação ao terceiro grau;  questionamentos  posteriores sobre a profissão escolhida; dificuldades em absorver os conteúdos; idade do aluno; busca pelo curso com menos concorrência; o tempo entre a saída do aluno do ensino médio e seu ingresso no ensino superior; situação do mercado de trabalho; condições </a:t>
            </a:r>
            <a:r>
              <a:rPr lang="pt-BR" dirty="0" smtClean="0"/>
              <a:t>psicológicas, alto índice de </a:t>
            </a:r>
            <a:r>
              <a:rPr lang="pt-BR" dirty="0"/>
              <a:t>reprovação nos primeiros períodos;  condições de saúde; qualidade do ensino; dentre </a:t>
            </a:r>
            <a:r>
              <a:rPr lang="pt-BR" dirty="0" smtClean="0"/>
              <a:t>outras </a:t>
            </a:r>
            <a:r>
              <a:rPr lang="pt-BR" dirty="0"/>
              <a:t>(BORGES JUNIOR; SOUZA, 2013; OLIVEIRA; LINS, 2011</a:t>
            </a:r>
            <a:r>
              <a:rPr lang="pt-BR" dirty="0" smtClean="0"/>
              <a:t>).</a:t>
            </a:r>
            <a:endParaRPr lang="pt-BR" dirty="0"/>
          </a:p>
          <a:p>
            <a:pPr algn="just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0122796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200" dirty="0"/>
              <a:t>INTRODUÇÃO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196752"/>
            <a:ext cx="7620000" cy="5204048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pt-BR" dirty="0"/>
              <a:t>A evasão escolar se constitui em um problema social e institucional que tem afetado não só o aluno, mas também o sistema educacional que disponibilizou infraestrutura, recursos humanos,  além de recursos para a manutenção, implicando em perdas de recursos públicos e também comprometendo uma ação pública que tem  forte capacidade de promover o desenvolvimento social e de reverter as intensas desigualdades sociais existentes no País. </a:t>
            </a:r>
            <a:endParaRPr lang="pt-BR" dirty="0" smtClean="0"/>
          </a:p>
          <a:p>
            <a:pPr algn="just"/>
            <a:endParaRPr lang="pt-BR" dirty="0"/>
          </a:p>
          <a:p>
            <a:pPr algn="just"/>
            <a:r>
              <a:rPr lang="pt-BR" dirty="0"/>
              <a:t>A evasão dos cursos de Engenharia Sanitária e Ambiental, objeto do presente trabalho, ainda não devidamente estudada, também atinge patamares próximos à média das engenharias</a:t>
            </a:r>
            <a:r>
              <a:rPr lang="pt-BR" dirty="0" smtClean="0"/>
              <a:t>.</a:t>
            </a:r>
          </a:p>
          <a:p>
            <a:pPr marL="114300" indent="0" algn="just">
              <a:buNone/>
            </a:pPr>
            <a:r>
              <a:rPr lang="pt-BR" dirty="0" smtClean="0"/>
              <a:t> </a:t>
            </a:r>
          </a:p>
          <a:p>
            <a:pPr algn="just"/>
            <a:r>
              <a:rPr lang="pt-BR" dirty="0"/>
              <a:t>O Brasil tem grandes desafios no campo da Engenharia Sanitária e </a:t>
            </a:r>
            <a:r>
              <a:rPr lang="pt-BR" dirty="0" smtClean="0"/>
              <a:t>Ambiental, diante do déficit </a:t>
            </a:r>
            <a:r>
              <a:rPr lang="pt-BR" dirty="0"/>
              <a:t>de saneamento </a:t>
            </a:r>
            <a:r>
              <a:rPr lang="pt-BR" dirty="0" smtClean="0"/>
              <a:t>básico, que ainda </a:t>
            </a:r>
            <a:r>
              <a:rPr lang="pt-BR" dirty="0"/>
              <a:t>atinge uma significativa parcela da </a:t>
            </a:r>
            <a:r>
              <a:rPr lang="pt-BR" dirty="0" smtClean="0"/>
              <a:t>população, e da </a:t>
            </a:r>
            <a:r>
              <a:rPr lang="pt-BR" dirty="0"/>
              <a:t>degradação dos recursos naturais (solo, água e </a:t>
            </a:r>
            <a:r>
              <a:rPr lang="pt-BR" dirty="0" smtClean="0"/>
              <a:t>ar. </a:t>
            </a:r>
            <a:r>
              <a:rPr lang="pt-BR" dirty="0"/>
              <a:t>Esse cenário vem exigindo a atuação do Poder Público com políticas e ações para a sua </a:t>
            </a:r>
            <a:r>
              <a:rPr lang="pt-BR" dirty="0" smtClean="0"/>
              <a:t>reversão e a disponibilização de profissional par atuar nesta área torna-se estratégica.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0172448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200" dirty="0" smtClean="0"/>
              <a:t>OBJETIVO</a:t>
            </a:r>
            <a:endParaRPr lang="pt-BR" sz="32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67544" y="3140968"/>
            <a:ext cx="7620000" cy="1684784"/>
          </a:xfrm>
        </p:spPr>
        <p:txBody>
          <a:bodyPr>
            <a:noAutofit/>
          </a:bodyPr>
          <a:lstStyle/>
          <a:p>
            <a:pPr algn="ctr"/>
            <a:r>
              <a:rPr lang="pt-BR" dirty="0" smtClean="0"/>
              <a:t>Estudar </a:t>
            </a:r>
            <a:r>
              <a:rPr lang="pt-BR" dirty="0"/>
              <a:t>o desempenho acadêmico e a evasão nos cursos de graduação de Engenharia Sanitária e Ambiental (ESA) em três universidades </a:t>
            </a:r>
            <a:r>
              <a:rPr lang="pt-BR" dirty="0" smtClean="0"/>
              <a:t>públicas federais </a:t>
            </a:r>
            <a:r>
              <a:rPr lang="pt-BR" dirty="0"/>
              <a:t>do estado da </a:t>
            </a:r>
            <a:r>
              <a:rPr lang="pt-BR" dirty="0" smtClean="0"/>
              <a:t>Bahia (UFBA, UFRB e UFOB).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507899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200" dirty="0" smtClean="0"/>
              <a:t>METODOLOGIA</a:t>
            </a:r>
            <a:endParaRPr lang="pt-BR" sz="3200" dirty="0"/>
          </a:p>
        </p:txBody>
      </p:sp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>
          <a:xfrm>
            <a:off x="251520" y="1484784"/>
            <a:ext cx="7499176" cy="2880320"/>
          </a:xfrm>
        </p:spPr>
        <p:txBody>
          <a:bodyPr>
            <a:normAutofit/>
          </a:bodyPr>
          <a:lstStyle/>
          <a:p>
            <a:r>
              <a:rPr lang="pt-BR" sz="2000" dirty="0" smtClean="0"/>
              <a:t>Revisão bibliográfica sobre desempenho acadêmico e evasão escolar no ensino superior, com foco na </a:t>
            </a:r>
            <a:r>
              <a:rPr lang="pt-BR" sz="2000" dirty="0" smtClean="0"/>
              <a:t>Engenharia Sanitária </a:t>
            </a:r>
            <a:r>
              <a:rPr lang="pt-BR" sz="2000" dirty="0" smtClean="0"/>
              <a:t>e </a:t>
            </a:r>
            <a:r>
              <a:rPr lang="pt-BR" sz="2000" dirty="0" smtClean="0"/>
              <a:t>Ambiental </a:t>
            </a:r>
            <a:r>
              <a:rPr lang="pt-BR" sz="2000" dirty="0" smtClean="0"/>
              <a:t>(ESA).</a:t>
            </a:r>
          </a:p>
          <a:p>
            <a:r>
              <a:rPr lang="pt-BR" sz="2000" dirty="0" smtClean="0"/>
              <a:t>Pesquisa de base primária com os estudantes de ESA das universidades UFBA, UFOB e UFRB através da aplicação de um questionário </a:t>
            </a:r>
            <a:r>
              <a:rPr lang="pt-BR" sz="2000" i="1" dirty="0" smtClean="0"/>
              <a:t>online</a:t>
            </a:r>
            <a:r>
              <a:rPr lang="pt-BR" sz="2000" dirty="0" smtClean="0"/>
              <a:t> com variáveis relacionadas a fatores </a:t>
            </a:r>
            <a:r>
              <a:rPr lang="pt-BR" sz="2000" dirty="0" smtClean="0"/>
              <a:t>estruturais, institucionais e</a:t>
            </a:r>
            <a:r>
              <a:rPr lang="pt-BR" sz="2000" dirty="0" smtClean="0"/>
              <a:t> pessoais.</a:t>
            </a:r>
            <a:endParaRPr lang="pt-BR" sz="2000" dirty="0" smtClean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5" y="3861048"/>
            <a:ext cx="3646283" cy="2734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922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43553" y="110865"/>
            <a:ext cx="7620000" cy="1143000"/>
          </a:xfrm>
        </p:spPr>
        <p:txBody>
          <a:bodyPr/>
          <a:lstStyle/>
          <a:p>
            <a:r>
              <a:rPr lang="pt-BR" dirty="0"/>
              <a:t>METODOLOGIA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ço Reservado para Conteúdo 2"/>
              <p:cNvSpPr>
                <a:spLocks noGrp="1"/>
              </p:cNvSpPr>
              <p:nvPr>
                <p:ph idx="1"/>
              </p:nvPr>
            </p:nvSpPr>
            <p:spPr>
              <a:xfrm>
                <a:off x="179512" y="3789040"/>
                <a:ext cx="7920880" cy="2934891"/>
              </a:xfrm>
            </p:spPr>
            <p:txBody>
              <a:bodyPr>
                <a:normAutofit/>
              </a:bodyPr>
              <a:lstStyle/>
              <a:p>
                <a:r>
                  <a:rPr lang="pt-BR" sz="2000" dirty="0" smtClean="0"/>
                  <a:t>Elaboração </a:t>
                </a:r>
                <a:r>
                  <a:rPr lang="pt-BR" sz="2000" dirty="0"/>
                  <a:t>de banco de dados das três universidades estudadas contendo 22 variáveis, dentre elas: Idade, Coeficiente de rendimento (CR), Ano/forma de ingresso, Ano/forma de saída, Disciplinas reprovadas. Dados extraídos dos sistemas acadêmicos de ensino de cada instituição.</a:t>
                </a:r>
              </a:p>
              <a:p>
                <a:r>
                  <a:rPr lang="pt-BR" sz="2000" dirty="0" smtClean="0"/>
                  <a:t>Para cálculo do percentual de evasão anual  foi utilizada a seguinte fórmula:  </a:t>
                </a:r>
                <a14:m>
                  <m:oMath xmlns:m="http://schemas.openxmlformats.org/officeDocument/2006/math">
                    <m:r>
                      <a:rPr lang="pt-BR" sz="2000" i="1" smtClean="0">
                        <a:latin typeface="Cambria Math"/>
                        <a:ea typeface="Cambria Math"/>
                      </a:rPr>
                      <m:t>%</m:t>
                    </m:r>
                    <m:r>
                      <a:rPr lang="pt-BR" sz="2000" b="0" i="1" smtClean="0">
                        <a:latin typeface="Cambria Math"/>
                        <a:ea typeface="Cambria Math"/>
                      </a:rPr>
                      <m:t>𝐸</m:t>
                    </m:r>
                    <m:d>
                      <m:dPr>
                        <m:ctrlPr>
                          <a:rPr lang="pt-BR" sz="2000" b="0" i="1" smtClean="0">
                            <a:latin typeface="Cambria Math"/>
                            <a:ea typeface="Cambria Math"/>
                          </a:rPr>
                        </m:ctrlPr>
                      </m:dPr>
                      <m:e>
                        <m:r>
                          <a:rPr lang="pt-BR" sz="2000" b="0" i="1" smtClean="0">
                            <a:latin typeface="Cambria Math"/>
                            <a:ea typeface="Cambria Math"/>
                          </a:rPr>
                          <m:t>𝑛</m:t>
                        </m:r>
                      </m:e>
                    </m:d>
                    <m:r>
                      <a:rPr lang="pt-BR" sz="2000" b="0" i="1" smtClean="0">
                        <a:latin typeface="Cambria Math"/>
                        <a:ea typeface="Cambria Math"/>
                      </a:rPr>
                      <m:t>= </m:t>
                    </m:r>
                    <m:f>
                      <m:fPr>
                        <m:ctrlPr>
                          <a:rPr lang="pt-BR" sz="2000" b="0" i="1" smtClean="0">
                            <a:latin typeface="Cambria Math"/>
                            <a:ea typeface="Cambria Math"/>
                          </a:rPr>
                        </m:ctrlPr>
                      </m:fPr>
                      <m:num>
                        <m:r>
                          <a:rPr lang="pt-BR" sz="2000" b="0" i="1" smtClean="0">
                            <a:latin typeface="Cambria Math"/>
                            <a:ea typeface="Cambria Math"/>
                          </a:rPr>
                          <m:t>𝐸𝑣𝑎𝑑𝑖𝑑𝑜𝑠</m:t>
                        </m:r>
                        <m:r>
                          <a:rPr lang="pt-BR" sz="2000" b="0" i="1" smtClean="0">
                            <a:latin typeface="Cambria Math"/>
                            <a:ea typeface="Cambria Math"/>
                          </a:rPr>
                          <m:t>(</m:t>
                        </m:r>
                        <m:r>
                          <a:rPr lang="pt-BR" sz="2000" b="0" i="1" smtClean="0">
                            <a:latin typeface="Cambria Math"/>
                            <a:ea typeface="Cambria Math"/>
                          </a:rPr>
                          <m:t>𝑛</m:t>
                        </m:r>
                        <m:r>
                          <a:rPr lang="pt-BR" sz="2000" b="0" i="1" smtClean="0">
                            <a:latin typeface="Cambria Math"/>
                            <a:ea typeface="Cambria Math"/>
                          </a:rPr>
                          <m:t>)</m:t>
                        </m:r>
                      </m:num>
                      <m:den>
                        <m:r>
                          <a:rPr lang="pt-BR" sz="2000" b="0" i="1" smtClean="0">
                            <a:latin typeface="Cambria Math"/>
                            <a:ea typeface="Cambria Math"/>
                          </a:rPr>
                          <m:t>𝑀𝑎𝑡𝑟𝑖𝑐𝑢𝑙𝑎𝑑𝑜𝑠</m:t>
                        </m:r>
                        <m:r>
                          <a:rPr lang="pt-BR" sz="2000" b="0" i="1" smtClean="0">
                            <a:latin typeface="Cambria Math"/>
                            <a:ea typeface="Cambria Math"/>
                          </a:rPr>
                          <m:t>(</m:t>
                        </m:r>
                        <m:r>
                          <a:rPr lang="pt-BR" sz="2000" b="0" i="1" smtClean="0">
                            <a:latin typeface="Cambria Math"/>
                            <a:ea typeface="Cambria Math"/>
                          </a:rPr>
                          <m:t>𝑛</m:t>
                        </m:r>
                        <m:r>
                          <a:rPr lang="pt-BR" sz="2000" b="0" i="1" smtClean="0">
                            <a:latin typeface="Cambria Math"/>
                            <a:ea typeface="Cambria Math"/>
                          </a:rPr>
                          <m:t>)</m:t>
                        </m:r>
                      </m:den>
                    </m:f>
                    <m:r>
                      <a:rPr lang="pt-BR" sz="2000" i="1">
                        <a:latin typeface="Cambria Math"/>
                        <a:ea typeface="Cambria Math"/>
                      </a:rPr>
                      <m:t>×</m:t>
                    </m:r>
                    <m:r>
                      <a:rPr lang="pt-BR" sz="2000" b="0" i="1" smtClean="0">
                        <a:latin typeface="Cambria Math"/>
                        <a:ea typeface="Cambria Math"/>
                      </a:rPr>
                      <m:t>100</m:t>
                    </m:r>
                  </m:oMath>
                </a14:m>
                <a:r>
                  <a:rPr lang="pt-BR" sz="2000" dirty="0" smtClean="0"/>
                  <a:t>, onde n é o ano.</a:t>
                </a:r>
                <a:endParaRPr lang="pt-BR" sz="2000" dirty="0"/>
              </a:p>
            </p:txBody>
          </p:sp>
        </mc:Choice>
        <mc:Fallback xmlns="">
          <p:sp>
            <p:nvSpPr>
              <p:cNvPr id="3" name="Espaço Reservado para Conteúd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79512" y="3789040"/>
                <a:ext cx="7920880" cy="2934891"/>
              </a:xfrm>
              <a:blipFill rotWithShape="1">
                <a:blip r:embed="rId2"/>
                <a:stretch>
                  <a:fillRect t="-1040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4" name="Espaço Reservado para Conteúdo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69590200"/>
              </p:ext>
            </p:extLst>
          </p:nvPr>
        </p:nvGraphicFramePr>
        <p:xfrm>
          <a:off x="611560" y="1412776"/>
          <a:ext cx="6840760" cy="2103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10190"/>
                <a:gridCol w="1710190"/>
                <a:gridCol w="1710190"/>
                <a:gridCol w="1710190"/>
              </a:tblGrid>
              <a:tr h="613633"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UNIVERSIDADE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Nº</a:t>
                      </a:r>
                      <a:r>
                        <a:rPr lang="pt-BR" baseline="0" dirty="0" smtClean="0"/>
                        <a:t> DE EMAILS ENVIADOS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Nº DE RESPOSTAS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ALCANCE (%)</a:t>
                      </a:r>
                      <a:endParaRPr lang="pt-BR" dirty="0"/>
                    </a:p>
                  </a:txBody>
                  <a:tcPr/>
                </a:tc>
              </a:tr>
              <a:tr h="350648"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UFBA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260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114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43,85</a:t>
                      </a:r>
                      <a:endParaRPr lang="pt-BR" dirty="0"/>
                    </a:p>
                  </a:txBody>
                  <a:tcPr/>
                </a:tc>
              </a:tr>
              <a:tr h="350648"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UFRB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334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117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35,03</a:t>
                      </a:r>
                      <a:endParaRPr lang="pt-BR" dirty="0"/>
                    </a:p>
                  </a:txBody>
                  <a:tcPr/>
                </a:tc>
              </a:tr>
              <a:tr h="350648"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UFOB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79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26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32,91</a:t>
                      </a:r>
                      <a:endParaRPr lang="pt-BR" dirty="0"/>
                    </a:p>
                  </a:txBody>
                  <a:tcPr/>
                </a:tc>
              </a:tr>
              <a:tr h="350648"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TOTAL</a:t>
                      </a:r>
                      <a:endParaRPr lang="pt-B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673</a:t>
                      </a:r>
                      <a:endParaRPr lang="pt-B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257</a:t>
                      </a:r>
                      <a:endParaRPr lang="pt-B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38,19</a:t>
                      </a:r>
                      <a:endParaRPr lang="pt-BR" b="1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97503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djacência">
  <a:themeElements>
    <a:clrScheme name="Composto">
      <a:dk1>
        <a:sysClr val="windowText" lastClr="000000"/>
      </a:dk1>
      <a:lt1>
        <a:sysClr val="window" lastClr="FFFFFF"/>
      </a:lt1>
      <a:dk2>
        <a:srgbClr val="5B6973"/>
      </a:dk2>
      <a:lt2>
        <a:srgbClr val="E7ECED"/>
      </a:lt2>
      <a:accent1>
        <a:srgbClr val="98C723"/>
      </a:accent1>
      <a:accent2>
        <a:srgbClr val="59B0B9"/>
      </a:accent2>
      <a:accent3>
        <a:srgbClr val="DEAE00"/>
      </a:accent3>
      <a:accent4>
        <a:srgbClr val="B77BB4"/>
      </a:accent4>
      <a:accent5>
        <a:srgbClr val="E0773C"/>
      </a:accent5>
      <a:accent6>
        <a:srgbClr val="A98D63"/>
      </a:accent6>
      <a:hlink>
        <a:srgbClr val="26CBEC"/>
      </a:hlink>
      <a:folHlink>
        <a:srgbClr val="598C8C"/>
      </a:folHlink>
    </a:clrScheme>
    <a:fontScheme name="Escritório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djacência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Adjacency</Template>
  <TotalTime>542</TotalTime>
  <Words>1944</Words>
  <Application>Microsoft Office PowerPoint</Application>
  <PresentationFormat>Apresentação na tela (4:3)</PresentationFormat>
  <Paragraphs>209</Paragraphs>
  <Slides>29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29</vt:i4>
      </vt:variant>
    </vt:vector>
  </HeadingPairs>
  <TitlesOfParts>
    <vt:vector size="30" baseType="lpstr">
      <vt:lpstr>Adjacência</vt:lpstr>
      <vt:lpstr>CURSO DE ENGENHARIA SANITÁRIA E AMBIENTAL:ESTUDO DO DESEMPENHO ACADÊMICO E DA EVASÃO</vt:lpstr>
      <vt:lpstr>INTRODUÇÃO</vt:lpstr>
      <vt:lpstr>INTRODUÇÃO</vt:lpstr>
      <vt:lpstr>INTRODUÇÃO</vt:lpstr>
      <vt:lpstr>INTRODUÇÃO</vt:lpstr>
      <vt:lpstr>INTRODUÇÃO</vt:lpstr>
      <vt:lpstr>OBJETIVO</vt:lpstr>
      <vt:lpstr>METODOLOGIA</vt:lpstr>
      <vt:lpstr>METODOLOGIA</vt:lpstr>
      <vt:lpstr>Marco Túlio, 2011</vt:lpstr>
      <vt:lpstr>Marco Túlio, 2011</vt:lpstr>
      <vt:lpstr>Marco Túlio, 2011</vt:lpstr>
      <vt:lpstr>RESULTADOS</vt:lpstr>
      <vt:lpstr>Apresentação do PowerPoint</vt:lpstr>
      <vt:lpstr>Número de vagas na área da ESA por 10 mil habitantes, segundo regiões brasileiras. 2013.</vt:lpstr>
      <vt:lpstr>Apresentação do PowerPoint</vt:lpstr>
      <vt:lpstr>Número de município com cursos na área de ESA por região. Brasil, 2013. </vt:lpstr>
      <vt:lpstr>Apresentação do PowerPoint</vt:lpstr>
      <vt:lpstr>Apresentação do PowerPoint</vt:lpstr>
      <vt:lpstr>DESEMPENHO ACADÊMICO</vt:lpstr>
      <vt:lpstr>DESEMPENHO ACADÊMICO</vt:lpstr>
      <vt:lpstr>DESEMPENHO ACADÊMICO</vt:lpstr>
      <vt:lpstr>DESEMPENHO ACADÊMICO</vt:lpstr>
      <vt:lpstr>DESEMPENHO ACADÊMICO</vt:lpstr>
      <vt:lpstr>EVASÃO</vt:lpstr>
      <vt:lpstr>EVASÃO</vt:lpstr>
      <vt:lpstr>EVASÃO</vt:lpstr>
      <vt:lpstr>CONCLUSÃO</vt:lpstr>
      <vt:lpstr>Apresentação do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CURSO DE ENGENHARIA SANITÁRIA E AMBIENTAL:</dc:title>
  <dc:creator>DEA-UFBA</dc:creator>
  <cp:lastModifiedBy>Patricia</cp:lastModifiedBy>
  <cp:revision>71</cp:revision>
  <dcterms:created xsi:type="dcterms:W3CDTF">2015-05-13T17:06:23Z</dcterms:created>
  <dcterms:modified xsi:type="dcterms:W3CDTF">2015-05-25T16:22:56Z</dcterms:modified>
</cp:coreProperties>
</file>