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30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06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85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8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5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4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57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71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30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51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89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EBAE-B338-47BA-B4C0-484DAAD2344B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111D7-23C1-4D0C-8668-5120DB5F40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26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568952" cy="2952328"/>
          </a:xfrm>
        </p:spPr>
        <p:txBody>
          <a:bodyPr>
            <a:normAutofit/>
          </a:bodyPr>
          <a:lstStyle/>
          <a:p>
            <a:r>
              <a:rPr lang="pt-BR" sz="2800" b="1" dirty="0"/>
              <a:t>ESTUDO PRELIMINAR DA QUALIDADE BACTERIOLÓGICA DA ÁGUA DE CISTERNA DE POLIETILENO EM QUATRO MUNICÍPIOS DO SEMIÁRIDO PERNAMBUCANO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75656" y="419668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Alba de Oliveira Lemos</a:t>
            </a:r>
          </a:p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Osman de Oliveira Lira</a:t>
            </a:r>
          </a:p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Gloria Maria Costa da Cunha</a:t>
            </a:r>
          </a:p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Maria das Graças Coelho de Oliveira</a:t>
            </a:r>
          </a:p>
          <a:p>
            <a:pPr algn="r"/>
            <a:r>
              <a:rPr lang="pt-BR" sz="1800" b="1" dirty="0" smtClean="0">
                <a:solidFill>
                  <a:schemeClr val="tx1"/>
                </a:solidFill>
              </a:rPr>
              <a:t>Maria de Fátima de Vasconcelos Silva</a:t>
            </a:r>
          </a:p>
          <a:p>
            <a:pPr algn="r"/>
            <a:endParaRPr lang="pt-BR" sz="1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6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Semiárido</a:t>
            </a:r>
          </a:p>
          <a:p>
            <a:r>
              <a:rPr lang="pt-BR" dirty="0" smtClean="0"/>
              <a:t>Fontes alternativas</a:t>
            </a:r>
          </a:p>
          <a:p>
            <a:r>
              <a:rPr lang="pt-BR" dirty="0" smtClean="0"/>
              <a:t>Água Para Todos</a:t>
            </a:r>
          </a:p>
          <a:p>
            <a:r>
              <a:rPr lang="pt-BR" dirty="0" smtClean="0"/>
              <a:t>Doenças relacionadas com a água</a:t>
            </a:r>
          </a:p>
          <a:p>
            <a:r>
              <a:rPr lang="pt-BR" dirty="0" smtClean="0"/>
              <a:t>Portaria MS </a:t>
            </a:r>
            <a:r>
              <a:rPr lang="pt-BR" dirty="0" smtClean="0"/>
              <a:t>2914/11</a:t>
            </a:r>
            <a:endParaRPr lang="pt-BR" dirty="0" smtClean="0"/>
          </a:p>
          <a:p>
            <a:r>
              <a:rPr lang="pt-BR" dirty="0" smtClean="0"/>
              <a:t>Impacto do uso de cisternas</a:t>
            </a:r>
            <a:endParaRPr lang="pt-BR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7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	Avaliar </a:t>
            </a:r>
            <a:r>
              <a:rPr lang="pt-BR" dirty="0"/>
              <a:t>a qualidade bacteriológica da água de cisternas, para servir de subsídio aos programas de saúde, bem como de educação e vigilância </a:t>
            </a:r>
            <a:r>
              <a:rPr lang="pt-BR" dirty="0" smtClean="0"/>
              <a:t>ambiental.</a:t>
            </a:r>
            <a:endParaRPr lang="pt-BR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4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Análise bacteriológica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   Substrato </a:t>
            </a:r>
            <a:r>
              <a:rPr lang="pt-BR" dirty="0" err="1"/>
              <a:t>cromogênico</a:t>
            </a:r>
            <a:r>
              <a:rPr lang="pt-BR" dirty="0"/>
              <a:t> </a:t>
            </a:r>
            <a:r>
              <a:rPr lang="pt-BR" dirty="0" smtClean="0"/>
              <a:t>– </a:t>
            </a:r>
            <a:r>
              <a:rPr lang="pt-BR" dirty="0" err="1" smtClean="0"/>
              <a:t>fluorogênico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Entrevistas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   Tratamento da água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   Recebimento </a:t>
            </a:r>
            <a:r>
              <a:rPr lang="pt-BR" dirty="0" err="1" smtClean="0"/>
              <a:t>NaOCl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   Desvio primeiras águas de chuva</a:t>
            </a:r>
            <a:endParaRPr lang="pt-BR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8336" y="1052736"/>
            <a:ext cx="8482136" cy="1080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2100" dirty="0"/>
              <a:t>Figura 1. Análise bacteriológica de amostras de água de cisternas de polietileno, </a:t>
            </a:r>
            <a:r>
              <a:rPr lang="pt-BR" sz="2100" dirty="0" smtClean="0"/>
              <a:t>em </a:t>
            </a:r>
            <a:r>
              <a:rPr lang="pt-BR" sz="2100" dirty="0"/>
              <a:t>quatro municípios do semiárido pernambucano</a:t>
            </a:r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6912768" cy="44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67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8336" y="1052736"/>
            <a:ext cx="8482136" cy="10801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2400" dirty="0"/>
              <a:t>Tabela </a:t>
            </a:r>
            <a:r>
              <a:rPr lang="pt-BR" sz="2400" dirty="0" smtClean="0"/>
              <a:t>1. </a:t>
            </a:r>
            <a:r>
              <a:rPr lang="pt-BR" sz="2400" dirty="0"/>
              <a:t>Estudos que indicaram presença de Coliformes totais e </a:t>
            </a:r>
            <a:r>
              <a:rPr lang="pt-BR" sz="2400" i="1" dirty="0"/>
              <a:t>Escherichia coli </a:t>
            </a:r>
            <a:r>
              <a:rPr lang="pt-BR" sz="2400" dirty="0"/>
              <a:t>em águas armazenadas em cisternas do semiárido brasileiro</a:t>
            </a:r>
            <a:endParaRPr lang="pt-BR" sz="2100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08061"/>
              </p:ext>
            </p:extLst>
          </p:nvPr>
        </p:nvGraphicFramePr>
        <p:xfrm>
          <a:off x="755577" y="2204864"/>
          <a:ext cx="7560839" cy="3456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5810"/>
                <a:gridCol w="5110861"/>
                <a:gridCol w="696191"/>
                <a:gridCol w="127977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 dirty="0">
                          <a:effectLst/>
                        </a:rPr>
                        <a:t>Autor (es)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Local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E. Coli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 dirty="0">
                          <a:effectLst/>
                        </a:rPr>
                        <a:t>Silva et al. (2012)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Berilo e Chapada do Norte-MG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77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 dirty="0">
                          <a:effectLst/>
                        </a:rPr>
                        <a:t>Nóbrega (2011)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Caruaru e Pesqueira-PE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83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 dirty="0">
                          <a:effectLst/>
                        </a:rPr>
                        <a:t>Xavier (2010)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São João do Cariri e Campina Grande-PB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100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Tavares (2009)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São João do Cariri, São José do Sabugi e Campina Grande-PB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100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Silva (2006)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Araçuaí-MG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70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Brito </a:t>
                      </a:r>
                      <a:r>
                        <a:rPr lang="en-US" sz="1000">
                          <a:effectLst/>
                        </a:rPr>
                        <a:t>et al. </a:t>
                      </a:r>
                      <a:r>
                        <a:rPr lang="pt-BR" sz="1000">
                          <a:effectLst/>
                        </a:rPr>
                        <a:t>(2005a)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Petrolina-PE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100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Brito </a:t>
                      </a:r>
                      <a:r>
                        <a:rPr lang="en-US" sz="1000">
                          <a:effectLst/>
                        </a:rPr>
                        <a:t>et al. (2005b)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 dirty="0">
                          <a:effectLst/>
                        </a:rPr>
                        <a:t>Ouricuri-PE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000">
                          <a:effectLst/>
                        </a:rPr>
                        <a:t>73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2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8336" y="1052736"/>
            <a:ext cx="8482136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2400" dirty="0"/>
              <a:t>Tabela 2</a:t>
            </a:r>
            <a:r>
              <a:rPr lang="pt-BR" sz="2400" dirty="0" smtClean="0"/>
              <a:t>. Entrevista sobre </a:t>
            </a:r>
            <a:r>
              <a:rPr lang="pt-BR" sz="2400" dirty="0"/>
              <a:t>os cuidados com a água da cisterna</a:t>
            </a:r>
            <a:endParaRPr lang="pt-BR" sz="2100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39342"/>
              </p:ext>
            </p:extLst>
          </p:nvPr>
        </p:nvGraphicFramePr>
        <p:xfrm>
          <a:off x="755577" y="2276871"/>
          <a:ext cx="7632846" cy="3384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997"/>
                <a:gridCol w="1067933"/>
                <a:gridCol w="1526894"/>
                <a:gridCol w="1149022"/>
                <a:gridCol w="1474997"/>
                <a:gridCol w="939003"/>
              </a:tblGrid>
              <a:tr h="2943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Município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Tratamento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Tratamento Intradomiciliar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Recebimento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NaOCl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Desvio primeiras águas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53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Importância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Realização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32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Gravatá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55% Cloro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5% Al2(SO4)3·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40% NR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10% Coação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90% NR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95% Desconhece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32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Chã Grande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10% Cloro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90% NR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10% Coação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90% NR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90% Desconhece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32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Clonclusões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8336" y="1268760"/>
            <a:ext cx="8482136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sz="2400" dirty="0"/>
              <a:t>As comunidades estudadas estão vulneráveis quanto ao uso de água não segura, correndo o risco de contrair doenças de veiculação hídrica, principalmente crianças e idosos, que são mais susceptíveis. A presença de </a:t>
            </a:r>
            <a:r>
              <a:rPr lang="pt-BR" sz="2400" i="1" dirty="0"/>
              <a:t>Escherichia coli</a:t>
            </a:r>
            <a:r>
              <a:rPr lang="pt-BR" sz="2400" dirty="0"/>
              <a:t> em amostras de água de cisternas está relacionada à falta de barreiras sanitárias e de boas práticas no manuseio da água, necessitando de tratamento adequado no domicílio.</a:t>
            </a:r>
          </a:p>
          <a:p>
            <a:pPr algn="just"/>
            <a:r>
              <a:rPr lang="pt-BR" sz="2400" dirty="0"/>
              <a:t>	Faz-se necessário, como medidas de prevenção e promoção à saúde: programas educativos sobre os cuidados com a água, junto às populações beneficiadas com cisterna; a distribuição regular da solução de hipoclorito de sódio a 2,5%; e que haja um plano de ação de vigilância da qualidade da água das cisternas por parte das autoridades em saúde pública.</a:t>
            </a:r>
            <a:endParaRPr lang="pt-BR" sz="2100" dirty="0"/>
          </a:p>
        </p:txBody>
      </p:sp>
      <p:pic>
        <p:nvPicPr>
          <p:cNvPr id="5" name="Picture 2" descr="Logo Assemblei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4319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352</Words>
  <Application>Microsoft Office PowerPoint</Application>
  <PresentationFormat>Apresentação na tela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ESTUDO PRELIMINAR DA QUALIDADE BACTERIOLÓGICA DA ÁGUA DE CISTERNA DE POLIETILENO EM QUATRO MUNICÍPIOS DO SEMIÁRIDO PERNAMBUCANO</vt:lpstr>
      <vt:lpstr>Introdução</vt:lpstr>
      <vt:lpstr>Objetivo</vt:lpstr>
      <vt:lpstr>Metodologia</vt:lpstr>
      <vt:lpstr>Resultados e discussão</vt:lpstr>
      <vt:lpstr>Resultados e discussão</vt:lpstr>
      <vt:lpstr>Resultados e discussão</vt:lpstr>
      <vt:lpstr>Clonclusões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PRELIMINAR DA QUALIDADE BACTERIOLÓGICA DA ÁGUA DE CISTERNA DE POLIETILENO EM QUATRO MUNICÍPIOS DO SEMIÁRIDO PERNAMBUCANO</dc:title>
  <dc:creator>Albinha</dc:creator>
  <cp:lastModifiedBy>Albinha</cp:lastModifiedBy>
  <cp:revision>9</cp:revision>
  <dcterms:created xsi:type="dcterms:W3CDTF">2015-05-25T01:05:32Z</dcterms:created>
  <dcterms:modified xsi:type="dcterms:W3CDTF">2015-05-25T17:49:03Z</dcterms:modified>
</cp:coreProperties>
</file>