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5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73" r:id="rId4"/>
    <p:sldId id="274" r:id="rId5"/>
    <p:sldId id="275" r:id="rId6"/>
    <p:sldId id="283" r:id="rId7"/>
    <p:sldId id="259" r:id="rId8"/>
    <p:sldId id="260" r:id="rId9"/>
    <p:sldId id="261" r:id="rId10"/>
    <p:sldId id="263" r:id="rId11"/>
    <p:sldId id="277" r:id="rId12"/>
    <p:sldId id="262" r:id="rId13"/>
    <p:sldId id="264" r:id="rId14"/>
    <p:sldId id="278" r:id="rId15"/>
    <p:sldId id="279" r:id="rId16"/>
    <p:sldId id="280" r:id="rId17"/>
    <p:sldId id="266" r:id="rId18"/>
    <p:sldId id="281" r:id="rId19"/>
    <p:sldId id="282" r:id="rId20"/>
    <p:sldId id="284" r:id="rId21"/>
    <p:sldId id="267" r:id="rId22"/>
    <p:sldId id="286" r:id="rId23"/>
    <p:sldId id="303" r:id="rId24"/>
    <p:sldId id="285" r:id="rId25"/>
    <p:sldId id="289" r:id="rId26"/>
    <p:sldId id="290" r:id="rId27"/>
    <p:sldId id="288" r:id="rId28"/>
    <p:sldId id="297" r:id="rId29"/>
    <p:sldId id="298" r:id="rId30"/>
    <p:sldId id="294" r:id="rId31"/>
    <p:sldId id="309" r:id="rId32"/>
    <p:sldId id="295" r:id="rId33"/>
    <p:sldId id="307" r:id="rId34"/>
    <p:sldId id="308" r:id="rId35"/>
    <p:sldId id="301" r:id="rId36"/>
    <p:sldId id="269" r:id="rId37"/>
    <p:sldId id="302" r:id="rId38"/>
    <p:sldId id="270" r:id="rId39"/>
    <p:sldId id="292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Giordani" initials="" lastIdx="1" clrIdx="0"/>
  <p:cmAuthor id="1" name="Édina Thomé" initials="" lastIdx="2" clrIdx="1"/>
  <p:cmAuthor id="2" name="Édina Thomé" initials="ÉT" lastIdx="1" clrIdx="2">
    <p:extLst>
      <p:ext uri="{19B8F6BF-5375-455C-9EA6-DF929625EA0E}">
        <p15:presenceInfo xmlns:p15="http://schemas.microsoft.com/office/powerpoint/2012/main" userId="e554d735ea4aeb54" providerId="Windows Live"/>
      </p:ext>
    </p:extLst>
  </p:cmAuthor>
  <p:cmAuthor id="3" name="Bruna Giordani" initials="BG" lastIdx="3" clrIdx="3">
    <p:extLst>
      <p:ext uri="{19B8F6BF-5375-455C-9EA6-DF929625EA0E}">
        <p15:presenceInfo xmlns:p15="http://schemas.microsoft.com/office/powerpoint/2012/main" userId="acaafca5a9bbe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B7C"/>
    <a:srgbClr val="909596"/>
    <a:srgbClr val="772C2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27698-9F43-4DFF-B821-4C4D9AE9C8BE}">
  <a:tblStyle styleId="{F7427698-9F43-4DFF-B821-4C4D9AE9C8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na%20Thome\Downloads\CIGRES%20-%20Gravimetr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na%20Thome\Documents\Liberato%20Salzano\CIGRES%20-%20Gravimetr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na%20Thome\Downloads\CIGRES%20-%20Gravimetr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na%20Thome\Documents\Liberato%20Salzano\CIGRES%20-%20Gravimetr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na%20Thome\Downloads\Dados%20CIGRES%20Produ&#231;ao%20mensal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na%20Thome\Downloads\Dados%20CIGRES%20Produ&#231;ao%20mensal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na%20Thome\Downloads\Dados%20CIGRES%20Produ&#231;ao%20mensal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9-442C-AD1A-E6AEF04A56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99-442C-AD1A-E6AEF04A56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99-442C-AD1A-E6AEF04A56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99-442C-AD1A-E6AEF04A56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99-442C-AD1A-E6AEF04A56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99-442C-AD1A-E6AEF04A56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99-442C-AD1A-E6AEF04A56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99-442C-AD1A-E6AEF04A56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99-442C-AD1A-E6AEF04A563E}"/>
              </c:ext>
            </c:extLst>
          </c:dPt>
          <c:dLbls>
            <c:dLbl>
              <c:idx val="0"/>
              <c:layout>
                <c:manualLayout>
                  <c:x val="2.94023729118235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99-442C-AD1A-E6AEF04A563E}"/>
                </c:ext>
              </c:extLst>
            </c:dLbl>
            <c:dLbl>
              <c:idx val="1"/>
              <c:layout>
                <c:manualLayout>
                  <c:x val="5.8794583557091371E-2"/>
                  <c:y val="-2.60086884285725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49470274918666"/>
                      <c:h val="0.1614720657005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99-442C-AD1A-E6AEF04A563E}"/>
                </c:ext>
              </c:extLst>
            </c:dLbl>
            <c:dLbl>
              <c:idx val="2"/>
              <c:layout>
                <c:manualLayout>
                  <c:x val="0.12067781866270894"/>
                  <c:y val="9.96062020202997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39411076328556"/>
                      <c:h val="0.13670591117725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99-442C-AD1A-E6AEF04A563E}"/>
                </c:ext>
              </c:extLst>
            </c:dLbl>
            <c:dLbl>
              <c:idx val="3"/>
              <c:layout>
                <c:manualLayout>
                  <c:x val="6.4189843785638509E-2"/>
                  <c:y val="0.17610432667657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99-442C-AD1A-E6AEF04A563E}"/>
                </c:ext>
              </c:extLst>
            </c:dLbl>
            <c:dLbl>
              <c:idx val="4"/>
              <c:layout>
                <c:manualLayout>
                  <c:x val="4.9176337004245015E-2"/>
                  <c:y val="0.303483228026381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3640290993116"/>
                      <c:h val="0.21208344674511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399-442C-AD1A-E6AEF04A56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99-442C-AD1A-E6AEF04A563E}"/>
                </c:ext>
              </c:extLst>
            </c:dLbl>
            <c:dLbl>
              <c:idx val="7"/>
              <c:layout>
                <c:manualLayout>
                  <c:x val="5.2290197420199296E-3"/>
                  <c:y val="2.00521165561642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399-442C-AD1A-E6AEF04A563E}"/>
                </c:ext>
              </c:extLst>
            </c:dLbl>
            <c:dLbl>
              <c:idx val="8"/>
              <c:layout>
                <c:manualLayout>
                  <c:x val="-0.21563279530530385"/>
                  <c:y val="7.21913316038889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25465284970254"/>
                      <c:h val="9.59346938878622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399-442C-AD1A-E6AEF04A563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'[CIGRES - Gravimetria.xlsx]Liberato Salzano'!$B$11:$J$11</c:f>
              <c:strCache>
                <c:ptCount val="9"/>
                <c:pt idx="0">
                  <c:v>ALUMÍNIO</c:v>
                </c:pt>
                <c:pt idx="1">
                  <c:v>PAPEL/PAPELÃO</c:v>
                </c:pt>
                <c:pt idx="2">
                  <c:v>VIDRO</c:v>
                </c:pt>
                <c:pt idx="3">
                  <c:v>PLÁSTICO</c:v>
                </c:pt>
                <c:pt idx="4">
                  <c:v>TETRA PACK</c:v>
                </c:pt>
                <c:pt idx="5">
                  <c:v>RCC</c:v>
                </c:pt>
                <c:pt idx="6">
                  <c:v>PET</c:v>
                </c:pt>
                <c:pt idx="7">
                  <c:v>REJEITO</c:v>
                </c:pt>
                <c:pt idx="8">
                  <c:v>OUTROS</c:v>
                </c:pt>
              </c:strCache>
            </c:strRef>
          </c:cat>
          <c:val>
            <c:numRef>
              <c:f>'[CIGRES - Gravimetria.xlsx]Liberato Salzano'!$B$13:$J$13</c:f>
              <c:numCache>
                <c:formatCode>General</c:formatCode>
                <c:ptCount val="9"/>
                <c:pt idx="0">
                  <c:v>1</c:v>
                </c:pt>
                <c:pt idx="1">
                  <c:v>12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  <c:pt idx="6">
                  <c:v>0</c:v>
                </c:pt>
                <c:pt idx="7">
                  <c:v>76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399-442C-AD1A-E6AEF04A56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7-4A3F-A090-FB149991A7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7-4A3F-A090-FB149991A7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7-4A3F-A090-FB149991A7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7-4A3F-A090-FB149991A7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C7-4A3F-A090-FB149991A7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7-4A3F-A090-FB149991A75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C7-4A3F-A090-FB149991A75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C7-4A3F-A090-FB149991A75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C7-4A3F-A090-FB149991A752}"/>
              </c:ext>
            </c:extLst>
          </c:dPt>
          <c:dLbls>
            <c:dLbl>
              <c:idx val="1"/>
              <c:layout>
                <c:manualLayout>
                  <c:x val="2.9919981718184288E-2"/>
                  <c:y val="-0.119103575845719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C7-4A3F-A090-FB149991A752}"/>
                </c:ext>
              </c:extLst>
            </c:dLbl>
            <c:dLbl>
              <c:idx val="2"/>
              <c:layout>
                <c:manualLayout>
                  <c:x val="0.10172793784182685"/>
                  <c:y val="-6.6698002473603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37115737321407"/>
                      <c:h val="0.13614195195568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9C7-4A3F-A090-FB149991A752}"/>
                </c:ext>
              </c:extLst>
            </c:dLbl>
            <c:dLbl>
              <c:idx val="3"/>
              <c:layout>
                <c:manualLayout>
                  <c:x val="0"/>
                  <c:y val="4.76414303382870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C7-4A3F-A090-FB149991A752}"/>
                </c:ext>
              </c:extLst>
            </c:dLbl>
            <c:dLbl>
              <c:idx val="4"/>
              <c:layout>
                <c:manualLayout>
                  <c:x val="8.227994972500699E-2"/>
                  <c:y val="8.0990619139775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9371774620081"/>
                      <c:h val="0.19699693931944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9C7-4A3F-A090-FB149991A752}"/>
                </c:ext>
              </c:extLst>
            </c:dLbl>
            <c:dLbl>
              <c:idx val="5"/>
              <c:layout>
                <c:manualLayout>
                  <c:x val="2.6927983546365959E-2"/>
                  <c:y val="2.38207151691439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9C7-4A3F-A090-FB149991A75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'Liberato Salzano'!$B$11:$J$11</c:f>
              <c:strCache>
                <c:ptCount val="9"/>
                <c:pt idx="0">
                  <c:v>ALUMÍNIO</c:v>
                </c:pt>
                <c:pt idx="1">
                  <c:v>PAPEL/ PAPELÃO</c:v>
                </c:pt>
                <c:pt idx="2">
                  <c:v>VIDRO</c:v>
                </c:pt>
                <c:pt idx="3">
                  <c:v>PLÁSTICO</c:v>
                </c:pt>
                <c:pt idx="4">
                  <c:v>TETRA PACK</c:v>
                </c:pt>
                <c:pt idx="5">
                  <c:v>RCC</c:v>
                </c:pt>
                <c:pt idx="6">
                  <c:v>PET</c:v>
                </c:pt>
                <c:pt idx="7">
                  <c:v>REJEITO</c:v>
                </c:pt>
                <c:pt idx="8">
                  <c:v>OUTROS</c:v>
                </c:pt>
              </c:strCache>
            </c:strRef>
          </c:cat>
          <c:val>
            <c:numRef>
              <c:f>'Liberato Salzano'!$B$12:$J$12</c:f>
              <c:numCache>
                <c:formatCode>0.00</c:formatCode>
                <c:ptCount val="9"/>
                <c:pt idx="0">
                  <c:v>18.036350957699273</c:v>
                </c:pt>
                <c:pt idx="1">
                  <c:v>8.3633071273520709</c:v>
                </c:pt>
                <c:pt idx="2">
                  <c:v>1.8018018018018018</c:v>
                </c:pt>
                <c:pt idx="3">
                  <c:v>5.8883602703827433</c:v>
                </c:pt>
                <c:pt idx="4">
                  <c:v>1.5740459560684279</c:v>
                </c:pt>
                <c:pt idx="5">
                  <c:v>9.2592592592592595</c:v>
                </c:pt>
                <c:pt idx="6">
                  <c:v>1.6499645713128859</c:v>
                </c:pt>
                <c:pt idx="7">
                  <c:v>53.426910056123539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C7-4A3F-A090-FB149991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9-442C-AD1A-E6AEF04A56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99-442C-AD1A-E6AEF04A56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99-442C-AD1A-E6AEF04A56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99-442C-AD1A-E6AEF04A56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99-442C-AD1A-E6AEF04A56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99-442C-AD1A-E6AEF04A56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99-442C-AD1A-E6AEF04A56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99-442C-AD1A-E6AEF04A56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99-442C-AD1A-E6AEF04A563E}"/>
              </c:ext>
            </c:extLst>
          </c:dPt>
          <c:dLbls>
            <c:dLbl>
              <c:idx val="0"/>
              <c:layout>
                <c:manualLayout>
                  <c:x val="2.94023729118235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99-442C-AD1A-E6AEF04A563E}"/>
                </c:ext>
              </c:extLst>
            </c:dLbl>
            <c:dLbl>
              <c:idx val="1"/>
              <c:layout>
                <c:manualLayout>
                  <c:x val="5.8794583557091371E-2"/>
                  <c:y val="-2.60086884285725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49470274918666"/>
                      <c:h val="0.1614720657005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99-442C-AD1A-E6AEF04A563E}"/>
                </c:ext>
              </c:extLst>
            </c:dLbl>
            <c:dLbl>
              <c:idx val="2"/>
              <c:layout>
                <c:manualLayout>
                  <c:x val="0.12067781866270894"/>
                  <c:y val="9.96062020202997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39411076328556"/>
                      <c:h val="0.13670591117725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99-442C-AD1A-E6AEF04A563E}"/>
                </c:ext>
              </c:extLst>
            </c:dLbl>
            <c:dLbl>
              <c:idx val="3"/>
              <c:layout>
                <c:manualLayout>
                  <c:x val="6.4189843785638509E-2"/>
                  <c:y val="0.17610432667657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99-442C-AD1A-E6AEF04A563E}"/>
                </c:ext>
              </c:extLst>
            </c:dLbl>
            <c:dLbl>
              <c:idx val="4"/>
              <c:layout>
                <c:manualLayout>
                  <c:x val="4.9176337004245015E-2"/>
                  <c:y val="0.303483228026381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3640290993116"/>
                      <c:h val="0.21208344674511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399-442C-AD1A-E6AEF04A56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99-442C-AD1A-E6AEF04A563E}"/>
                </c:ext>
              </c:extLst>
            </c:dLbl>
            <c:dLbl>
              <c:idx val="7"/>
              <c:layout>
                <c:manualLayout>
                  <c:x val="5.2290197420199296E-3"/>
                  <c:y val="2.00521165561642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399-442C-AD1A-E6AEF04A563E}"/>
                </c:ext>
              </c:extLst>
            </c:dLbl>
            <c:dLbl>
              <c:idx val="8"/>
              <c:layout>
                <c:manualLayout>
                  <c:x val="-0.21563279530530385"/>
                  <c:y val="7.21913316038889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25465284970254"/>
                      <c:h val="9.59346938878622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399-442C-AD1A-E6AEF04A563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'[CIGRES - Gravimetria.xlsx]Liberato Salzano'!$B$11:$J$11</c:f>
              <c:strCache>
                <c:ptCount val="9"/>
                <c:pt idx="0">
                  <c:v>ALUMÍNIO</c:v>
                </c:pt>
                <c:pt idx="1">
                  <c:v>PAPEL/PAPELÃO</c:v>
                </c:pt>
                <c:pt idx="2">
                  <c:v>VIDRO</c:v>
                </c:pt>
                <c:pt idx="3">
                  <c:v>PLÁSTICO</c:v>
                </c:pt>
                <c:pt idx="4">
                  <c:v>TETRA PACK</c:v>
                </c:pt>
                <c:pt idx="5">
                  <c:v>RCC</c:v>
                </c:pt>
                <c:pt idx="6">
                  <c:v>PET</c:v>
                </c:pt>
                <c:pt idx="7">
                  <c:v>REJEITO</c:v>
                </c:pt>
                <c:pt idx="8">
                  <c:v>OUTROS</c:v>
                </c:pt>
              </c:strCache>
            </c:strRef>
          </c:cat>
          <c:val>
            <c:numRef>
              <c:f>'[CIGRES - Gravimetria.xlsx]Liberato Salzano'!$B$13:$J$13</c:f>
              <c:numCache>
                <c:formatCode>General</c:formatCode>
                <c:ptCount val="9"/>
                <c:pt idx="0">
                  <c:v>1</c:v>
                </c:pt>
                <c:pt idx="1">
                  <c:v>12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  <c:pt idx="6">
                  <c:v>0</c:v>
                </c:pt>
                <c:pt idx="7">
                  <c:v>76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399-442C-AD1A-E6AEF04A56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7-4A3F-A090-FB149991A7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7-4A3F-A090-FB149991A7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7-4A3F-A090-FB149991A7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7-4A3F-A090-FB149991A7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C7-4A3F-A090-FB149991A7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7-4A3F-A090-FB149991A75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C7-4A3F-A090-FB149991A75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C7-4A3F-A090-FB149991A75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C7-4A3F-A090-FB149991A752}"/>
              </c:ext>
            </c:extLst>
          </c:dPt>
          <c:dLbls>
            <c:dLbl>
              <c:idx val="1"/>
              <c:layout>
                <c:manualLayout>
                  <c:x val="2.9919981718184288E-2"/>
                  <c:y val="-0.119103575845719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C7-4A3F-A090-FB149991A752}"/>
                </c:ext>
              </c:extLst>
            </c:dLbl>
            <c:dLbl>
              <c:idx val="2"/>
              <c:layout>
                <c:manualLayout>
                  <c:x val="0.10172793784182685"/>
                  <c:y val="-6.6698002473603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37115737321407"/>
                      <c:h val="0.13614195195568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9C7-4A3F-A090-FB149991A752}"/>
                </c:ext>
              </c:extLst>
            </c:dLbl>
            <c:dLbl>
              <c:idx val="3"/>
              <c:layout>
                <c:manualLayout>
                  <c:x val="0"/>
                  <c:y val="4.76414303382870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C7-4A3F-A090-FB149991A752}"/>
                </c:ext>
              </c:extLst>
            </c:dLbl>
            <c:dLbl>
              <c:idx val="4"/>
              <c:layout>
                <c:manualLayout>
                  <c:x val="8.227994972500699E-2"/>
                  <c:y val="8.0990619139775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9371774620081"/>
                      <c:h val="0.19699693931944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9C7-4A3F-A090-FB149991A752}"/>
                </c:ext>
              </c:extLst>
            </c:dLbl>
            <c:dLbl>
              <c:idx val="5"/>
              <c:layout>
                <c:manualLayout>
                  <c:x val="2.6927983546365959E-2"/>
                  <c:y val="2.38207151691439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9C7-4A3F-A090-FB149991A75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'Liberato Salzano'!$B$11:$J$11</c:f>
              <c:strCache>
                <c:ptCount val="9"/>
                <c:pt idx="0">
                  <c:v>ALUMÍNIO</c:v>
                </c:pt>
                <c:pt idx="1">
                  <c:v>PAPEL/ PAPELÃO</c:v>
                </c:pt>
                <c:pt idx="2">
                  <c:v>VIDRO</c:v>
                </c:pt>
                <c:pt idx="3">
                  <c:v>PLÁSTICO</c:v>
                </c:pt>
                <c:pt idx="4">
                  <c:v>TETRA PACK</c:v>
                </c:pt>
                <c:pt idx="5">
                  <c:v>RCC</c:v>
                </c:pt>
                <c:pt idx="6">
                  <c:v>PET</c:v>
                </c:pt>
                <c:pt idx="7">
                  <c:v>REJEITO</c:v>
                </c:pt>
                <c:pt idx="8">
                  <c:v>OUTROS</c:v>
                </c:pt>
              </c:strCache>
            </c:strRef>
          </c:cat>
          <c:val>
            <c:numRef>
              <c:f>'Liberato Salzano'!$B$12:$J$12</c:f>
              <c:numCache>
                <c:formatCode>0.00</c:formatCode>
                <c:ptCount val="9"/>
                <c:pt idx="0">
                  <c:v>18.036350957699273</c:v>
                </c:pt>
                <c:pt idx="1">
                  <c:v>8.3633071273520709</c:v>
                </c:pt>
                <c:pt idx="2">
                  <c:v>1.8018018018018018</c:v>
                </c:pt>
                <c:pt idx="3">
                  <c:v>5.8883602703827433</c:v>
                </c:pt>
                <c:pt idx="4">
                  <c:v>1.5740459560684279</c:v>
                </c:pt>
                <c:pt idx="5">
                  <c:v>9.2592592592592595</c:v>
                </c:pt>
                <c:pt idx="6">
                  <c:v>1.6499645713128859</c:v>
                </c:pt>
                <c:pt idx="7">
                  <c:v>53.426910056123539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C7-4A3F-A090-FB149991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'[Dados CIGRES Produçao mensal (1).xlsx]Planilha1'!$B$1</c:f>
              <c:strCache>
                <c:ptCount val="1"/>
                <c:pt idx="0">
                  <c:v>2017,000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'[Dados CIGRES Produçao mensal (1).xlsx]Planilha1'!$A$2:$A$13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 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'[Dados CIGRES Produçao mensal (1).xlsx]Planilha1'!$B$2:$B$13</c:f>
              <c:numCache>
                <c:formatCode>0.000</c:formatCode>
                <c:ptCount val="12"/>
                <c:pt idx="0">
                  <c:v>33.39</c:v>
                </c:pt>
                <c:pt idx="1">
                  <c:v>28.64</c:v>
                </c:pt>
                <c:pt idx="2">
                  <c:v>27.83</c:v>
                </c:pt>
                <c:pt idx="3">
                  <c:v>29.12</c:v>
                </c:pt>
                <c:pt idx="4">
                  <c:v>19.940000000000001</c:v>
                </c:pt>
                <c:pt idx="5">
                  <c:v>41.65</c:v>
                </c:pt>
                <c:pt idx="6">
                  <c:v>32.08</c:v>
                </c:pt>
                <c:pt idx="7">
                  <c:v>27.2</c:v>
                </c:pt>
                <c:pt idx="8">
                  <c:v>36.46</c:v>
                </c:pt>
                <c:pt idx="9">
                  <c:v>34.78</c:v>
                </c:pt>
                <c:pt idx="10">
                  <c:v>29.36</c:v>
                </c:pt>
                <c:pt idx="11">
                  <c:v>30.36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F-4920-BE1F-47E03C0DE169}"/>
            </c:ext>
          </c:extLst>
        </c:ser>
        <c:ser>
          <c:idx val="1"/>
          <c:order val="1"/>
          <c:tx>
            <c:strRef>
              <c:f>'[Dados CIGRES Produçao mensal (1).xlsx]Planilha1'!$C$1</c:f>
              <c:strCache>
                <c:ptCount val="1"/>
                <c:pt idx="0">
                  <c:v>2018,000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'[Dados CIGRES Produçao mensal (1).xlsx]Planilha1'!$A$2:$A$13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 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'[Dados CIGRES Produçao mensal (1).xlsx]Planilha1'!$C$2:$C$13</c:f>
              <c:numCache>
                <c:formatCode>0.000</c:formatCode>
                <c:ptCount val="12"/>
                <c:pt idx="0">
                  <c:v>38.6</c:v>
                </c:pt>
                <c:pt idx="1">
                  <c:v>31.95</c:v>
                </c:pt>
                <c:pt idx="2">
                  <c:v>28.67</c:v>
                </c:pt>
                <c:pt idx="3">
                  <c:v>25.28</c:v>
                </c:pt>
                <c:pt idx="4">
                  <c:v>10.65</c:v>
                </c:pt>
                <c:pt idx="5">
                  <c:v>17.829999999999998</c:v>
                </c:pt>
                <c:pt idx="6">
                  <c:v>20.81</c:v>
                </c:pt>
                <c:pt idx="7">
                  <c:v>20.65</c:v>
                </c:pt>
                <c:pt idx="8">
                  <c:v>21.78</c:v>
                </c:pt>
                <c:pt idx="9">
                  <c:v>23.08</c:v>
                </c:pt>
                <c:pt idx="10">
                  <c:v>22.48</c:v>
                </c:pt>
                <c:pt idx="11">
                  <c:v>17.84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3F-4920-BE1F-47E03C0D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556415"/>
        <c:axId val="1127536447"/>
      </c:lineChart>
      <c:catAx>
        <c:axId val="11275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7536447"/>
        <c:crosses val="autoZero"/>
        <c:auto val="1"/>
        <c:lblAlgn val="ctr"/>
        <c:lblOffset val="100"/>
        <c:noMultiLvlLbl val="0"/>
      </c:catAx>
      <c:valAx>
        <c:axId val="1127536447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12755641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'[Dados CIGRES Produçao mensal (1).xlsx]Planilha1'!$B$1</c:f>
              <c:strCache>
                <c:ptCount val="1"/>
                <c:pt idx="0">
                  <c:v>2017,000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'[Dados CIGRES Produçao mensal (1).xlsx]Planilha1'!$A$2:$A$13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 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'[Dados CIGRES Produçao mensal (1).xlsx]Planilha1'!$B$2:$B$13</c:f>
              <c:numCache>
                <c:formatCode>0.000</c:formatCode>
                <c:ptCount val="12"/>
                <c:pt idx="0">
                  <c:v>33.39</c:v>
                </c:pt>
                <c:pt idx="1">
                  <c:v>28.64</c:v>
                </c:pt>
                <c:pt idx="2">
                  <c:v>27.83</c:v>
                </c:pt>
                <c:pt idx="3">
                  <c:v>29.12</c:v>
                </c:pt>
                <c:pt idx="4">
                  <c:v>19.940000000000001</c:v>
                </c:pt>
                <c:pt idx="5">
                  <c:v>41.65</c:v>
                </c:pt>
                <c:pt idx="6">
                  <c:v>32.08</c:v>
                </c:pt>
                <c:pt idx="7">
                  <c:v>27.2</c:v>
                </c:pt>
                <c:pt idx="8">
                  <c:v>36.46</c:v>
                </c:pt>
                <c:pt idx="9">
                  <c:v>34.78</c:v>
                </c:pt>
                <c:pt idx="10">
                  <c:v>29.36</c:v>
                </c:pt>
                <c:pt idx="11">
                  <c:v>30.36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F-4920-BE1F-47E03C0DE169}"/>
            </c:ext>
          </c:extLst>
        </c:ser>
        <c:ser>
          <c:idx val="1"/>
          <c:order val="1"/>
          <c:tx>
            <c:strRef>
              <c:f>'[Dados CIGRES Produçao mensal (1).xlsx]Planilha1'!$C$1</c:f>
              <c:strCache>
                <c:ptCount val="1"/>
                <c:pt idx="0">
                  <c:v>2018,000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'[Dados CIGRES Produçao mensal (1).xlsx]Planilha1'!$A$2:$A$13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 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'[Dados CIGRES Produçao mensal (1).xlsx]Planilha1'!$C$2:$C$13</c:f>
              <c:numCache>
                <c:formatCode>0.000</c:formatCode>
                <c:ptCount val="12"/>
                <c:pt idx="0">
                  <c:v>38.6</c:v>
                </c:pt>
                <c:pt idx="1">
                  <c:v>31.95</c:v>
                </c:pt>
                <c:pt idx="2">
                  <c:v>28.67</c:v>
                </c:pt>
                <c:pt idx="3">
                  <c:v>25.28</c:v>
                </c:pt>
                <c:pt idx="4">
                  <c:v>10.65</c:v>
                </c:pt>
                <c:pt idx="5">
                  <c:v>17.829999999999998</c:v>
                </c:pt>
                <c:pt idx="6">
                  <c:v>20.81</c:v>
                </c:pt>
                <c:pt idx="7">
                  <c:v>20.65</c:v>
                </c:pt>
                <c:pt idx="8">
                  <c:v>21.78</c:v>
                </c:pt>
                <c:pt idx="9">
                  <c:v>23.08</c:v>
                </c:pt>
                <c:pt idx="10">
                  <c:v>22.48</c:v>
                </c:pt>
                <c:pt idx="11">
                  <c:v>17.84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3F-4920-BE1F-47E03C0D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556415"/>
        <c:axId val="1127536447"/>
      </c:lineChart>
      <c:catAx>
        <c:axId val="1127556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7536447"/>
        <c:crosses val="autoZero"/>
        <c:auto val="1"/>
        <c:lblAlgn val="ctr"/>
        <c:lblOffset val="100"/>
        <c:noMultiLvlLbl val="0"/>
      </c:catAx>
      <c:valAx>
        <c:axId val="1127536447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12755641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'[Dados CIGRES Produçao mensal (1).xlsx]Planilha1'!$B$1</c:f>
              <c:strCache>
                <c:ptCount val="1"/>
                <c:pt idx="0">
                  <c:v>2017,000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'[Dados CIGRES Produçao mensal (1).xlsx]Planilha1'!$A$2:$A$13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 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'[Dados CIGRES Produçao mensal (1).xlsx]Planilha1'!$B$2:$B$13</c:f>
              <c:numCache>
                <c:formatCode>0.000</c:formatCode>
                <c:ptCount val="12"/>
                <c:pt idx="0">
                  <c:v>33.39</c:v>
                </c:pt>
                <c:pt idx="1">
                  <c:v>28.64</c:v>
                </c:pt>
                <c:pt idx="2">
                  <c:v>27.83</c:v>
                </c:pt>
                <c:pt idx="3">
                  <c:v>29.12</c:v>
                </c:pt>
                <c:pt idx="4">
                  <c:v>19.940000000000001</c:v>
                </c:pt>
                <c:pt idx="5">
                  <c:v>41.65</c:v>
                </c:pt>
                <c:pt idx="6">
                  <c:v>32.08</c:v>
                </c:pt>
                <c:pt idx="7">
                  <c:v>27.2</c:v>
                </c:pt>
                <c:pt idx="8">
                  <c:v>36.46</c:v>
                </c:pt>
                <c:pt idx="9">
                  <c:v>34.78</c:v>
                </c:pt>
                <c:pt idx="10">
                  <c:v>29.36</c:v>
                </c:pt>
                <c:pt idx="11">
                  <c:v>30.36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F-4920-BE1F-47E03C0DE169}"/>
            </c:ext>
          </c:extLst>
        </c:ser>
        <c:ser>
          <c:idx val="1"/>
          <c:order val="1"/>
          <c:tx>
            <c:strRef>
              <c:f>'[Dados CIGRES Produçao mensal (1).xlsx]Planilha1'!$C$1</c:f>
              <c:strCache>
                <c:ptCount val="1"/>
                <c:pt idx="0">
                  <c:v>2018,000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'[Dados CIGRES Produçao mensal (1).xlsx]Planilha1'!$A$2:$A$13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 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'[Dados CIGRES Produçao mensal (1).xlsx]Planilha1'!$C$2:$C$13</c:f>
              <c:numCache>
                <c:formatCode>0.000</c:formatCode>
                <c:ptCount val="12"/>
                <c:pt idx="0">
                  <c:v>38.6</c:v>
                </c:pt>
                <c:pt idx="1">
                  <c:v>31.95</c:v>
                </c:pt>
                <c:pt idx="2">
                  <c:v>28.67</c:v>
                </c:pt>
                <c:pt idx="3">
                  <c:v>25.28</c:v>
                </c:pt>
                <c:pt idx="4">
                  <c:v>10.65</c:v>
                </c:pt>
                <c:pt idx="5">
                  <c:v>17.829999999999998</c:v>
                </c:pt>
                <c:pt idx="6">
                  <c:v>20.81</c:v>
                </c:pt>
                <c:pt idx="7">
                  <c:v>20.65</c:v>
                </c:pt>
                <c:pt idx="8">
                  <c:v>21.78</c:v>
                </c:pt>
                <c:pt idx="9">
                  <c:v>23.08</c:v>
                </c:pt>
                <c:pt idx="10">
                  <c:v>22.48</c:v>
                </c:pt>
                <c:pt idx="11">
                  <c:v>17.84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3F-4920-BE1F-47E03C0D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556415"/>
        <c:axId val="1127536447"/>
      </c:lineChart>
      <c:catAx>
        <c:axId val="11275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7536447"/>
        <c:crosses val="autoZero"/>
        <c:auto val="1"/>
        <c:lblAlgn val="ctr"/>
        <c:lblOffset val="100"/>
        <c:noMultiLvlLbl val="0"/>
      </c:catAx>
      <c:valAx>
        <c:axId val="1127536447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12755641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03T19:47:01.589" idx="1">
    <p:pos x="0" y="1386"/>
    <p:text>Mais algum dado do município</p:text>
  </p:cm>
  <p:cm authorId="2" dt="2019-05-03T21:00:03.825" idx="1">
    <p:pos x="0" y="1522"/>
    <p:text>botemo 1 e tiramo outro</p:text>
    <p:extLst>
      <p:ext uri="{C676402C-5697-4E1C-873F-D02D1690AC5C}">
        <p15:threadingInfo xmlns:p15="http://schemas.microsoft.com/office/powerpoint/2012/main" timeZoneBias="180">
          <p15:parentCm authorId="0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9:41:05.545" idx="2">
    <p:pos x="981" y="891"/>
    <p:text>Incluir imagem ppt de apresentação do projeto</p:text>
  </p:cm>
  <p:cm authorId="1" dt="2019-05-03T19:41:24.382" idx="1">
    <p:pos x="981" y="791"/>
    <p:text>Incluir imagem cabeçalho da Lei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9:41:05.545" idx="2">
    <p:pos x="981" y="891"/>
    <p:text>Incluir imagem ppt de apresentação do projeto</p:text>
  </p:cm>
  <p:cm authorId="1" dt="2019-05-03T19:41:24.382" idx="1">
    <p:pos x="981" y="791"/>
    <p:text>Incluir imagem cabeçalho da Lei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9:41:05.545" idx="2">
    <p:pos x="981" y="891"/>
    <p:text>Incluir imagem ppt de apresentação do projeto</p:text>
  </p:cm>
  <p:cm authorId="1" dt="2019-05-03T19:41:24.382" idx="1">
    <p:pos x="981" y="791"/>
    <p:text>Incluir imagem cabeçalho da Lei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5-04T23:42:20.172" idx="1">
    <p:pos x="2609" y="1501"/>
    <p:text>O projeto PAIS tem como principal objetivo produzir alimentos sadios e agroecológicos para abastecer as escolas municipais, além de promover o desenvolvimento sustentável, mostrando aos alunos experiências nas áreas ambiental, social e produtiva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C0F06-B34B-4259-8F82-A2D9CD39B7EA}" type="doc">
      <dgm:prSet loTypeId="urn:microsoft.com/office/officeart/2008/layout/BendingPictureSemiTransparentTex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9344A3-0695-44A3-AD56-92123F91F9D5}">
      <dgm:prSet phldrT="[Texto]" custT="1"/>
      <dgm:spPr/>
      <dgm:t>
        <a:bodyPr/>
        <a:lstStyle/>
        <a:p>
          <a:r>
            <a:rPr lang="pt-BR" sz="2000" dirty="0" smtClean="0">
              <a:latin typeface="Calibri" panose="020F0502020204030204" pitchFamily="34" charset="0"/>
              <a:cs typeface="Calibri" panose="020F0502020204030204" pitchFamily="34" charset="0"/>
            </a:rPr>
            <a:t>Individuais </a:t>
          </a:r>
          <a:endParaRPr lang="pt-B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AF7714-AC4B-4BAC-BBD6-F4B469CEE7D8}" type="parTrans" cxnId="{2D553AE0-15E2-4E5B-AF98-3D3C2392C975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0C4366-21F9-4A2C-8C72-30617AB193FF}" type="sibTrans" cxnId="{2D553AE0-15E2-4E5B-AF98-3D3C2392C975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790FD4-0DE8-4F96-AD69-795375F55FD0}">
      <dgm:prSet phldrT="[Texto]" custT="1"/>
      <dgm:spPr/>
      <dgm:t>
        <a:bodyPr/>
        <a:lstStyle/>
        <a:p>
          <a:r>
            <a:rPr lang="pt-BR" sz="2000" dirty="0" smtClean="0">
              <a:latin typeface="Calibri" panose="020F0502020204030204" pitchFamily="34" charset="0"/>
              <a:cs typeface="Calibri" panose="020F0502020204030204" pitchFamily="34" charset="0"/>
            </a:rPr>
            <a:t>Coletiva</a:t>
          </a:r>
          <a:endParaRPr lang="pt-B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0DB182-93AD-4E8E-BDB9-A8BCE7F38A6F}" type="parTrans" cxnId="{7831D1DF-C20B-4303-9977-B8266F1F7E91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DD7933-8AA0-43C1-96EE-3F667B281235}" type="sibTrans" cxnId="{7831D1DF-C20B-4303-9977-B8266F1F7E91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4CF97-491F-4928-808D-1B099B783D77}" type="pres">
      <dgm:prSet presAssocID="{DE3C0F06-B34B-4259-8F82-A2D9CD39B7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4DBDED-0EE8-4211-80DF-34C72D2E1F24}" type="pres">
      <dgm:prSet presAssocID="{979344A3-0695-44A3-AD56-92123F91F9D5}" presName="composite" presStyleCnt="0"/>
      <dgm:spPr/>
    </dgm:pt>
    <dgm:pt modelId="{558C7778-3487-462B-A9FA-BDA191B32F49}" type="pres">
      <dgm:prSet presAssocID="{979344A3-0695-44A3-AD56-92123F91F9D5}" presName="rect1" presStyleLbl="bgShp" presStyleIdx="0" presStyleCnt="2" custScaleY="122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F56DB3BB-BDA5-46A9-84D8-EE33488FF270}" type="pres">
      <dgm:prSet presAssocID="{979344A3-0695-44A3-AD56-92123F91F9D5}" presName="rect2" presStyleLbl="trBgShp" presStyleIdx="0" presStyleCnt="2" custLinFactNeighborY="348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C48AF0-5E61-47AF-B3CB-976E0D40F36D}" type="pres">
      <dgm:prSet presAssocID="{470C4366-21F9-4A2C-8C72-30617AB193FF}" presName="sibTrans" presStyleCnt="0"/>
      <dgm:spPr/>
    </dgm:pt>
    <dgm:pt modelId="{0A3BE95B-7210-48DC-8B52-75C9732F6BDC}" type="pres">
      <dgm:prSet presAssocID="{FC790FD4-0DE8-4F96-AD69-795375F55FD0}" presName="composite" presStyleCnt="0"/>
      <dgm:spPr/>
    </dgm:pt>
    <dgm:pt modelId="{AD9EC34A-5E09-4B56-82A1-9E8829670019}" type="pres">
      <dgm:prSet presAssocID="{FC790FD4-0DE8-4F96-AD69-795375F55FD0}" presName="rect1" presStyleLbl="bgShp" presStyleIdx="1" presStyleCnt="2" custScaleY="1222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5DB0664A-075C-41F6-ACB8-38D65463A28B}" type="pres">
      <dgm:prSet presAssocID="{FC790FD4-0DE8-4F96-AD69-795375F55FD0}" presName="rect2" presStyleLbl="trBgShp" presStyleIdx="1" presStyleCnt="2" custLinFactNeighborY="325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553AE0-15E2-4E5B-AF98-3D3C2392C975}" srcId="{DE3C0F06-B34B-4259-8F82-A2D9CD39B7EA}" destId="{979344A3-0695-44A3-AD56-92123F91F9D5}" srcOrd="0" destOrd="0" parTransId="{94AF7714-AC4B-4BAC-BBD6-F4B469CEE7D8}" sibTransId="{470C4366-21F9-4A2C-8C72-30617AB193FF}"/>
    <dgm:cxn modelId="{C1065770-8833-47AA-B268-9CEA5C65BBBC}" type="presOf" srcId="{FC790FD4-0DE8-4F96-AD69-795375F55FD0}" destId="{5DB0664A-075C-41F6-ACB8-38D65463A28B}" srcOrd="0" destOrd="0" presId="urn:microsoft.com/office/officeart/2008/layout/BendingPictureSemiTransparentText"/>
    <dgm:cxn modelId="{9FD8883B-E907-4C99-8199-5A4EA3503C1F}" type="presOf" srcId="{979344A3-0695-44A3-AD56-92123F91F9D5}" destId="{F56DB3BB-BDA5-46A9-84D8-EE33488FF270}" srcOrd="0" destOrd="0" presId="urn:microsoft.com/office/officeart/2008/layout/BendingPictureSemiTransparentText"/>
    <dgm:cxn modelId="{7831D1DF-C20B-4303-9977-B8266F1F7E91}" srcId="{DE3C0F06-B34B-4259-8F82-A2D9CD39B7EA}" destId="{FC790FD4-0DE8-4F96-AD69-795375F55FD0}" srcOrd="1" destOrd="0" parTransId="{840DB182-93AD-4E8E-BDB9-A8BCE7F38A6F}" sibTransId="{71DD7933-8AA0-43C1-96EE-3F667B281235}"/>
    <dgm:cxn modelId="{5F7E0C6E-9467-4D68-AD12-F792F9017E8F}" type="presOf" srcId="{DE3C0F06-B34B-4259-8F82-A2D9CD39B7EA}" destId="{03F4CF97-491F-4928-808D-1B099B783D77}" srcOrd="0" destOrd="0" presId="urn:microsoft.com/office/officeart/2008/layout/BendingPictureSemiTransparentText"/>
    <dgm:cxn modelId="{BC07F6AF-7EA8-4F43-89A3-A4D40A9F2BA2}" type="presParOf" srcId="{03F4CF97-491F-4928-808D-1B099B783D77}" destId="{7F4DBDED-0EE8-4211-80DF-34C72D2E1F24}" srcOrd="0" destOrd="0" presId="urn:microsoft.com/office/officeart/2008/layout/BendingPictureSemiTransparentText"/>
    <dgm:cxn modelId="{BB6A1F63-66B0-4FA2-A22B-187F93D11646}" type="presParOf" srcId="{7F4DBDED-0EE8-4211-80DF-34C72D2E1F24}" destId="{558C7778-3487-462B-A9FA-BDA191B32F49}" srcOrd="0" destOrd="0" presId="urn:microsoft.com/office/officeart/2008/layout/BendingPictureSemiTransparentText"/>
    <dgm:cxn modelId="{63EC0CD1-BD80-4171-8A7D-F1F0B00AF68A}" type="presParOf" srcId="{7F4DBDED-0EE8-4211-80DF-34C72D2E1F24}" destId="{F56DB3BB-BDA5-46A9-84D8-EE33488FF270}" srcOrd="1" destOrd="0" presId="urn:microsoft.com/office/officeart/2008/layout/BendingPictureSemiTransparentText"/>
    <dgm:cxn modelId="{E7EED33F-A557-4DC2-A172-2BE3B94CD6DA}" type="presParOf" srcId="{03F4CF97-491F-4928-808D-1B099B783D77}" destId="{65C48AF0-5E61-47AF-B3CB-976E0D40F36D}" srcOrd="1" destOrd="0" presId="urn:microsoft.com/office/officeart/2008/layout/BendingPictureSemiTransparentText"/>
    <dgm:cxn modelId="{5721134F-0566-431F-A3A6-0538F27F586A}" type="presParOf" srcId="{03F4CF97-491F-4928-808D-1B099B783D77}" destId="{0A3BE95B-7210-48DC-8B52-75C9732F6BDC}" srcOrd="2" destOrd="0" presId="urn:microsoft.com/office/officeart/2008/layout/BendingPictureSemiTransparentText"/>
    <dgm:cxn modelId="{7F32C8DD-21F0-44A4-8A0C-73E2762A7210}" type="presParOf" srcId="{0A3BE95B-7210-48DC-8B52-75C9732F6BDC}" destId="{AD9EC34A-5E09-4B56-82A1-9E8829670019}" srcOrd="0" destOrd="0" presId="urn:microsoft.com/office/officeart/2008/layout/BendingPictureSemiTransparentText"/>
    <dgm:cxn modelId="{8D272023-B9CE-4681-8868-44FCC513FF8A}" type="presParOf" srcId="{0A3BE95B-7210-48DC-8B52-75C9732F6BDC}" destId="{5DB0664A-075C-41F6-ACB8-38D65463A28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C0F06-B34B-4259-8F82-A2D9CD39B7EA}" type="doc">
      <dgm:prSet loTypeId="urn:microsoft.com/office/officeart/2008/layout/BendingPictureSemiTransparentTex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9344A3-0695-44A3-AD56-92123F91F9D5}">
      <dgm:prSet phldrT="[Texto]" custT="1"/>
      <dgm:spPr/>
      <dgm:t>
        <a:bodyPr/>
        <a:lstStyle/>
        <a:p>
          <a:r>
            <a:rPr lang="pt-BR" sz="2000" dirty="0" smtClean="0">
              <a:latin typeface="Calibri" panose="020F0502020204030204" pitchFamily="34" charset="0"/>
              <a:cs typeface="Calibri" panose="020F0502020204030204" pitchFamily="34" charset="0"/>
            </a:rPr>
            <a:t>Individuais</a:t>
          </a:r>
          <a:endParaRPr lang="pt-B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AF7714-AC4B-4BAC-BBD6-F4B469CEE7D8}" type="parTrans" cxnId="{2D553AE0-15E2-4E5B-AF98-3D3C2392C975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0C4366-21F9-4A2C-8C72-30617AB193FF}" type="sibTrans" cxnId="{2D553AE0-15E2-4E5B-AF98-3D3C2392C975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4CF97-491F-4928-808D-1B099B783D77}" type="pres">
      <dgm:prSet presAssocID="{DE3C0F06-B34B-4259-8F82-A2D9CD39B7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4DBDED-0EE8-4211-80DF-34C72D2E1F24}" type="pres">
      <dgm:prSet presAssocID="{979344A3-0695-44A3-AD56-92123F91F9D5}" presName="composite" presStyleCnt="0"/>
      <dgm:spPr/>
    </dgm:pt>
    <dgm:pt modelId="{558C7778-3487-462B-A9FA-BDA191B32F49}" type="pres">
      <dgm:prSet presAssocID="{979344A3-0695-44A3-AD56-92123F91F9D5}" presName="rect1" presStyleLbl="bgShp" presStyleIdx="0" presStyleCnt="1" custScaleY="122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F56DB3BB-BDA5-46A9-84D8-EE33488FF270}" type="pres">
      <dgm:prSet presAssocID="{979344A3-0695-44A3-AD56-92123F91F9D5}" presName="rect2" presStyleLbl="trBgShp" presStyleIdx="0" presStyleCnt="1" custLinFactNeighborY="348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829B53-BF71-4D76-A7D2-0A626BCF1B54}" type="presOf" srcId="{979344A3-0695-44A3-AD56-92123F91F9D5}" destId="{F56DB3BB-BDA5-46A9-84D8-EE33488FF270}" srcOrd="0" destOrd="0" presId="urn:microsoft.com/office/officeart/2008/layout/BendingPictureSemiTransparentText"/>
    <dgm:cxn modelId="{BDFA2ED2-0795-4F41-996A-F8FC4FD92EAA}" type="presOf" srcId="{DE3C0F06-B34B-4259-8F82-A2D9CD39B7EA}" destId="{03F4CF97-491F-4928-808D-1B099B783D77}" srcOrd="0" destOrd="0" presId="urn:microsoft.com/office/officeart/2008/layout/BendingPictureSemiTransparentText"/>
    <dgm:cxn modelId="{2D553AE0-15E2-4E5B-AF98-3D3C2392C975}" srcId="{DE3C0F06-B34B-4259-8F82-A2D9CD39B7EA}" destId="{979344A3-0695-44A3-AD56-92123F91F9D5}" srcOrd="0" destOrd="0" parTransId="{94AF7714-AC4B-4BAC-BBD6-F4B469CEE7D8}" sibTransId="{470C4366-21F9-4A2C-8C72-30617AB193FF}"/>
    <dgm:cxn modelId="{254E835F-F600-4CE9-9B37-3F171F78EA4F}" type="presParOf" srcId="{03F4CF97-491F-4928-808D-1B099B783D77}" destId="{7F4DBDED-0EE8-4211-80DF-34C72D2E1F24}" srcOrd="0" destOrd="0" presId="urn:microsoft.com/office/officeart/2008/layout/BendingPictureSemiTransparentText"/>
    <dgm:cxn modelId="{CAF37C93-E1B6-49DB-A3A6-CD6445DA3517}" type="presParOf" srcId="{7F4DBDED-0EE8-4211-80DF-34C72D2E1F24}" destId="{558C7778-3487-462B-A9FA-BDA191B32F49}" srcOrd="0" destOrd="0" presId="urn:microsoft.com/office/officeart/2008/layout/BendingPictureSemiTransparentText"/>
    <dgm:cxn modelId="{B4BDAFEB-A433-4AA2-BCF0-598EDFAACBA6}" type="presParOf" srcId="{7F4DBDED-0EE8-4211-80DF-34C72D2E1F24}" destId="{F56DB3BB-BDA5-46A9-84D8-EE33488FF27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C0F06-B34B-4259-8F82-A2D9CD39B7EA}" type="doc">
      <dgm:prSet loTypeId="urn:microsoft.com/office/officeart/2008/layout/BendingPictureSemiTransparentTex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790FD4-0DE8-4F96-AD69-795375F55FD0}">
      <dgm:prSet phldrT="[Texto]" custT="1"/>
      <dgm:spPr/>
      <dgm:t>
        <a:bodyPr/>
        <a:lstStyle/>
        <a:p>
          <a:r>
            <a:rPr lang="pt-BR" sz="2000" dirty="0" smtClean="0">
              <a:latin typeface="Calibri" panose="020F0502020204030204" pitchFamily="34" charset="0"/>
              <a:cs typeface="Calibri" panose="020F0502020204030204" pitchFamily="34" charset="0"/>
            </a:rPr>
            <a:t>Coletiva</a:t>
          </a:r>
          <a:endParaRPr lang="pt-B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0DB182-93AD-4E8E-BDB9-A8BCE7F38A6F}" type="parTrans" cxnId="{7831D1DF-C20B-4303-9977-B8266F1F7E91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DD7933-8AA0-43C1-96EE-3F667B281235}" type="sibTrans" cxnId="{7831D1DF-C20B-4303-9977-B8266F1F7E91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4CF97-491F-4928-808D-1B099B783D77}" type="pres">
      <dgm:prSet presAssocID="{DE3C0F06-B34B-4259-8F82-A2D9CD39B7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3BE95B-7210-48DC-8B52-75C9732F6BDC}" type="pres">
      <dgm:prSet presAssocID="{FC790FD4-0DE8-4F96-AD69-795375F55FD0}" presName="composite" presStyleCnt="0"/>
      <dgm:spPr/>
    </dgm:pt>
    <dgm:pt modelId="{AD9EC34A-5E09-4B56-82A1-9E8829670019}" type="pres">
      <dgm:prSet presAssocID="{FC790FD4-0DE8-4F96-AD69-795375F55FD0}" presName="rect1" presStyleLbl="bgShp" presStyleIdx="0" presStyleCnt="1" custScaleY="122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5DB0664A-075C-41F6-ACB8-38D65463A28B}" type="pres">
      <dgm:prSet presAssocID="{FC790FD4-0DE8-4F96-AD69-795375F55FD0}" presName="rect2" presStyleLbl="trBgShp" presStyleIdx="0" presStyleCnt="1" custLinFactNeighborY="325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065770-8833-47AA-B268-9CEA5C65BBBC}" type="presOf" srcId="{FC790FD4-0DE8-4F96-AD69-795375F55FD0}" destId="{5DB0664A-075C-41F6-ACB8-38D65463A28B}" srcOrd="0" destOrd="0" presId="urn:microsoft.com/office/officeart/2008/layout/BendingPictureSemiTransparentText"/>
    <dgm:cxn modelId="{5F7E0C6E-9467-4D68-AD12-F792F9017E8F}" type="presOf" srcId="{DE3C0F06-B34B-4259-8F82-A2D9CD39B7EA}" destId="{03F4CF97-491F-4928-808D-1B099B783D77}" srcOrd="0" destOrd="0" presId="urn:microsoft.com/office/officeart/2008/layout/BendingPictureSemiTransparentText"/>
    <dgm:cxn modelId="{7831D1DF-C20B-4303-9977-B8266F1F7E91}" srcId="{DE3C0F06-B34B-4259-8F82-A2D9CD39B7EA}" destId="{FC790FD4-0DE8-4F96-AD69-795375F55FD0}" srcOrd="0" destOrd="0" parTransId="{840DB182-93AD-4E8E-BDB9-A8BCE7F38A6F}" sibTransId="{71DD7933-8AA0-43C1-96EE-3F667B281235}"/>
    <dgm:cxn modelId="{5721134F-0566-431F-A3A6-0538F27F586A}" type="presParOf" srcId="{03F4CF97-491F-4928-808D-1B099B783D77}" destId="{0A3BE95B-7210-48DC-8B52-75C9732F6BDC}" srcOrd="0" destOrd="0" presId="urn:microsoft.com/office/officeart/2008/layout/BendingPictureSemiTransparentText"/>
    <dgm:cxn modelId="{7F32C8DD-21F0-44A4-8A0C-73E2762A7210}" type="presParOf" srcId="{0A3BE95B-7210-48DC-8B52-75C9732F6BDC}" destId="{AD9EC34A-5E09-4B56-82A1-9E8829670019}" srcOrd="0" destOrd="0" presId="urn:microsoft.com/office/officeart/2008/layout/BendingPictureSemiTransparentText"/>
    <dgm:cxn modelId="{8D272023-B9CE-4681-8868-44FCC513FF8A}" type="presParOf" srcId="{0A3BE95B-7210-48DC-8B52-75C9732F6BDC}" destId="{5DB0664A-075C-41F6-ACB8-38D65463A28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C0F06-B34B-4259-8F82-A2D9CD39B7EA}" type="doc">
      <dgm:prSet loTypeId="urn:microsoft.com/office/officeart/2008/layout/BendingPictureSemiTransparentTex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790FD4-0DE8-4F96-AD69-795375F55FD0}">
      <dgm:prSet phldrT="[Texto]" custT="1"/>
      <dgm:spPr/>
      <dgm:t>
        <a:bodyPr/>
        <a:lstStyle/>
        <a:p>
          <a:r>
            <a:rPr lang="pt-BR" sz="2000" dirty="0" smtClean="0">
              <a:latin typeface="Calibri" panose="020F0502020204030204" pitchFamily="34" charset="0"/>
              <a:cs typeface="Calibri" panose="020F0502020204030204" pitchFamily="34" charset="0"/>
            </a:rPr>
            <a:t>Coletiva</a:t>
          </a:r>
          <a:endParaRPr lang="pt-B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0DB182-93AD-4E8E-BDB9-A8BCE7F38A6F}" type="parTrans" cxnId="{7831D1DF-C20B-4303-9977-B8266F1F7E91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DD7933-8AA0-43C1-96EE-3F667B281235}" type="sibTrans" cxnId="{7831D1DF-C20B-4303-9977-B8266F1F7E91}">
      <dgm:prSet/>
      <dgm:spPr/>
      <dgm:t>
        <a:bodyPr/>
        <a:lstStyle/>
        <a:p>
          <a:endParaRPr lang="pt-B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4CF97-491F-4928-808D-1B099B783D77}" type="pres">
      <dgm:prSet presAssocID="{DE3C0F06-B34B-4259-8F82-A2D9CD39B7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3BE95B-7210-48DC-8B52-75C9732F6BDC}" type="pres">
      <dgm:prSet presAssocID="{FC790FD4-0DE8-4F96-AD69-795375F55FD0}" presName="composite" presStyleCnt="0"/>
      <dgm:spPr/>
    </dgm:pt>
    <dgm:pt modelId="{AD9EC34A-5E09-4B56-82A1-9E8829670019}" type="pres">
      <dgm:prSet presAssocID="{FC790FD4-0DE8-4F96-AD69-795375F55FD0}" presName="rect1" presStyleLbl="bgShp" presStyleIdx="0" presStyleCnt="1" custScaleY="122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5DB0664A-075C-41F6-ACB8-38D65463A28B}" type="pres">
      <dgm:prSet presAssocID="{FC790FD4-0DE8-4F96-AD69-795375F55FD0}" presName="rect2" presStyleLbl="trBgShp" presStyleIdx="0" presStyleCnt="1" custLinFactNeighborY="325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065770-8833-47AA-B268-9CEA5C65BBBC}" type="presOf" srcId="{FC790FD4-0DE8-4F96-AD69-795375F55FD0}" destId="{5DB0664A-075C-41F6-ACB8-38D65463A28B}" srcOrd="0" destOrd="0" presId="urn:microsoft.com/office/officeart/2008/layout/BendingPictureSemiTransparentText"/>
    <dgm:cxn modelId="{5F7E0C6E-9467-4D68-AD12-F792F9017E8F}" type="presOf" srcId="{DE3C0F06-B34B-4259-8F82-A2D9CD39B7EA}" destId="{03F4CF97-491F-4928-808D-1B099B783D77}" srcOrd="0" destOrd="0" presId="urn:microsoft.com/office/officeart/2008/layout/BendingPictureSemiTransparentText"/>
    <dgm:cxn modelId="{7831D1DF-C20B-4303-9977-B8266F1F7E91}" srcId="{DE3C0F06-B34B-4259-8F82-A2D9CD39B7EA}" destId="{FC790FD4-0DE8-4F96-AD69-795375F55FD0}" srcOrd="0" destOrd="0" parTransId="{840DB182-93AD-4E8E-BDB9-A8BCE7F38A6F}" sibTransId="{71DD7933-8AA0-43C1-96EE-3F667B281235}"/>
    <dgm:cxn modelId="{5721134F-0566-431F-A3A6-0538F27F586A}" type="presParOf" srcId="{03F4CF97-491F-4928-808D-1B099B783D77}" destId="{0A3BE95B-7210-48DC-8B52-75C9732F6BDC}" srcOrd="0" destOrd="0" presId="urn:microsoft.com/office/officeart/2008/layout/BendingPictureSemiTransparentText"/>
    <dgm:cxn modelId="{7F32C8DD-21F0-44A4-8A0C-73E2762A7210}" type="presParOf" srcId="{0A3BE95B-7210-48DC-8B52-75C9732F6BDC}" destId="{AD9EC34A-5E09-4B56-82A1-9E8829670019}" srcOrd="0" destOrd="0" presId="urn:microsoft.com/office/officeart/2008/layout/BendingPictureSemiTransparentText"/>
    <dgm:cxn modelId="{8D272023-B9CE-4681-8868-44FCC513FF8A}" type="presParOf" srcId="{0A3BE95B-7210-48DC-8B52-75C9732F6BDC}" destId="{5DB0664A-075C-41F6-ACB8-38D65463A28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C7778-3487-462B-A9FA-BDA191B32F49}">
      <dsp:nvSpPr>
        <dsp:cNvPr id="0" name=""/>
        <dsp:cNvSpPr/>
      </dsp:nvSpPr>
      <dsp:spPr>
        <a:xfrm>
          <a:off x="1582" y="513213"/>
          <a:ext cx="2898593" cy="30375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DB3BB-BDA5-46A9-84D8-EE33488FF270}">
      <dsp:nvSpPr>
        <dsp:cNvPr id="0" name=""/>
        <dsp:cNvSpPr/>
      </dsp:nvSpPr>
      <dsp:spPr>
        <a:xfrm>
          <a:off x="1582" y="2736745"/>
          <a:ext cx="2898593" cy="59626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Individuais </a:t>
          </a:r>
          <a:endParaRPr lang="pt-B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" y="2736745"/>
        <a:ext cx="2898593" cy="596265"/>
      </dsp:txXfrm>
    </dsp:sp>
    <dsp:sp modelId="{AD9EC34A-5E09-4B56-82A1-9E8829670019}">
      <dsp:nvSpPr>
        <dsp:cNvPr id="0" name=""/>
        <dsp:cNvSpPr/>
      </dsp:nvSpPr>
      <dsp:spPr>
        <a:xfrm>
          <a:off x="3195824" y="513213"/>
          <a:ext cx="2898593" cy="303757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664A-075C-41F6-ACB8-38D65463A28B}">
      <dsp:nvSpPr>
        <dsp:cNvPr id="0" name=""/>
        <dsp:cNvSpPr/>
      </dsp:nvSpPr>
      <dsp:spPr>
        <a:xfrm>
          <a:off x="3195824" y="2722888"/>
          <a:ext cx="2898593" cy="59626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Coletiva</a:t>
          </a:r>
          <a:endParaRPr lang="pt-B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95824" y="2722888"/>
        <a:ext cx="2898593" cy="596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C7778-3487-462B-A9FA-BDA191B32F49}">
      <dsp:nvSpPr>
        <dsp:cNvPr id="0" name=""/>
        <dsp:cNvSpPr/>
      </dsp:nvSpPr>
      <dsp:spPr>
        <a:xfrm>
          <a:off x="530702" y="1085"/>
          <a:ext cx="3261213" cy="34175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DB3BB-BDA5-46A9-84D8-EE33488FF270}">
      <dsp:nvSpPr>
        <dsp:cNvPr id="0" name=""/>
        <dsp:cNvSpPr/>
      </dsp:nvSpPr>
      <dsp:spPr>
        <a:xfrm>
          <a:off x="530702" y="2502786"/>
          <a:ext cx="3261213" cy="67085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Individuais</a:t>
          </a:r>
          <a:endParaRPr lang="pt-B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702" y="2502786"/>
        <a:ext cx="3261213" cy="670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C34A-5E09-4B56-82A1-9E8829670019}">
      <dsp:nvSpPr>
        <dsp:cNvPr id="0" name=""/>
        <dsp:cNvSpPr/>
      </dsp:nvSpPr>
      <dsp:spPr>
        <a:xfrm>
          <a:off x="815679" y="1209"/>
          <a:ext cx="3633369" cy="38075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664A-075C-41F6-ACB8-38D65463A28B}">
      <dsp:nvSpPr>
        <dsp:cNvPr id="0" name=""/>
        <dsp:cNvSpPr/>
      </dsp:nvSpPr>
      <dsp:spPr>
        <a:xfrm>
          <a:off x="815679" y="2771023"/>
          <a:ext cx="3633369" cy="74741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Coletiva</a:t>
          </a:r>
          <a:endParaRPr lang="pt-B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5679" y="2771023"/>
        <a:ext cx="3633369" cy="747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C34A-5E09-4B56-82A1-9E8829670019}">
      <dsp:nvSpPr>
        <dsp:cNvPr id="0" name=""/>
        <dsp:cNvSpPr/>
      </dsp:nvSpPr>
      <dsp:spPr>
        <a:xfrm>
          <a:off x="815679" y="1209"/>
          <a:ext cx="3633369" cy="38075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664A-075C-41F6-ACB8-38D65463A28B}">
      <dsp:nvSpPr>
        <dsp:cNvPr id="0" name=""/>
        <dsp:cNvSpPr/>
      </dsp:nvSpPr>
      <dsp:spPr>
        <a:xfrm>
          <a:off x="815679" y="2771023"/>
          <a:ext cx="3633369" cy="74741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Coletiva</a:t>
          </a:r>
          <a:endParaRPr lang="pt-B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5679" y="2771023"/>
        <a:ext cx="3633369" cy="74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1a7b249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91a7b249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91a7b249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591a7b249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31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1a7b249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591a7b249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91a7b249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91a7b249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1a7b249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1a7b249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3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1a7b249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1a7b249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88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1a7b249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1a7b249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000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91a7b249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91a7b249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91a7b249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91a7b249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405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91a7b249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91a7b249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83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91a7b249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591a7b249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91a7b249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91a7b249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348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70f45ceb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70f45ceb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219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912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420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919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829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176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326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34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1a7b249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91a7b249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617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70f45ceb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70f45ceb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897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70f45ceb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70f45ceb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875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70f45ceb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70f45ceb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739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995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449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1a7b24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1a7b24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294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70f45ceb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70f45ceb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91a7b249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91a7b249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91a7b249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91a7b249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32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1a7b249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91a7b249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19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1a7b249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91a7b249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54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1a7b249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91a7b249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39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91a7b249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591a7b249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91a7b249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591a7b249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91a7b249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591a7b249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1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1" name="Google Shape;11;p1" descr="C:\Users\gabriel.silva\Desktop\Template-49CNSA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6512" y="-27384"/>
            <a:ext cx="9281121" cy="69433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 idx="4294967295"/>
          </p:nvPr>
        </p:nvSpPr>
        <p:spPr>
          <a:xfrm>
            <a:off x="593850" y="1963444"/>
            <a:ext cx="7956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400" b="1" dirty="0"/>
              <a:t>O Impacto da Compostagem na Redução de Resíduos Dispostos em Aterro Sanitário: Estudo de Caso do Município de Liberato </a:t>
            </a:r>
            <a:r>
              <a:rPr lang="pt-BR" sz="3400" b="1" dirty="0" err="1"/>
              <a:t>Salzano</a:t>
            </a:r>
            <a:endParaRPr sz="3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4294967295"/>
          </p:nvPr>
        </p:nvSpPr>
        <p:spPr>
          <a:xfrm>
            <a:off x="593850" y="4385469"/>
            <a:ext cx="77769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Autores</a:t>
            </a:r>
            <a:endParaRPr sz="2400" b="1" dirty="0"/>
          </a:p>
          <a:p>
            <a:pPr marL="3429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Alice Borges </a:t>
            </a:r>
            <a:r>
              <a:rPr lang="pt-BR" sz="2400" dirty="0" err="1"/>
              <a:t>Maestri</a:t>
            </a:r>
            <a:r>
              <a:rPr lang="pt-BR" sz="2400" dirty="0"/>
              <a:t>, Bruna Baggio Giordani, </a:t>
            </a:r>
            <a:endParaRPr sz="2400" dirty="0"/>
          </a:p>
          <a:p>
            <a:pPr marL="3429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err="1"/>
              <a:t>Dieter</a:t>
            </a:r>
            <a:r>
              <a:rPr lang="pt-BR" sz="2400" dirty="0"/>
              <a:t> </a:t>
            </a:r>
            <a:r>
              <a:rPr lang="pt-BR" sz="2400" dirty="0" err="1"/>
              <a:t>Wartchow</a:t>
            </a:r>
            <a:r>
              <a:rPr lang="pt-BR" sz="2400" dirty="0"/>
              <a:t>, Édina Thomé, Gabriel </a:t>
            </a:r>
            <a:r>
              <a:rPr lang="pt-BR" sz="2400" dirty="0" err="1"/>
              <a:t>Scholl</a:t>
            </a:r>
            <a:r>
              <a:rPr lang="pt-BR" sz="2400" dirty="0"/>
              <a:t> Roballo</a:t>
            </a:r>
            <a:endParaRPr sz="2400"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163" y="536050"/>
            <a:ext cx="425767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488" y="1733525"/>
            <a:ext cx="5602326" cy="39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710596" y="1024685"/>
            <a:ext cx="7671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da Área de Estudo</a:t>
            </a:r>
            <a:endParaRPr dirty="0"/>
          </a:p>
        </p:txBody>
      </p:sp>
      <p:sp>
        <p:nvSpPr>
          <p:cNvPr id="131" name="Google Shape;131;p20"/>
          <p:cNvSpPr txBox="1"/>
          <p:nvPr/>
        </p:nvSpPr>
        <p:spPr>
          <a:xfrm>
            <a:off x="0" y="2201350"/>
            <a:ext cx="30408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População Total 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 5.780 habitantes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População Urbana 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1.297 habitantes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Distância </a:t>
            </a:r>
            <a:r>
              <a:rPr lang="pt-B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Aterro </a:t>
            </a:r>
            <a:r>
              <a:rPr lang="pt-B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t-B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anitário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BR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Seberi</a:t>
            </a:r>
            <a:r>
              <a:rPr lang="pt-B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-RS)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103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6;p18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INTRODUÇÃO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" name="Google Shape;137;p21"/>
          <p:cNvSpPr txBox="1">
            <a:spLocks noGrp="1"/>
          </p:cNvSpPr>
          <p:nvPr>
            <p:ph type="subTitle" idx="4294967295"/>
          </p:nvPr>
        </p:nvSpPr>
        <p:spPr>
          <a:xfrm>
            <a:off x="593850" y="1488698"/>
            <a:ext cx="7776900" cy="125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/>
              <a:t>Disposição de Resíduos Sólidos em </a:t>
            </a:r>
            <a:r>
              <a:rPr lang="pt-BR" sz="2400" dirty="0" err="1"/>
              <a:t>Seberi</a:t>
            </a:r>
            <a:r>
              <a:rPr lang="pt-BR" sz="2400" dirty="0"/>
              <a:t>/RS - Consórcio Intermunicipal de Gestão de </a:t>
            </a:r>
            <a:endParaRPr sz="2400" dirty="0"/>
          </a:p>
          <a:p>
            <a:pPr marL="3429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Resíduos Sólidos (</a:t>
            </a:r>
            <a:r>
              <a:rPr lang="pt-BR" sz="2400" dirty="0" err="1"/>
              <a:t>CIGRES</a:t>
            </a:r>
            <a:r>
              <a:rPr lang="pt-BR" sz="2400" dirty="0" smtClean="0"/>
              <a:t>);</a:t>
            </a:r>
            <a:endParaRPr sz="2400" dirty="0"/>
          </a:p>
          <a:p>
            <a:pPr marL="3429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42900" marR="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  <p:pic>
        <p:nvPicPr>
          <p:cNvPr id="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068" y="2163210"/>
            <a:ext cx="28765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7;p21"/>
          <p:cNvSpPr txBox="1">
            <a:spLocks noGrp="1"/>
          </p:cNvSpPr>
          <p:nvPr>
            <p:ph type="subTitle" idx="4294967295"/>
          </p:nvPr>
        </p:nvSpPr>
        <p:spPr>
          <a:xfrm>
            <a:off x="593850" y="3109131"/>
            <a:ext cx="7776900" cy="125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just">
              <a:spcBef>
                <a:spcPts val="0"/>
              </a:spcBef>
              <a:buSzPts val="2400"/>
            </a:pPr>
            <a:r>
              <a:rPr lang="pt-BR" sz="2400" dirty="0"/>
              <a:t>Liberato </a:t>
            </a:r>
            <a:r>
              <a:rPr lang="pt-BR" sz="2400" dirty="0" err="1"/>
              <a:t>Salzano</a:t>
            </a:r>
            <a:r>
              <a:rPr lang="pt-BR" sz="2400" dirty="0"/>
              <a:t> é um dos 31 municípios que dispõe o resíduo sólido gerado pelos munícipes no aterro </a:t>
            </a:r>
            <a:r>
              <a:rPr lang="pt-BR" sz="2400" dirty="0" smtClean="0"/>
              <a:t>sanitário;</a:t>
            </a:r>
          </a:p>
          <a:p>
            <a:pPr marL="342900" lvl="0" indent="-317500" algn="just">
              <a:spcBef>
                <a:spcPts val="0"/>
              </a:spcBef>
              <a:buSzPts val="2400"/>
            </a:pPr>
            <a:endParaRPr lang="pt-BR" sz="2400" dirty="0" smtClean="0"/>
          </a:p>
          <a:p>
            <a:pPr marL="342900" lvl="0" indent="-317500" algn="just">
              <a:spcBef>
                <a:spcPts val="0"/>
              </a:spcBef>
              <a:buSzPts val="2400"/>
            </a:pPr>
            <a:r>
              <a:rPr lang="pt-BR" sz="2400" dirty="0" smtClean="0"/>
              <a:t>O custo de disposição de resíduo não depende unicamente da massa encaminhada pelo município.</a:t>
            </a:r>
            <a:endParaRPr sz="2400" dirty="0"/>
          </a:p>
          <a:p>
            <a:pPr marL="342900" marR="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417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OBJETIVO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4294967295"/>
          </p:nvPr>
        </p:nvSpPr>
        <p:spPr>
          <a:xfrm>
            <a:off x="683550" y="1610734"/>
            <a:ext cx="7776900" cy="10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 dirty="0"/>
              <a:t>A partir dos resultados obtidos no município após a implantação do projeto</a:t>
            </a:r>
            <a:r>
              <a:rPr lang="pt-BR" sz="2400" dirty="0" smtClean="0"/>
              <a:t>:</a:t>
            </a:r>
            <a:endParaRPr sz="2400" dirty="0"/>
          </a:p>
          <a:p>
            <a:pPr marL="45720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" name="Google Shape;123;p19"/>
          <p:cNvSpPr txBox="1">
            <a:spLocks noGrp="1"/>
          </p:cNvSpPr>
          <p:nvPr>
            <p:ph type="subTitle" idx="4294967295"/>
          </p:nvPr>
        </p:nvSpPr>
        <p:spPr>
          <a:xfrm>
            <a:off x="593850" y="2939144"/>
            <a:ext cx="3708341" cy="214547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7620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t-BR" sz="2400" dirty="0" smtClean="0"/>
              <a:t>Verificar </a:t>
            </a:r>
            <a:r>
              <a:rPr lang="pt-BR" sz="2400" dirty="0"/>
              <a:t>a redução da quantidade de resíduos encaminhados ao aterro sanitário</a:t>
            </a:r>
            <a:r>
              <a:rPr lang="pt-BR" sz="2400" dirty="0" smtClean="0"/>
              <a:t>.</a:t>
            </a:r>
          </a:p>
        </p:txBody>
      </p:sp>
      <p:sp>
        <p:nvSpPr>
          <p:cNvPr id="5" name="Google Shape;123;p19"/>
          <p:cNvSpPr txBox="1">
            <a:spLocks noGrp="1"/>
          </p:cNvSpPr>
          <p:nvPr>
            <p:ph type="subTitle" idx="4294967295"/>
          </p:nvPr>
        </p:nvSpPr>
        <p:spPr>
          <a:xfrm>
            <a:off x="4752108" y="2939144"/>
            <a:ext cx="3708341" cy="214547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numCol="1" anchor="t" anchorCtr="0">
            <a:noAutofit/>
          </a:bodyPr>
          <a:lstStyle/>
          <a:p>
            <a:pPr marL="7620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t-BR" sz="2400" dirty="0" smtClean="0"/>
              <a:t>Analisar </a:t>
            </a:r>
            <a:r>
              <a:rPr lang="pt-BR" sz="2400" dirty="0"/>
              <a:t>os custos do projeto para verificar a </a:t>
            </a:r>
            <a:r>
              <a:rPr lang="pt-BR" sz="2400" dirty="0" err="1"/>
              <a:t>replicabilidade</a:t>
            </a:r>
            <a:r>
              <a:rPr lang="pt-BR" sz="2400" dirty="0"/>
              <a:t> de iniciativas semelhantes em outros municípios.</a:t>
            </a:r>
            <a:endParaRPr sz="2400" dirty="0"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4294967295"/>
          </p:nvPr>
        </p:nvSpPr>
        <p:spPr>
          <a:xfrm>
            <a:off x="638700" y="1494971"/>
            <a:ext cx="7866600" cy="361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spcBef>
                <a:spcPts val="560"/>
              </a:spcBef>
              <a:spcAft>
                <a:spcPts val="1500"/>
              </a:spcAft>
              <a:buSzPts val="2400"/>
              <a:buChar char="•"/>
            </a:pPr>
            <a:r>
              <a:rPr lang="pt-BR" sz="2400" dirty="0"/>
              <a:t>Verificação dos relatórios que discriminam a quantidade de resíduos sólidos destinada ao aterro sanitário antes do início do projeto de incentivo à compostagem e após a sua execução. </a:t>
            </a:r>
            <a:endParaRPr lang="pt-BR" sz="2400" dirty="0" smtClean="0"/>
          </a:p>
          <a:p>
            <a:pPr marL="457200" marR="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 smtClean="0"/>
              <a:t>Avaliação </a:t>
            </a:r>
            <a:r>
              <a:rPr lang="pt-BR" sz="2400" dirty="0"/>
              <a:t>financeira baseada no Contrato de Prestação de Serviço firmado entre o poder público municipal e o CIGRES - 2017 e 2018.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graphicFrame>
        <p:nvGraphicFramePr>
          <p:cNvPr id="145" name="Google Shape;145;p22"/>
          <p:cNvGraphicFramePr/>
          <p:nvPr>
            <p:extLst>
              <p:ext uri="{D42A27DB-BD31-4B8C-83A1-F6EECF244321}">
                <p14:modId xmlns:p14="http://schemas.microsoft.com/office/powerpoint/2010/main" val="1742043952"/>
              </p:ext>
            </p:extLst>
          </p:nvPr>
        </p:nvGraphicFramePr>
        <p:xfrm>
          <a:off x="684865" y="1394328"/>
          <a:ext cx="5439488" cy="4013877"/>
        </p:xfrm>
        <a:graphic>
          <a:graphicData uri="http://schemas.openxmlformats.org/drawingml/2006/table">
            <a:tbl>
              <a:tblPr bandRow="1" bandCol="1">
                <a:noFill/>
                <a:tableStyleId>{F7427698-9F43-4DFF-B821-4C4D9AE9C8BE}</a:tableStyleId>
              </a:tblPr>
              <a:tblGrid>
                <a:gridCol w="145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Fase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Descrição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Data/Período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1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Criação da Comissão Municipal de Resíduos Sólidos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Responsável pela coordenação e atuação durante todo o processo de implantação do Projeto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Agosto 2017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70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Reuniões da Comissão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Reuniões periódicas para construção do projeto municipal de Resíduos Sólidos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Agosto a Dezembro de 2017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1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Lançamento do Projeto para servidores públicos municipais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Projeto piloto abrangendo apenas </a:t>
                      </a:r>
                      <a:r>
                        <a:rPr lang="pt-BR" sz="1200" dirty="0" err="1"/>
                        <a:t>municipários</a:t>
                      </a:r>
                      <a:r>
                        <a:rPr lang="pt-BR" sz="1200" dirty="0"/>
                        <a:t> para verificação de possíveis imprevistos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Dezembro 2017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82" y="1809083"/>
            <a:ext cx="2425797" cy="136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E:\###BACKUP###\Meus documentos\Meus Documentos\Saneamento\Lixo\Programa Residuos Sólidos\fotos\Residuos Solidos\20180822_091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82" y="3956394"/>
            <a:ext cx="2425797" cy="14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graphicFrame>
        <p:nvGraphicFramePr>
          <p:cNvPr id="145" name="Google Shape;145;p22"/>
          <p:cNvGraphicFramePr/>
          <p:nvPr>
            <p:extLst>
              <p:ext uri="{D42A27DB-BD31-4B8C-83A1-F6EECF244321}">
                <p14:modId xmlns:p14="http://schemas.microsoft.com/office/powerpoint/2010/main" val="1360366804"/>
              </p:ext>
            </p:extLst>
          </p:nvPr>
        </p:nvGraphicFramePr>
        <p:xfrm>
          <a:off x="684865" y="1394328"/>
          <a:ext cx="5439488" cy="4081439"/>
        </p:xfrm>
        <a:graphic>
          <a:graphicData uri="http://schemas.openxmlformats.org/drawingml/2006/table">
            <a:tbl>
              <a:tblPr bandRow="1" bandCol="1">
                <a:noFill/>
                <a:tableStyleId>{F7427698-9F43-4DFF-B821-4C4D9AE9C8BE}</a:tableStyleId>
              </a:tblPr>
              <a:tblGrid>
                <a:gridCol w="1983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9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 smtClean="0"/>
                        <a:t>Fase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Descrição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Data/Período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Roteiro de palestras de divulgação do Projeto com caráter de educação ambiental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Realização de palestras para professores, escolas municipais e estaduais, funcionários do parque de máquinas e agentes de saúde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Março 2018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17" y="3783917"/>
            <a:ext cx="2387935" cy="1691850"/>
          </a:xfrm>
          <a:prstGeom prst="rect">
            <a:avLst/>
          </a:prstGeom>
        </p:spPr>
      </p:pic>
      <p:pic>
        <p:nvPicPr>
          <p:cNvPr id="11" name="Picture 2" descr="E:\###BACKUP###\Meus documentos\Meus Documentos\Saneamento\Lixo\Programa Residuos Sólidos\fotos\Residuos Solidos\20180423_141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7" y="1881962"/>
            <a:ext cx="2387935" cy="17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graphicFrame>
        <p:nvGraphicFramePr>
          <p:cNvPr id="145" name="Google Shape;145;p22"/>
          <p:cNvGraphicFramePr/>
          <p:nvPr>
            <p:extLst>
              <p:ext uri="{D42A27DB-BD31-4B8C-83A1-F6EECF244321}">
                <p14:modId xmlns:p14="http://schemas.microsoft.com/office/powerpoint/2010/main" val="2186389218"/>
              </p:ext>
            </p:extLst>
          </p:nvPr>
        </p:nvGraphicFramePr>
        <p:xfrm>
          <a:off x="684865" y="1394328"/>
          <a:ext cx="5439488" cy="4081439"/>
        </p:xfrm>
        <a:graphic>
          <a:graphicData uri="http://schemas.openxmlformats.org/drawingml/2006/table">
            <a:tbl>
              <a:tblPr bandRow="1" bandCol="1">
                <a:noFill/>
                <a:tableStyleId>{F7427698-9F43-4DFF-B821-4C4D9AE9C8BE}</a:tableStyleId>
              </a:tblPr>
              <a:tblGrid>
                <a:gridCol w="1983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9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 smtClean="0"/>
                        <a:t>Fase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Descrição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Data/Período</a:t>
                      </a:r>
                      <a:endParaRPr sz="14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 smtClean="0"/>
                        <a:t>Lançamento </a:t>
                      </a:r>
                      <a:r>
                        <a:rPr lang="pt-BR" sz="1200" dirty="0"/>
                        <a:t>da Lei Municipal Nº 3.556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Dispõe sobre o sistema de coleta seletiva de resíduos sólidos no município de Liberato </a:t>
                      </a:r>
                      <a:r>
                        <a:rPr lang="pt-BR" sz="1200" dirty="0" err="1"/>
                        <a:t>Salzano</a:t>
                      </a:r>
                      <a:r>
                        <a:rPr lang="pt-BR" sz="1200" dirty="0"/>
                        <a:t>-RS e dá outras providências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 dirty="0"/>
                        <a:t>Maio 2018</a:t>
                      </a:r>
                      <a:endParaRPr sz="1200" dirty="0"/>
                    </a:p>
                  </a:txBody>
                  <a:tcPr marL="68575" marR="68575" marT="0" marB="0" anchor="ctr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Resultado de imagem para LIBERATO SALZ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84" y="2405062"/>
            <a:ext cx="1524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593850" y="1306627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Instalação de composteiras </a:t>
            </a: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39978887"/>
              </p:ext>
            </p:extLst>
          </p:nvPr>
        </p:nvGraphicFramePr>
        <p:xfrm>
          <a:off x="1524000" y="15884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593850" y="1306627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Instalação de </a:t>
            </a:r>
            <a:r>
              <a:rPr lang="pt-BR" sz="2400" b="1" dirty="0" err="1"/>
              <a:t>composteiras</a:t>
            </a:r>
            <a:r>
              <a:rPr lang="pt-BR" sz="2400" b="1" dirty="0"/>
              <a:t> </a:t>
            </a: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9" name="Google Shape;154;p23"/>
          <p:cNvSpPr txBox="1"/>
          <p:nvPr/>
        </p:nvSpPr>
        <p:spPr>
          <a:xfrm>
            <a:off x="4391891" y="2512448"/>
            <a:ext cx="3934047" cy="217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dirty="0" err="1">
                <a:latin typeface="Calibri"/>
                <a:cs typeface="Calibri"/>
              </a:rPr>
              <a:t>Bombonas</a:t>
            </a:r>
            <a:r>
              <a:rPr lang="pt-BR" sz="1800" dirty="0">
                <a:latin typeface="Calibri"/>
                <a:cs typeface="Calibri"/>
              </a:rPr>
              <a:t> domiciliares de 50 L;</a:t>
            </a:r>
          </a:p>
          <a:p>
            <a:pPr lvl="0"/>
            <a:endParaRPr lang="pt-BR" sz="1800" dirty="0">
              <a:latin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"/>
                <a:cs typeface="Calibri"/>
              </a:rPr>
              <a:t>Sem fundo, </a:t>
            </a:r>
            <a:r>
              <a:rPr lang="pt-BR" sz="1800" dirty="0" err="1">
                <a:latin typeface="Calibri"/>
                <a:cs typeface="Calibri"/>
              </a:rPr>
              <a:t>semi-enterrada</a:t>
            </a:r>
            <a:r>
              <a:rPr lang="pt-BR" sz="1800" dirty="0">
                <a:latin typeface="Calibri"/>
                <a:cs typeface="Calibri"/>
              </a:rPr>
              <a:t>;</a:t>
            </a:r>
          </a:p>
          <a:p>
            <a:pPr lvl="0"/>
            <a:endParaRPr lang="pt-BR" sz="1800" dirty="0">
              <a:latin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"/>
                <a:cs typeface="Calibri"/>
              </a:rPr>
              <a:t>Custo por residência de </a:t>
            </a:r>
            <a:r>
              <a:rPr lang="pt-BR" sz="1800" dirty="0" err="1">
                <a:latin typeface="Calibri"/>
                <a:cs typeface="Calibri"/>
              </a:rPr>
              <a:t>R$25,00</a:t>
            </a:r>
            <a:r>
              <a:rPr lang="pt-BR" sz="1800" dirty="0">
                <a:latin typeface="Calibri"/>
                <a:cs typeface="Calibri"/>
              </a:rPr>
              <a:t>;</a:t>
            </a:r>
            <a:endParaRPr lang="pt-BR" sz="1800" dirty="0">
              <a:latin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800" dirty="0">
              <a:latin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"/>
                <a:cs typeface="Calibri"/>
                <a:sym typeface="Calibri"/>
              </a:rPr>
              <a:t>100 residências aderiram ao </a:t>
            </a:r>
            <a:r>
              <a:rPr lang="pt-BR" sz="1800" dirty="0" smtClean="0">
                <a:latin typeface="Calibri"/>
                <a:cs typeface="Calibri"/>
                <a:sym typeface="Calibri"/>
              </a:rPr>
              <a:t>sistema.</a:t>
            </a:r>
            <a:endParaRPr lang="pt-BR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80361781"/>
              </p:ext>
            </p:extLst>
          </p:nvPr>
        </p:nvGraphicFramePr>
        <p:xfrm>
          <a:off x="166255" y="1941958"/>
          <a:ext cx="4322618" cy="341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31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593850" y="1306627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Instalação de </a:t>
            </a:r>
            <a:r>
              <a:rPr lang="pt-BR" sz="2400" b="1" dirty="0" err="1"/>
              <a:t>composteiras</a:t>
            </a:r>
            <a:r>
              <a:rPr lang="pt-BR" sz="2400" b="1" dirty="0"/>
              <a:t> </a:t>
            </a: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8" name="Google Shape;154;p23"/>
          <p:cNvSpPr txBox="1"/>
          <p:nvPr/>
        </p:nvSpPr>
        <p:spPr>
          <a:xfrm>
            <a:off x="593850" y="1861620"/>
            <a:ext cx="4324514" cy="348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/>
                <a:cs typeface="Calibri"/>
              </a:rPr>
              <a:t>Duas unidades </a:t>
            </a:r>
            <a:r>
              <a:rPr lang="pt-BR" sz="1800" dirty="0">
                <a:latin typeface="Calibri"/>
                <a:cs typeface="Calibri"/>
              </a:rPr>
              <a:t>de compostagem de 97 m³ </a:t>
            </a:r>
            <a:r>
              <a:rPr lang="pt-BR" sz="1800" dirty="0" smtClean="0">
                <a:latin typeface="Calibri"/>
                <a:cs typeface="Calibri"/>
              </a:rPr>
              <a:t>cada, as quais são intercaladas após 6 meses;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/>
                <a:cs typeface="Calibri"/>
              </a:rPr>
              <a:t>Custo </a:t>
            </a:r>
            <a:r>
              <a:rPr lang="pt-BR" sz="1800" dirty="0">
                <a:latin typeface="Calibri"/>
                <a:cs typeface="Calibri"/>
              </a:rPr>
              <a:t>de instalação de R$35.000,00</a:t>
            </a:r>
            <a:r>
              <a:rPr lang="pt-BR" sz="1800" dirty="0" smtClean="0">
                <a:latin typeface="Calibri"/>
                <a:cs typeface="Calibri"/>
              </a:rPr>
              <a:t>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/>
                <a:cs typeface="Calibri"/>
              </a:rPr>
              <a:t>Coletas do resíduo orgânico ocorrem em 5 dias por semana;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/>
                <a:cs typeface="Calibri"/>
              </a:rPr>
              <a:t>Obrigatório </a:t>
            </a:r>
            <a:r>
              <a:rPr lang="pt-BR" sz="1800" dirty="0">
                <a:latin typeface="Calibri"/>
                <a:cs typeface="Calibri"/>
              </a:rPr>
              <a:t>o uso de sacolas biodegradáveis</a:t>
            </a:r>
            <a:r>
              <a:rPr lang="pt-BR" sz="1800" dirty="0" smtClean="0">
                <a:latin typeface="Calibri"/>
                <a:cs typeface="Calibri"/>
              </a:rPr>
              <a:t>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/>
                <a:cs typeface="Calibri"/>
              </a:rPr>
              <a:t>Transporte </a:t>
            </a:r>
            <a:r>
              <a:rPr lang="pt-BR" sz="1800" dirty="0">
                <a:latin typeface="Calibri"/>
                <a:cs typeface="Calibri"/>
              </a:rPr>
              <a:t>ocorre por meio do triciclo da Prefeitura. 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39568415"/>
              </p:ext>
            </p:extLst>
          </p:nvPr>
        </p:nvGraphicFramePr>
        <p:xfrm>
          <a:off x="4211781" y="1717964"/>
          <a:ext cx="5264728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5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4294967295"/>
          </p:nvPr>
        </p:nvSpPr>
        <p:spPr>
          <a:xfrm>
            <a:off x="683550" y="142439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just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/>
              <a:t>Melhora da qualidade de vida e aumento gradual do poder aquisitivo da população </a:t>
            </a:r>
            <a:r>
              <a:rPr lang="pt-BR" sz="2400" dirty="0" smtClean="0"/>
              <a:t>brasileira;</a:t>
            </a:r>
            <a:endParaRPr sz="2400" dirty="0"/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/>
              <a:t>Acréscimo de 1,36% na geração de resíduos por dia na região sul (produção de 22.429 toneladas diárias no ano de 2017</a:t>
            </a:r>
            <a:r>
              <a:rPr lang="pt-BR" sz="2400" dirty="0" smtClean="0"/>
              <a:t>);</a:t>
            </a:r>
            <a:endParaRPr sz="2400" dirty="0"/>
          </a:p>
          <a:p>
            <a:pPr marL="457200" lvl="0" indent="-381000" algn="just" rtl="0"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pt-BR" sz="2400" dirty="0"/>
              <a:t>Grande problema para o poder público no âmbito municipal.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593850" y="1306627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Destino do composto gerado</a:t>
            </a: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8" name="Google Shape;154;p23"/>
          <p:cNvSpPr txBox="1"/>
          <p:nvPr/>
        </p:nvSpPr>
        <p:spPr>
          <a:xfrm>
            <a:off x="615115" y="2281664"/>
            <a:ext cx="4041946" cy="348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Projeto: Produção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Agroecológica, Integrada e Sustentável (Projeto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PAIS);</a:t>
            </a:r>
          </a:p>
          <a:p>
            <a:pPr algn="just"/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Composto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excedente é utilizado nos canteiros públicos municipais de flores e paisagismo.</a:t>
            </a:r>
          </a:p>
          <a:p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53;p23"/>
          <p:cNvSpPr txBox="1"/>
          <p:nvPr/>
        </p:nvSpPr>
        <p:spPr>
          <a:xfrm>
            <a:off x="4657061" y="1904512"/>
            <a:ext cx="3690574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Calibri"/>
                <a:ea typeface="Calibri"/>
                <a:cs typeface="Calibri"/>
                <a:sym typeface="Calibri"/>
              </a:rPr>
              <a:t>Coletiva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27736185"/>
              </p:ext>
            </p:extLst>
          </p:nvPr>
        </p:nvGraphicFramePr>
        <p:xfrm>
          <a:off x="4211781" y="1717964"/>
          <a:ext cx="5264728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33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MATERIAIS E MÉTODOS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6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2248791" y="1639011"/>
            <a:ext cx="5518299" cy="58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Investimento do Poder Público no Projeto</a:t>
            </a:r>
            <a:endParaRPr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69" y="1809294"/>
            <a:ext cx="667774" cy="667774"/>
          </a:xfrm>
          <a:prstGeom prst="rect">
            <a:avLst/>
          </a:prstGeom>
        </p:spPr>
      </p:pic>
      <p:sp>
        <p:nvSpPr>
          <p:cNvPr id="9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265814" y="2277654"/>
            <a:ext cx="8623005" cy="58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/>
              <a:t>R$ 65.000,00</a:t>
            </a:r>
            <a:endParaRPr sz="3200" b="1" dirty="0"/>
          </a:p>
        </p:txBody>
      </p:sp>
      <p:sp>
        <p:nvSpPr>
          <p:cNvPr id="10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2248791" y="3359304"/>
            <a:ext cx="5518299" cy="84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Custo Mensal de Operação da </a:t>
            </a:r>
            <a:r>
              <a:rPr lang="pt-BR" sz="2400" dirty="0" err="1" smtClean="0"/>
              <a:t>Composteira</a:t>
            </a:r>
            <a:r>
              <a:rPr lang="pt-BR" sz="2400" dirty="0" smtClean="0"/>
              <a:t> Municipal</a:t>
            </a:r>
            <a:endParaRPr sz="2400" dirty="0"/>
          </a:p>
        </p:txBody>
      </p:sp>
      <p:sp>
        <p:nvSpPr>
          <p:cNvPr id="13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265814" y="4314355"/>
            <a:ext cx="8623005" cy="58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/>
              <a:t>R$ 1.500,00</a:t>
            </a:r>
            <a:endParaRPr sz="32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69" y="3539415"/>
            <a:ext cx="667774" cy="667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RESULTADOS E DISCUSSÃO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593850" y="1115241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Composição Gravimétrica</a:t>
            </a: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2038726" y="5106421"/>
            <a:ext cx="845283" cy="3705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2014</a:t>
            </a:r>
            <a:endParaRPr sz="2400" dirty="0"/>
          </a:p>
        </p:txBody>
      </p:sp>
      <p:sp>
        <p:nvSpPr>
          <p:cNvPr id="16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6271685" y="5106421"/>
            <a:ext cx="845283" cy="3705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2018</a:t>
            </a:r>
            <a:endParaRPr sz="2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612616"/>
              </p:ext>
            </p:extLst>
          </p:nvPr>
        </p:nvGraphicFramePr>
        <p:xfrm>
          <a:off x="247295" y="2268870"/>
          <a:ext cx="4428146" cy="268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406050"/>
              </p:ext>
            </p:extLst>
          </p:nvPr>
        </p:nvGraphicFramePr>
        <p:xfrm>
          <a:off x="4572000" y="2288764"/>
          <a:ext cx="4244655" cy="266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1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RESULTADOS E DISCUSSÃO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593850" y="1115241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Composição Gravimétrica</a:t>
            </a:r>
            <a:endParaRPr sz="24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2038726" y="5106421"/>
            <a:ext cx="845283" cy="3705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2014</a:t>
            </a:r>
            <a:endParaRPr sz="2400" dirty="0"/>
          </a:p>
        </p:txBody>
      </p:sp>
      <p:sp>
        <p:nvSpPr>
          <p:cNvPr id="16" name="Google Shape;150;p23"/>
          <p:cNvSpPr txBox="1">
            <a:spLocks noGrp="1"/>
          </p:cNvSpPr>
          <p:nvPr>
            <p:ph type="ctrTitle" idx="4294967295"/>
          </p:nvPr>
        </p:nvSpPr>
        <p:spPr>
          <a:xfrm>
            <a:off x="6271685" y="5106421"/>
            <a:ext cx="845283" cy="3705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2018</a:t>
            </a:r>
            <a:endParaRPr sz="2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612616"/>
              </p:ext>
            </p:extLst>
          </p:nvPr>
        </p:nvGraphicFramePr>
        <p:xfrm>
          <a:off x="247295" y="2268870"/>
          <a:ext cx="4428146" cy="268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406050"/>
              </p:ext>
            </p:extLst>
          </p:nvPr>
        </p:nvGraphicFramePr>
        <p:xfrm>
          <a:off x="4572000" y="2288764"/>
          <a:ext cx="4244655" cy="266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5780369" y="776177"/>
            <a:ext cx="2769780" cy="10483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780370" y="859447"/>
            <a:ext cx="27697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Redução de </a:t>
            </a: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31,5% 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rejeito encaminhado ao aterro sanitário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RESULTADOS E DISCUSSÃO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37740"/>
              </p:ext>
            </p:extLst>
          </p:nvPr>
        </p:nvGraphicFramePr>
        <p:xfrm>
          <a:off x="978195" y="1318437"/>
          <a:ext cx="7038754" cy="38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95644" y="1410770"/>
            <a:ext cx="400110" cy="3272066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pt-BR" dirty="0" smtClean="0">
                <a:solidFill>
                  <a:srgbClr val="787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Produção em </a:t>
            </a:r>
            <a:r>
              <a:rPr lang="pt-BR" dirty="0" err="1" smtClean="0">
                <a:solidFill>
                  <a:srgbClr val="787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</a:t>
            </a:r>
            <a:endParaRPr lang="pt-BR" dirty="0">
              <a:solidFill>
                <a:srgbClr val="787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RESULTADOS E DISCUSSÃO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09258"/>
              </p:ext>
            </p:extLst>
          </p:nvPr>
        </p:nvGraphicFramePr>
        <p:xfrm>
          <a:off x="978195" y="1318437"/>
          <a:ext cx="7038754" cy="38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3530008" y="1318436"/>
            <a:ext cx="457200" cy="3838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77149" y="528428"/>
            <a:ext cx="2769780" cy="8823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000209" y="548995"/>
            <a:ext cx="2646719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Início do roteiro de palestras de divulgação do Projeto: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Março de 2018</a:t>
            </a: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5644" y="1410770"/>
            <a:ext cx="400110" cy="3272066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pt-BR" dirty="0" smtClean="0">
                <a:solidFill>
                  <a:srgbClr val="787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Produção em </a:t>
            </a:r>
            <a:r>
              <a:rPr lang="pt-BR" dirty="0" err="1" smtClean="0">
                <a:solidFill>
                  <a:srgbClr val="787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</a:t>
            </a:r>
            <a:endParaRPr lang="pt-BR" dirty="0">
              <a:solidFill>
                <a:srgbClr val="787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37740"/>
              </p:ext>
            </p:extLst>
          </p:nvPr>
        </p:nvGraphicFramePr>
        <p:xfrm>
          <a:off x="978195" y="1318437"/>
          <a:ext cx="7038754" cy="38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4497572" y="1318437"/>
            <a:ext cx="457200" cy="3838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759355" y="528428"/>
            <a:ext cx="2887573" cy="15248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782800" y="606750"/>
            <a:ext cx="283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Maior percentual de redução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registrado no período em que o projeto foi desenvolvido no ano de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57,19%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5644" y="1410770"/>
            <a:ext cx="400110" cy="3272066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pt-BR" dirty="0" smtClean="0">
                <a:solidFill>
                  <a:srgbClr val="787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Produção em </a:t>
            </a:r>
            <a:r>
              <a:rPr lang="pt-BR" dirty="0" err="1" smtClean="0">
                <a:solidFill>
                  <a:srgbClr val="787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</a:t>
            </a:r>
            <a:endParaRPr lang="pt-BR" dirty="0">
              <a:solidFill>
                <a:srgbClr val="787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" name="Google Shape;111;p17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593850" y="1326141"/>
            <a:ext cx="7866599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None/>
            </a:pPr>
            <a:r>
              <a:rPr lang="pt-BR" sz="2400" b="1" dirty="0"/>
              <a:t>C</a:t>
            </a:r>
            <a:r>
              <a:rPr lang="pt-BR" sz="2400" b="1" dirty="0" smtClean="0"/>
              <a:t>usto </a:t>
            </a:r>
            <a:r>
              <a:rPr lang="pt-BR" sz="2400" b="1" dirty="0"/>
              <a:t>mensal com a destinação final de resíduos </a:t>
            </a:r>
            <a:r>
              <a:rPr lang="pt-BR" sz="2400" b="1" dirty="0" smtClean="0"/>
              <a:t>sólidos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pt-BR" sz="2400" dirty="0"/>
              <a:t>A</a:t>
            </a:r>
            <a:r>
              <a:rPr lang="pt-BR" sz="2400" dirty="0" smtClean="0"/>
              <a:t>ssociado </a:t>
            </a:r>
            <a:r>
              <a:rPr lang="pt-BR" sz="2400" dirty="0"/>
              <a:t>a valores inerentes a operacionalização do Consórcio e receitas auferidas da usina de tratamento de resíduos </a:t>
            </a:r>
            <a:r>
              <a:rPr lang="pt-BR" sz="2400" dirty="0" smtClean="0"/>
              <a:t>sólidos</a:t>
            </a:r>
            <a:r>
              <a:rPr lang="pt-BR" sz="2400" dirty="0"/>
              <a:t>;</a:t>
            </a:r>
            <a:endParaRPr lang="pt-BR" sz="2400" dirty="0">
              <a:solidFill>
                <a:srgbClr val="80808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909596"/>
              </a:buClr>
              <a:buSzPct val="100000"/>
            </a:pPr>
            <a:r>
              <a:rPr lang="pt-BR" sz="2400" dirty="0">
                <a:solidFill>
                  <a:srgbClr val="909596"/>
                </a:solidFill>
              </a:rPr>
              <a:t>C</a:t>
            </a:r>
            <a:r>
              <a:rPr lang="pt-BR" sz="2400" dirty="0" smtClean="0">
                <a:solidFill>
                  <a:srgbClr val="909596"/>
                </a:solidFill>
              </a:rPr>
              <a:t>ada </a:t>
            </a:r>
            <a:r>
              <a:rPr lang="pt-BR" sz="2400" dirty="0">
                <a:solidFill>
                  <a:srgbClr val="909596"/>
                </a:solidFill>
              </a:rPr>
              <a:t>município integrante do </a:t>
            </a:r>
            <a:r>
              <a:rPr lang="pt-BR" sz="2400" dirty="0" smtClean="0">
                <a:solidFill>
                  <a:srgbClr val="909596"/>
                </a:solidFill>
              </a:rPr>
              <a:t>Consórcio </a:t>
            </a:r>
            <a:r>
              <a:rPr lang="pt-BR" sz="2400" dirty="0">
                <a:solidFill>
                  <a:srgbClr val="909596"/>
                </a:solidFill>
              </a:rPr>
              <a:t>tem a sua parcela de despesas e receitas definidas com base no percentual da população representada pelo município </a:t>
            </a:r>
            <a:r>
              <a:rPr lang="pt-BR" sz="2400" dirty="0" smtClean="0">
                <a:solidFill>
                  <a:srgbClr val="909596"/>
                </a:solidFill>
              </a:rPr>
              <a:t>consorciado; 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808080"/>
              </a:buClr>
              <a:buSzPct val="100000"/>
            </a:pPr>
            <a:r>
              <a:rPr lang="pt-BR" sz="2400" dirty="0">
                <a:solidFill>
                  <a:srgbClr val="909596"/>
                </a:solidFill>
              </a:rPr>
              <a:t> Liberato </a:t>
            </a:r>
            <a:r>
              <a:rPr lang="pt-BR" sz="2400" dirty="0" err="1">
                <a:solidFill>
                  <a:srgbClr val="909596"/>
                </a:solidFill>
              </a:rPr>
              <a:t>Salzano</a:t>
            </a:r>
            <a:r>
              <a:rPr lang="pt-BR" sz="2400" dirty="0">
                <a:solidFill>
                  <a:srgbClr val="909596"/>
                </a:solidFill>
              </a:rPr>
              <a:t> é representado por </a:t>
            </a:r>
            <a:r>
              <a:rPr lang="pt-BR" sz="2400" dirty="0" smtClean="0">
                <a:solidFill>
                  <a:srgbClr val="909596"/>
                </a:solidFill>
              </a:rPr>
              <a:t>1,9% (constante </a:t>
            </a:r>
            <a:r>
              <a:rPr lang="pt-BR" sz="2400" dirty="0">
                <a:solidFill>
                  <a:srgbClr val="909596"/>
                </a:solidFill>
              </a:rPr>
              <a:t>nos anos de 2017 e </a:t>
            </a:r>
            <a:r>
              <a:rPr lang="pt-BR" sz="2400" dirty="0" smtClean="0">
                <a:solidFill>
                  <a:srgbClr val="909596"/>
                </a:solidFill>
              </a:rPr>
              <a:t>2018).</a:t>
            </a:r>
            <a:endParaRPr sz="2400" dirty="0">
              <a:solidFill>
                <a:srgbClr val="909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" name="Google Shape;111;p17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593850" y="1326141"/>
            <a:ext cx="7866599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None/>
            </a:pPr>
            <a:r>
              <a:rPr lang="pt-BR" sz="2400" b="1" dirty="0"/>
              <a:t>C</a:t>
            </a:r>
            <a:r>
              <a:rPr lang="pt-BR" sz="2400" b="1" dirty="0" smtClean="0"/>
              <a:t>usto </a:t>
            </a:r>
            <a:r>
              <a:rPr lang="pt-BR" sz="2400" b="1" dirty="0"/>
              <a:t>mensal com a destinação final de resíduos </a:t>
            </a:r>
            <a:r>
              <a:rPr lang="pt-BR" sz="2400" b="1" dirty="0" smtClean="0"/>
              <a:t>sólidos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909596"/>
              </a:buClr>
              <a:buSzPct val="100000"/>
            </a:pPr>
            <a:r>
              <a:rPr lang="pt-BR" sz="2400" dirty="0">
                <a:solidFill>
                  <a:srgbClr val="909596"/>
                </a:solidFill>
              </a:rPr>
              <a:t>A</a:t>
            </a:r>
            <a:r>
              <a:rPr lang="pt-BR" sz="2400" dirty="0" smtClean="0">
                <a:solidFill>
                  <a:srgbClr val="909596"/>
                </a:solidFill>
              </a:rPr>
              <a:t>ssociado </a:t>
            </a:r>
            <a:r>
              <a:rPr lang="pt-BR" sz="2400" dirty="0">
                <a:solidFill>
                  <a:srgbClr val="909596"/>
                </a:solidFill>
              </a:rPr>
              <a:t>a valores inerentes a operacionalização do Consórcio e receitas auferidas da usina de tratamento de resíduos </a:t>
            </a:r>
            <a:r>
              <a:rPr lang="pt-BR" sz="2400" dirty="0" smtClean="0">
                <a:solidFill>
                  <a:srgbClr val="909596"/>
                </a:solidFill>
              </a:rPr>
              <a:t>sólidos</a:t>
            </a:r>
            <a:r>
              <a:rPr lang="pt-BR" sz="2400" dirty="0">
                <a:solidFill>
                  <a:srgbClr val="909596"/>
                </a:solidFill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Tx/>
              <a:buSzPct val="100000"/>
            </a:pPr>
            <a:r>
              <a:rPr lang="pt-BR" sz="2400" dirty="0">
                <a:solidFill>
                  <a:schemeClr val="tx1"/>
                </a:solidFill>
              </a:rPr>
              <a:t>C</a:t>
            </a:r>
            <a:r>
              <a:rPr lang="pt-BR" sz="2400" dirty="0" smtClean="0">
                <a:solidFill>
                  <a:schemeClr val="tx1"/>
                </a:solidFill>
              </a:rPr>
              <a:t>ada </a:t>
            </a:r>
            <a:r>
              <a:rPr lang="pt-BR" sz="2400" dirty="0">
                <a:solidFill>
                  <a:schemeClr val="tx1"/>
                </a:solidFill>
              </a:rPr>
              <a:t>município integrante do </a:t>
            </a:r>
            <a:r>
              <a:rPr lang="pt-BR" sz="2400" dirty="0" smtClean="0">
                <a:solidFill>
                  <a:schemeClr val="tx1"/>
                </a:solidFill>
              </a:rPr>
              <a:t>Consórcio </a:t>
            </a:r>
            <a:r>
              <a:rPr lang="pt-BR" sz="2400" dirty="0">
                <a:solidFill>
                  <a:schemeClr val="tx1"/>
                </a:solidFill>
              </a:rPr>
              <a:t>tem a sua parcela de despesas e receitas definidas com base no percentual da população representada pelo município </a:t>
            </a:r>
            <a:r>
              <a:rPr lang="pt-BR" sz="2400" dirty="0" smtClean="0">
                <a:solidFill>
                  <a:schemeClr val="tx1"/>
                </a:solidFill>
              </a:rPr>
              <a:t>consorciado; 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808080"/>
              </a:buClr>
              <a:buSzPct val="100000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rgbClr val="909596"/>
                </a:solidFill>
              </a:rPr>
              <a:t>Liberato </a:t>
            </a:r>
            <a:r>
              <a:rPr lang="pt-BR" sz="2400" dirty="0" err="1">
                <a:solidFill>
                  <a:srgbClr val="909596"/>
                </a:solidFill>
              </a:rPr>
              <a:t>Salzano</a:t>
            </a:r>
            <a:r>
              <a:rPr lang="pt-BR" sz="2400" dirty="0">
                <a:solidFill>
                  <a:srgbClr val="909596"/>
                </a:solidFill>
              </a:rPr>
              <a:t> é representado por </a:t>
            </a:r>
            <a:r>
              <a:rPr lang="pt-BR" sz="2400" dirty="0" smtClean="0">
                <a:solidFill>
                  <a:srgbClr val="909596"/>
                </a:solidFill>
              </a:rPr>
              <a:t>1,9% (constante </a:t>
            </a:r>
            <a:r>
              <a:rPr lang="pt-BR" sz="2400" dirty="0">
                <a:solidFill>
                  <a:srgbClr val="909596"/>
                </a:solidFill>
              </a:rPr>
              <a:t>nos anos de 2017 e </a:t>
            </a:r>
            <a:r>
              <a:rPr lang="pt-BR" sz="2400" dirty="0" smtClean="0">
                <a:solidFill>
                  <a:srgbClr val="909596"/>
                </a:solidFill>
              </a:rPr>
              <a:t>2018).</a:t>
            </a:r>
            <a:endParaRPr sz="2400" dirty="0">
              <a:solidFill>
                <a:srgbClr val="909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" name="Google Shape;111;p17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593850" y="1326141"/>
            <a:ext cx="7866599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None/>
            </a:pPr>
            <a:r>
              <a:rPr lang="pt-BR" sz="2400" b="1" dirty="0"/>
              <a:t>C</a:t>
            </a:r>
            <a:r>
              <a:rPr lang="pt-BR" sz="2400" b="1" dirty="0" smtClean="0"/>
              <a:t>usto </a:t>
            </a:r>
            <a:r>
              <a:rPr lang="pt-BR" sz="2400" b="1" dirty="0"/>
              <a:t>mensal com a destinação final de resíduos </a:t>
            </a:r>
            <a:r>
              <a:rPr lang="pt-BR" sz="2400" b="1" dirty="0" smtClean="0"/>
              <a:t>sólidos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909596"/>
              </a:buClr>
              <a:buSzPct val="100000"/>
            </a:pPr>
            <a:r>
              <a:rPr lang="pt-BR" sz="2400" dirty="0">
                <a:solidFill>
                  <a:srgbClr val="909596"/>
                </a:solidFill>
              </a:rPr>
              <a:t>A</a:t>
            </a:r>
            <a:r>
              <a:rPr lang="pt-BR" sz="2400" dirty="0" smtClean="0">
                <a:solidFill>
                  <a:srgbClr val="909596"/>
                </a:solidFill>
              </a:rPr>
              <a:t>ssociado </a:t>
            </a:r>
            <a:r>
              <a:rPr lang="pt-BR" sz="2400" dirty="0">
                <a:solidFill>
                  <a:srgbClr val="909596"/>
                </a:solidFill>
              </a:rPr>
              <a:t>a valores inerentes a operacionalização do Consórcio e receitas auferidas da usina de tratamento de resíduos </a:t>
            </a:r>
            <a:r>
              <a:rPr lang="pt-BR" sz="2400" dirty="0" smtClean="0">
                <a:solidFill>
                  <a:srgbClr val="909596"/>
                </a:solidFill>
              </a:rPr>
              <a:t>sólidos</a:t>
            </a:r>
            <a:r>
              <a:rPr lang="pt-BR" sz="2400" dirty="0">
                <a:solidFill>
                  <a:srgbClr val="909596"/>
                </a:solidFill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Tx/>
              <a:buSzPct val="100000"/>
            </a:pPr>
            <a:r>
              <a:rPr lang="pt-BR" sz="2400" dirty="0">
                <a:solidFill>
                  <a:srgbClr val="909596"/>
                </a:solidFill>
              </a:rPr>
              <a:t>C</a:t>
            </a:r>
            <a:r>
              <a:rPr lang="pt-BR" sz="2400" dirty="0" smtClean="0">
                <a:solidFill>
                  <a:srgbClr val="909596"/>
                </a:solidFill>
              </a:rPr>
              <a:t>ada </a:t>
            </a:r>
            <a:r>
              <a:rPr lang="pt-BR" sz="2400" dirty="0">
                <a:solidFill>
                  <a:srgbClr val="909596"/>
                </a:solidFill>
              </a:rPr>
              <a:t>município integrante do </a:t>
            </a:r>
            <a:r>
              <a:rPr lang="pt-BR" sz="2400" dirty="0" smtClean="0">
                <a:solidFill>
                  <a:srgbClr val="909596"/>
                </a:solidFill>
              </a:rPr>
              <a:t>Consórcio </a:t>
            </a:r>
            <a:r>
              <a:rPr lang="pt-BR" sz="2400" dirty="0">
                <a:solidFill>
                  <a:srgbClr val="909596"/>
                </a:solidFill>
              </a:rPr>
              <a:t>tem a sua parcela de despesas e receitas definidas com base no percentual da população representada pelo município </a:t>
            </a:r>
            <a:r>
              <a:rPr lang="pt-BR" sz="2400" dirty="0" smtClean="0">
                <a:solidFill>
                  <a:srgbClr val="909596"/>
                </a:solidFill>
              </a:rPr>
              <a:t>consorciado; 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Tx/>
              <a:buSzPct val="100000"/>
            </a:pPr>
            <a:r>
              <a:rPr lang="pt-BR" sz="2400" dirty="0">
                <a:solidFill>
                  <a:schemeClr val="tx1"/>
                </a:solidFill>
              </a:rPr>
              <a:t> Liberato </a:t>
            </a:r>
            <a:r>
              <a:rPr lang="pt-BR" sz="2400" dirty="0" err="1">
                <a:solidFill>
                  <a:schemeClr val="tx1"/>
                </a:solidFill>
              </a:rPr>
              <a:t>Salzano</a:t>
            </a:r>
            <a:r>
              <a:rPr lang="pt-BR" sz="2400" dirty="0">
                <a:solidFill>
                  <a:schemeClr val="tx1"/>
                </a:solidFill>
              </a:rPr>
              <a:t> é representado por </a:t>
            </a:r>
            <a:r>
              <a:rPr lang="pt-BR" sz="2400" dirty="0" smtClean="0">
                <a:solidFill>
                  <a:schemeClr val="tx1"/>
                </a:solidFill>
              </a:rPr>
              <a:t>1,9% (constante </a:t>
            </a:r>
            <a:r>
              <a:rPr lang="pt-BR" sz="2400" dirty="0">
                <a:solidFill>
                  <a:schemeClr val="tx1"/>
                </a:solidFill>
              </a:rPr>
              <a:t>nos anos de 2017 e </a:t>
            </a:r>
            <a:r>
              <a:rPr lang="pt-BR" sz="2400" dirty="0" smtClean="0">
                <a:solidFill>
                  <a:schemeClr val="tx1"/>
                </a:solidFill>
              </a:rPr>
              <a:t>2018).</a:t>
            </a:r>
            <a:endParaRPr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1108363" y="1326141"/>
            <a:ext cx="7352086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chemeClr val="tx1"/>
                </a:solidFill>
              </a:rPr>
              <a:t>Aproximadamente 50% dos resíduos gerados são resíduos </a:t>
            </a:r>
            <a:r>
              <a:rPr lang="pt-BR" sz="2400" dirty="0" smtClean="0">
                <a:solidFill>
                  <a:schemeClr val="tx1"/>
                </a:solidFill>
              </a:rPr>
              <a:t>orgânicos;</a:t>
            </a:r>
            <a:endParaRPr sz="2400" dirty="0">
              <a:solidFill>
                <a:schemeClr val="tx1"/>
              </a:solidFill>
            </a:endParaRPr>
          </a:p>
          <a:p>
            <a:pPr marL="76200" indent="0" algn="just">
              <a:spcBef>
                <a:spcPts val="1000"/>
              </a:spcBef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Apenas 1,6% dos resíduos orgânicos é levado ao tratamento por </a:t>
            </a:r>
            <a:r>
              <a:rPr lang="pt-BR" sz="2400" dirty="0" smtClean="0">
                <a:solidFill>
                  <a:srgbClr val="808080"/>
                </a:solidFill>
              </a:rPr>
              <a:t>compostagem</a:t>
            </a:r>
            <a:r>
              <a:rPr lang="pt-BR" sz="2400" dirty="0">
                <a:solidFill>
                  <a:srgbClr val="808080"/>
                </a:solidFill>
              </a:rPr>
              <a:t>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Somente 24% dos municípios do Rio Grande do Sul utilizam a compostagem como tratamento dos resíduos </a:t>
            </a:r>
            <a:r>
              <a:rPr lang="pt-BR" sz="2400" dirty="0" smtClean="0">
                <a:solidFill>
                  <a:srgbClr val="808080"/>
                </a:solidFill>
              </a:rPr>
              <a:t>sólidos</a:t>
            </a:r>
            <a:r>
              <a:rPr lang="pt-BR" sz="2400" dirty="0">
                <a:solidFill>
                  <a:srgbClr val="808080"/>
                </a:solidFill>
              </a:rPr>
              <a:t>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Diminuição da vida útil de </a:t>
            </a:r>
            <a:r>
              <a:rPr lang="pt-BR" sz="2400" dirty="0" smtClean="0">
                <a:solidFill>
                  <a:srgbClr val="808080"/>
                </a:solidFill>
              </a:rPr>
              <a:t>aterros </a:t>
            </a:r>
            <a:r>
              <a:rPr lang="pt-BR" sz="2400" dirty="0">
                <a:solidFill>
                  <a:srgbClr val="808080"/>
                </a:solidFill>
              </a:rPr>
              <a:t>sanitários.</a:t>
            </a:r>
            <a:endParaRPr sz="2400" dirty="0">
              <a:solidFill>
                <a:srgbClr val="808080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80808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 flipV="1">
            <a:off x="978397" y="161933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flipV="1">
            <a:off x="970910" y="2468418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 flipV="1">
            <a:off x="978397" y="3286299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 flipV="1">
            <a:off x="1016629" y="4428310"/>
            <a:ext cx="45719" cy="45719"/>
          </a:xfrm>
          <a:prstGeom prst="ellipse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1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01849"/>
              </p:ext>
            </p:extLst>
          </p:nvPr>
        </p:nvGraphicFramePr>
        <p:xfrm>
          <a:off x="603370" y="2352854"/>
          <a:ext cx="7956299" cy="3072830"/>
        </p:xfrm>
        <a:graphic>
          <a:graphicData uri="http://schemas.openxmlformats.org/drawingml/2006/table">
            <a:tbl>
              <a:tblPr/>
              <a:tblGrid>
                <a:gridCol w="2652099">
                  <a:extLst>
                    <a:ext uri="{9D8B030D-6E8A-4147-A177-3AD203B41FA5}">
                      <a16:colId xmlns:a16="http://schemas.microsoft.com/office/drawing/2014/main" val="2174761910"/>
                    </a:ext>
                  </a:extLst>
                </a:gridCol>
                <a:gridCol w="1348273">
                  <a:extLst>
                    <a:ext uri="{9D8B030D-6E8A-4147-A177-3AD203B41FA5}">
                      <a16:colId xmlns:a16="http://schemas.microsoft.com/office/drawing/2014/main" val="1312086119"/>
                    </a:ext>
                  </a:extLst>
                </a:gridCol>
                <a:gridCol w="1202113">
                  <a:extLst>
                    <a:ext uri="{9D8B030D-6E8A-4147-A177-3AD203B41FA5}">
                      <a16:colId xmlns:a16="http://schemas.microsoft.com/office/drawing/2014/main" val="1550737507"/>
                    </a:ext>
                  </a:extLst>
                </a:gridCol>
                <a:gridCol w="1598150">
                  <a:extLst>
                    <a:ext uri="{9D8B030D-6E8A-4147-A177-3AD203B41FA5}">
                      <a16:colId xmlns:a16="http://schemas.microsoft.com/office/drawing/2014/main" val="3733479806"/>
                    </a:ext>
                  </a:extLst>
                </a:gridCol>
                <a:gridCol w="1155664">
                  <a:extLst>
                    <a:ext uri="{9D8B030D-6E8A-4147-A177-3AD203B41FA5}">
                      <a16:colId xmlns:a16="http://schemas.microsoft.com/office/drawing/2014/main" val="1747608146"/>
                    </a:ext>
                  </a:extLst>
                </a:gridCol>
              </a:tblGrid>
              <a:tr h="503405"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CIGRES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Liberato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Salzano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86546"/>
                  </a:ext>
                </a:extLst>
              </a:tr>
              <a:tr h="503405">
                <a:tc>
                  <a:txBody>
                    <a:bodyPr/>
                    <a:lstStyle/>
                    <a:p>
                      <a:pPr fontAlgn="t"/>
                      <a:r>
                        <a:rPr lang="pt-BR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t-BR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832889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Pessoal e encargos Sociais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2.402.000,00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2.600.000,00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45.606,77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49.366,20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91036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Investimentos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150.000,00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1.898,70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2.848,05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11885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Outras Despesas Correntes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2.098.000,00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2.250.000,00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39.834,73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42.720,75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291966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das Despesas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87.340,20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94.935,00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05912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das Receitas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22.784,40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22.784,40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3084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7228" y="1670639"/>
            <a:ext cx="12250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603370" y="506803"/>
            <a:ext cx="488303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01849"/>
              </p:ext>
            </p:extLst>
          </p:nvPr>
        </p:nvGraphicFramePr>
        <p:xfrm>
          <a:off x="603370" y="2352854"/>
          <a:ext cx="7956299" cy="3072830"/>
        </p:xfrm>
        <a:graphic>
          <a:graphicData uri="http://schemas.openxmlformats.org/drawingml/2006/table">
            <a:tbl>
              <a:tblPr/>
              <a:tblGrid>
                <a:gridCol w="2652099">
                  <a:extLst>
                    <a:ext uri="{9D8B030D-6E8A-4147-A177-3AD203B41FA5}">
                      <a16:colId xmlns:a16="http://schemas.microsoft.com/office/drawing/2014/main" val="2174761910"/>
                    </a:ext>
                  </a:extLst>
                </a:gridCol>
                <a:gridCol w="1348273">
                  <a:extLst>
                    <a:ext uri="{9D8B030D-6E8A-4147-A177-3AD203B41FA5}">
                      <a16:colId xmlns:a16="http://schemas.microsoft.com/office/drawing/2014/main" val="1312086119"/>
                    </a:ext>
                  </a:extLst>
                </a:gridCol>
                <a:gridCol w="1202113">
                  <a:extLst>
                    <a:ext uri="{9D8B030D-6E8A-4147-A177-3AD203B41FA5}">
                      <a16:colId xmlns:a16="http://schemas.microsoft.com/office/drawing/2014/main" val="1550737507"/>
                    </a:ext>
                  </a:extLst>
                </a:gridCol>
                <a:gridCol w="1598150">
                  <a:extLst>
                    <a:ext uri="{9D8B030D-6E8A-4147-A177-3AD203B41FA5}">
                      <a16:colId xmlns:a16="http://schemas.microsoft.com/office/drawing/2014/main" val="3733479806"/>
                    </a:ext>
                  </a:extLst>
                </a:gridCol>
                <a:gridCol w="1155664">
                  <a:extLst>
                    <a:ext uri="{9D8B030D-6E8A-4147-A177-3AD203B41FA5}">
                      <a16:colId xmlns:a16="http://schemas.microsoft.com/office/drawing/2014/main" val="1747608146"/>
                    </a:ext>
                  </a:extLst>
                </a:gridCol>
              </a:tblGrid>
              <a:tr h="503405"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CIGRES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Liberato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Salzano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86546"/>
                  </a:ext>
                </a:extLst>
              </a:tr>
              <a:tr h="503405">
                <a:tc>
                  <a:txBody>
                    <a:bodyPr/>
                    <a:lstStyle/>
                    <a:p>
                      <a:pPr fontAlgn="t"/>
                      <a:r>
                        <a:rPr lang="pt-BR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t-BR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832889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Pessoal e encargos Sociais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2.402.000,00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2.600.000,00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45.606,77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49.366,20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91036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Investimentos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150.000,00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1.898,70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2.848,05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11885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Outras Despesas Correntes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2.098.000,00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2.250.000,00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39.834,73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42.720,75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291966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das Despesas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87.340,20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94.935,00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05912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das Receitas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22.784,40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22.784,40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3084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7228" y="1670639"/>
            <a:ext cx="12250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3370" y="1221789"/>
            <a:ext cx="3225680" cy="83099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inerente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destinação final de resíduos não apresenta um decréscimo no ano de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603370" y="506803"/>
            <a:ext cx="488303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01849"/>
              </p:ext>
            </p:extLst>
          </p:nvPr>
        </p:nvGraphicFramePr>
        <p:xfrm>
          <a:off x="603370" y="2352854"/>
          <a:ext cx="7956299" cy="3072830"/>
        </p:xfrm>
        <a:graphic>
          <a:graphicData uri="http://schemas.openxmlformats.org/drawingml/2006/table">
            <a:tbl>
              <a:tblPr/>
              <a:tblGrid>
                <a:gridCol w="2652099">
                  <a:extLst>
                    <a:ext uri="{9D8B030D-6E8A-4147-A177-3AD203B41FA5}">
                      <a16:colId xmlns:a16="http://schemas.microsoft.com/office/drawing/2014/main" val="2174761910"/>
                    </a:ext>
                  </a:extLst>
                </a:gridCol>
                <a:gridCol w="1348273">
                  <a:extLst>
                    <a:ext uri="{9D8B030D-6E8A-4147-A177-3AD203B41FA5}">
                      <a16:colId xmlns:a16="http://schemas.microsoft.com/office/drawing/2014/main" val="1312086119"/>
                    </a:ext>
                  </a:extLst>
                </a:gridCol>
                <a:gridCol w="1202113">
                  <a:extLst>
                    <a:ext uri="{9D8B030D-6E8A-4147-A177-3AD203B41FA5}">
                      <a16:colId xmlns:a16="http://schemas.microsoft.com/office/drawing/2014/main" val="1550737507"/>
                    </a:ext>
                  </a:extLst>
                </a:gridCol>
                <a:gridCol w="1598150">
                  <a:extLst>
                    <a:ext uri="{9D8B030D-6E8A-4147-A177-3AD203B41FA5}">
                      <a16:colId xmlns:a16="http://schemas.microsoft.com/office/drawing/2014/main" val="3733479806"/>
                    </a:ext>
                  </a:extLst>
                </a:gridCol>
                <a:gridCol w="1155664">
                  <a:extLst>
                    <a:ext uri="{9D8B030D-6E8A-4147-A177-3AD203B41FA5}">
                      <a16:colId xmlns:a16="http://schemas.microsoft.com/office/drawing/2014/main" val="1747608146"/>
                    </a:ext>
                  </a:extLst>
                </a:gridCol>
              </a:tblGrid>
              <a:tr h="503405"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CIGRES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Liberato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Salzano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86546"/>
                  </a:ext>
                </a:extLst>
              </a:tr>
              <a:tr h="503405">
                <a:tc>
                  <a:txBody>
                    <a:bodyPr/>
                    <a:lstStyle/>
                    <a:p>
                      <a:pPr fontAlgn="t"/>
                      <a:r>
                        <a:rPr lang="pt-BR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t-BR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832889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Pessoal e encargos Sociais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2.402.000,00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2.600.000,00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45.606,77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49.366,20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91036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Investimentos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1.898,70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2.848,05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11885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Outras Despesas Correntes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2.098.000,00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2.250.000,00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39.834,73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42.720,75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291966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das Despesas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87.340,20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94.935,00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05912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Total das Receitas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1.200.000,00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1.200.000,00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22.784,40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22.784,40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3084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7228" y="1670639"/>
            <a:ext cx="12250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3370" y="1221789"/>
            <a:ext cx="3225680" cy="83099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inerente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destinação final de resíduos não apresenta um decréscimo no ano de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603370" y="506803"/>
            <a:ext cx="488303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57788" y="1221789"/>
            <a:ext cx="3401880" cy="83099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despesas associadas à gestão e sustentabilidade do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Consórcio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4274337" y="1410051"/>
            <a:ext cx="485775" cy="342667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5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8" name="Google Shape;111;p17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10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 algn="ctr">
              <a:spcBef>
                <a:spcPts val="1000"/>
              </a:spcBef>
              <a:buNone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 de 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resíduos encaminhada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Aterro Sanitário</a:t>
            </a: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40680" y="2599290"/>
            <a:ext cx="3225680" cy="121058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370,81 toneladas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84310" y="2599290"/>
            <a:ext cx="3225680" cy="121058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279,62 toneladas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" name="Google Shape;111;p17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 algn="ctr">
              <a:spcBef>
                <a:spcPts val="1000"/>
              </a:spcBef>
              <a:buNone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 de 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resíduos encaminhada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Aterro Sanitário</a:t>
            </a: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40680" y="2599290"/>
            <a:ext cx="3225680" cy="121058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370,81 toneladas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84310" y="2599290"/>
            <a:ext cx="3225680" cy="121058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279,62 toneladas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23309" y="4134915"/>
            <a:ext cx="3297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Redução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91,19 toneladas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RESULTADOS E DISCUSSÃO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" name="Google Shape;111;p17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638700" y="1326141"/>
            <a:ext cx="7866599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/>
              <a:t>Aumento do tempo de vida útil do aterro e redução dos custos com disposição final. </a:t>
            </a:r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Valor para dispor resíduo no aterro </a:t>
            </a:r>
            <a:r>
              <a:rPr lang="pt-BR" sz="2400" dirty="0"/>
              <a:t>R$ </a:t>
            </a:r>
            <a:r>
              <a:rPr lang="pt-BR" sz="2400" dirty="0" smtClean="0"/>
              <a:t>40,00/tonelada; </a:t>
            </a:r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Redução </a:t>
            </a:r>
            <a:r>
              <a:rPr lang="pt-BR" sz="2400" dirty="0"/>
              <a:t>de </a:t>
            </a:r>
            <a:r>
              <a:rPr lang="pt-BR" sz="2400" dirty="0" smtClean="0"/>
              <a:t>3.647,60 </a:t>
            </a:r>
            <a:r>
              <a:rPr lang="pt-BR" sz="2400" dirty="0"/>
              <a:t>reais anuais para os cofres públicos.</a:t>
            </a:r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Valor pouco representativo. </a:t>
            </a:r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A </a:t>
            </a:r>
            <a:r>
              <a:rPr lang="pt-BR" sz="2400" dirty="0"/>
              <a:t>análise considera a forma que origina os custos decorrentes da disposição final de resíduos e verifica a inexistência de informações </a:t>
            </a:r>
            <a:r>
              <a:rPr lang="pt-BR" sz="2400" dirty="0" smtClean="0"/>
              <a:t>relevantes.</a:t>
            </a:r>
            <a:endParaRPr lang="pt-BR" sz="2400" dirty="0"/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SzPct val="100000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3211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CONCLUSÃO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5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694118" y="1268615"/>
            <a:ext cx="7766331" cy="88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400" dirty="0" smtClean="0"/>
              <a:t>Diminuição da </a:t>
            </a:r>
            <a:r>
              <a:rPr lang="pt-BR" sz="2400" dirty="0"/>
              <a:t>quantidade de resíduos sólidos dispostos no aterro </a:t>
            </a:r>
            <a:r>
              <a:rPr lang="pt-BR" sz="2400" dirty="0" smtClean="0"/>
              <a:t>sanitário.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pt-BR" sz="24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20" y="2348653"/>
            <a:ext cx="986984" cy="9869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25" y="4722547"/>
            <a:ext cx="667774" cy="667774"/>
          </a:xfrm>
          <a:prstGeom prst="rect">
            <a:avLst/>
          </a:prstGeom>
        </p:spPr>
      </p:pic>
      <p:sp>
        <p:nvSpPr>
          <p:cNvPr id="8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694118" y="2448944"/>
            <a:ext cx="6150027" cy="88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400" dirty="0" smtClean="0"/>
              <a:t>Qualificação do </a:t>
            </a:r>
            <a:r>
              <a:rPr lang="pt-BR" sz="2400" dirty="0"/>
              <a:t>quadro de funcionários do </a:t>
            </a:r>
            <a:r>
              <a:rPr lang="pt-BR" sz="2400" dirty="0" smtClean="0"/>
              <a:t>município.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pt-BR" sz="2400" dirty="0" smtClean="0"/>
          </a:p>
        </p:txBody>
      </p:sp>
      <p:sp>
        <p:nvSpPr>
          <p:cNvPr id="9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694118" y="3629273"/>
            <a:ext cx="7811181" cy="88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400" dirty="0" smtClean="0"/>
              <a:t>Disseminação de </a:t>
            </a:r>
            <a:r>
              <a:rPr lang="pt-BR" sz="2400" dirty="0"/>
              <a:t>conhecimentos relativos à sustentabilidade para toda a população</a:t>
            </a:r>
            <a:r>
              <a:rPr lang="pt-BR" sz="2400" dirty="0" smtClean="0"/>
              <a:t>.</a:t>
            </a:r>
          </a:p>
        </p:txBody>
      </p:sp>
      <p:sp>
        <p:nvSpPr>
          <p:cNvPr id="10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694118" y="4722547"/>
            <a:ext cx="6150027" cy="88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400" dirty="0" smtClean="0"/>
              <a:t>Viabilidade </a:t>
            </a:r>
            <a:r>
              <a:rPr lang="pt-BR" sz="2400" dirty="0"/>
              <a:t>da aplicação do projeto em diversos outros municípios de outras </a:t>
            </a:r>
            <a:r>
              <a:rPr lang="pt-BR" sz="2400" dirty="0" smtClean="0"/>
              <a:t>regiões.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2;p26"/>
          <p:cNvSpPr txBox="1">
            <a:spLocks/>
          </p:cNvSpPr>
          <p:nvPr/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pt-BR" sz="3000" b="1" smtClean="0"/>
              <a:t>CONCLUSÃO</a:t>
            </a:r>
            <a:endParaRPr lang="pt-BR" sz="3000" b="1" dirty="0"/>
          </a:p>
        </p:txBody>
      </p:sp>
      <p:sp>
        <p:nvSpPr>
          <p:cNvPr id="4" name="Google Shape;99;p15"/>
          <p:cNvSpPr txBox="1">
            <a:spLocks/>
          </p:cNvSpPr>
          <p:nvPr/>
        </p:nvSpPr>
        <p:spPr>
          <a:xfrm>
            <a:off x="638700" y="1326141"/>
            <a:ext cx="7866599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Reavaliação do método de cobrança;</a:t>
            </a:r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Importância de disponibilizar alternativa coletiva de compostagem;</a:t>
            </a:r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Importância de estabelecer-se um acompanhamento das alternativas implantadas, considerando aspectos </a:t>
            </a:r>
            <a:r>
              <a:rPr lang="pt-BR" sz="2400" dirty="0" smtClean="0"/>
              <a:t>ambientais;</a:t>
            </a:r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r>
              <a:rPr lang="pt-BR" sz="2400" dirty="0" smtClean="0"/>
              <a:t>O projeto atende ao estabelecido na Política Nacional dos </a:t>
            </a:r>
            <a:r>
              <a:rPr lang="pt-BR" sz="2400" smtClean="0"/>
              <a:t>Resíduos Sólidos.</a:t>
            </a:r>
            <a:endParaRPr lang="pt-BR" sz="2400" dirty="0" smtClean="0"/>
          </a:p>
          <a:p>
            <a:pPr marL="342900" indent="-342900" algn="just">
              <a:spcBef>
                <a:spcPts val="0"/>
              </a:spcBef>
              <a:spcAft>
                <a:spcPts val="1500"/>
              </a:spcAft>
              <a:buSzPct val="100000"/>
            </a:pPr>
            <a:endParaRPr lang="pt-BR" sz="2400" dirty="0" smtClean="0"/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SzPct val="100000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941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REFERÊNCIAS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50" y="1153191"/>
            <a:ext cx="7939314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ABRELPE.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Panorama dos Resíduos Sólidos no Brasil.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2017. Disponível em: http://abrelpe.org.br/download-panorama-2017/. </a:t>
            </a:r>
          </a:p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BRASIL. Presidência da República.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Lei nº 12.305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de 2 de agosto de 2010. Institui a Política Nacional de Resíduos Sólidos, altera a Lei no 9.605, de 12 de fevereiro de 1998, e dá outras providências. Brasília, 2010. Disponível em: http://www2.planalto.gov.br/acervo/legislacao. </a:t>
            </a:r>
          </a:p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BRASIL. Presidência da República.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Plano Nacional de Resíduos Sólidos.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Brasília, 2011. Disponível em: http://www.mma.gov.br/estruturas/253/_publicacao/253_publicacao02022012041757.pdf</a:t>
            </a:r>
          </a:p>
          <a:p>
            <a:pPr indent="-269875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CONSÓRCIO INTERMUNICIPAL DE GESTÃO DE RESÍDUOS SÓLIDOS – CIGRES.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Plano de Amostragem dos Resíduos Sólidos Urbanos.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Seberi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2018. </a:t>
            </a:r>
          </a:p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CONSÓRCIO INTERMUNICIPAL DE GESTÃO DE RESÍDUOS SÓLIDOS – CIGRES.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Contratos de Rateio N° 14/2017 e N° 14/2018.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Seberi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REFERÊNCIAS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49" y="1000786"/>
            <a:ext cx="8100207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GIRARDI, Thaís.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Liberato 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Salzano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- Prefeito inaugura Projeto Pais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Diário RS, Sarandi, 2018. Disponível em: https://www.diariors.com.br/site/cidades/liberato-salzano/25614-liberato-salzano-prefeito-inaugura-projeto-pais.html. </a:t>
            </a:r>
          </a:p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INSTITUTO BRASILEIRO DE GEOGRAFIA E ESTATÍSTICA – IBGE.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Censo Demográfico - 2010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Disponível em:  https://censo2010.ibge.gov.br. Acesso em 25 fev. 2019. </a:t>
            </a:r>
          </a:p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INSTITUTO DE PESQUISA ECONÔMICA APLICADA –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Diagnóstico dos Resíduos Urbanos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Brasília: IPEA, 2012, 82p.</a:t>
            </a:r>
          </a:p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NUNES, M. U. C.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Compostagem de Resíduos para Produção de Adubo Orgânico na Pequena Propriedade.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Aracaju, 2009. Disponível em: http://www.cpatc.embrapa.br/publicacoes_2010/ct_59.pdf. </a:t>
            </a:r>
          </a:p>
          <a:p>
            <a:pPr indent="-269875" algn="just"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RIO GRANDE DO SUL.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Plano Estadual de Resíduos Sólidos do Rio Grande do Sul 2015-2034 - PERS-RS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Porto Alegre, 2014. </a:t>
            </a:r>
          </a:p>
          <a:p>
            <a:pPr>
              <a:spcAft>
                <a:spcPts val="10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WARTCHOW, D. et al.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Plano Municipal de Saneamento Básico de Liberato 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Salzano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Porto Alegre, 2014. Disponível em: http://www.ufrgs.br/planomsb/municipios.php. </a:t>
            </a:r>
          </a:p>
        </p:txBody>
      </p:sp>
    </p:spTree>
    <p:extLst>
      <p:ext uri="{BB962C8B-B14F-4D97-AF65-F5344CB8AC3E}">
        <p14:creationId xmlns:p14="http://schemas.microsoft.com/office/powerpoint/2010/main" val="17135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1108363" y="1326141"/>
            <a:ext cx="7352086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Aproximadamente 50% dos resíduos gerados são resíduos </a:t>
            </a:r>
            <a:r>
              <a:rPr lang="pt-BR" sz="2400" dirty="0" smtClean="0">
                <a:solidFill>
                  <a:srgbClr val="808080"/>
                </a:solidFill>
              </a:rPr>
              <a:t>orgânicos;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spcBef>
                <a:spcPts val="1000"/>
              </a:spcBef>
              <a:buSzPts val="2400"/>
              <a:buNone/>
            </a:pPr>
            <a:r>
              <a:rPr lang="pt-BR" sz="2400" dirty="0">
                <a:solidFill>
                  <a:schemeClr val="tx1"/>
                </a:solidFill>
              </a:rPr>
              <a:t>Apenas 1,6% dos resíduos orgânicos é levado ao tratamento por </a:t>
            </a:r>
            <a:r>
              <a:rPr lang="pt-BR" sz="2400" dirty="0" smtClean="0">
                <a:solidFill>
                  <a:schemeClr val="tx1"/>
                </a:solidFill>
              </a:rPr>
              <a:t>compostagem</a:t>
            </a:r>
            <a:r>
              <a:rPr lang="pt-BR" sz="2400" dirty="0">
                <a:solidFill>
                  <a:schemeClr val="tx1"/>
                </a:solidFill>
              </a:rPr>
              <a:t>;</a:t>
            </a:r>
            <a:endParaRPr sz="2400" dirty="0">
              <a:solidFill>
                <a:schemeClr val="tx1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Somente 24% dos municípios do Rio Grande do Sul utilizam a compostagem como tratamento dos resíduos </a:t>
            </a:r>
            <a:r>
              <a:rPr lang="pt-BR" sz="2400" dirty="0" smtClean="0">
                <a:solidFill>
                  <a:srgbClr val="808080"/>
                </a:solidFill>
              </a:rPr>
              <a:t>sólidos</a:t>
            </a:r>
            <a:r>
              <a:rPr lang="pt-BR" sz="2400" dirty="0">
                <a:solidFill>
                  <a:srgbClr val="808080"/>
                </a:solidFill>
              </a:rPr>
              <a:t>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Diminuição da vida útil de </a:t>
            </a:r>
            <a:r>
              <a:rPr lang="pt-BR" sz="2400" dirty="0" smtClean="0">
                <a:solidFill>
                  <a:srgbClr val="808080"/>
                </a:solidFill>
              </a:rPr>
              <a:t>aterros </a:t>
            </a:r>
            <a:r>
              <a:rPr lang="pt-BR" sz="2400" dirty="0">
                <a:solidFill>
                  <a:srgbClr val="808080"/>
                </a:solidFill>
              </a:rPr>
              <a:t>sanitários.</a:t>
            </a:r>
            <a:endParaRPr sz="2400" dirty="0">
              <a:solidFill>
                <a:srgbClr val="808080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80808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 flipV="1">
            <a:off x="978397" y="1619332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flipV="1">
            <a:off x="970910" y="2468418"/>
            <a:ext cx="45719" cy="457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 flipV="1">
            <a:off x="978397" y="3286299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flipV="1">
            <a:off x="1016629" y="4428310"/>
            <a:ext cx="45719" cy="45719"/>
          </a:xfrm>
          <a:prstGeom prst="ellipse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7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1108363" y="1326141"/>
            <a:ext cx="7352086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Aproximadamente 50% dos resíduos gerados são resíduos </a:t>
            </a:r>
            <a:r>
              <a:rPr lang="pt-BR" sz="2400" dirty="0" smtClean="0">
                <a:solidFill>
                  <a:srgbClr val="808080"/>
                </a:solidFill>
              </a:rPr>
              <a:t>orgânicos;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spcBef>
                <a:spcPts val="1000"/>
              </a:spcBef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Apenas 1,6% dos resíduos orgânicos é levado ao tratamento por </a:t>
            </a:r>
            <a:r>
              <a:rPr lang="pt-BR" sz="2400" dirty="0" smtClean="0">
                <a:solidFill>
                  <a:srgbClr val="808080"/>
                </a:solidFill>
              </a:rPr>
              <a:t>compostagem</a:t>
            </a:r>
            <a:r>
              <a:rPr lang="pt-BR" sz="2400" dirty="0">
                <a:solidFill>
                  <a:srgbClr val="808080"/>
                </a:solidFill>
              </a:rPr>
              <a:t>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chemeClr val="tx1"/>
                </a:solidFill>
              </a:rPr>
              <a:t>Somente 24% dos municípios do Rio Grande do Sul utilizam a compostagem como tratamento dos resíduos </a:t>
            </a:r>
            <a:r>
              <a:rPr lang="pt-BR" sz="2400" dirty="0" smtClean="0">
                <a:solidFill>
                  <a:schemeClr val="tx1"/>
                </a:solidFill>
              </a:rPr>
              <a:t>sólidos</a:t>
            </a:r>
            <a:r>
              <a:rPr lang="pt-BR" sz="2400" dirty="0">
                <a:solidFill>
                  <a:schemeClr val="tx1"/>
                </a:solidFill>
              </a:rPr>
              <a:t>;</a:t>
            </a:r>
            <a:endParaRPr sz="2400" dirty="0">
              <a:solidFill>
                <a:schemeClr val="tx1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Diminuição da vida útil </a:t>
            </a:r>
            <a:r>
              <a:rPr lang="pt-BR" sz="2400" dirty="0" smtClean="0">
                <a:solidFill>
                  <a:srgbClr val="808080"/>
                </a:solidFill>
              </a:rPr>
              <a:t>de aterros </a:t>
            </a:r>
            <a:r>
              <a:rPr lang="pt-BR" sz="2400" dirty="0">
                <a:solidFill>
                  <a:srgbClr val="808080"/>
                </a:solidFill>
              </a:rPr>
              <a:t>sanitários.</a:t>
            </a:r>
            <a:endParaRPr sz="2400" dirty="0">
              <a:solidFill>
                <a:srgbClr val="808080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80808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 flipV="1">
            <a:off x="978397" y="1619332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flipV="1">
            <a:off x="970910" y="2468418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 flipV="1">
            <a:off x="978397" y="32862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flipV="1">
            <a:off x="1016629" y="4428310"/>
            <a:ext cx="45719" cy="45719"/>
          </a:xfrm>
          <a:prstGeom prst="ellipse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1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1108363" y="1326141"/>
            <a:ext cx="7352086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Aproximadamente 50% dos resíduos gerados são resíduos </a:t>
            </a:r>
            <a:r>
              <a:rPr lang="pt-BR" sz="2400" dirty="0" smtClean="0">
                <a:solidFill>
                  <a:srgbClr val="808080"/>
                </a:solidFill>
              </a:rPr>
              <a:t>orgânicos;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spcBef>
                <a:spcPts val="1000"/>
              </a:spcBef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Apenas 1,6% dos resíduos orgânicos é levado ao tratamento por </a:t>
            </a:r>
            <a:r>
              <a:rPr lang="pt-BR" sz="2400" dirty="0" smtClean="0">
                <a:solidFill>
                  <a:srgbClr val="808080"/>
                </a:solidFill>
              </a:rPr>
              <a:t>compostagem</a:t>
            </a:r>
            <a:r>
              <a:rPr lang="pt-BR" sz="2400" dirty="0">
                <a:solidFill>
                  <a:srgbClr val="808080"/>
                </a:solidFill>
              </a:rPr>
              <a:t>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>
                <a:solidFill>
                  <a:srgbClr val="808080"/>
                </a:solidFill>
              </a:rPr>
              <a:t>Somente 24% dos municípios do Rio Grande do Sul utilizam a compostagem como tratamento dos resíduos sólidos;</a:t>
            </a:r>
            <a:endParaRPr sz="2400" dirty="0">
              <a:solidFill>
                <a:srgbClr val="808080"/>
              </a:solidFill>
            </a:endParaRPr>
          </a:p>
          <a:p>
            <a:pPr marL="76200" indent="0" algn="just">
              <a:buSzPts val="2400"/>
              <a:buNone/>
            </a:pPr>
            <a:r>
              <a:rPr lang="pt-BR" sz="2400" dirty="0"/>
              <a:t>Diminuição da vida útil de </a:t>
            </a:r>
            <a:r>
              <a:rPr lang="pt-BR" sz="2400" dirty="0" smtClean="0"/>
              <a:t>aterros </a:t>
            </a:r>
            <a:r>
              <a:rPr lang="pt-BR" sz="2400" dirty="0"/>
              <a:t>sanitários.</a:t>
            </a: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80808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 flipV="1">
            <a:off x="978397" y="1619332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flipV="1">
            <a:off x="970910" y="2468418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 flipV="1">
            <a:off x="975324" y="3285022"/>
            <a:ext cx="45719" cy="45719"/>
          </a:xfrm>
          <a:prstGeom prst="ellipse">
            <a:avLst/>
          </a:prstGeom>
          <a:solidFill>
            <a:srgbClr val="909596"/>
          </a:solidFill>
          <a:ln>
            <a:solidFill>
              <a:srgbClr val="8080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flipV="1">
            <a:off x="1016629" y="44283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 b="1"/>
              <a:t>Política Nacional dos Resíduos Sólidos - Lei nº 12.305/2010.</a:t>
            </a:r>
            <a:endParaRPr sz="2400" b="1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just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Artigo 36, inciso V: </a:t>
            </a:r>
            <a:r>
              <a:rPr lang="pt-BR" sz="2400" i="1"/>
              <a:t>“O titular dos serviços públicos de limpeza urbana e de manejo de resíduos sólidos deve implantar sistema de compostagem para resíduos sólidos urbanos, além de articular com os agentes econômicos e sociais formas de utilização do composto produzido”.</a:t>
            </a:r>
            <a:endParaRPr sz="2400" i="1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/>
              <a:t>INTRODUÇÃO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4294967295"/>
          </p:nvPr>
        </p:nvSpPr>
        <p:spPr>
          <a:xfrm>
            <a:off x="683550" y="1326141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 b="1" dirty="0"/>
              <a:t>Política Nacional dos Resíduos Sólidos - Lei nº 12.305/2010.</a:t>
            </a:r>
            <a:endParaRPr sz="2400" b="1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381000" algn="just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/>
              <a:t>Necessidade da elaboração dos Planos Municipais de Gestão Integrados de Resíduos Sólidos (PMGIRS).</a:t>
            </a:r>
            <a:endParaRPr sz="2400" dirty="0"/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/>
              <a:t>Artigo 19 §1: “</a:t>
            </a:r>
            <a:r>
              <a:rPr lang="pt-BR" sz="2400" i="1" dirty="0"/>
              <a:t>O plano municipal de gestão integrada de resíduos sólidos pode estar inserido no Plano Municipal de Saneamento Básico (PMSB)”</a:t>
            </a:r>
            <a:r>
              <a:rPr lang="pt-BR" sz="2400" dirty="0"/>
              <a:t>, caso o município possua menos de 20.000 habitantes.</a:t>
            </a:r>
            <a:endParaRPr sz="2400" dirty="0"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 idx="4294967295"/>
          </p:nvPr>
        </p:nvSpPr>
        <p:spPr>
          <a:xfrm>
            <a:off x="593850" y="511570"/>
            <a:ext cx="7956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000" b="1" dirty="0"/>
              <a:t>INTRODUÇÃO</a:t>
            </a: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4294967295"/>
          </p:nvPr>
        </p:nvSpPr>
        <p:spPr>
          <a:xfrm>
            <a:off x="593850" y="1398716"/>
            <a:ext cx="5500077" cy="191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/>
              <a:t>Durante a elaboração do </a:t>
            </a:r>
            <a:r>
              <a:rPr lang="pt-BR" sz="2400" dirty="0" err="1" smtClean="0"/>
              <a:t>PMSB</a:t>
            </a:r>
            <a:r>
              <a:rPr lang="pt-BR" sz="2400" dirty="0" smtClean="0"/>
              <a:t>, foram </a:t>
            </a:r>
            <a:r>
              <a:rPr lang="pt-BR" sz="2400" dirty="0"/>
              <a:t>diagnosticados diversos problemas relacionados à gestão dos resíduos sólidos. </a:t>
            </a:r>
            <a:endParaRPr sz="2400" dirty="0"/>
          </a:p>
        </p:txBody>
      </p:sp>
      <p:sp>
        <p:nvSpPr>
          <p:cNvPr id="4" name="Google Shape;117;p18"/>
          <p:cNvSpPr txBox="1">
            <a:spLocks noGrp="1"/>
          </p:cNvSpPr>
          <p:nvPr>
            <p:ph type="subTitle" idx="4294967295"/>
          </p:nvPr>
        </p:nvSpPr>
        <p:spPr>
          <a:xfrm>
            <a:off x="593850" y="2871917"/>
            <a:ext cx="77769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 smtClean="0"/>
              <a:t>Mobilização </a:t>
            </a:r>
            <a:r>
              <a:rPr lang="pt-BR" sz="2400" dirty="0"/>
              <a:t>por parte da prefeitura municipal para realizar atividades e projetos que vinham ao encontro da meta de tornar o processo mais eficiente e sustentável.</a:t>
            </a:r>
            <a:endParaRPr sz="2400" dirty="0"/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pt-BR" sz="2400" dirty="0"/>
              <a:t>Projeto de Implantação de Práticas para o Correto Destino de Resíduos Sólidos Domésticos, incluindo a prática de compostagem. </a:t>
            </a:r>
            <a:endParaRPr sz="2400" dirty="0"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27" y="763184"/>
            <a:ext cx="2204253" cy="242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1809</Words>
  <Application>Microsoft Office PowerPoint</Application>
  <PresentationFormat>Apresentação na tela (4:3)</PresentationFormat>
  <Paragraphs>360</Paragraphs>
  <Slides>39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do Office</vt:lpstr>
      <vt:lpstr>O Impacto da Compostagem na Redução de Resíduos Dispostos em Aterro Sanitário: Estudo de Caso do Município de Liberato Salzano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</vt:lpstr>
      <vt:lpstr>MATERIAIS E MÉTODOS</vt:lpstr>
      <vt:lpstr>MATERIAIS E MÉTODOS</vt:lpstr>
      <vt:lpstr>MATERIAIS E MÉTODOS</vt:lpstr>
      <vt:lpstr>MATERIAIS E MÉTODOS</vt:lpstr>
      <vt:lpstr>Instalação de composteiras   </vt:lpstr>
      <vt:lpstr>Instalação de composteiras   </vt:lpstr>
      <vt:lpstr>Instalação de composteiras   </vt:lpstr>
      <vt:lpstr>Destino do composto gerado  </vt:lpstr>
      <vt:lpstr>MATERIAIS E MÉTODOS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CONCLUSÃO</vt:lpstr>
      <vt:lpstr>Apresentação do PowerPoint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Impacto da Compostagem na Redução de Resíduos Dispostos em Aterro Sanitário: Estudo de Caso do Município de Liberato Salzano</dc:title>
  <dc:creator>Édina Thomé</dc:creator>
  <cp:lastModifiedBy>Édina Thomé</cp:lastModifiedBy>
  <cp:revision>60</cp:revision>
  <dcterms:modified xsi:type="dcterms:W3CDTF">2019-05-07T05:44:13Z</dcterms:modified>
</cp:coreProperties>
</file>