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7" r:id="rId5"/>
    <p:sldId id="272" r:id="rId6"/>
    <p:sldId id="271" r:id="rId7"/>
    <p:sldId id="270" r:id="rId8"/>
    <p:sldId id="269" r:id="rId9"/>
    <p:sldId id="266" r:id="rId10"/>
    <p:sldId id="265" r:id="rId11"/>
    <p:sldId id="264" r:id="rId12"/>
    <p:sldId id="263" r:id="rId13"/>
    <p:sldId id="262" r:id="rId14"/>
    <p:sldId id="303" r:id="rId15"/>
    <p:sldId id="302" r:id="rId16"/>
    <p:sldId id="301" r:id="rId17"/>
    <p:sldId id="300" r:id="rId18"/>
    <p:sldId id="260" r:id="rId19"/>
    <p:sldId id="259" r:id="rId20"/>
    <p:sldId id="285" r:id="rId21"/>
    <p:sldId id="284" r:id="rId22"/>
    <p:sldId id="283" r:id="rId23"/>
    <p:sldId id="282" r:id="rId24"/>
    <p:sldId id="280" r:id="rId25"/>
    <p:sldId id="279" r:id="rId26"/>
    <p:sldId id="278" r:id="rId27"/>
    <p:sldId id="277" r:id="rId28"/>
    <p:sldId id="275" r:id="rId29"/>
    <p:sldId id="274" r:id="rId30"/>
    <p:sldId id="305" r:id="rId31"/>
    <p:sldId id="304" r:id="rId32"/>
    <p:sldId id="298" r:id="rId33"/>
    <p:sldId id="297" r:id="rId34"/>
    <p:sldId id="295" r:id="rId35"/>
    <p:sldId id="293" r:id="rId36"/>
    <p:sldId id="292" r:id="rId37"/>
    <p:sldId id="291" r:id="rId38"/>
    <p:sldId id="315" r:id="rId39"/>
    <p:sldId id="290" r:id="rId40"/>
    <p:sldId id="289" r:id="rId41"/>
    <p:sldId id="288" r:id="rId42"/>
    <p:sldId id="287" r:id="rId43"/>
    <p:sldId id="306" r:id="rId44"/>
    <p:sldId id="314" r:id="rId45"/>
    <p:sldId id="313" r:id="rId46"/>
    <p:sldId id="312" r:id="rId47"/>
    <p:sldId id="332" r:id="rId48"/>
    <p:sldId id="311" r:id="rId49"/>
    <p:sldId id="333" r:id="rId50"/>
    <p:sldId id="310" r:id="rId51"/>
    <p:sldId id="309" r:id="rId52"/>
    <p:sldId id="308" r:id="rId53"/>
    <p:sldId id="307" r:id="rId54"/>
    <p:sldId id="318" r:id="rId55"/>
    <p:sldId id="317" r:id="rId56"/>
    <p:sldId id="316" r:id="rId57"/>
    <p:sldId id="319" r:id="rId58"/>
    <p:sldId id="337" r:id="rId59"/>
    <p:sldId id="340" r:id="rId60"/>
    <p:sldId id="341" r:id="rId61"/>
    <p:sldId id="339" r:id="rId62"/>
    <p:sldId id="328" r:id="rId63"/>
    <p:sldId id="334" r:id="rId64"/>
    <p:sldId id="329" r:id="rId65"/>
    <p:sldId id="330" r:id="rId66"/>
    <p:sldId id="336" r:id="rId67"/>
    <p:sldId id="331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35" r:id="rId77"/>
    <p:sldId id="342" r:id="rId7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120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0584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4604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796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551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401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1333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744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300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595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9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0867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A7F93-6E48-4C87-830F-310DE3B8F93A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FE67D-FD1C-4F4C-8465-A69095FCE6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332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3.jpeg"/><Relationship Id="rId4" Type="http://schemas.openxmlformats.org/officeDocument/2006/relationships/image" Target="../media/image6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69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g"/><Relationship Id="rId5" Type="http://schemas.openxmlformats.org/officeDocument/2006/relationships/image" Target="../media/image72.png"/><Relationship Id="rId4" Type="http://schemas.openxmlformats.org/officeDocument/2006/relationships/image" Target="../media/image71.jpe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jpeg"/><Relationship Id="rId4" Type="http://schemas.openxmlformats.org/officeDocument/2006/relationships/image" Target="../media/image74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7" Type="http://schemas.openxmlformats.org/officeDocument/2006/relationships/image" Target="../media/image8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5.jpeg"/><Relationship Id="rId4" Type="http://schemas.openxmlformats.org/officeDocument/2006/relationships/image" Target="../media/image84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0.jpg"/><Relationship Id="rId4" Type="http://schemas.openxmlformats.org/officeDocument/2006/relationships/image" Target="../media/image89.jp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454035" y="739314"/>
            <a:ext cx="8188002" cy="1609566"/>
          </a:xfr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chemeClr val="tx1">
                <a:alpha val="40000"/>
              </a:schemeClr>
            </a:outerShdw>
          </a:effectLst>
        </p:spPr>
        <p:txBody>
          <a:bodyPr>
            <a:normAutofit fontScale="90000"/>
          </a:bodyPr>
          <a:lstStyle/>
          <a:p>
            <a:r>
              <a:rPr lang="pt-BR" sz="4000" b="1" dirty="0"/>
              <a:t>Minicurso 1: Uso da Automação como Ferramenta para Redução de Perdas em Sistemas de Abastecimento de Água</a:t>
            </a:r>
            <a:endParaRPr lang="pt-BR" sz="4000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2195361" y="3026457"/>
            <a:ext cx="4705350" cy="471631"/>
          </a:xfrm>
          <a:solidFill>
            <a:schemeClr val="l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62500" lnSpcReduction="20000"/>
          </a:bodyPr>
          <a:lstStyle/>
          <a:p>
            <a:r>
              <a:rPr lang="pt-BR" u="sng" dirty="0">
                <a:solidFill>
                  <a:schemeClr val="tx1"/>
                </a:solidFill>
              </a:rPr>
              <a:t>Instrutor:</a:t>
            </a:r>
            <a:r>
              <a:rPr lang="pt-BR" dirty="0">
                <a:solidFill>
                  <a:schemeClr val="tx1"/>
                </a:solidFill>
              </a:rPr>
              <a:t> </a:t>
            </a:r>
            <a:r>
              <a:rPr lang="pt-BR" b="1" dirty="0" smtClean="0">
                <a:solidFill>
                  <a:schemeClr val="tx1"/>
                </a:solidFill>
              </a:rPr>
              <a:t>Prof. Renato </a:t>
            </a:r>
            <a:r>
              <a:rPr lang="pt-BR" b="1" dirty="0">
                <a:solidFill>
                  <a:schemeClr val="tx1"/>
                </a:solidFill>
              </a:rPr>
              <a:t>Leandro </a:t>
            </a:r>
            <a:r>
              <a:rPr lang="pt-BR" b="1" dirty="0" smtClean="0">
                <a:solidFill>
                  <a:schemeClr val="tx1"/>
                </a:solidFill>
              </a:rPr>
              <a:t>Beregula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5" name="Picture 6" descr="Resultado de imagem para ufm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311" y="4175665"/>
            <a:ext cx="3219450" cy="1381126"/>
          </a:xfrm>
          <a:prstGeom prst="rect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47812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323528" y="305605"/>
            <a:ext cx="7770393" cy="1027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Disponibilidade Hídrica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467544" y="1484784"/>
            <a:ext cx="7980265" cy="4256909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Dados do World </a:t>
            </a:r>
            <a:r>
              <a:rPr kumimoji="0" lang="pt-BR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Resources</a:t>
            </a: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pt-BR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Institute</a:t>
            </a: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(WRI): 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Volume de água disponível e própria para consumo humano: 1% da água do planeta.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Essa pequena quantidade é repartida entre: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Agricultura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Indústria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Consumo doméstico (cerca de 8% do total da água disponível)(Malheiro, 2011).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Relatórios anuais da Organização das Nações Unidas (ONU) apresentam previsões futuras desfavoráveis: 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2025 cerca de 60% da população mundial viverá em regiões com escassez de água. 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921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216" y="1354441"/>
            <a:ext cx="5747015" cy="4029091"/>
          </a:xfrm>
          <a:prstGeom prst="rect">
            <a:avLst/>
          </a:prstGeom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323528" y="305605"/>
            <a:ext cx="7770393" cy="1027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Distribuição dos Recursos Hídricos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5959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6672"/>
            <a:ext cx="8166830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659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quÃ­feros Brasil Ã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412777"/>
            <a:ext cx="4829538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436096" y="496175"/>
            <a:ext cx="3827755" cy="2104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b="1" dirty="0" smtClean="0">
                <a:latin typeface="Poppins"/>
              </a:rPr>
              <a:t>Distribuição da água doce superficial:</a:t>
            </a:r>
          </a:p>
          <a:p>
            <a:endParaRPr lang="pt-BR" sz="1400" dirty="0" smtClean="0">
              <a:latin typeface="Poppin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68</a:t>
            </a:r>
            <a:r>
              <a:rPr lang="pt-BR" sz="1400" dirty="0">
                <a:latin typeface="Poppins"/>
              </a:rPr>
              <a:t>% localiza-se na região </a:t>
            </a:r>
            <a:r>
              <a:rPr lang="pt-BR" sz="1400" dirty="0" smtClean="0">
                <a:latin typeface="Poppins"/>
              </a:rPr>
              <a:t>Norte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16</a:t>
            </a:r>
            <a:r>
              <a:rPr lang="pt-BR" sz="1400" dirty="0">
                <a:latin typeface="Poppins"/>
              </a:rPr>
              <a:t>% na região </a:t>
            </a:r>
            <a:r>
              <a:rPr lang="pt-BR" sz="1400" dirty="0" smtClean="0">
                <a:latin typeface="Poppins"/>
              </a:rPr>
              <a:t>Centro-Oeste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7</a:t>
            </a:r>
            <a:r>
              <a:rPr lang="pt-BR" sz="1400" dirty="0">
                <a:latin typeface="Poppins"/>
              </a:rPr>
              <a:t>% na região </a:t>
            </a:r>
            <a:r>
              <a:rPr lang="pt-BR" sz="1400" dirty="0" smtClean="0">
                <a:latin typeface="Poppins"/>
              </a:rPr>
              <a:t>Sul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6</a:t>
            </a:r>
            <a:r>
              <a:rPr lang="pt-BR" sz="1400" dirty="0">
                <a:latin typeface="Poppins"/>
              </a:rPr>
              <a:t>% na região </a:t>
            </a:r>
            <a:r>
              <a:rPr lang="pt-BR" sz="1400" dirty="0" smtClean="0">
                <a:latin typeface="Poppins"/>
              </a:rPr>
              <a:t>Sudeste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3</a:t>
            </a:r>
            <a:r>
              <a:rPr lang="pt-BR" sz="1400" dirty="0">
                <a:latin typeface="Poppins"/>
              </a:rPr>
              <a:t>% na região Nordeste</a:t>
            </a:r>
            <a:endParaRPr lang="pt-BR" sz="1400" dirty="0"/>
          </a:p>
        </p:txBody>
      </p:sp>
      <p:sp>
        <p:nvSpPr>
          <p:cNvPr id="5" name="Retângulo 4"/>
          <p:cNvSpPr/>
          <p:nvPr/>
        </p:nvSpPr>
        <p:spPr>
          <a:xfrm>
            <a:off x="5408271" y="2891802"/>
            <a:ext cx="4286231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b="1" dirty="0" smtClean="0">
                <a:latin typeface="Poppins"/>
              </a:rPr>
              <a:t>Distribuição da população brasileira </a:t>
            </a:r>
          </a:p>
          <a:p>
            <a:r>
              <a:rPr lang="pt-BR" sz="1400" b="1" dirty="0" smtClean="0">
                <a:latin typeface="Poppins"/>
              </a:rPr>
              <a:t>(IBGE, 2017)</a:t>
            </a:r>
          </a:p>
          <a:p>
            <a:endParaRPr lang="pt-BR" sz="1400" dirty="0" smtClean="0">
              <a:latin typeface="Poppins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42,03</a:t>
            </a:r>
            <a:r>
              <a:rPr lang="pt-BR" sz="1400" dirty="0">
                <a:latin typeface="Poppins"/>
              </a:rPr>
              <a:t>% </a:t>
            </a:r>
            <a:r>
              <a:rPr lang="pt-BR" sz="1400" dirty="0" smtClean="0">
                <a:latin typeface="Poppins"/>
              </a:rPr>
              <a:t>região Sudeste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27,68</a:t>
            </a:r>
            <a:r>
              <a:rPr lang="pt-BR" sz="1400" dirty="0">
                <a:latin typeface="Poppins"/>
              </a:rPr>
              <a:t>% na região </a:t>
            </a:r>
            <a:r>
              <a:rPr lang="pt-BR" sz="1400" dirty="0" smtClean="0">
                <a:latin typeface="Poppins"/>
              </a:rPr>
              <a:t>Nordeste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14,33</a:t>
            </a:r>
            <a:r>
              <a:rPr lang="pt-BR" sz="1400" dirty="0">
                <a:latin typeface="Poppins"/>
              </a:rPr>
              <a:t>% na região </a:t>
            </a:r>
            <a:r>
              <a:rPr lang="pt-BR" sz="1400" dirty="0" smtClean="0">
                <a:latin typeface="Poppins"/>
              </a:rPr>
              <a:t>Sul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8,28</a:t>
            </a:r>
            <a:r>
              <a:rPr lang="pt-BR" sz="1400" dirty="0">
                <a:latin typeface="Poppins"/>
              </a:rPr>
              <a:t>% na região </a:t>
            </a:r>
            <a:r>
              <a:rPr lang="pt-BR" sz="1400" dirty="0" smtClean="0">
                <a:latin typeface="Poppins"/>
              </a:rPr>
              <a:t>Norte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400" dirty="0" smtClean="0">
                <a:latin typeface="Poppins"/>
              </a:rPr>
              <a:t>7,67</a:t>
            </a:r>
            <a:r>
              <a:rPr lang="pt-BR" sz="1400" dirty="0">
                <a:latin typeface="Poppins"/>
              </a:rPr>
              <a:t>% na região </a:t>
            </a:r>
            <a:r>
              <a:rPr lang="pt-BR" sz="1400" dirty="0" smtClean="0">
                <a:latin typeface="Poppins"/>
              </a:rPr>
              <a:t>Centro-Oeste</a:t>
            </a:r>
            <a:endParaRPr lang="pt-BR" sz="14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26867" y="467013"/>
            <a:ext cx="4542740" cy="10351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Distribuição dos Recursos Hídricos</a:t>
            </a:r>
            <a:endParaRPr kumimoji="0" lang="pt-BR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94370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98" y="1209892"/>
            <a:ext cx="4201442" cy="310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070562" y="1512239"/>
            <a:ext cx="37502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panose="020B0604020202020204" pitchFamily="34" charset="0"/>
              </a:rPr>
              <a:t>Estado com estratégica </a:t>
            </a:r>
            <a:r>
              <a:rPr lang="pt-BR" b="1" dirty="0">
                <a:latin typeface="Arial" panose="020B0604020202020204" pitchFamily="34" charset="0"/>
              </a:rPr>
              <a:t>posição </a:t>
            </a:r>
            <a:r>
              <a:rPr lang="pt-BR" b="1" dirty="0" smtClean="0">
                <a:latin typeface="Arial" panose="020B0604020202020204" pitchFamily="34" charset="0"/>
              </a:rPr>
              <a:t>geográfica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 smtClean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panose="020B0604020202020204" pitchFamily="34" charset="0"/>
              </a:rPr>
              <a:t>Armazenador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 smtClean="0">
              <a:latin typeface="Arial" panose="020B0604020202020204" pitchFamily="34" charset="0"/>
            </a:endParaRPr>
          </a:p>
        </p:txBody>
      </p:sp>
      <p:pic>
        <p:nvPicPr>
          <p:cNvPr id="5" name="Picture 4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815" y="2852936"/>
            <a:ext cx="3628109" cy="269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323528" y="4072549"/>
            <a:ext cx="37502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 smtClean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 smtClean="0">
                <a:latin typeface="Arial" panose="020B0604020202020204" pitchFamily="34" charset="0"/>
              </a:rPr>
              <a:t>Gerador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b="1" dirty="0" smtClean="0"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b="1" dirty="0">
                <a:latin typeface="Arial" panose="020B0604020202020204" pitchFamily="34" charset="0"/>
              </a:rPr>
              <a:t>E</a:t>
            </a:r>
            <a:r>
              <a:rPr lang="pt-BR" b="1" dirty="0" smtClean="0">
                <a:latin typeface="Arial" panose="020B0604020202020204" pitchFamily="34" charset="0"/>
              </a:rPr>
              <a:t>xportador </a:t>
            </a:r>
            <a:r>
              <a:rPr lang="pt-BR" b="1" dirty="0">
                <a:latin typeface="Arial" panose="020B0604020202020204" pitchFamily="34" charset="0"/>
              </a:rPr>
              <a:t>de água para as regiões vizinhas</a:t>
            </a:r>
            <a:endParaRPr lang="pt-BR" b="1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383498" y="262212"/>
            <a:ext cx="8497271" cy="1027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Mato Grosso e </a:t>
            </a:r>
            <a:r>
              <a:rPr lang="pt-BR" dirty="0" smtClean="0">
                <a:solidFill>
                  <a:sysClr val="windowText" lastClr="000000"/>
                </a:solidFill>
                <a:latin typeface="Calibri Light" panose="020F0302020204030204"/>
              </a:rPr>
              <a:t>seus </a:t>
            </a: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Recursos Hídricos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20465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611560" y="630486"/>
            <a:ext cx="8064896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Formas de Avaliação dos Sistemas de Abastecimento</a:t>
            </a:r>
            <a:endParaRPr kumimoji="0" lang="pt-BR" sz="4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467544" y="1916832"/>
            <a:ext cx="7982272" cy="37228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</a:rPr>
              <a:t>Índice de atendimento;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</a:rPr>
              <a:t>Índice de reclamações;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</a:rPr>
              <a:t>Arrecadação x Custos;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sz="2400" b="1" dirty="0" smtClean="0">
                <a:solidFill>
                  <a:sysClr val="windowText" lastClr="000000"/>
                </a:solidFill>
                <a:latin typeface="Calibri" panose="020F0502020204030204"/>
              </a:rPr>
              <a:t>Índice de perdas;</a:t>
            </a:r>
            <a:endParaRPr kumimoji="0" lang="pt-BR" sz="24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</a:rPr>
              <a:t>Abastecimento </a:t>
            </a: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</a:rPr>
              <a:t>contínuo </a:t>
            </a: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</a:rPr>
              <a:t>x Abastecimento intermitente</a:t>
            </a:r>
            <a:endParaRPr kumimoji="0" lang="pt-BR" sz="24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84903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69041" y="1052736"/>
            <a:ext cx="8280920" cy="5251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Dimensão </a:t>
            </a:r>
            <a:r>
              <a:rPr kumimoji="0" lang="pt-BR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Económico-Financeira</a:t>
            </a:r>
            <a:endParaRPr kumimoji="0" lang="pt-BR" sz="28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Dimensão Técnica 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Dimensão Ambiental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Dimensão de Saúde Pública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Dimensão Social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97532" y="498732"/>
            <a:ext cx="8064896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4000" dirty="0" smtClean="0">
                <a:solidFill>
                  <a:sysClr val="windowText" lastClr="000000"/>
                </a:solidFill>
                <a:latin typeface="Calibri Light" panose="020F0302020204030204"/>
              </a:rPr>
              <a:t>Impacto Multidimensional Das </a:t>
            </a:r>
            <a:r>
              <a:rPr lang="pt-BR" sz="4000" dirty="0">
                <a:solidFill>
                  <a:sysClr val="windowText" lastClr="000000"/>
                </a:solidFill>
                <a:latin typeface="Calibri Light" panose="020F0302020204030204"/>
              </a:rPr>
              <a:t>perdas de água nos </a:t>
            </a:r>
            <a:r>
              <a:rPr lang="pt-BR" sz="4000" dirty="0" smtClean="0">
                <a:solidFill>
                  <a:sysClr val="windowText" lastClr="000000"/>
                </a:solidFill>
                <a:latin typeface="Calibri Light" panose="020F0302020204030204"/>
              </a:rPr>
              <a:t>SAA</a:t>
            </a:r>
            <a:endParaRPr lang="pt-BR" sz="4000" dirty="0">
              <a:solidFill>
                <a:sysClr val="windowText" lastClr="000000"/>
              </a:solidFill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16652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395536" y="312316"/>
            <a:ext cx="8280920" cy="10587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Índice de Perdas de água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63778" y="1371095"/>
            <a:ext cx="8280920" cy="34755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nível de perdas de água constitui um índice relevante para medir a eficiência dos prestadores em atividades como: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Distribuição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Planejamento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Investimentos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>
                <a:solidFill>
                  <a:sysClr val="windowText" lastClr="000000"/>
                </a:solidFill>
                <a:latin typeface="Calibri" panose="020F0502020204030204"/>
              </a:rPr>
              <a:t>M</a:t>
            </a:r>
            <a:r>
              <a:rPr kumimoji="0" lang="pt-BR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anutenção</a:t>
            </a:r>
            <a:endParaRPr kumimoji="0" lang="pt-BR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3177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299564" y="980728"/>
            <a:ext cx="8496944" cy="453538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(Brasil)Em 2016, as perdas financeiras na distribuição da água potável representaram </a:t>
            </a: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R$ 10,5 bilhões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(Trata Brasil, 2018).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(Brasil) Todo o setor de saneamento básico investiu </a:t>
            </a: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R$ 11,5 bilhões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mesmo ano. (Trata Brasil, 2018).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(Portugal) 30% da água captada</a:t>
            </a:r>
            <a:r>
              <a:rPr kumimoji="0" lang="pt-BR" sz="24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não chega a ser faturada aos utilizadores.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(Portugal) As perdas económicas estimadas na ordem dos 235 milhões de euros/ano. Associação ZERO (2017).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1" indent="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1" indent="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18256" y="116632"/>
            <a:ext cx="8280920" cy="105877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sz="3600" dirty="0">
                <a:solidFill>
                  <a:sysClr val="windowText" lastClr="000000"/>
                </a:solidFill>
                <a:latin typeface="Calibri Light" panose="020F0302020204030204"/>
              </a:rPr>
              <a:t>Impacto financeiro causado pelas perdas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51487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407576" y="1456499"/>
            <a:ext cx="8280920" cy="42646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 smtClean="0">
                <a:solidFill>
                  <a:sysClr val="windowText" lastClr="000000"/>
                </a:solidFill>
                <a:latin typeface="Calibri" panose="020F0502020204030204"/>
              </a:rPr>
              <a:t>V</a:t>
            </a: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 aumentando o já elevado nível de perdas.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 smtClean="0">
                <a:solidFill>
                  <a:sysClr val="windowText" lastClr="000000"/>
                </a:solidFill>
                <a:latin typeface="Calibri" panose="020F0502020204030204"/>
              </a:rPr>
              <a:t>P</a:t>
            </a:r>
            <a:r>
              <a:rPr kumimoji="0" lang="pt-BR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erdas</a:t>
            </a: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faturamento total e na distribuição em </a:t>
            </a: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2016</a:t>
            </a: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foram respectivamente de </a:t>
            </a: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38,53% e 38,05%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t-BR" dirty="0" smtClean="0">
                <a:solidFill>
                  <a:sysClr val="windowText" lastClr="000000"/>
                </a:solidFill>
                <a:latin typeface="Calibri" panose="020F0502020204030204"/>
              </a:rPr>
              <a:t>P</a:t>
            </a:r>
            <a:r>
              <a:rPr kumimoji="0" lang="pt-BR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erdas</a:t>
            </a: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faturamento total e na distribuição em </a:t>
            </a: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2011</a:t>
            </a: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foram respectivamente de </a:t>
            </a: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37,92% e 36,94%.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389284" y="184222"/>
            <a:ext cx="8280920" cy="1127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Cenário das Perdas de água no Brasil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069656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96292"/>
            <a:ext cx="84249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Cenário das Perdas de água no Brasil</a:t>
            </a: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23528" y="1556792"/>
            <a:ext cx="8424936" cy="21602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quadro é ainda mais preocupante porque a maior parte das empresas não mede as perdas de água de maneira consistente, do modo que, por exemplo, não são divulgados indicadores que reflitam de maneira independente as perdas físicas e comercias.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3642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35568" y="1268760"/>
            <a:ext cx="8340888" cy="43924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Dos cem maiores municípios brasileiros: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Quase 70% tem perdas de faturamento superiores a 30%.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Grande potencial de redução de perdas de água nesses municípios.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Aumento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 disponibilidade hídrica para os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usuários.</a:t>
            </a: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1" algn="just">
              <a:lnSpc>
                <a:spcPct val="170000"/>
              </a:lnSpc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Ganhos 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financeiros para os operadores.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335568" y="116632"/>
            <a:ext cx="84249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Cenário das Perdas de água no Brasil</a:t>
            </a:r>
          </a:p>
        </p:txBody>
      </p:sp>
    </p:spTree>
    <p:extLst>
      <p:ext uri="{BB962C8B-B14F-4D97-AF65-F5344CB8AC3E}">
        <p14:creationId xmlns:p14="http://schemas.microsoft.com/office/powerpoint/2010/main" val="9649762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18864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Situação das perdas no mundo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1340768"/>
            <a:ext cx="5064297" cy="400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75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40862" y="21762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Situação das perdas no Brasil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680" y="1543187"/>
            <a:ext cx="6408712" cy="325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3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9920" y="12636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Situação das perdas no centro-oeste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268760"/>
            <a:ext cx="6264696" cy="401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198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174581"/>
            <a:ext cx="9736923" cy="1182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Situação das perdas no Mato Grosso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92" y="1144453"/>
            <a:ext cx="3447528" cy="3089021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120758"/>
            <a:ext cx="4785819" cy="457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039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71572" y="150188"/>
            <a:ext cx="8352928" cy="11145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Definição de Perdas de Água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366818" y="1404577"/>
            <a:ext cx="8352928" cy="443819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Perdas reais</a:t>
            </a:r>
          </a:p>
          <a:p>
            <a:pPr marL="685800" marR="0" lvl="1" indent="-228600" algn="l" defTabSz="914400" rtl="0" eaLnBrk="1" fontAlgn="auto" latinLnBrk="0" hangingPunct="1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Equivalem ao volume de água perdido durante as diferentes etapas do processo:</a:t>
            </a:r>
          </a:p>
          <a:p>
            <a: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Captação na natureza;</a:t>
            </a:r>
          </a:p>
          <a:p>
            <a: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Tratamento;</a:t>
            </a:r>
          </a:p>
          <a:p>
            <a: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Armazenamento;</a:t>
            </a:r>
          </a:p>
          <a:p>
            <a: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Distribuição.</a:t>
            </a:r>
          </a:p>
          <a:p>
            <a:pPr marL="685800" marR="0" lvl="1" indent="-228600" algn="l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Consequências: afetam diretamente os custos de produção e a demanda hídrica.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420888"/>
            <a:ext cx="3171383" cy="2263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97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323528" y="331710"/>
            <a:ext cx="8496944" cy="1009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Causas das Perdas Reais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8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3182"/>
            <a:ext cx="8180632" cy="3883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667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-197191" y="145696"/>
            <a:ext cx="6892383" cy="11639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Exemplo de Perdas </a:t>
            </a:r>
            <a:r>
              <a:rPr lang="pt-BR" dirty="0">
                <a:latin typeface="Calibri Light" panose="020F0302020204030204" pitchFamily="34" charset="0"/>
                <a:cs typeface="Calibri Light" panose="020F0302020204030204" pitchFamily="34" charset="0"/>
              </a:rPr>
              <a:t>R</a:t>
            </a:r>
            <a:r>
              <a:rPr lang="pt-B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eais</a:t>
            </a:r>
            <a:endParaRPr lang="pt-B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7096"/>
            <a:ext cx="4126080" cy="27399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00" y="2348881"/>
            <a:ext cx="4020752" cy="301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7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68678" y="404664"/>
            <a:ext cx="5976664" cy="960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Exemplo de Perdas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R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eais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85915"/>
            <a:ext cx="8334068" cy="354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54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37267" y="400374"/>
            <a:ext cx="6034933" cy="6585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Exemplo de Perdas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R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eais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854" y="1028602"/>
            <a:ext cx="1943926" cy="235857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23698"/>
            <a:ext cx="2240137" cy="303517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986" y="964284"/>
            <a:ext cx="2213094" cy="303233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626856"/>
            <a:ext cx="1780562" cy="215573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293497"/>
            <a:ext cx="4530978" cy="977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404664"/>
            <a:ext cx="6135880" cy="6623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Exemplo de Perdas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R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eais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040956"/>
            <a:ext cx="7344816" cy="438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5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219900"/>
            <a:ext cx="9930167" cy="1209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Definição de Perdas de Água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1124744"/>
            <a:ext cx="8280920" cy="4392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Perdas aparente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Correspondem aos volumes de água consumidos, mas não autorizados nem faturados, também denominados perdas comerciais.</a:t>
            </a:r>
          </a:p>
          <a:p>
            <a:pPr marL="1143000" marR="0" lvl="2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Fraudes;</a:t>
            </a:r>
          </a:p>
          <a:p>
            <a:pPr marL="1143000" marR="0" lvl="2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Ligações clandestinas ;</a:t>
            </a:r>
          </a:p>
          <a:p>
            <a:pPr marL="1143000" marR="0" lvl="2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Falhas no cadastro comercial;</a:t>
            </a:r>
          </a:p>
          <a:p>
            <a:pPr marL="1143000" marR="0" lvl="2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Erros na medição dos hidrômetros.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Todos os equipamentos com o passar do tempo </a:t>
            </a:r>
          </a:p>
          <a:p>
            <a:pPr marL="457200" marR="0" lvl="1" indent="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tendem a perder o rigor da medição</a:t>
            </a:r>
            <a:r>
              <a:rPr lang="pt-BR" sz="1800" dirty="0">
                <a:solidFill>
                  <a:sysClr val="windowText" lastClr="000000"/>
                </a:solidFill>
                <a:latin typeface="Calibri" panose="020F0502020204030204"/>
              </a:rPr>
              <a:t>.</a:t>
            </a:r>
            <a:endParaRPr kumimoji="0" lang="pt-BR" sz="16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914400" marR="0" lvl="2" indent="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16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1" y="2996953"/>
            <a:ext cx="2736303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49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67544" y="312316"/>
            <a:ext cx="7910264" cy="11245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Perdas </a:t>
            </a:r>
            <a:r>
              <a:rPr lang="pt-BR" dirty="0" smtClean="0">
                <a:solidFill>
                  <a:sysClr val="windowText" lastClr="000000"/>
                </a:solidFill>
                <a:latin typeface="Calibri Light" panose="020F0302020204030204"/>
              </a:rPr>
              <a:t>Aparente</a:t>
            </a:r>
            <a:endParaRPr lang="pt-BR" dirty="0">
              <a:solidFill>
                <a:sysClr val="windowText" lastClr="000000"/>
              </a:solidFill>
              <a:latin typeface="Calibri Light" panose="020F0302020204030204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-28601" y="692696"/>
            <a:ext cx="8705057" cy="468052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Consequências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143000" marR="0" lvl="2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Impacto direto sobre a receita das empresas.</a:t>
            </a:r>
          </a:p>
          <a:p>
            <a:pPr marL="1143000" marR="0" lvl="2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143000" marR="0" lvl="2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Um elevado nível de perdas aparentes reduz a capacidade financeira dos prestadores e, consequentemente, os recursos disponíveis para ampliar a oferta, melhorar a qualidade dos serviços ou realizar as despesas requeridas na manutenção e reposição da infraestrutura. 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9984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314385"/>
            <a:ext cx="7006380" cy="8252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Exemplo de Perdas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A</a:t>
            </a: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parentes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2" descr="Resultado de imagem para fraude hidromet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14103"/>
            <a:ext cx="3533490" cy="235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810586"/>
            <a:ext cx="3330300" cy="1921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m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094" y="1057427"/>
            <a:ext cx="2829706" cy="2395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36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380900"/>
            <a:ext cx="6839807" cy="8177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Exemplo de Perdas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A</a:t>
            </a: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parentes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40768"/>
            <a:ext cx="7848872" cy="398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19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782" y="219726"/>
            <a:ext cx="7838256" cy="108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Limites</a:t>
            </a:r>
            <a:r>
              <a:rPr kumimoji="0" lang="pt-BR" sz="36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Para Redução das </a:t>
            </a:r>
            <a:r>
              <a:rPr kumimoji="0" lang="pt-BR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Perdas de água</a:t>
            </a:r>
            <a:endParaRPr kumimoji="0" lang="pt-BR" sz="3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23528" y="1300441"/>
            <a:ext cx="8424936" cy="436080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lnSpc>
                <a:spcPct val="150000"/>
              </a:lnSpc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Inviabilidade </a:t>
            </a:r>
            <a:r>
              <a:rPr lang="pt-BR" dirty="0">
                <a:solidFill>
                  <a:sysClr val="windowText" lastClr="000000"/>
                </a:solidFill>
              </a:rPr>
              <a:t>de eliminar completamente as perdas de água.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Limite econômico: Volume a partir do qual os custos para reduzir as perdas são maiores do que o valor intrínseco dos volumes recuperados;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Limite técnico ("perdas inevitáveis"): Volume mínimo definido pelo alcance das tecnologias atuais.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921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10417" y="297324"/>
            <a:ext cx="8112644" cy="945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Nível econômico de Vazamentos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1190030"/>
            <a:ext cx="8112644" cy="31034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 figura abaixo apresenta-se tanto o “nível econômico ótimo de vazamentos” quanto o “nível mínimo de vazamentos”.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95152"/>
            <a:ext cx="4130141" cy="2945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6232626" y="3275177"/>
            <a:ext cx="23937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Linear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exponencial</a:t>
            </a:r>
          </a:p>
        </p:txBody>
      </p:sp>
    </p:spTree>
    <p:extLst>
      <p:ext uri="{BB962C8B-B14F-4D97-AF65-F5344CB8AC3E}">
        <p14:creationId xmlns:p14="http://schemas.microsoft.com/office/powerpoint/2010/main" val="356659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620688"/>
            <a:ext cx="5558536" cy="467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26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76672"/>
            <a:ext cx="5797383" cy="489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44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396631"/>
            <a:ext cx="7399634" cy="10006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Como Reduzir as Perdas?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83" y="1783616"/>
            <a:ext cx="7697506" cy="330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41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116632"/>
            <a:ext cx="583508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Como Reduzir as Perdas?</a:t>
            </a:r>
            <a:endParaRPr lang="pt-BR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4" y="1335885"/>
            <a:ext cx="8136904" cy="3966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90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69612" y="616063"/>
            <a:ext cx="8094631" cy="977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Como Reduzir as Perdas – Conhecer o Problema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8030057" cy="3482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43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79923" y="396147"/>
            <a:ext cx="8744751" cy="10130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Diagnóstico de</a:t>
            </a:r>
            <a:r>
              <a:rPr kumimoji="0" lang="pt-BR" sz="4400" b="0" i="0" u="none" strike="noStrike" kern="120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P</a:t>
            </a: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erdas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4" y="1795039"/>
            <a:ext cx="8136904" cy="3278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94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547152"/>
            <a:ext cx="7838256" cy="9768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Automação Como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F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erramenta</a:t>
            </a: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p/ Redução de Perdas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595861" y="2060848"/>
            <a:ext cx="7838256" cy="3206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que é automação?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que pode ser automatizado em um SAA?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Quais as vantagens?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75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01006" y="519261"/>
            <a:ext cx="8232707" cy="10442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Automação Como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F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erramenta</a:t>
            </a: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p/ Redução de Perdas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Espaço Reservado para Conteúdo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00808"/>
            <a:ext cx="7488832" cy="35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2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85161" y="16473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Níveis de Automação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692" y="1268760"/>
            <a:ext cx="6192688" cy="405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8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18864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Níveis de Automação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67544" y="2276872"/>
            <a:ext cx="8208912" cy="33843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Sistema </a:t>
            </a:r>
            <a:r>
              <a:rPr kumimoji="0" lang="pt-BR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Offline</a:t>
            </a:r>
            <a:endParaRPr kumimoji="0" lang="pt-BR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pt-BR" sz="3200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Coleta de dados (datalogger)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Execução de tarefas (Supervisório </a:t>
            </a:r>
            <a:r>
              <a:rPr kumimoji="0" lang="pt-BR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Offline</a:t>
            </a: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)</a:t>
            </a: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802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56" y="1196752"/>
            <a:ext cx="3637612" cy="2423174"/>
          </a:xfrm>
          <a:prstGeom prst="rect">
            <a:avLst/>
          </a:prstGeom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466434" y="300954"/>
            <a:ext cx="7780251" cy="10049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Controle de Pressão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136494"/>
            <a:ext cx="5184960" cy="342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65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414743" y="464912"/>
            <a:ext cx="833372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Níveis de Automação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14743" y="2245065"/>
            <a:ext cx="8162888" cy="3672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Sistema Online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Coleta e transmissão de dados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Execução de tarefas (Supervisório Online)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444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423717"/>
            <a:ext cx="7722054" cy="9719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Níveis de Automação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819673" y="1268760"/>
            <a:ext cx="7722054" cy="31906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Banco de dados georreferenciados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2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09104"/>
            <a:ext cx="5919884" cy="391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74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467544" y="1966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Níveis de Automação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467544" y="127441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Simulação hidráulica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303043"/>
            <a:ext cx="4571919" cy="4383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55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583" y="548680"/>
            <a:ext cx="2770906" cy="510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10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" y="0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183" y="620688"/>
            <a:ext cx="5921706" cy="462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30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395536" y="1431274"/>
            <a:ext cx="8352928" cy="417646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Os seguintes passo tem por objetivo tornar os município referência no controle de perdas de água: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Levantar dados operacionais e </a:t>
            </a:r>
            <a:r>
              <a:rPr kumimoji="0" lang="pt-BR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georreferencia-los</a:t>
            </a: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Instalar equipamentos de monitoramento e operação remota em todas as unidades de bombeamento.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7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Instalar e monitorar remotamente os equipamentos de macromedição.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395536" y="168301"/>
            <a:ext cx="8352928" cy="1124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Metas a Serem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A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lcançadas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8346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371572" y="1293186"/>
            <a:ext cx="8352928" cy="417646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Os seguintes passo tem por objetivo tornar os município referência no controle de perdas de água: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Instalar uma malha de monitoramento de pressão na rede de abastecimento de água.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Aplicar a metodologia do balanço hídrico mensalmente para quantificar as perdas de água e acompanhar a redução da mesma.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Reduzir os rompimentos de rede por excesso de pressão.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16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Reduzir as reclamações de falta de água por parte da população.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395536" y="168301"/>
            <a:ext cx="8352928" cy="1124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Metas a Serem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A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lcançadas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1981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240308"/>
            <a:ext cx="7910264" cy="1168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Metas a Serem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A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lcançadas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23528" y="1196752"/>
            <a:ext cx="8352928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 instituto Trata Brasil em seu ultimo estudo (2018) definiu três cenários para a média nacional do nível de perdas, com base no nível alcançado em 2033: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15% (otimista) 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20% (base)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25% (conservador)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pt-BR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lvl="1" algn="just">
              <a:defRPr/>
            </a:pPr>
            <a:r>
              <a:rPr lang="pt-BR" kern="0" dirty="0" smtClean="0">
                <a:solidFill>
                  <a:prstClr val="black"/>
                </a:solidFill>
              </a:rPr>
              <a:t>Ganhos </a:t>
            </a:r>
            <a:r>
              <a:rPr lang="pt-BR" kern="0" dirty="0">
                <a:solidFill>
                  <a:prstClr val="black"/>
                </a:solidFill>
              </a:rPr>
              <a:t>brutos com a redução de perdas de R$ 59,2 bilhões até 2033</a:t>
            </a: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2595197"/>
            <a:ext cx="5112568" cy="148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31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240308"/>
            <a:ext cx="7910264" cy="11684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Metas a Serem </a:t>
            </a:r>
            <a:r>
              <a:rPr lang="pt-BR" dirty="0">
                <a:solidFill>
                  <a:sysClr val="windowText" lastClr="000000"/>
                </a:solidFill>
                <a:latin typeface="Calibri Light" panose="020F0302020204030204"/>
              </a:rPr>
              <a:t>A</a:t>
            </a:r>
            <a:r>
              <a:rPr kumimoji="0" lang="pt-BR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lcançadas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22904" y="2132856"/>
            <a:ext cx="8655527" cy="43997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just"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metas ainda estão acima do alcançado em lugares como Tóquio ou Cingapura, cujos níveis de perdas estão abaixo dede 10%. </a:t>
            </a:r>
          </a:p>
          <a:p>
            <a:pPr lvl="1" algn="just">
              <a:defRPr/>
            </a:pPr>
            <a:endParaRPr lang="pt-BR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lvl="1" algn="just">
              <a:defRPr/>
            </a:pPr>
            <a:r>
              <a:rPr kumimoji="0" lang="pt-BR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Porém, entendesse que são metas adequadas e mais desafiadoras do que as estabelecidas no Plano Nacional de Saneamento (PLANASAB), que prevê perdas de 31% em 2033.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994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600348"/>
            <a:ext cx="8486328" cy="10807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Os "20 Mandamentos" do controle e redução de perdas são: 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23528" y="1660365"/>
            <a:ext cx="8486328" cy="3547591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14350" marR="0" lvl="0" indent="-51435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 E ATUALIZAR CADASTRO SOBRE TODAS AS COISAS.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 SEM MEDIR NÃO HÁ O QUE CONTROLAR.</a:t>
            </a: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3. ENGENHARIA DA OPERAÇÃO SEM DADOS E INFORMAÇÕES É BRUXARIA, SEM DIAGNÓSTICO É LOTERIA.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443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71572" y="620688"/>
            <a:ext cx="8352928" cy="11406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Os "20 Mandamentos" do controle e redução de perdas são: 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80174" y="1761362"/>
            <a:ext cx="8352928" cy="37444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4. INDICADOR COM DADOS DE ENTRADA "FURADOS" INDICA CABEÇADAS À VISTA.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5. MATERIAL "DE PRIMEIRA" COM MÃO DE OBRA "DE SEGUNDA" DÁ RESULTADO "DE TERCEIRA“.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816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456333"/>
            <a:ext cx="8280920" cy="1096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Os "20 Mandamentos" do controle e redução de perdas são: 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1570828"/>
            <a:ext cx="8280920" cy="387439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6. MÃO DE OBRA "DE PRIMEIRA" COM MATERIAL "DE SEGUNDA" NÃO FAZ MILAGRE.</a:t>
            </a: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7. EQUIPAMENTO SOFISTICADO NA MÃO DE TÉCNICO DESPREPARADO É JOGAR DINHEIRO FORA.</a:t>
            </a: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8. NA GESTÃO DA PRESSÃO, CADA MCA REDUZIDO VALE A PENA; PRESSÃO ALTA "MATA“.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5898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35568" y="520088"/>
            <a:ext cx="8424936" cy="10309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Os "20 Mandamentos" do controle e redução de perdas são: 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35568" y="1516874"/>
            <a:ext cx="8424936" cy="400035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9. SER PASSIVO NA BUSCA E CORREÇÃO DOS VAZAMENTOS ACARRETA UM "PASSIVO" NAS CONTAS DA EMPRESA.</a:t>
            </a: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10. AGILIDADE NO REPARO DE VAZAMENTOS, SEM QUALIDADE, É INUTILIDADE.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810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528341"/>
            <a:ext cx="8352928" cy="10309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Os "20 Mandamentos" do controle e redução de perdas são: 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1566974"/>
            <a:ext cx="8352928" cy="445431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11. TUBULAÇÕES E EQUIPAMENTOS ENVELHECEM; RENOVAR É PRECISO, SÓ MANUTENÇÃO CORRETIVA NÃO É PRECISO (“ENXUGAR GELO”).</a:t>
            </a:r>
          </a:p>
          <a:p>
            <a:pPr marL="0" marR="0" lvl="0" indent="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12. CONTROLE DE PERDAS EM GRANDES ÁREAS GERA GRANDES DÚVIDAS: DIVIDIR, MODULAR E MODELAR É GANHAR.</a:t>
            </a:r>
          </a:p>
          <a:p>
            <a:pPr marL="0" marR="0" lvl="0" indent="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13. HIDRÔMETRO VELHO NA REDE MEDE MAL; MEDIR "BEM" É DIFERENTE DE MEDIR "A MAIS“.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526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23528" y="600349"/>
            <a:ext cx="8352928" cy="10748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Os "20 Mandamentos" do controle e redução de perdas são: 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23528" y="1556792"/>
            <a:ext cx="8352928" cy="352839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14. SE DEIXAR ROUBAR ÁGUA, CADA VEZ MAIS SERÁ ROUBADO.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15. AÇÕES OPERACIONAIS SEM PLANEJAMENTO, TÉCNICA E RESPONSABILIDADE TAMBÉM DÃO CERTO...ATÉ A HORA EM QUE COMEÇAM A DAR ERRADO!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665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528341"/>
            <a:ext cx="8352928" cy="10529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Os "20 Mandamentos" do controle e redução de perdas são: 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10816" y="1484784"/>
            <a:ext cx="8352928" cy="4104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16. "CÍRCULO VIRTUOSO" É EXECUTAR BEM O QUE FOI PLANEJADO E AVALIAR; "CÍRCULO VICIOSO" É NÃO PLANEJAR E EXECUTAR, EXECUTAR, EXECUTAR... </a:t>
            </a:r>
          </a:p>
          <a:p>
            <a:pPr marL="0" marR="0" lvl="0" indent="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17. FAZER BEM-FEITO É MAIS BARATO A LONGO PRAZO.</a:t>
            </a:r>
          </a:p>
          <a:p>
            <a:pPr marL="0" marR="0" lvl="0" indent="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18. SEM ENVOLVIMENTO E COMPROMISSO DAS EQUIPES E GERÊNCIAS NÃO HÁ EXCELÊNCIA OPERACIONAL.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123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1"/>
          <p:cNvSpPr txBox="1">
            <a:spLocks/>
          </p:cNvSpPr>
          <p:nvPr/>
        </p:nvSpPr>
        <p:spPr>
          <a:xfrm>
            <a:off x="395536" y="528341"/>
            <a:ext cx="8352928" cy="1096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4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Os "20 Mandamentos" do controle e redução de perdas são: </a:t>
            </a:r>
            <a:endParaRPr kumimoji="0" lang="pt-BR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395536" y="1412776"/>
            <a:ext cx="8352928" cy="39604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19. SEM PERSISTIR NÃO HÁ COMO DIMINUIR (E DEPOIS MANTER) AS PERDAS.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20. NÃO EXISTE "PERDA ZERO" EM SISTEMAS PÚBLICOS DE ABASTECIMENTO DE ÁGUA.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483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4151558" y="853879"/>
            <a:ext cx="4529461" cy="21756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240 </a:t>
            </a:r>
            <a:r>
              <a:rPr lang="pt-BR" dirty="0">
                <a:solidFill>
                  <a:sysClr val="windowText" lastClr="000000"/>
                </a:solidFill>
              </a:rPr>
              <a:t>quilômetros da capital, </a:t>
            </a:r>
            <a:r>
              <a:rPr lang="pt-BR" dirty="0" smtClean="0">
                <a:solidFill>
                  <a:sysClr val="windowText" lastClr="000000"/>
                </a:solidFill>
              </a:rPr>
              <a:t>Cuiabá.</a:t>
            </a:r>
            <a:endParaRPr lang="pt-BR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Pop. 101.764 (IBGE </a:t>
            </a:r>
            <a:r>
              <a:rPr lang="pt-BR" dirty="0">
                <a:solidFill>
                  <a:sysClr val="windowText" lastClr="000000"/>
                </a:solidFill>
              </a:rPr>
              <a:t>de </a:t>
            </a:r>
            <a:r>
              <a:rPr lang="pt-BR" dirty="0" smtClean="0">
                <a:solidFill>
                  <a:sysClr val="windowText" lastClr="000000"/>
                </a:solidFill>
              </a:rPr>
              <a:t>2018</a:t>
            </a:r>
            <a:r>
              <a:rPr lang="pt-BR" dirty="0" smtClean="0">
                <a:solidFill>
                  <a:sysClr val="windowText" lastClr="000000"/>
                </a:solidFill>
              </a:rPr>
              <a:t>).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2" descr="LocalizaÃ§Ã£o de TangarÃ¡ da Ser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4904"/>
            <a:ext cx="2857500" cy="278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36912"/>
            <a:ext cx="2801107" cy="2801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m para samae tangara da serr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85" y="476672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2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m para samae tangara da ser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85" y="476672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76672"/>
            <a:ext cx="4187957" cy="3140968"/>
          </a:xfrm>
          <a:prstGeom prst="rect">
            <a:avLst/>
          </a:prstGeom>
        </p:spPr>
      </p:pic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5652120" y="4365104"/>
            <a:ext cx="2088232" cy="43204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3.000 m³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495" y="2492896"/>
            <a:ext cx="3087401" cy="298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38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m para samae tangara da ser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66" y="476672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359" y="2564904"/>
            <a:ext cx="2418581" cy="280362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5816" y="528359"/>
            <a:ext cx="5794990" cy="4073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9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404665"/>
            <a:ext cx="3624234" cy="1944215"/>
          </a:xfrm>
          <a:prstGeom prst="rect">
            <a:avLst/>
          </a:prstGeom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4151558" y="853879"/>
            <a:ext cx="4529461" cy="21756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357 </a:t>
            </a:r>
            <a:r>
              <a:rPr lang="pt-BR" dirty="0">
                <a:solidFill>
                  <a:sysClr val="windowText" lastClr="000000"/>
                </a:solidFill>
              </a:rPr>
              <a:t>quilômetros da capital, </a:t>
            </a:r>
            <a:r>
              <a:rPr lang="pt-BR" dirty="0" smtClean="0">
                <a:solidFill>
                  <a:sysClr val="windowText" lastClr="000000"/>
                </a:solidFill>
              </a:rPr>
              <a:t>Cuiabá.</a:t>
            </a:r>
            <a:endParaRPr lang="pt-BR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Pop. 11.532 (IBGE </a:t>
            </a:r>
            <a:r>
              <a:rPr lang="pt-BR" dirty="0">
                <a:solidFill>
                  <a:sysClr val="windowText" lastClr="000000"/>
                </a:solidFill>
              </a:rPr>
              <a:t>de </a:t>
            </a:r>
            <a:r>
              <a:rPr lang="pt-BR" dirty="0" smtClean="0">
                <a:solidFill>
                  <a:sysClr val="windowText" lastClr="000000"/>
                </a:solidFill>
              </a:rPr>
              <a:t>2017</a:t>
            </a:r>
            <a:r>
              <a:rPr lang="pt-BR" dirty="0" smtClean="0">
                <a:solidFill>
                  <a:sysClr val="windowText" lastClr="000000"/>
                </a:solidFill>
              </a:rPr>
              <a:t>).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LocalizaÃ§Ã£o de Alto GarÃ§a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76" y="2564904"/>
            <a:ext cx="2857500" cy="26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m relacionad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070" y="2564904"/>
            <a:ext cx="4970447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54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404665"/>
            <a:ext cx="3624234" cy="1944215"/>
          </a:xfrm>
          <a:prstGeom prst="rect">
            <a:avLst/>
          </a:prstGeom>
        </p:spPr>
      </p:pic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455804" y="2967455"/>
            <a:ext cx="2368033" cy="1723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1.425 metros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944" y="764704"/>
            <a:ext cx="4543425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33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404665"/>
            <a:ext cx="4176464" cy="224045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443" y="425981"/>
            <a:ext cx="4100036" cy="307502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12" y="2668640"/>
            <a:ext cx="3740432" cy="280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39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404665"/>
            <a:ext cx="4176464" cy="2240458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58" y="2780928"/>
            <a:ext cx="2153343" cy="270904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780928"/>
            <a:ext cx="2391730" cy="296180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7529" y="584684"/>
            <a:ext cx="3190428" cy="507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5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2812544" cy="144016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Picture 2" descr="LocalizaÃ§Ã£o de Tapura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83182"/>
            <a:ext cx="2857500" cy="26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4151558" y="853879"/>
            <a:ext cx="4529461" cy="21756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445 </a:t>
            </a:r>
            <a:r>
              <a:rPr lang="pt-BR" dirty="0">
                <a:solidFill>
                  <a:sysClr val="windowText" lastClr="000000"/>
                </a:solidFill>
              </a:rPr>
              <a:t>quilômetros da capital, </a:t>
            </a:r>
            <a:r>
              <a:rPr lang="pt-BR" dirty="0" smtClean="0">
                <a:solidFill>
                  <a:sysClr val="windowText" lastClr="000000"/>
                </a:solidFill>
              </a:rPr>
              <a:t>Cuiabá.</a:t>
            </a:r>
            <a:endParaRPr lang="pt-BR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Pop. 17.280 (IBGE </a:t>
            </a:r>
            <a:r>
              <a:rPr lang="pt-BR" dirty="0">
                <a:solidFill>
                  <a:sysClr val="windowText" lastClr="000000"/>
                </a:solidFill>
              </a:rPr>
              <a:t>de </a:t>
            </a:r>
            <a:r>
              <a:rPr lang="pt-BR" dirty="0" smtClean="0">
                <a:solidFill>
                  <a:sysClr val="windowText" lastClr="000000"/>
                </a:solidFill>
              </a:rPr>
              <a:t>2015</a:t>
            </a:r>
            <a:r>
              <a:rPr lang="pt-BR" dirty="0" smtClean="0">
                <a:solidFill>
                  <a:sysClr val="windowText" lastClr="000000"/>
                </a:solidFill>
              </a:rPr>
              <a:t>).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Resultado de imagem para tapura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418" y="2780928"/>
            <a:ext cx="5187601" cy="291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82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2812544" cy="144016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692696"/>
            <a:ext cx="2695400" cy="479715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47" y="1988893"/>
            <a:ext cx="3923928" cy="172813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47" y="3740392"/>
            <a:ext cx="3923928" cy="1749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66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1828154" cy="936104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982" y="463918"/>
            <a:ext cx="6352480" cy="4484743"/>
          </a:xfrm>
          <a:prstGeom prst="rect">
            <a:avLst/>
          </a:prstGeom>
        </p:spPr>
      </p:pic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395536" y="4948661"/>
            <a:ext cx="2368033" cy="1723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375 Pontos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828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Resultado de imagem para Juina map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91" y="1871707"/>
            <a:ext cx="3384376" cy="3124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Juina map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476" y="2780928"/>
            <a:ext cx="4109954" cy="278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4151558" y="853879"/>
            <a:ext cx="4529461" cy="21756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>
                <a:solidFill>
                  <a:sysClr val="windowText" lastClr="000000"/>
                </a:solidFill>
              </a:rPr>
              <a:t>720 quilômetros da capital, </a:t>
            </a:r>
            <a:r>
              <a:rPr lang="pt-BR" dirty="0" smtClean="0">
                <a:solidFill>
                  <a:sysClr val="windowText" lastClr="000000"/>
                </a:solidFill>
              </a:rPr>
              <a:t>Cuiabá.</a:t>
            </a:r>
            <a:endParaRPr lang="pt-BR" dirty="0">
              <a:solidFill>
                <a:sysClr val="windowText" lastClr="000000"/>
              </a:solidFill>
              <a:latin typeface="Calibri" panose="020F0502020204030204"/>
            </a:endParaRPr>
          </a:p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Pop. 40 905 (</a:t>
            </a:r>
            <a:r>
              <a:rPr lang="pt-BR" dirty="0">
                <a:solidFill>
                  <a:sysClr val="windowText" lastClr="000000"/>
                </a:solidFill>
              </a:rPr>
              <a:t>IBGE de </a:t>
            </a:r>
            <a:r>
              <a:rPr lang="pt-BR" dirty="0" smtClean="0">
                <a:solidFill>
                  <a:sysClr val="windowText" lastClr="000000"/>
                </a:solidFill>
              </a:rPr>
              <a:t>2018</a:t>
            </a:r>
            <a:r>
              <a:rPr lang="pt-BR" dirty="0" smtClean="0">
                <a:solidFill>
                  <a:sysClr val="windowText" lastClr="000000"/>
                </a:solidFill>
              </a:rPr>
              <a:t>).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2" descr="Resultado de imagem para daes juin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1152128" cy="11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203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aes ju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5875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sultado de imagem para daes juin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55875"/>
            <a:ext cx="3766095" cy="2368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544" y="2695552"/>
            <a:ext cx="4215727" cy="267257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068960"/>
            <a:ext cx="3766095" cy="255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6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aes ju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5875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048" y="455875"/>
            <a:ext cx="3695700" cy="44196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341505"/>
            <a:ext cx="4509846" cy="253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81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aes ju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5875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848" y="455874"/>
            <a:ext cx="5525616" cy="385029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825" y="2685473"/>
            <a:ext cx="24003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6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aes ju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5875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634242"/>
            <a:ext cx="4533968" cy="4509120"/>
          </a:xfrm>
          <a:prstGeom prst="rect">
            <a:avLst/>
          </a:prstGeom>
        </p:spPr>
      </p:pic>
      <p:pic>
        <p:nvPicPr>
          <p:cNvPr id="4098" name="Picture 2" descr="Resultado de imagem para cfw7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20888"/>
            <a:ext cx="2983557" cy="2983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07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aes ju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5875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801" y="2996952"/>
            <a:ext cx="1954963" cy="22042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9752" y="2996952"/>
            <a:ext cx="1916020" cy="220420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494956"/>
            <a:ext cx="1923809" cy="221978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5809" y="494956"/>
            <a:ext cx="1931597" cy="221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16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aes ju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5875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072" y="477264"/>
            <a:ext cx="3489573" cy="2956897"/>
          </a:xfrm>
          <a:prstGeom prst="rect">
            <a:avLst/>
          </a:prstGeom>
        </p:spPr>
      </p:pic>
      <p:sp>
        <p:nvSpPr>
          <p:cNvPr id="10" name="Espaço Reservado para Conteúdo 2"/>
          <p:cNvSpPr txBox="1">
            <a:spLocks/>
          </p:cNvSpPr>
          <p:nvPr/>
        </p:nvSpPr>
        <p:spPr>
          <a:xfrm>
            <a:off x="5541293" y="3901103"/>
            <a:ext cx="3168352" cy="15645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500 m³</a:t>
            </a:r>
          </a:p>
          <a:p>
            <a:pPr lvl="0" algn="just">
              <a:defRPr/>
            </a:pPr>
            <a:endParaRPr kumimoji="0" lang="pt-BR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 algn="just"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2.000 m³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0" name="Picture 2" descr="Resultado de imagem para daes juina reservatÃ³ri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40963"/>
            <a:ext cx="448049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66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aes ju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5875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78131"/>
            <a:ext cx="3164545" cy="435478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552" y="2492896"/>
            <a:ext cx="2362200" cy="27051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9752" y="2492896"/>
            <a:ext cx="23622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2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daes jui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55875"/>
            <a:ext cx="180975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92" y="2994285"/>
            <a:ext cx="4067944" cy="229018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307" y="455875"/>
            <a:ext cx="4463480" cy="2512870"/>
          </a:xfrm>
          <a:prstGeom prst="rect">
            <a:avLst/>
          </a:prstGeom>
        </p:spPr>
      </p:pic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5220309" y="4221088"/>
            <a:ext cx="3168352" cy="15645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>
              <a:defRPr/>
            </a:pPr>
            <a:r>
              <a:rPr lang="pt-BR" dirty="0" smtClean="0">
                <a:solidFill>
                  <a:sysClr val="windowText" lastClr="000000"/>
                </a:solidFill>
              </a:rPr>
              <a:t>São José Operário</a:t>
            </a: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833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briel.silva\Desktop\Template-49CNS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0322"/>
            <a:ext cx="9153275" cy="6847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404664"/>
            <a:ext cx="84969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b="1" dirty="0">
                <a:solidFill>
                  <a:srgbClr val="444444"/>
                </a:solidFill>
                <a:latin typeface="Open Sans"/>
              </a:rPr>
              <a:t>Renato Leandro Beregula</a:t>
            </a:r>
            <a:endParaRPr lang="pt-BR" dirty="0">
              <a:solidFill>
                <a:srgbClr val="444444"/>
              </a:solidFill>
              <a:latin typeface="Open Sans"/>
            </a:endParaRPr>
          </a:p>
          <a:p>
            <a:pPr algn="just"/>
            <a:endParaRPr lang="pt-BR" b="1" dirty="0" smtClean="0">
              <a:solidFill>
                <a:srgbClr val="444444"/>
              </a:solidFill>
              <a:latin typeface="Open Sans"/>
            </a:endParaRPr>
          </a:p>
          <a:p>
            <a:pPr algn="just"/>
            <a:r>
              <a:rPr lang="pt-BR" b="1" dirty="0" smtClean="0">
                <a:solidFill>
                  <a:srgbClr val="444444"/>
                </a:solidFill>
                <a:latin typeface="Open Sans"/>
              </a:rPr>
              <a:t>Professor </a:t>
            </a:r>
            <a:r>
              <a:rPr lang="pt-BR" b="1" dirty="0">
                <a:solidFill>
                  <a:srgbClr val="444444"/>
                </a:solidFill>
                <a:latin typeface="Open Sans"/>
              </a:rPr>
              <a:t>da Universidade Federal de Mato </a:t>
            </a:r>
            <a:r>
              <a:rPr lang="pt-BR" b="1" dirty="0" smtClean="0">
                <a:solidFill>
                  <a:srgbClr val="444444"/>
                </a:solidFill>
                <a:latin typeface="Open Sans"/>
              </a:rPr>
              <a:t>Grosso</a:t>
            </a:r>
          </a:p>
          <a:p>
            <a:pPr algn="just"/>
            <a:endParaRPr lang="pt-BR" b="1" dirty="0">
              <a:solidFill>
                <a:srgbClr val="444444"/>
              </a:solidFill>
              <a:latin typeface="Open Sans"/>
            </a:endParaRPr>
          </a:p>
          <a:p>
            <a:pPr algn="just"/>
            <a:r>
              <a:rPr lang="pt-BR" dirty="0" smtClean="0">
                <a:solidFill>
                  <a:srgbClr val="444444"/>
                </a:solidFill>
                <a:latin typeface="Open Sans"/>
              </a:rPr>
              <a:t>Possui </a:t>
            </a:r>
            <a:r>
              <a:rPr lang="pt-BR" dirty="0">
                <a:solidFill>
                  <a:srgbClr val="444444"/>
                </a:solidFill>
                <a:latin typeface="Open Sans"/>
              </a:rPr>
              <a:t>graduação em Engenharia Sanitária e Ambiental pela Universidade Federal de Mato Grosso (2015</a:t>
            </a:r>
            <a:r>
              <a:rPr lang="pt-BR" dirty="0" smtClean="0">
                <a:solidFill>
                  <a:srgbClr val="444444"/>
                </a:solidFill>
                <a:latin typeface="Open Sans"/>
              </a:rPr>
              <a:t>).</a:t>
            </a:r>
          </a:p>
          <a:p>
            <a:pPr algn="just"/>
            <a:endParaRPr lang="pt-BR" dirty="0" smtClean="0">
              <a:solidFill>
                <a:srgbClr val="444444"/>
              </a:solidFill>
              <a:latin typeface="Open Sans"/>
            </a:endParaRPr>
          </a:p>
          <a:p>
            <a:pPr algn="just"/>
            <a:r>
              <a:rPr lang="pt-BR" dirty="0">
                <a:solidFill>
                  <a:srgbClr val="444444"/>
                </a:solidFill>
                <a:latin typeface="Open Sans"/>
              </a:rPr>
              <a:t>M</a:t>
            </a:r>
            <a:r>
              <a:rPr lang="pt-BR" dirty="0" smtClean="0">
                <a:solidFill>
                  <a:srgbClr val="444444"/>
                </a:solidFill>
                <a:latin typeface="Open Sans"/>
              </a:rPr>
              <a:t>estrado </a:t>
            </a:r>
            <a:r>
              <a:rPr lang="pt-BR" dirty="0">
                <a:solidFill>
                  <a:srgbClr val="444444"/>
                </a:solidFill>
                <a:latin typeface="Open Sans"/>
              </a:rPr>
              <a:t>em Recursos Hídricos pela Universidade Federal de Mato Grosso (2018). </a:t>
            </a:r>
            <a:endParaRPr lang="pt-BR" dirty="0" smtClean="0">
              <a:solidFill>
                <a:srgbClr val="444444"/>
              </a:solidFill>
              <a:latin typeface="Open Sans"/>
            </a:endParaRPr>
          </a:p>
          <a:p>
            <a:pPr algn="just"/>
            <a:endParaRPr lang="pt-BR" dirty="0" smtClean="0">
              <a:solidFill>
                <a:srgbClr val="444444"/>
              </a:solidFill>
              <a:latin typeface="Open Sans"/>
            </a:endParaRPr>
          </a:p>
          <a:p>
            <a:pPr algn="just"/>
            <a:r>
              <a:rPr lang="pt-BR" dirty="0" smtClean="0">
                <a:solidFill>
                  <a:srgbClr val="444444"/>
                </a:solidFill>
                <a:latin typeface="Open Sans"/>
              </a:rPr>
              <a:t>Atuou </a:t>
            </a:r>
            <a:r>
              <a:rPr lang="pt-BR" dirty="0">
                <a:solidFill>
                  <a:srgbClr val="444444"/>
                </a:solidFill>
                <a:latin typeface="Open Sans"/>
              </a:rPr>
              <a:t>como operador de sistemas de abastecimento de água na empresa SBR - Saneamento e Automação (</a:t>
            </a:r>
            <a:r>
              <a:rPr lang="pt-BR" dirty="0" smtClean="0">
                <a:solidFill>
                  <a:srgbClr val="444444"/>
                </a:solidFill>
                <a:latin typeface="Open Sans"/>
              </a:rPr>
              <a:t>2014-2015).</a:t>
            </a:r>
          </a:p>
          <a:p>
            <a:pPr algn="just"/>
            <a:endParaRPr lang="pt-BR" dirty="0" smtClean="0">
              <a:solidFill>
                <a:srgbClr val="444444"/>
              </a:solidFill>
              <a:latin typeface="Open Sans"/>
            </a:endParaRPr>
          </a:p>
          <a:p>
            <a:pPr algn="just"/>
            <a:r>
              <a:rPr lang="pt-BR" dirty="0" smtClean="0">
                <a:solidFill>
                  <a:srgbClr val="444444"/>
                </a:solidFill>
                <a:latin typeface="Open Sans"/>
              </a:rPr>
              <a:t>Engenheiro </a:t>
            </a:r>
            <a:r>
              <a:rPr lang="pt-BR" dirty="0">
                <a:solidFill>
                  <a:srgbClr val="444444"/>
                </a:solidFill>
                <a:latin typeface="Open Sans"/>
              </a:rPr>
              <a:t>responsável pela operação de sistemas de abastecimento de água na empresa SBR - Saneamento e Automação (2016-2018</a:t>
            </a:r>
            <a:r>
              <a:rPr lang="pt-BR" dirty="0" smtClean="0">
                <a:solidFill>
                  <a:srgbClr val="444444"/>
                </a:solidFill>
                <a:latin typeface="Open Sans"/>
              </a:rPr>
              <a:t>).</a:t>
            </a:r>
          </a:p>
          <a:p>
            <a:pPr algn="just"/>
            <a:endParaRPr lang="pt-BR" dirty="0">
              <a:solidFill>
                <a:srgbClr val="444444"/>
              </a:solidFill>
              <a:latin typeface="Open Sans"/>
            </a:endParaRPr>
          </a:p>
          <a:p>
            <a:pPr algn="just"/>
            <a:r>
              <a:rPr lang="pt-BR" dirty="0">
                <a:solidFill>
                  <a:srgbClr val="444444"/>
                </a:solidFill>
                <a:latin typeface="Open Sans"/>
              </a:rPr>
              <a:t>Atualmente é professor titular no Departamento de Engenharia Sanitária e Ambiental da Universidade Federal de Mato Grosso. </a:t>
            </a:r>
            <a:endParaRPr lang="pt-BR" b="0" i="0" dirty="0">
              <a:solidFill>
                <a:srgbClr val="444444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42792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1762</Words>
  <Application>Microsoft Office PowerPoint</Application>
  <PresentationFormat>Apresentação na tela (4:3)</PresentationFormat>
  <Paragraphs>240</Paragraphs>
  <Slides>77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77</vt:i4>
      </vt:variant>
    </vt:vector>
  </HeadingPairs>
  <TitlesOfParts>
    <vt:vector size="83" baseType="lpstr">
      <vt:lpstr>Arial</vt:lpstr>
      <vt:lpstr>Calibri</vt:lpstr>
      <vt:lpstr>Calibri Light</vt:lpstr>
      <vt:lpstr>Open Sans</vt:lpstr>
      <vt:lpstr>Poppins</vt:lpstr>
      <vt:lpstr>Tema do Office</vt:lpstr>
      <vt:lpstr>Minicurso 1: Uso da Automação como Ferramenta para Redução de Perdas em Sistemas de Abastecimento de Água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Pc</cp:lastModifiedBy>
  <cp:revision>83</cp:revision>
  <dcterms:created xsi:type="dcterms:W3CDTF">2019-04-10T15:08:04Z</dcterms:created>
  <dcterms:modified xsi:type="dcterms:W3CDTF">2019-05-07T11:05:44Z</dcterms:modified>
</cp:coreProperties>
</file>