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9" r:id="rId2"/>
    <p:sldId id="264" r:id="rId3"/>
    <p:sldId id="265" r:id="rId4"/>
    <p:sldId id="263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70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8AA22-89A4-4CA1-A2D4-78FB884F934E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3A9E8-EF9C-4540-ACF4-4051308097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508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252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538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14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93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33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1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74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07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990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107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89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7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C5135-C6EC-4FEB-97E1-E7A17BEAE96C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Picture 2" descr="C:\Users\gabriel.silva\Desktop\Template-49CNSA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281121" cy="694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9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ssr.educacao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1401440"/>
            <a:ext cx="7956376" cy="2387600"/>
          </a:xfrm>
        </p:spPr>
        <p:txBody>
          <a:bodyPr anchor="ctr" anchorCtr="0">
            <a:normAutofit/>
          </a:bodyPr>
          <a:lstStyle/>
          <a:p>
            <a:r>
              <a:rPr lang="pt-BR" sz="4200" b="1" dirty="0"/>
              <a:t>PANORAMA E </a:t>
            </a:r>
            <a:r>
              <a:rPr lang="pt-BR" sz="4000" b="1" dirty="0"/>
              <a:t>PROGRAMAS</a:t>
            </a:r>
            <a:r>
              <a:rPr lang="pt-BR" sz="4200" b="1" dirty="0"/>
              <a:t> INSTITUCIONAIS EM SANEAMENTO RURAL</a:t>
            </a:r>
            <a:endParaRPr lang="pt-BR" sz="4200" dirty="0"/>
          </a:p>
        </p:txBody>
      </p:sp>
      <p:sp>
        <p:nvSpPr>
          <p:cNvPr id="4" name="Subtítulo 2"/>
          <p:cNvSpPr>
            <a:spLocks noGrp="1"/>
          </p:cNvSpPr>
          <p:nvPr>
            <p:ph type="subTitle" idx="4294967295"/>
          </p:nvPr>
        </p:nvSpPr>
        <p:spPr>
          <a:xfrm>
            <a:off x="683568" y="3789040"/>
            <a:ext cx="7776864" cy="1655762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 smtClean="0"/>
              <a:t>Autores: Maysa Silva Dias</a:t>
            </a:r>
          </a:p>
          <a:p>
            <a:pPr marL="0" indent="0" algn="l">
              <a:buNone/>
            </a:pPr>
            <a:r>
              <a:rPr lang="pt-BR" sz="2800" b="1" dirty="0"/>
              <a:t> </a:t>
            </a:r>
            <a:r>
              <a:rPr lang="pt-BR" sz="2800" b="1" dirty="0" smtClean="0"/>
              <a:t>	         </a:t>
            </a:r>
            <a:r>
              <a:rPr lang="pt-BR" sz="2800" b="1" dirty="0" err="1" smtClean="0"/>
              <a:t>Ma</a:t>
            </a:r>
            <a:r>
              <a:rPr lang="pt-BR" sz="2800" b="1" dirty="0" smtClean="0"/>
              <a:t>. Sara </a:t>
            </a:r>
            <a:r>
              <a:rPr lang="pt-BR" sz="2800" b="1" dirty="0" smtClean="0"/>
              <a:t>Duarte Sacho</a:t>
            </a:r>
          </a:p>
          <a:p>
            <a:pPr marL="0" indent="0" algn="l">
              <a:buNone/>
            </a:pPr>
            <a:r>
              <a:rPr lang="pt-BR" sz="2800" b="1" dirty="0" smtClean="0"/>
              <a:t>	         </a:t>
            </a:r>
            <a:r>
              <a:rPr lang="pt-BR" sz="2800" b="1" dirty="0" smtClean="0"/>
              <a:t>Dra. Karla </a:t>
            </a:r>
            <a:r>
              <a:rPr lang="pt-BR" sz="2800" b="1" dirty="0" smtClean="0"/>
              <a:t>Emmanuela Ribeiro Hora</a:t>
            </a:r>
            <a:endParaRPr lang="pt-BR" sz="400" b="1" dirty="0" smtClean="0"/>
          </a:p>
          <a:p>
            <a:pPr algn="l"/>
            <a:endParaRPr lang="pt-BR" sz="2800" dirty="0"/>
          </a:p>
        </p:txBody>
      </p:sp>
      <p:pic>
        <p:nvPicPr>
          <p:cNvPr id="1026" name="Picture 2" descr="Resultado de imagem para logo eeca uf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1112006" cy="13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57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pt-BR" dirty="0"/>
              <a:t>Resultados/Discussão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208912" cy="4104456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Cheque Moradia</a:t>
            </a:r>
          </a:p>
          <a:p>
            <a:pPr lvl="1" algn="just"/>
            <a:r>
              <a:rPr lang="pt-BR" sz="2400" dirty="0">
                <a:solidFill>
                  <a:schemeClr val="tx1"/>
                </a:solidFill>
              </a:rPr>
              <a:t>construção, ampliação e/ou reforma da moradia de famílias com renda de até três salários mínimos</a:t>
            </a:r>
            <a:endParaRPr lang="pt-BR" sz="24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AGEAB</a:t>
            </a:r>
          </a:p>
          <a:p>
            <a:pPr lvl="1" algn="just"/>
            <a:r>
              <a:rPr lang="pt-BR" sz="2400" dirty="0">
                <a:solidFill>
                  <a:schemeClr val="tx1"/>
                </a:solidFill>
              </a:rPr>
              <a:t>responsável por desenvolver e implementar a política habitacional do Estado de Goiás</a:t>
            </a:r>
          </a:p>
        </p:txBody>
      </p:sp>
    </p:spTree>
    <p:extLst>
      <p:ext uri="{BB962C8B-B14F-4D97-AF65-F5344CB8AC3E}">
        <p14:creationId xmlns:p14="http://schemas.microsoft.com/office/powerpoint/2010/main" val="187629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92088"/>
          </a:xfrm>
        </p:spPr>
        <p:txBody>
          <a:bodyPr/>
          <a:lstStyle/>
          <a:p>
            <a:r>
              <a:rPr lang="pt-BR" dirty="0" smtClean="0"/>
              <a:t>Resultados/Discussão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1916832"/>
            <a:ext cx="8136904" cy="3744416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Minha Casa Minha Vida (PMCMV</a:t>
            </a:r>
            <a:r>
              <a:rPr lang="pt-BR" dirty="0" smtClean="0">
                <a:solidFill>
                  <a:schemeClr val="tx1"/>
                </a:solidFill>
              </a:rPr>
              <a:t>)</a:t>
            </a:r>
          </a:p>
          <a:p>
            <a:pPr lvl="1" algn="just"/>
            <a:r>
              <a:rPr lang="pt-BR" sz="2400" dirty="0">
                <a:solidFill>
                  <a:schemeClr val="tx1"/>
                </a:solidFill>
              </a:rPr>
              <a:t>facilitar a aquisição da casa própria pelas famílias com renda mensal entre zero e dez salários mínimos, sobretudo por aquelas localizadas nas periferias das grandes </a:t>
            </a:r>
            <a:r>
              <a:rPr lang="pt-BR" sz="2400" dirty="0" smtClean="0">
                <a:solidFill>
                  <a:schemeClr val="tx1"/>
                </a:solidFill>
              </a:rPr>
              <a:t>cidades;</a:t>
            </a:r>
          </a:p>
          <a:p>
            <a:pPr algn="just"/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32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476673"/>
            <a:ext cx="7772400" cy="864096"/>
          </a:xfrm>
        </p:spPr>
        <p:txBody>
          <a:bodyPr/>
          <a:lstStyle/>
          <a:p>
            <a:r>
              <a:rPr lang="pt-BR" dirty="0"/>
              <a:t>Resultados/Discussão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208912" cy="3960440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Ministério das Cidades</a:t>
            </a:r>
          </a:p>
          <a:p>
            <a:pPr lvl="1" algn="just"/>
            <a:r>
              <a:rPr lang="pt-BR" sz="2400" dirty="0">
                <a:solidFill>
                  <a:schemeClr val="tx1"/>
                </a:solidFill>
              </a:rPr>
              <a:t>elaboração de políticas públicas de desenvolvimento urbano, de habitação, de transporte urbano e de </a:t>
            </a:r>
            <a:r>
              <a:rPr lang="pt-BR" sz="2400" dirty="0" smtClean="0">
                <a:solidFill>
                  <a:schemeClr val="tx1"/>
                </a:solidFill>
              </a:rPr>
              <a:t>trânsito;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Caixa Econômica Federal</a:t>
            </a:r>
          </a:p>
          <a:p>
            <a:pPr lvl="1" algn="just"/>
            <a:r>
              <a:rPr lang="pt-BR" sz="2400" dirty="0" smtClean="0">
                <a:solidFill>
                  <a:schemeClr val="tx1"/>
                </a:solidFill>
              </a:rPr>
              <a:t>instituição </a:t>
            </a:r>
            <a:r>
              <a:rPr lang="pt-BR" sz="2400" dirty="0">
                <a:solidFill>
                  <a:schemeClr val="tx1"/>
                </a:solidFill>
              </a:rPr>
              <a:t>financeira, sob a forma de empresa pública</a:t>
            </a:r>
          </a:p>
        </p:txBody>
      </p:sp>
    </p:spTree>
    <p:extLst>
      <p:ext uri="{BB962C8B-B14F-4D97-AF65-F5344CB8AC3E}">
        <p14:creationId xmlns:p14="http://schemas.microsoft.com/office/powerpoint/2010/main" val="281655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548679"/>
            <a:ext cx="7772400" cy="720081"/>
          </a:xfrm>
        </p:spPr>
        <p:txBody>
          <a:bodyPr>
            <a:normAutofit fontScale="90000"/>
          </a:bodyPr>
          <a:lstStyle/>
          <a:p>
            <a:r>
              <a:rPr lang="pt-BR" dirty="0"/>
              <a:t>Resultados/Discussão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136904" cy="4226024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Crédito </a:t>
            </a:r>
            <a:r>
              <a:rPr lang="pt-BR" dirty="0" smtClean="0">
                <a:solidFill>
                  <a:schemeClr val="tx1"/>
                </a:solidFill>
              </a:rPr>
              <a:t>Instalação</a:t>
            </a:r>
          </a:p>
          <a:p>
            <a:pPr lvl="1" algn="just"/>
            <a:r>
              <a:rPr lang="pt-BR" sz="2400" dirty="0">
                <a:solidFill>
                  <a:schemeClr val="tx1"/>
                </a:solidFill>
              </a:rPr>
              <a:t>Apoio Inicial, Apoio Mulher, Aquisição de Materiais de Construção, Fomento, Adicional do Fomento, Semiárido, Recuperação/Materiais de Construção, Reabilitação de Crédito Produção e Crédito </a:t>
            </a:r>
            <a:r>
              <a:rPr lang="pt-BR" sz="2400" dirty="0" smtClean="0">
                <a:solidFill>
                  <a:schemeClr val="tx1"/>
                </a:solidFill>
              </a:rPr>
              <a:t>Ambiental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Incra</a:t>
            </a:r>
          </a:p>
          <a:p>
            <a:pPr lvl="1" algn="just"/>
            <a:r>
              <a:rPr lang="pt-BR" sz="2400" dirty="0">
                <a:solidFill>
                  <a:schemeClr val="tx1"/>
                </a:solidFill>
              </a:rPr>
              <a:t>missão prioritária de realizar a reforma agrária, manter o cadastro nacional de imóveis rurais e administrar as terras públicas da União</a:t>
            </a:r>
          </a:p>
        </p:txBody>
      </p:sp>
    </p:spTree>
    <p:extLst>
      <p:ext uri="{BB962C8B-B14F-4D97-AF65-F5344CB8AC3E}">
        <p14:creationId xmlns:p14="http://schemas.microsoft.com/office/powerpoint/2010/main" val="269324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476673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pt-BR" dirty="0"/>
              <a:t>Resultados/Discussão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1988840"/>
            <a:ext cx="7772400" cy="3649960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As instituições e programas analisados destacam em seus respectivos textos a premissa da participação social como elemento central para a formulação de políticas públicas</a:t>
            </a:r>
          </a:p>
        </p:txBody>
      </p:sp>
    </p:spTree>
    <p:extLst>
      <p:ext uri="{BB962C8B-B14F-4D97-AF65-F5344CB8AC3E}">
        <p14:creationId xmlns:p14="http://schemas.microsoft.com/office/powerpoint/2010/main" val="364600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4632" cy="1656183"/>
          </a:xfrm>
        </p:spPr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1844824"/>
            <a:ext cx="7774632" cy="3793976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O exercício proposto pela pesquisa evidencia os esforços direcionados a elaboração de politicas, programas e planos institucionais, previstos pela Lei 11.445/2007. </a:t>
            </a:r>
            <a:endParaRPr lang="pt-BR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Marcas </a:t>
            </a:r>
            <a:r>
              <a:rPr lang="pt-BR" dirty="0">
                <a:solidFill>
                  <a:schemeClr val="tx1"/>
                </a:solidFill>
              </a:rPr>
              <a:t>do pouco diálogo entre as instituições e a fragmentação das iniciativas em saneamento rural em relação a outras áreas como os programas de habitação de interesse social em regiões rurais.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426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Agradecimentos</a:t>
            </a: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210594"/>
            <a:ext cx="2040227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20888"/>
            <a:ext cx="420052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871839" y="4101822"/>
            <a:ext cx="31470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/>
              <a:t>OBRIGADO!</a:t>
            </a:r>
            <a:endParaRPr lang="pt-BR" sz="4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2340635" y="4941167"/>
            <a:ext cx="4209422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dirty="0"/>
              <a:t>Projeto </a:t>
            </a:r>
            <a:r>
              <a:rPr lang="pt-BR" sz="2000" dirty="0" err="1"/>
              <a:t>SanRural</a:t>
            </a:r>
            <a:r>
              <a:rPr lang="pt-BR" sz="2000" dirty="0"/>
              <a:t> - Núcleo de Educação</a:t>
            </a:r>
          </a:p>
          <a:p>
            <a:pPr algn="ctr"/>
            <a:r>
              <a:rPr lang="pt-BR" sz="2000" dirty="0" smtClean="0"/>
              <a:t>e-mail: </a:t>
            </a:r>
            <a:r>
              <a:rPr lang="pt-BR" sz="2000" dirty="0" smtClean="0">
                <a:hlinkClick r:id="rId4"/>
              </a:rPr>
              <a:t>pssr.educacao@gmail.com</a:t>
            </a:r>
            <a:endParaRPr lang="pt-BR" sz="2000" dirty="0" smtClean="0"/>
          </a:p>
          <a:p>
            <a:pPr algn="ctr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35041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864095"/>
          </a:xfrm>
        </p:spPr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1844824"/>
            <a:ext cx="8208912" cy="3744416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chemeClr val="tx1"/>
                </a:solidFill>
              </a:rPr>
              <a:t>O saneamento básico no Brasil </a:t>
            </a:r>
            <a:r>
              <a:rPr lang="pt-BR" dirty="0">
                <a:solidFill>
                  <a:schemeClr val="tx1"/>
                </a:solidFill>
              </a:rPr>
              <a:t>tem suas diretrizes estabelecidas na </a:t>
            </a:r>
            <a:r>
              <a:rPr lang="pt-BR" b="1" dirty="0">
                <a:solidFill>
                  <a:schemeClr val="tx1"/>
                </a:solidFill>
              </a:rPr>
              <a:t>Lei nº 11.445/07</a:t>
            </a:r>
            <a:r>
              <a:rPr lang="pt-BR" dirty="0">
                <a:solidFill>
                  <a:schemeClr val="tx1"/>
                </a:solidFill>
              </a:rPr>
              <a:t>, que o define como o conjunto de serviços de abastecimento de água potável; manejo de resíduos sólidos; esgotamento sanitário; e manejo das águas pluviais. </a:t>
            </a:r>
          </a:p>
        </p:txBody>
      </p:sp>
    </p:spTree>
    <p:extLst>
      <p:ext uri="{BB962C8B-B14F-4D97-AF65-F5344CB8AC3E}">
        <p14:creationId xmlns:p14="http://schemas.microsoft.com/office/powerpoint/2010/main" val="60484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772400" cy="792088"/>
          </a:xfrm>
        </p:spPr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064896" cy="3888432"/>
          </a:xfrm>
        </p:spPr>
        <p:txBody>
          <a:bodyPr>
            <a:normAutofit fontScale="925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Por ser um sistema de </a:t>
            </a:r>
            <a:r>
              <a:rPr lang="pt-BR" b="1" dirty="0">
                <a:solidFill>
                  <a:schemeClr val="tx1"/>
                </a:solidFill>
              </a:rPr>
              <a:t>extrema importância para saúde, habitação e qualidade de vida</a:t>
            </a:r>
            <a:r>
              <a:rPr lang="pt-BR" dirty="0">
                <a:solidFill>
                  <a:schemeClr val="tx1"/>
                </a:solidFill>
              </a:rPr>
              <a:t>, entende-se que </a:t>
            </a:r>
            <a:r>
              <a:rPr lang="pt-BR" b="1" dirty="0">
                <a:solidFill>
                  <a:schemeClr val="tx1"/>
                </a:solidFill>
              </a:rPr>
              <a:t>os investimentos deveriam ser abundantes</a:t>
            </a:r>
            <a:r>
              <a:rPr lang="pt-BR" dirty="0">
                <a:solidFill>
                  <a:schemeClr val="tx1"/>
                </a:solidFill>
              </a:rPr>
              <a:t>, entretanto, a garantia de acesso a água potável e sem intermitência, junto com a coleta e tratamento do esgotamento sanitário para os moradores de </a:t>
            </a:r>
            <a:r>
              <a:rPr lang="pt-BR" b="1" dirty="0">
                <a:solidFill>
                  <a:schemeClr val="tx1"/>
                </a:solidFill>
              </a:rPr>
              <a:t>centros urbanos e rurais é um dos principais desafios desse século</a:t>
            </a:r>
            <a:r>
              <a:rPr lang="pt-BR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38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470025"/>
          </a:xfrm>
        </p:spPr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988840"/>
            <a:ext cx="7772400" cy="3168352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O trabalho tem por objetivo </a:t>
            </a:r>
            <a:r>
              <a:rPr lang="pt-BR" b="1" dirty="0">
                <a:solidFill>
                  <a:schemeClr val="tx1"/>
                </a:solidFill>
              </a:rPr>
              <a:t>identificar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b="1" dirty="0">
                <a:solidFill>
                  <a:schemeClr val="tx1"/>
                </a:solidFill>
              </a:rPr>
              <a:t>os programas e instituições</a:t>
            </a:r>
            <a:r>
              <a:rPr lang="pt-BR" dirty="0">
                <a:solidFill>
                  <a:schemeClr val="tx1"/>
                </a:solidFill>
              </a:rPr>
              <a:t> envolvidas em saneamento verificadas no contexto das </a:t>
            </a:r>
            <a:r>
              <a:rPr lang="pt-BR" b="1" dirty="0">
                <a:solidFill>
                  <a:schemeClr val="tx1"/>
                </a:solidFill>
              </a:rPr>
              <a:t>regiões rurais em Goiás</a:t>
            </a:r>
            <a:r>
              <a:rPr lang="pt-BR" dirty="0">
                <a:solidFill>
                  <a:schemeClr val="tx1"/>
                </a:solidFill>
              </a:rPr>
              <a:t>, e as suas relações com os programas institucionais de caráter sanitaristas existentes na política habitacional e ações de saneamento destinadas às respectivas comunidades. </a:t>
            </a:r>
          </a:p>
        </p:txBody>
      </p:sp>
    </p:spTree>
    <p:extLst>
      <p:ext uri="{BB962C8B-B14F-4D97-AF65-F5344CB8AC3E}">
        <p14:creationId xmlns:p14="http://schemas.microsoft.com/office/powerpoint/2010/main" val="973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064896" cy="3960440"/>
          </a:xfrm>
        </p:spPr>
        <p:txBody>
          <a:bodyPr>
            <a:normAutofit fontScale="85000" lnSpcReduction="1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A estrutura da pesquisa baseou-se em </a:t>
            </a:r>
            <a:r>
              <a:rPr lang="pt-BR" b="1" dirty="0">
                <a:solidFill>
                  <a:schemeClr val="tx1"/>
                </a:solidFill>
              </a:rPr>
              <a:t>pesquisa bibliográfica e documental</a:t>
            </a:r>
            <a:r>
              <a:rPr lang="pt-BR" dirty="0">
                <a:solidFill>
                  <a:schemeClr val="tx1"/>
                </a:solidFill>
              </a:rPr>
              <a:t>, visando identificar e inventariar os programas institucionais e iniciativas em saneamento rural em Goiás </a:t>
            </a:r>
            <a:r>
              <a:rPr lang="pt-BR" b="1" dirty="0">
                <a:solidFill>
                  <a:schemeClr val="tx1"/>
                </a:solidFill>
              </a:rPr>
              <a:t>desde o marco da Política Nacional de Saneamento Básico, nos últimos 12 anos. </a:t>
            </a:r>
            <a:r>
              <a:rPr lang="pt-BR" dirty="0">
                <a:solidFill>
                  <a:schemeClr val="tx1"/>
                </a:solidFill>
              </a:rPr>
              <a:t>O levantamento destas informações se deu tanto no portal de periódicos da CAPES, para identificação de estudos acadêmicos; quanto nos sites institucionais da Funasa, Ministério das Cidades, Fundação Banco do Brasil, entre outras.</a:t>
            </a:r>
          </a:p>
        </p:txBody>
      </p:sp>
    </p:spTree>
    <p:extLst>
      <p:ext uri="{BB962C8B-B14F-4D97-AF65-F5344CB8AC3E}">
        <p14:creationId xmlns:p14="http://schemas.microsoft.com/office/powerpoint/2010/main" val="36577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792089"/>
          </a:xfrm>
        </p:spPr>
        <p:txBody>
          <a:bodyPr>
            <a:normAutofit/>
          </a:bodyPr>
          <a:lstStyle/>
          <a:p>
            <a:r>
              <a:rPr lang="pt-BR" dirty="0" smtClean="0"/>
              <a:t>Resultados/Discussão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50598" y="2276872"/>
            <a:ext cx="7953850" cy="3240360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tx1"/>
                </a:solidFill>
              </a:rPr>
              <a:t>Verifica-se que, frequentemente, as iniciativas em saneamento nas regiões rurais estão entrelaçadas direta ou indiretamente </a:t>
            </a:r>
            <a:r>
              <a:rPr lang="pt-BR" sz="2800" u="sng" dirty="0">
                <a:solidFill>
                  <a:schemeClr val="tx1"/>
                </a:solidFill>
              </a:rPr>
              <a:t>à programas de oferta de créditos para habitação</a:t>
            </a:r>
            <a:r>
              <a:rPr lang="pt-BR" sz="2800" dirty="0">
                <a:solidFill>
                  <a:schemeClr val="tx1"/>
                </a:solidFill>
              </a:rPr>
              <a:t>, ou de melhorias </a:t>
            </a:r>
            <a:r>
              <a:rPr lang="pt-BR" sz="2800" dirty="0" smtClean="0">
                <a:solidFill>
                  <a:schemeClr val="tx1"/>
                </a:solidFill>
              </a:rPr>
              <a:t>habitacionais.</a:t>
            </a:r>
          </a:p>
        </p:txBody>
      </p:sp>
    </p:spTree>
    <p:extLst>
      <p:ext uri="{BB962C8B-B14F-4D97-AF65-F5344CB8AC3E}">
        <p14:creationId xmlns:p14="http://schemas.microsoft.com/office/powerpoint/2010/main" val="385200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936104"/>
          </a:xfrm>
        </p:spPr>
        <p:txBody>
          <a:bodyPr/>
          <a:lstStyle/>
          <a:p>
            <a:r>
              <a:rPr lang="pt-BR" dirty="0" smtClean="0"/>
              <a:t>Resultados/Discussão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02672" y="1484784"/>
            <a:ext cx="7855527" cy="4176464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Programa Melhorias Sanitárias Domiciliares (PMDS) sob competência da Funasa;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Cheque Moradia </a:t>
            </a:r>
            <a:r>
              <a:rPr lang="pt-BR" dirty="0">
                <a:solidFill>
                  <a:schemeClr val="tx1"/>
                </a:solidFill>
              </a:rPr>
              <a:t>sob competência do Governo Estadual por meio da Agência Goiana de Habitação (AGEAB);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Minha </a:t>
            </a:r>
            <a:r>
              <a:rPr lang="pt-BR" dirty="0">
                <a:solidFill>
                  <a:schemeClr val="tx1"/>
                </a:solidFill>
              </a:rPr>
              <a:t>Casa Minha Vida (PMCMV) dirigido pelo Ministério das Cidades e operacionalizado pela Caixa Econômica </a:t>
            </a:r>
            <a:r>
              <a:rPr lang="pt-BR" dirty="0" smtClean="0">
                <a:solidFill>
                  <a:schemeClr val="tx1"/>
                </a:solidFill>
              </a:rPr>
              <a:t>Federal;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Crédito </a:t>
            </a:r>
            <a:r>
              <a:rPr lang="pt-BR" dirty="0">
                <a:solidFill>
                  <a:schemeClr val="tx1"/>
                </a:solidFill>
              </a:rPr>
              <a:t>Instalação (que conta com nove modalidades), implementado pelo Instituto Nacional de Colonização e Reforma Agrária</a:t>
            </a:r>
          </a:p>
        </p:txBody>
      </p:sp>
    </p:spTree>
    <p:extLst>
      <p:ext uri="{BB962C8B-B14F-4D97-AF65-F5344CB8AC3E}">
        <p14:creationId xmlns:p14="http://schemas.microsoft.com/office/powerpoint/2010/main" val="294427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548679"/>
            <a:ext cx="7772400" cy="936105"/>
          </a:xfrm>
        </p:spPr>
        <p:txBody>
          <a:bodyPr/>
          <a:lstStyle/>
          <a:p>
            <a:r>
              <a:rPr lang="pt-BR" dirty="0"/>
              <a:t>Resultados/Discussão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2060848"/>
            <a:ext cx="7918648" cy="3600400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Apesar de culminarem no mesmo objeto, a moradia, as políticas públicas em habitação de interesse social e saneamento básico seguem fragmentados em programas e iniciativas nas regiões rurais em Goiás (SACHO, 2018).</a:t>
            </a:r>
          </a:p>
        </p:txBody>
      </p:sp>
    </p:spTree>
    <p:extLst>
      <p:ext uri="{BB962C8B-B14F-4D97-AF65-F5344CB8AC3E}">
        <p14:creationId xmlns:p14="http://schemas.microsoft.com/office/powerpoint/2010/main" val="337261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864096"/>
          </a:xfrm>
        </p:spPr>
        <p:txBody>
          <a:bodyPr/>
          <a:lstStyle/>
          <a:p>
            <a:r>
              <a:rPr lang="pt-BR" dirty="0"/>
              <a:t>Resultados/Discussão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340769"/>
            <a:ext cx="7918648" cy="4320479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Programa Melhorias Sanitárias </a:t>
            </a:r>
            <a:r>
              <a:rPr lang="pt-BR" dirty="0" smtClean="0">
                <a:solidFill>
                  <a:schemeClr val="tx1"/>
                </a:solidFill>
              </a:rPr>
              <a:t>Domiciliares</a:t>
            </a:r>
          </a:p>
          <a:p>
            <a:pPr lvl="1" algn="just"/>
            <a:r>
              <a:rPr lang="pt-BR" sz="2400" dirty="0" smtClean="0">
                <a:solidFill>
                  <a:schemeClr val="tx1"/>
                </a:solidFill>
              </a:rPr>
              <a:t>I</a:t>
            </a:r>
            <a:r>
              <a:rPr lang="pt-BR" sz="2400" dirty="0">
                <a:solidFill>
                  <a:schemeClr val="tx1"/>
                </a:solidFill>
              </a:rPr>
              <a:t>ntervenções promovidas nos </a:t>
            </a:r>
            <a:r>
              <a:rPr lang="pt-BR" sz="2400" dirty="0" smtClean="0">
                <a:solidFill>
                  <a:schemeClr val="tx1"/>
                </a:solidFill>
              </a:rPr>
              <a:t>domicílios (e coletivas de pequeno porte), com </a:t>
            </a:r>
            <a:r>
              <a:rPr lang="pt-BR" sz="2400" dirty="0">
                <a:solidFill>
                  <a:schemeClr val="tx1"/>
                </a:solidFill>
              </a:rPr>
              <a:t>o objetivo de atender às necessidades básicas de saneamento das famílias, por meio de instalações hidrossanitárias </a:t>
            </a:r>
            <a:r>
              <a:rPr lang="pt-BR" sz="2400" dirty="0" smtClean="0">
                <a:solidFill>
                  <a:schemeClr val="tx1"/>
                </a:solidFill>
              </a:rPr>
              <a:t>mínimas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Funasa</a:t>
            </a:r>
          </a:p>
          <a:p>
            <a:pPr lvl="1" algn="just"/>
            <a:r>
              <a:rPr lang="pt-BR" sz="2400" dirty="0" smtClean="0">
                <a:solidFill>
                  <a:schemeClr val="tx1"/>
                </a:solidFill>
              </a:rPr>
              <a:t>Apoiar </a:t>
            </a:r>
            <a:r>
              <a:rPr lang="pt-BR" sz="2400" dirty="0">
                <a:solidFill>
                  <a:schemeClr val="tx1"/>
                </a:solidFill>
              </a:rPr>
              <a:t>os Estados e Municípios na implementação de medidas estruturais e estruturantes em áreas rurais e comunidades tradicionais</a:t>
            </a: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9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690</Words>
  <Application>Microsoft Office PowerPoint</Application>
  <PresentationFormat>Apresentação na tela (4:3)</PresentationFormat>
  <Paragraphs>53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PANORAMA E PROGRAMAS INSTITUCIONAIS EM SANEAMENTO RURAL</vt:lpstr>
      <vt:lpstr>Introdução</vt:lpstr>
      <vt:lpstr>Introdução</vt:lpstr>
      <vt:lpstr>Objetivos</vt:lpstr>
      <vt:lpstr>Metodologia</vt:lpstr>
      <vt:lpstr>Resultados/Discussão</vt:lpstr>
      <vt:lpstr>Resultados/Discussão</vt:lpstr>
      <vt:lpstr>Resultados/Discussão</vt:lpstr>
      <vt:lpstr>Resultados/Discussão</vt:lpstr>
      <vt:lpstr>Resultados/Discussão</vt:lpstr>
      <vt:lpstr>Resultados/Discussão</vt:lpstr>
      <vt:lpstr>Resultados/Discussão</vt:lpstr>
      <vt:lpstr>Resultados/Discussão</vt:lpstr>
      <vt:lpstr>Resultados/Discussão</vt:lpstr>
      <vt:lpstr>Conclusão</vt:lpstr>
      <vt:lpstr>Agradecimentos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 Silva</dc:creator>
  <cp:lastModifiedBy>Marlison Rosa</cp:lastModifiedBy>
  <cp:revision>27</cp:revision>
  <dcterms:created xsi:type="dcterms:W3CDTF">2018-05-02T19:43:05Z</dcterms:created>
  <dcterms:modified xsi:type="dcterms:W3CDTF">2019-05-06T20:18:00Z</dcterms:modified>
</cp:coreProperties>
</file>