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7" r:id="rId2"/>
    <p:sldId id="257" r:id="rId3"/>
    <p:sldId id="258" r:id="rId4"/>
    <p:sldId id="259" r:id="rId5"/>
    <p:sldId id="261" r:id="rId6"/>
    <p:sldId id="262" r:id="rId7"/>
    <p:sldId id="263" r:id="rId8"/>
    <p:sldId id="273" r:id="rId9"/>
    <p:sldId id="294" r:id="rId10"/>
    <p:sldId id="272" r:id="rId11"/>
    <p:sldId id="271" r:id="rId12"/>
    <p:sldId id="270" r:id="rId13"/>
    <p:sldId id="269" r:id="rId14"/>
    <p:sldId id="265" r:id="rId15"/>
    <p:sldId id="266" r:id="rId16"/>
    <p:sldId id="278" r:id="rId17"/>
    <p:sldId id="280" r:id="rId18"/>
    <p:sldId id="295" r:id="rId19"/>
    <p:sldId id="296" r:id="rId20"/>
    <p:sldId id="297" r:id="rId21"/>
    <p:sldId id="298" r:id="rId22"/>
    <p:sldId id="299" r:id="rId23"/>
    <p:sldId id="290" r:id="rId24"/>
    <p:sldId id="291" r:id="rId25"/>
    <p:sldId id="292" r:id="rId26"/>
    <p:sldId id="276" r:id="rId27"/>
    <p:sldId id="277" r:id="rId2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FF00"/>
    <a:srgbClr val="808080"/>
    <a:srgbClr val="CCECFF"/>
    <a:srgbClr val="00FFFF"/>
    <a:srgbClr val="FF9900"/>
    <a:srgbClr val="FF0066"/>
    <a:srgbClr val="FFFFFF"/>
    <a:srgbClr val="000066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7" autoAdjust="0"/>
    <p:restoredTop sz="94660"/>
  </p:normalViewPr>
  <p:slideViewPr>
    <p:cSldViewPr>
      <p:cViewPr varScale="1">
        <p:scale>
          <a:sx n="63" d="100"/>
          <a:sy n="63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B91985-4491-442E-AC68-5DD3501CB89C}" type="doc">
      <dgm:prSet loTypeId="urn:microsoft.com/office/officeart/2005/8/layout/venn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088500CC-D33F-4208-9321-7A47E45D7E2F}">
      <dgm:prSet phldrT="[Texto]" custT="1"/>
      <dgm:spPr/>
      <dgm:t>
        <a:bodyPr/>
        <a:lstStyle/>
        <a:p>
          <a:r>
            <a:rPr lang="pt-BR" sz="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Estratégias comunicacionais</a:t>
          </a:r>
        </a:p>
      </dgm:t>
    </dgm:pt>
    <dgm:pt modelId="{3F0FFA83-A975-4395-BAA1-6F132CC23EB6}" type="parTrans" cxnId="{4A456A36-16BE-4B22-9956-98A0D04891EB}">
      <dgm:prSet/>
      <dgm:spPr/>
      <dgm:t>
        <a:bodyPr/>
        <a:lstStyle/>
        <a:p>
          <a:endParaRPr lang="pt-BR" sz="9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B7A2A2-625D-4B93-9136-E505EF698DB5}" type="sibTrans" cxnId="{4A456A36-16BE-4B22-9956-98A0D04891EB}">
      <dgm:prSet/>
      <dgm:spPr/>
      <dgm:t>
        <a:bodyPr/>
        <a:lstStyle/>
        <a:p>
          <a:endParaRPr lang="pt-BR" sz="9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E73486-539D-4FBB-8D5F-9C07EDFF8A8B}">
      <dgm:prSet phldrT="[Texto]" custT="1"/>
      <dgm:spPr/>
      <dgm:t>
        <a:bodyPr/>
        <a:lstStyle/>
        <a:p>
          <a:r>
            <a:rPr lang="pt-BR" sz="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Estratégias discursivas</a:t>
          </a:r>
        </a:p>
      </dgm:t>
    </dgm:pt>
    <dgm:pt modelId="{EBF15750-CAD2-4222-9746-AD34948C7828}" type="parTrans" cxnId="{A1A64BB6-1858-4111-A1A5-46BDBB91210C}">
      <dgm:prSet/>
      <dgm:spPr/>
      <dgm:t>
        <a:bodyPr/>
        <a:lstStyle/>
        <a:p>
          <a:endParaRPr lang="pt-BR" sz="9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F9E596-1DD0-43CD-8D7C-EA20837E2423}" type="sibTrans" cxnId="{A1A64BB6-1858-4111-A1A5-46BDBB91210C}">
      <dgm:prSet/>
      <dgm:spPr/>
      <dgm:t>
        <a:bodyPr/>
        <a:lstStyle/>
        <a:p>
          <a:endParaRPr lang="pt-BR" sz="9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57A77D-F549-42DF-B82D-E72A72F886B9}">
      <dgm:prSet phldrT="[Texto]" custT="1"/>
      <dgm:spPr/>
      <dgm:t>
        <a:bodyPr/>
        <a:lstStyle/>
        <a:p>
          <a:r>
            <a:rPr lang="pt-BR" sz="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Estratégias cognitivas</a:t>
          </a:r>
        </a:p>
      </dgm:t>
    </dgm:pt>
    <dgm:pt modelId="{C624B33E-ED80-4312-B2D7-6D5D6930B5E9}" type="parTrans" cxnId="{023DFD98-CE62-47F2-AE23-F2C5B5098E99}">
      <dgm:prSet/>
      <dgm:spPr/>
      <dgm:t>
        <a:bodyPr/>
        <a:lstStyle/>
        <a:p>
          <a:endParaRPr lang="pt-BR" sz="9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D5FA9B-8810-43E3-ACFE-C549F0E25631}" type="sibTrans" cxnId="{023DFD98-CE62-47F2-AE23-F2C5B5098E99}">
      <dgm:prSet/>
      <dgm:spPr/>
      <dgm:t>
        <a:bodyPr/>
        <a:lstStyle/>
        <a:p>
          <a:endParaRPr lang="pt-BR" sz="9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86307D-761D-401F-952A-333D5F81FEBF}">
      <dgm:prSet phldrT="[Texto]" custT="1"/>
      <dgm:spPr/>
      <dgm:t>
        <a:bodyPr/>
        <a:lstStyle/>
        <a:p>
          <a:r>
            <a:rPr lang="pt-BR" sz="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Estratégias socioculturais</a:t>
          </a:r>
        </a:p>
      </dgm:t>
    </dgm:pt>
    <dgm:pt modelId="{7AFB2F36-6045-4406-BA34-59765F11D2FC}" type="parTrans" cxnId="{5935E371-A8F4-4CC0-902C-AEB9AEB9EF3B}">
      <dgm:prSet/>
      <dgm:spPr/>
      <dgm:t>
        <a:bodyPr/>
        <a:lstStyle/>
        <a:p>
          <a:endParaRPr lang="pt-BR" sz="9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CECB38-33DD-4343-A078-7E018087252A}" type="sibTrans" cxnId="{5935E371-A8F4-4CC0-902C-AEB9AEB9EF3B}">
      <dgm:prSet/>
      <dgm:spPr/>
      <dgm:t>
        <a:bodyPr/>
        <a:lstStyle/>
        <a:p>
          <a:endParaRPr lang="pt-BR" sz="9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575D91-7404-435A-8FEE-F5F491D1E09A}">
      <dgm:prSet phldrT="[Texto]" custT="1"/>
      <dgm:spPr/>
      <dgm:t>
        <a:bodyPr/>
        <a:lstStyle/>
        <a:p>
          <a:r>
            <a:rPr lang="pt-BR" sz="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Estratégias de poder</a:t>
          </a:r>
        </a:p>
      </dgm:t>
    </dgm:pt>
    <dgm:pt modelId="{7486B5EB-C2EF-4E8C-AB32-E325DC4A0857}" type="parTrans" cxnId="{D95CBF2B-C7FC-4AF4-A989-95016E0E54BC}">
      <dgm:prSet/>
      <dgm:spPr/>
      <dgm:t>
        <a:bodyPr/>
        <a:lstStyle/>
        <a:p>
          <a:endParaRPr lang="pt-BR" sz="9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27E195-4DF1-4322-B5BB-B201DB2B1565}" type="sibTrans" cxnId="{D95CBF2B-C7FC-4AF4-A989-95016E0E54BC}">
      <dgm:prSet/>
      <dgm:spPr/>
      <dgm:t>
        <a:bodyPr/>
        <a:lstStyle/>
        <a:p>
          <a:endParaRPr lang="pt-BR" sz="9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23753A-30FD-471E-A07C-D84555C810AB}">
      <dgm:prSet phldrT="[Texto]" custT="1"/>
      <dgm:spPr/>
      <dgm:t>
        <a:bodyPr/>
        <a:lstStyle/>
        <a:p>
          <a:r>
            <a:rPr lang="pt-BR" sz="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Estratégias educacionais</a:t>
          </a:r>
        </a:p>
      </dgm:t>
    </dgm:pt>
    <dgm:pt modelId="{1B265824-A9BF-4AA3-9AD9-7989E8FB0DD2}" type="parTrans" cxnId="{B0576DAE-2692-456A-8683-67ABF595DFA2}">
      <dgm:prSet/>
      <dgm:spPr/>
      <dgm:t>
        <a:bodyPr/>
        <a:lstStyle/>
        <a:p>
          <a:endParaRPr lang="pt-BR" sz="9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72F71B-D1C6-4F2A-B2C8-D7EC04B786E9}" type="sibTrans" cxnId="{B0576DAE-2692-456A-8683-67ABF595DFA2}">
      <dgm:prSet/>
      <dgm:spPr/>
      <dgm:t>
        <a:bodyPr/>
        <a:lstStyle/>
        <a:p>
          <a:endParaRPr lang="pt-BR" sz="900" b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28D207-86F3-48C0-81B3-F1B7E17F78EF}" type="pres">
      <dgm:prSet presAssocID="{35B91985-4491-442E-AC68-5DD3501CB8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C0F87E4-28DF-42C4-B0D3-A5B30C60EBE7}" type="pres">
      <dgm:prSet presAssocID="{088500CC-D33F-4208-9321-7A47E45D7E2F}" presName="Name5" presStyleLbl="vennNode1" presStyleIdx="0" presStyleCnt="6" custScaleX="98649" custScaleY="9886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BB840BA-6AB1-47A4-89D6-F17E720144F3}" type="pres">
      <dgm:prSet presAssocID="{CCB7A2A2-625D-4B93-9136-E505EF698DB5}" presName="space" presStyleCnt="0"/>
      <dgm:spPr/>
    </dgm:pt>
    <dgm:pt modelId="{B59C560C-E022-46A8-8E36-CF29676B6217}" type="pres">
      <dgm:prSet presAssocID="{08E73486-539D-4FBB-8D5F-9C07EDFF8A8B}" presName="Name5" presStyleLbl="vennNode1" presStyleIdx="1" presStyleCnt="6" custScaleX="91467" custScaleY="9594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D18612E-C1D5-4F91-A12A-FFFA8B0A4B9E}" type="pres">
      <dgm:prSet presAssocID="{3CF9E596-1DD0-43CD-8D7C-EA20837E2423}" presName="space" presStyleCnt="0"/>
      <dgm:spPr/>
    </dgm:pt>
    <dgm:pt modelId="{1BDE06C8-ABE4-4572-AD73-EEA45C8FD054}" type="pres">
      <dgm:prSet presAssocID="{1557A77D-F549-42DF-B82D-E72A72F886B9}" presName="Name5" presStyleLbl="vennNode1" presStyleIdx="2" presStyleCnt="6" custScaleX="90868" custScaleY="9488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DA31F7B-84ED-427E-BAF9-7E25F8A5064D}" type="pres">
      <dgm:prSet presAssocID="{EBD5FA9B-8810-43E3-ACFE-C549F0E25631}" presName="space" presStyleCnt="0"/>
      <dgm:spPr/>
    </dgm:pt>
    <dgm:pt modelId="{7205BAD9-B0F9-42E6-A3A7-2F20A470DA6B}" type="pres">
      <dgm:prSet presAssocID="{2686307D-761D-401F-952A-333D5F81FEBF}" presName="Name5" presStyleLbl="vennNode1" presStyleIdx="3" presStyleCnt="6" custScaleX="89339" custScaleY="9257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CD646FD-A3B0-4C3C-B8B2-22143D1BBECB}" type="pres">
      <dgm:prSet presAssocID="{90CECB38-33DD-4343-A078-7E018087252A}" presName="space" presStyleCnt="0"/>
      <dgm:spPr/>
    </dgm:pt>
    <dgm:pt modelId="{7CF026D1-B464-4CA5-BF8A-8692FC30D607}" type="pres">
      <dgm:prSet presAssocID="{CB575D91-7404-435A-8FEE-F5F491D1E09A}" presName="Name5" presStyleLbl="vennNode1" presStyleIdx="4" presStyleCnt="6" custScaleX="91124" custScaleY="931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3F3B025-DA5C-400B-8E47-08311FE72126}" type="pres">
      <dgm:prSet presAssocID="{0627E195-4DF1-4322-B5BB-B201DB2B1565}" presName="space" presStyleCnt="0"/>
      <dgm:spPr/>
    </dgm:pt>
    <dgm:pt modelId="{2914AB13-7AC6-4331-B981-52C1036AD1C8}" type="pres">
      <dgm:prSet presAssocID="{E423753A-30FD-471E-A07C-D84555C810AB}" presName="Name5" presStyleLbl="vennNode1" presStyleIdx="5" presStyleCnt="6" custScaleX="91782" custScaleY="9697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4A0BAFE-DB16-4CDE-AF20-02ECBAA535A1}" type="presOf" srcId="{08E73486-539D-4FBB-8D5F-9C07EDFF8A8B}" destId="{B59C560C-E022-46A8-8E36-CF29676B6217}" srcOrd="0" destOrd="0" presId="urn:microsoft.com/office/officeart/2005/8/layout/venn3"/>
    <dgm:cxn modelId="{4F3C4F52-7E41-4695-BF4C-01C5C404A63F}" type="presOf" srcId="{E423753A-30FD-471E-A07C-D84555C810AB}" destId="{2914AB13-7AC6-4331-B981-52C1036AD1C8}" srcOrd="0" destOrd="0" presId="urn:microsoft.com/office/officeart/2005/8/layout/venn3"/>
    <dgm:cxn modelId="{D95CBF2B-C7FC-4AF4-A989-95016E0E54BC}" srcId="{35B91985-4491-442E-AC68-5DD3501CB89C}" destId="{CB575D91-7404-435A-8FEE-F5F491D1E09A}" srcOrd="4" destOrd="0" parTransId="{7486B5EB-C2EF-4E8C-AB32-E325DC4A0857}" sibTransId="{0627E195-4DF1-4322-B5BB-B201DB2B1565}"/>
    <dgm:cxn modelId="{5935E371-A8F4-4CC0-902C-AEB9AEB9EF3B}" srcId="{35B91985-4491-442E-AC68-5DD3501CB89C}" destId="{2686307D-761D-401F-952A-333D5F81FEBF}" srcOrd="3" destOrd="0" parTransId="{7AFB2F36-6045-4406-BA34-59765F11D2FC}" sibTransId="{90CECB38-33DD-4343-A078-7E018087252A}"/>
    <dgm:cxn modelId="{266F9A5B-BDF1-42F3-92CD-E6F236727122}" type="presOf" srcId="{1557A77D-F549-42DF-B82D-E72A72F886B9}" destId="{1BDE06C8-ABE4-4572-AD73-EEA45C8FD054}" srcOrd="0" destOrd="0" presId="urn:microsoft.com/office/officeart/2005/8/layout/venn3"/>
    <dgm:cxn modelId="{4A456A36-16BE-4B22-9956-98A0D04891EB}" srcId="{35B91985-4491-442E-AC68-5DD3501CB89C}" destId="{088500CC-D33F-4208-9321-7A47E45D7E2F}" srcOrd="0" destOrd="0" parTransId="{3F0FFA83-A975-4395-BAA1-6F132CC23EB6}" sibTransId="{CCB7A2A2-625D-4B93-9136-E505EF698DB5}"/>
    <dgm:cxn modelId="{023DFD98-CE62-47F2-AE23-F2C5B5098E99}" srcId="{35B91985-4491-442E-AC68-5DD3501CB89C}" destId="{1557A77D-F549-42DF-B82D-E72A72F886B9}" srcOrd="2" destOrd="0" parTransId="{C624B33E-ED80-4312-B2D7-6D5D6930B5E9}" sibTransId="{EBD5FA9B-8810-43E3-ACFE-C549F0E25631}"/>
    <dgm:cxn modelId="{0736DF82-DB03-43B5-8A45-9271BFA673E9}" type="presOf" srcId="{CB575D91-7404-435A-8FEE-F5F491D1E09A}" destId="{7CF026D1-B464-4CA5-BF8A-8692FC30D607}" srcOrd="0" destOrd="0" presId="urn:microsoft.com/office/officeart/2005/8/layout/venn3"/>
    <dgm:cxn modelId="{A1A64BB6-1858-4111-A1A5-46BDBB91210C}" srcId="{35B91985-4491-442E-AC68-5DD3501CB89C}" destId="{08E73486-539D-4FBB-8D5F-9C07EDFF8A8B}" srcOrd="1" destOrd="0" parTransId="{EBF15750-CAD2-4222-9746-AD34948C7828}" sibTransId="{3CF9E596-1DD0-43CD-8D7C-EA20837E2423}"/>
    <dgm:cxn modelId="{B0576DAE-2692-456A-8683-67ABF595DFA2}" srcId="{35B91985-4491-442E-AC68-5DD3501CB89C}" destId="{E423753A-30FD-471E-A07C-D84555C810AB}" srcOrd="5" destOrd="0" parTransId="{1B265824-A9BF-4AA3-9AD9-7989E8FB0DD2}" sibTransId="{D672F71B-D1C6-4F2A-B2C8-D7EC04B786E9}"/>
    <dgm:cxn modelId="{6408491E-4330-4317-AD36-8F6D0ECB932C}" type="presOf" srcId="{2686307D-761D-401F-952A-333D5F81FEBF}" destId="{7205BAD9-B0F9-42E6-A3A7-2F20A470DA6B}" srcOrd="0" destOrd="0" presId="urn:microsoft.com/office/officeart/2005/8/layout/venn3"/>
    <dgm:cxn modelId="{6E7986CB-94C4-4EB3-BF23-199AEAFDBCE0}" type="presOf" srcId="{35B91985-4491-442E-AC68-5DD3501CB89C}" destId="{1F28D207-86F3-48C0-81B3-F1B7E17F78EF}" srcOrd="0" destOrd="0" presId="urn:microsoft.com/office/officeart/2005/8/layout/venn3"/>
    <dgm:cxn modelId="{915A5895-DBC2-40AC-A6C5-D2F8AFFEBE63}" type="presOf" srcId="{088500CC-D33F-4208-9321-7A47E45D7E2F}" destId="{EC0F87E4-28DF-42C4-B0D3-A5B30C60EBE7}" srcOrd="0" destOrd="0" presId="urn:microsoft.com/office/officeart/2005/8/layout/venn3"/>
    <dgm:cxn modelId="{2FE570B0-CDE1-4847-8DF2-10B7308EDAF7}" type="presParOf" srcId="{1F28D207-86F3-48C0-81B3-F1B7E17F78EF}" destId="{EC0F87E4-28DF-42C4-B0D3-A5B30C60EBE7}" srcOrd="0" destOrd="0" presId="urn:microsoft.com/office/officeart/2005/8/layout/venn3"/>
    <dgm:cxn modelId="{C354303F-D1AC-4201-BE16-D8255EFC8EC7}" type="presParOf" srcId="{1F28D207-86F3-48C0-81B3-F1B7E17F78EF}" destId="{6BB840BA-6AB1-47A4-89D6-F17E720144F3}" srcOrd="1" destOrd="0" presId="urn:microsoft.com/office/officeart/2005/8/layout/venn3"/>
    <dgm:cxn modelId="{1A890FF8-464E-43EA-B5D9-A6054898C50B}" type="presParOf" srcId="{1F28D207-86F3-48C0-81B3-F1B7E17F78EF}" destId="{B59C560C-E022-46A8-8E36-CF29676B6217}" srcOrd="2" destOrd="0" presId="urn:microsoft.com/office/officeart/2005/8/layout/venn3"/>
    <dgm:cxn modelId="{F9F6A183-8F38-4BC5-BCC1-A52700B01AD1}" type="presParOf" srcId="{1F28D207-86F3-48C0-81B3-F1B7E17F78EF}" destId="{4D18612E-C1D5-4F91-A12A-FFFA8B0A4B9E}" srcOrd="3" destOrd="0" presId="urn:microsoft.com/office/officeart/2005/8/layout/venn3"/>
    <dgm:cxn modelId="{E9098C84-14EF-4099-BE0F-409A2AF65D2E}" type="presParOf" srcId="{1F28D207-86F3-48C0-81B3-F1B7E17F78EF}" destId="{1BDE06C8-ABE4-4572-AD73-EEA45C8FD054}" srcOrd="4" destOrd="0" presId="urn:microsoft.com/office/officeart/2005/8/layout/venn3"/>
    <dgm:cxn modelId="{D16948CE-1B31-44E3-A0DC-D6F03E738B0A}" type="presParOf" srcId="{1F28D207-86F3-48C0-81B3-F1B7E17F78EF}" destId="{BDA31F7B-84ED-427E-BAF9-7E25F8A5064D}" srcOrd="5" destOrd="0" presId="urn:microsoft.com/office/officeart/2005/8/layout/venn3"/>
    <dgm:cxn modelId="{C3A7E463-38CF-4864-9DC2-3829BD391020}" type="presParOf" srcId="{1F28D207-86F3-48C0-81B3-F1B7E17F78EF}" destId="{7205BAD9-B0F9-42E6-A3A7-2F20A470DA6B}" srcOrd="6" destOrd="0" presId="urn:microsoft.com/office/officeart/2005/8/layout/venn3"/>
    <dgm:cxn modelId="{F84BC835-9493-4311-9E08-E864A3E16FBA}" type="presParOf" srcId="{1F28D207-86F3-48C0-81B3-F1B7E17F78EF}" destId="{8CD646FD-A3B0-4C3C-B8B2-22143D1BBECB}" srcOrd="7" destOrd="0" presId="urn:microsoft.com/office/officeart/2005/8/layout/venn3"/>
    <dgm:cxn modelId="{954073F7-A68E-44F1-AAC4-124E14E2E5F5}" type="presParOf" srcId="{1F28D207-86F3-48C0-81B3-F1B7E17F78EF}" destId="{7CF026D1-B464-4CA5-BF8A-8692FC30D607}" srcOrd="8" destOrd="0" presId="urn:microsoft.com/office/officeart/2005/8/layout/venn3"/>
    <dgm:cxn modelId="{AE3CD3EC-29AF-4F9D-9D68-8B70128D127C}" type="presParOf" srcId="{1F28D207-86F3-48C0-81B3-F1B7E17F78EF}" destId="{E3F3B025-DA5C-400B-8E47-08311FE72126}" srcOrd="9" destOrd="0" presId="urn:microsoft.com/office/officeart/2005/8/layout/venn3"/>
    <dgm:cxn modelId="{89DE3F93-8615-4C6A-8F1C-AC597BDC1C90}" type="presParOf" srcId="{1F28D207-86F3-48C0-81B3-F1B7E17F78EF}" destId="{2914AB13-7AC6-4331-B981-52C1036AD1C8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35EABF-942D-4CD3-8B02-CC681096EEC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CE185FB5-1F7F-4047-A8FF-CE5A0FBCC4EA}">
      <dgm:prSet phldrT="[Texto]" custT="1"/>
      <dgm:spPr>
        <a:solidFill>
          <a:srgbClr val="99FF99"/>
        </a:solidFill>
      </dgm:spPr>
      <dgm:t>
        <a:bodyPr/>
        <a:lstStyle/>
        <a:p>
          <a:r>
            <a:rPr lang="pt-BR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Sistema Universidade Aberta do SUS (UNA-SUS)</a:t>
          </a:r>
          <a:endParaRPr lang="pt-BR" sz="1400" b="1" dirty="0">
            <a:solidFill>
              <a:srgbClr val="002060"/>
            </a:solidFill>
          </a:endParaRPr>
        </a:p>
      </dgm:t>
    </dgm:pt>
    <dgm:pt modelId="{605A5545-6A52-455C-8CC9-235E858C8CE0}" type="parTrans" cxnId="{08DA9C5B-884B-42A6-9984-9621D5513CE0}">
      <dgm:prSet/>
      <dgm:spPr/>
      <dgm:t>
        <a:bodyPr/>
        <a:lstStyle/>
        <a:p>
          <a:endParaRPr lang="pt-BR" sz="1800" b="1"/>
        </a:p>
      </dgm:t>
    </dgm:pt>
    <dgm:pt modelId="{5E4F44A6-68B9-4D78-939F-32F7B1BDB97A}" type="sibTrans" cxnId="{08DA9C5B-884B-42A6-9984-9621D5513CE0}">
      <dgm:prSet/>
      <dgm:spPr>
        <a:ln>
          <a:solidFill>
            <a:srgbClr val="002060"/>
          </a:solidFill>
        </a:ln>
      </dgm:spPr>
      <dgm:t>
        <a:bodyPr/>
        <a:lstStyle/>
        <a:p>
          <a:endParaRPr lang="pt-BR" sz="1800" b="1"/>
        </a:p>
      </dgm:t>
    </dgm:pt>
    <dgm:pt modelId="{4645C06D-11F6-4AFB-9B59-3F6E718591D2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pt-BR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Rede de Escolas Técnicas do SUS (RET-SUS)</a:t>
          </a:r>
          <a:endParaRPr lang="pt-BR" sz="1400" b="1" dirty="0">
            <a:solidFill>
              <a:srgbClr val="002060"/>
            </a:solidFill>
          </a:endParaRPr>
        </a:p>
      </dgm:t>
    </dgm:pt>
    <dgm:pt modelId="{40CF8620-DB93-4EE1-8583-B2597E4FB1CE}" type="parTrans" cxnId="{EAFE46E9-C785-4350-9FFB-E327AEF7ADF7}">
      <dgm:prSet/>
      <dgm:spPr/>
      <dgm:t>
        <a:bodyPr/>
        <a:lstStyle/>
        <a:p>
          <a:endParaRPr lang="pt-BR" sz="1800" b="1"/>
        </a:p>
      </dgm:t>
    </dgm:pt>
    <dgm:pt modelId="{209C79B6-A48D-4B28-8421-351F2BACADE0}" type="sibTrans" cxnId="{EAFE46E9-C785-4350-9FFB-E327AEF7ADF7}">
      <dgm:prSet/>
      <dgm:spPr/>
      <dgm:t>
        <a:bodyPr/>
        <a:lstStyle/>
        <a:p>
          <a:endParaRPr lang="pt-BR" sz="1800" b="1"/>
        </a:p>
      </dgm:t>
    </dgm:pt>
    <dgm:pt modelId="{64B0B95B-9738-47F8-8F54-B91F2B6B2BCE}">
      <dgm:prSet phldrT="[Texto]" custT="1"/>
      <dgm:spPr>
        <a:solidFill>
          <a:srgbClr val="6699FF"/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pt-BR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Fiocruz</a:t>
          </a:r>
          <a:endParaRPr lang="pt-BR" sz="1400" b="1" dirty="0">
            <a:solidFill>
              <a:srgbClr val="002060"/>
            </a:solidFill>
          </a:endParaRPr>
        </a:p>
      </dgm:t>
    </dgm:pt>
    <dgm:pt modelId="{D5DC45F7-813D-4421-B9B3-10397CC44D28}" type="parTrans" cxnId="{08012906-F607-49C0-B930-9CF8FDE7D4CD}">
      <dgm:prSet/>
      <dgm:spPr/>
      <dgm:t>
        <a:bodyPr/>
        <a:lstStyle/>
        <a:p>
          <a:endParaRPr lang="pt-BR" sz="1800" b="1"/>
        </a:p>
      </dgm:t>
    </dgm:pt>
    <dgm:pt modelId="{4CC2B2CD-4C20-423F-96F2-A13CEA278799}" type="sibTrans" cxnId="{08012906-F607-49C0-B930-9CF8FDE7D4CD}">
      <dgm:prSet/>
      <dgm:spPr/>
      <dgm:t>
        <a:bodyPr/>
        <a:lstStyle/>
        <a:p>
          <a:endParaRPr lang="pt-BR" sz="1800" b="1"/>
        </a:p>
      </dgm:t>
    </dgm:pt>
    <dgm:pt modelId="{4C9F721E-A755-42BD-A75A-25C15F703FEB}">
      <dgm:prSet custT="1"/>
      <dgm:spPr>
        <a:solidFill>
          <a:srgbClr val="9999FF"/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pt-BR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Universidades</a:t>
          </a:r>
        </a:p>
      </dgm:t>
    </dgm:pt>
    <dgm:pt modelId="{736AC7A3-589E-4245-8995-FC7D164BE7EC}" type="parTrans" cxnId="{BAC33BEB-847D-4A47-8CEB-8E0E35DEAFAD}">
      <dgm:prSet/>
      <dgm:spPr/>
      <dgm:t>
        <a:bodyPr/>
        <a:lstStyle/>
        <a:p>
          <a:endParaRPr lang="pt-BR" sz="1800" b="1"/>
        </a:p>
      </dgm:t>
    </dgm:pt>
    <dgm:pt modelId="{8A86CF79-366A-4938-94DF-51C77BAFA629}" type="sibTrans" cxnId="{BAC33BEB-847D-4A47-8CEB-8E0E35DEAFAD}">
      <dgm:prSet/>
      <dgm:spPr/>
      <dgm:t>
        <a:bodyPr/>
        <a:lstStyle/>
        <a:p>
          <a:endParaRPr lang="pt-BR" sz="1800" b="1"/>
        </a:p>
      </dgm:t>
    </dgm:pt>
    <dgm:pt modelId="{410020E0-7555-4E43-844C-CC2163C2286A}" type="pres">
      <dgm:prSet presAssocID="{FC35EABF-942D-4CD3-8B02-CC681096EEC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t-BR"/>
        </a:p>
      </dgm:t>
    </dgm:pt>
    <dgm:pt modelId="{1AA37712-4FA4-43BB-B35A-B9BDCD009241}" type="pres">
      <dgm:prSet presAssocID="{FC35EABF-942D-4CD3-8B02-CC681096EECA}" presName="Name1" presStyleCnt="0"/>
      <dgm:spPr/>
    </dgm:pt>
    <dgm:pt modelId="{2BC736D2-2D0E-4E9B-A86C-54EC5E246EBE}" type="pres">
      <dgm:prSet presAssocID="{FC35EABF-942D-4CD3-8B02-CC681096EECA}" presName="cycle" presStyleCnt="0"/>
      <dgm:spPr/>
    </dgm:pt>
    <dgm:pt modelId="{F83F7032-7644-4F14-8B70-09AC13847700}" type="pres">
      <dgm:prSet presAssocID="{FC35EABF-942D-4CD3-8B02-CC681096EECA}" presName="srcNode" presStyleLbl="node1" presStyleIdx="0" presStyleCnt="4"/>
      <dgm:spPr/>
    </dgm:pt>
    <dgm:pt modelId="{AFAC73EA-797B-4776-B64F-729C1B8D4F4A}" type="pres">
      <dgm:prSet presAssocID="{FC35EABF-942D-4CD3-8B02-CC681096EECA}" presName="conn" presStyleLbl="parChTrans1D2" presStyleIdx="0" presStyleCnt="1"/>
      <dgm:spPr/>
      <dgm:t>
        <a:bodyPr/>
        <a:lstStyle/>
        <a:p>
          <a:endParaRPr lang="pt-BR"/>
        </a:p>
      </dgm:t>
    </dgm:pt>
    <dgm:pt modelId="{6A174D18-0FE6-4C27-B118-1207E8D67D06}" type="pres">
      <dgm:prSet presAssocID="{FC35EABF-942D-4CD3-8B02-CC681096EECA}" presName="extraNode" presStyleLbl="node1" presStyleIdx="0" presStyleCnt="4"/>
      <dgm:spPr/>
    </dgm:pt>
    <dgm:pt modelId="{B1B57A02-EBFB-4C55-B988-2B8CC93136A9}" type="pres">
      <dgm:prSet presAssocID="{FC35EABF-942D-4CD3-8B02-CC681096EECA}" presName="dstNode" presStyleLbl="node1" presStyleIdx="0" presStyleCnt="4"/>
      <dgm:spPr/>
    </dgm:pt>
    <dgm:pt modelId="{3C237904-9889-4827-92AC-F10919319771}" type="pres">
      <dgm:prSet presAssocID="{CE185FB5-1F7F-4047-A8FF-CE5A0FBCC4EA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DB0184C-81C5-49AB-9B6C-24651481089D}" type="pres">
      <dgm:prSet presAssocID="{CE185FB5-1F7F-4047-A8FF-CE5A0FBCC4EA}" presName="accent_1" presStyleCnt="0"/>
      <dgm:spPr/>
    </dgm:pt>
    <dgm:pt modelId="{DB3CA85E-99CB-4DE3-B858-69534F3BC697}" type="pres">
      <dgm:prSet presAssocID="{CE185FB5-1F7F-4047-A8FF-CE5A0FBCC4EA}" presName="accentRepeatNode" presStyleLbl="solidFgAcc1" presStyleIdx="0" presStyleCnt="4"/>
      <dgm:spPr>
        <a:prstGeom prst="frame">
          <a:avLst/>
        </a:prstGeom>
        <a:solidFill>
          <a:srgbClr val="99FF99"/>
        </a:solidFill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EEBFECCD-A6E6-4F2D-81A4-703B9F0951A4}" type="pres">
      <dgm:prSet presAssocID="{4645C06D-11F6-4AFB-9B59-3F6E718591D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569762E-082F-4A67-B17C-BDF65A74F71C}" type="pres">
      <dgm:prSet presAssocID="{4645C06D-11F6-4AFB-9B59-3F6E718591D2}" presName="accent_2" presStyleCnt="0"/>
      <dgm:spPr/>
    </dgm:pt>
    <dgm:pt modelId="{AC76D92D-BC86-42B9-9105-8040A1222695}" type="pres">
      <dgm:prSet presAssocID="{4645C06D-11F6-4AFB-9B59-3F6E718591D2}" presName="accentRepeatNode" presStyleLbl="solidFgAcc1" presStyleIdx="1" presStyleCnt="4"/>
      <dgm:spPr>
        <a:prstGeom prst="frame">
          <a:avLst/>
        </a:prstGeom>
        <a:solidFill>
          <a:schemeClr val="accent6">
            <a:lumMod val="40000"/>
            <a:lumOff val="60000"/>
          </a:schemeClr>
        </a:solid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endParaRPr lang="pt-BR"/>
        </a:p>
      </dgm:t>
    </dgm:pt>
    <dgm:pt modelId="{19DAA319-7305-4BCE-9F2E-EF4E51B351DB}" type="pres">
      <dgm:prSet presAssocID="{64B0B95B-9738-47F8-8F54-B91F2B6B2BCE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7501420-CAF7-4F24-8496-1681CA5BE5AE}" type="pres">
      <dgm:prSet presAssocID="{64B0B95B-9738-47F8-8F54-B91F2B6B2BCE}" presName="accent_3" presStyleCnt="0"/>
      <dgm:spPr/>
    </dgm:pt>
    <dgm:pt modelId="{C08797F7-18F7-4872-890C-63F99F083FBB}" type="pres">
      <dgm:prSet presAssocID="{64B0B95B-9738-47F8-8F54-B91F2B6B2BCE}" presName="accentRepeatNode" presStyleLbl="solidFgAcc1" presStyleIdx="2" presStyleCnt="4"/>
      <dgm:spPr>
        <a:prstGeom prst="frame">
          <a:avLst/>
        </a:prstGeom>
        <a:solidFill>
          <a:srgbClr val="6699FF"/>
        </a:solidFill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6B14169B-B03E-4C32-8229-82E6D58C7608}" type="pres">
      <dgm:prSet presAssocID="{4C9F721E-A755-42BD-A75A-25C15F703FE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1FB7AAB-9798-4FEF-B9C6-01A6E5865388}" type="pres">
      <dgm:prSet presAssocID="{4C9F721E-A755-42BD-A75A-25C15F703FEB}" presName="accent_4" presStyleCnt="0"/>
      <dgm:spPr/>
    </dgm:pt>
    <dgm:pt modelId="{2A94529C-DCC5-440D-A463-F9FAC8CD7D90}" type="pres">
      <dgm:prSet presAssocID="{4C9F721E-A755-42BD-A75A-25C15F703FEB}" presName="accentRepeatNode" presStyleLbl="solidFgAcc1" presStyleIdx="3" presStyleCnt="4"/>
      <dgm:spPr>
        <a:prstGeom prst="frame">
          <a:avLst/>
        </a:prstGeom>
        <a:solidFill>
          <a:srgbClr val="9999FF"/>
        </a:solidFill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</dgm:ptLst>
  <dgm:cxnLst>
    <dgm:cxn modelId="{B3D808F2-5ACE-4BF5-99E0-8FFEFFEA9373}" type="presOf" srcId="{4C9F721E-A755-42BD-A75A-25C15F703FEB}" destId="{6B14169B-B03E-4C32-8229-82E6D58C7608}" srcOrd="0" destOrd="0" presId="urn:microsoft.com/office/officeart/2008/layout/VerticalCurvedList"/>
    <dgm:cxn modelId="{B5E2E870-6FB6-491F-9D86-EB6F352236B5}" type="presOf" srcId="{64B0B95B-9738-47F8-8F54-B91F2B6B2BCE}" destId="{19DAA319-7305-4BCE-9F2E-EF4E51B351DB}" srcOrd="0" destOrd="0" presId="urn:microsoft.com/office/officeart/2008/layout/VerticalCurvedList"/>
    <dgm:cxn modelId="{EAFE46E9-C785-4350-9FFB-E327AEF7ADF7}" srcId="{FC35EABF-942D-4CD3-8B02-CC681096EECA}" destId="{4645C06D-11F6-4AFB-9B59-3F6E718591D2}" srcOrd="1" destOrd="0" parTransId="{40CF8620-DB93-4EE1-8583-B2597E4FB1CE}" sibTransId="{209C79B6-A48D-4B28-8421-351F2BACADE0}"/>
    <dgm:cxn modelId="{BAC33BEB-847D-4A47-8CEB-8E0E35DEAFAD}" srcId="{FC35EABF-942D-4CD3-8B02-CC681096EECA}" destId="{4C9F721E-A755-42BD-A75A-25C15F703FEB}" srcOrd="3" destOrd="0" parTransId="{736AC7A3-589E-4245-8995-FC7D164BE7EC}" sibTransId="{8A86CF79-366A-4938-94DF-51C77BAFA629}"/>
    <dgm:cxn modelId="{ADCDED6E-1867-4883-A56B-F365C1297AC8}" type="presOf" srcId="{5E4F44A6-68B9-4D78-939F-32F7B1BDB97A}" destId="{AFAC73EA-797B-4776-B64F-729C1B8D4F4A}" srcOrd="0" destOrd="0" presId="urn:microsoft.com/office/officeart/2008/layout/VerticalCurvedList"/>
    <dgm:cxn modelId="{2B42EDBB-1F52-4EF1-ADF6-D930BEA85CA8}" type="presOf" srcId="{FC35EABF-942D-4CD3-8B02-CC681096EECA}" destId="{410020E0-7555-4E43-844C-CC2163C2286A}" srcOrd="0" destOrd="0" presId="urn:microsoft.com/office/officeart/2008/layout/VerticalCurvedList"/>
    <dgm:cxn modelId="{08DA9C5B-884B-42A6-9984-9621D5513CE0}" srcId="{FC35EABF-942D-4CD3-8B02-CC681096EECA}" destId="{CE185FB5-1F7F-4047-A8FF-CE5A0FBCC4EA}" srcOrd="0" destOrd="0" parTransId="{605A5545-6A52-455C-8CC9-235E858C8CE0}" sibTransId="{5E4F44A6-68B9-4D78-939F-32F7B1BDB97A}"/>
    <dgm:cxn modelId="{BC9A0090-DB36-42D8-B6CE-AF807493A6F4}" type="presOf" srcId="{4645C06D-11F6-4AFB-9B59-3F6E718591D2}" destId="{EEBFECCD-A6E6-4F2D-81A4-703B9F0951A4}" srcOrd="0" destOrd="0" presId="urn:microsoft.com/office/officeart/2008/layout/VerticalCurvedList"/>
    <dgm:cxn modelId="{FC434F83-8109-465B-BAB2-C3C2D434FC87}" type="presOf" srcId="{CE185FB5-1F7F-4047-A8FF-CE5A0FBCC4EA}" destId="{3C237904-9889-4827-92AC-F10919319771}" srcOrd="0" destOrd="0" presId="urn:microsoft.com/office/officeart/2008/layout/VerticalCurvedList"/>
    <dgm:cxn modelId="{08012906-F607-49C0-B930-9CF8FDE7D4CD}" srcId="{FC35EABF-942D-4CD3-8B02-CC681096EECA}" destId="{64B0B95B-9738-47F8-8F54-B91F2B6B2BCE}" srcOrd="2" destOrd="0" parTransId="{D5DC45F7-813D-4421-B9B3-10397CC44D28}" sibTransId="{4CC2B2CD-4C20-423F-96F2-A13CEA278799}"/>
    <dgm:cxn modelId="{A6DA46C3-7780-452C-84FD-FA915D456699}" type="presParOf" srcId="{410020E0-7555-4E43-844C-CC2163C2286A}" destId="{1AA37712-4FA4-43BB-B35A-B9BDCD009241}" srcOrd="0" destOrd="0" presId="urn:microsoft.com/office/officeart/2008/layout/VerticalCurvedList"/>
    <dgm:cxn modelId="{8DF58B09-FDEC-4AE0-BA87-5E7B003A129F}" type="presParOf" srcId="{1AA37712-4FA4-43BB-B35A-B9BDCD009241}" destId="{2BC736D2-2D0E-4E9B-A86C-54EC5E246EBE}" srcOrd="0" destOrd="0" presId="urn:microsoft.com/office/officeart/2008/layout/VerticalCurvedList"/>
    <dgm:cxn modelId="{E8E21C2A-2E2D-4FE3-B5FC-0488FBDECEB9}" type="presParOf" srcId="{2BC736D2-2D0E-4E9B-A86C-54EC5E246EBE}" destId="{F83F7032-7644-4F14-8B70-09AC13847700}" srcOrd="0" destOrd="0" presId="urn:microsoft.com/office/officeart/2008/layout/VerticalCurvedList"/>
    <dgm:cxn modelId="{FE393DEB-632C-4DBE-B718-B20CFA8E14C9}" type="presParOf" srcId="{2BC736D2-2D0E-4E9B-A86C-54EC5E246EBE}" destId="{AFAC73EA-797B-4776-B64F-729C1B8D4F4A}" srcOrd="1" destOrd="0" presId="urn:microsoft.com/office/officeart/2008/layout/VerticalCurvedList"/>
    <dgm:cxn modelId="{75DC057B-13FD-431E-BEC0-31D9795E92EE}" type="presParOf" srcId="{2BC736D2-2D0E-4E9B-A86C-54EC5E246EBE}" destId="{6A174D18-0FE6-4C27-B118-1207E8D67D06}" srcOrd="2" destOrd="0" presId="urn:microsoft.com/office/officeart/2008/layout/VerticalCurvedList"/>
    <dgm:cxn modelId="{F4D6002B-B27A-4E06-98B5-C624DB6FFB57}" type="presParOf" srcId="{2BC736D2-2D0E-4E9B-A86C-54EC5E246EBE}" destId="{B1B57A02-EBFB-4C55-B988-2B8CC93136A9}" srcOrd="3" destOrd="0" presId="urn:microsoft.com/office/officeart/2008/layout/VerticalCurvedList"/>
    <dgm:cxn modelId="{989EB77C-DB27-4661-B834-900577366E7B}" type="presParOf" srcId="{1AA37712-4FA4-43BB-B35A-B9BDCD009241}" destId="{3C237904-9889-4827-92AC-F10919319771}" srcOrd="1" destOrd="0" presId="urn:microsoft.com/office/officeart/2008/layout/VerticalCurvedList"/>
    <dgm:cxn modelId="{5E5D097F-01D1-4EA9-9AD7-427E12E277BD}" type="presParOf" srcId="{1AA37712-4FA4-43BB-B35A-B9BDCD009241}" destId="{BDB0184C-81C5-49AB-9B6C-24651481089D}" srcOrd="2" destOrd="0" presId="urn:microsoft.com/office/officeart/2008/layout/VerticalCurvedList"/>
    <dgm:cxn modelId="{6FDB2943-8C24-4122-9CEE-64308A22331E}" type="presParOf" srcId="{BDB0184C-81C5-49AB-9B6C-24651481089D}" destId="{DB3CA85E-99CB-4DE3-B858-69534F3BC697}" srcOrd="0" destOrd="0" presId="urn:microsoft.com/office/officeart/2008/layout/VerticalCurvedList"/>
    <dgm:cxn modelId="{B2CFFFA1-E56C-4515-8EF9-D68F63357BEA}" type="presParOf" srcId="{1AA37712-4FA4-43BB-B35A-B9BDCD009241}" destId="{EEBFECCD-A6E6-4F2D-81A4-703B9F0951A4}" srcOrd="3" destOrd="0" presId="urn:microsoft.com/office/officeart/2008/layout/VerticalCurvedList"/>
    <dgm:cxn modelId="{EA863406-C57A-4498-8A23-4A804B96097A}" type="presParOf" srcId="{1AA37712-4FA4-43BB-B35A-B9BDCD009241}" destId="{2569762E-082F-4A67-B17C-BDF65A74F71C}" srcOrd="4" destOrd="0" presId="urn:microsoft.com/office/officeart/2008/layout/VerticalCurvedList"/>
    <dgm:cxn modelId="{ECF5F1EB-A7FB-491C-A04B-3BDE54B4B2FA}" type="presParOf" srcId="{2569762E-082F-4A67-B17C-BDF65A74F71C}" destId="{AC76D92D-BC86-42B9-9105-8040A1222695}" srcOrd="0" destOrd="0" presId="urn:microsoft.com/office/officeart/2008/layout/VerticalCurvedList"/>
    <dgm:cxn modelId="{914F6E6A-8B06-42F1-B2B2-2A36B152A0EC}" type="presParOf" srcId="{1AA37712-4FA4-43BB-B35A-B9BDCD009241}" destId="{19DAA319-7305-4BCE-9F2E-EF4E51B351DB}" srcOrd="5" destOrd="0" presId="urn:microsoft.com/office/officeart/2008/layout/VerticalCurvedList"/>
    <dgm:cxn modelId="{9971CC48-D8C0-4D5A-A106-4D07E145AC73}" type="presParOf" srcId="{1AA37712-4FA4-43BB-B35A-B9BDCD009241}" destId="{97501420-CAF7-4F24-8496-1681CA5BE5AE}" srcOrd="6" destOrd="0" presId="urn:microsoft.com/office/officeart/2008/layout/VerticalCurvedList"/>
    <dgm:cxn modelId="{7A6ED110-D9B7-48F0-98A8-4C085BCC1D4A}" type="presParOf" srcId="{97501420-CAF7-4F24-8496-1681CA5BE5AE}" destId="{C08797F7-18F7-4872-890C-63F99F083FBB}" srcOrd="0" destOrd="0" presId="urn:microsoft.com/office/officeart/2008/layout/VerticalCurvedList"/>
    <dgm:cxn modelId="{2C39E946-B215-477B-BBB8-F4F8EE05F52F}" type="presParOf" srcId="{1AA37712-4FA4-43BB-B35A-B9BDCD009241}" destId="{6B14169B-B03E-4C32-8229-82E6D58C7608}" srcOrd="7" destOrd="0" presId="urn:microsoft.com/office/officeart/2008/layout/VerticalCurvedList"/>
    <dgm:cxn modelId="{EBDF3A5D-2211-458A-B2A7-1DDD7134B108}" type="presParOf" srcId="{1AA37712-4FA4-43BB-B35A-B9BDCD009241}" destId="{91FB7AAB-9798-4FEF-B9C6-01A6E5865388}" srcOrd="8" destOrd="0" presId="urn:microsoft.com/office/officeart/2008/layout/VerticalCurvedList"/>
    <dgm:cxn modelId="{2751C467-5E33-4506-B16B-F88911C7A8D2}" type="presParOf" srcId="{91FB7AAB-9798-4FEF-B9C6-01A6E5865388}" destId="{2A94529C-DCC5-440D-A463-F9FAC8CD7D9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F87E4-28DF-42C4-B0D3-A5B30C60EBE7}">
      <dsp:nvSpPr>
        <dsp:cNvPr id="0" name=""/>
        <dsp:cNvSpPr/>
      </dsp:nvSpPr>
      <dsp:spPr>
        <a:xfrm>
          <a:off x="3143" y="936670"/>
          <a:ext cx="1675656" cy="167934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480" tIns="11430" rIns="9348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Estratégias comunicacionais</a:t>
          </a:r>
        </a:p>
      </dsp:txBody>
      <dsp:txXfrm>
        <a:off x="248537" y="1182604"/>
        <a:ext cx="1184868" cy="1187474"/>
      </dsp:txXfrm>
    </dsp:sp>
    <dsp:sp modelId="{B59C560C-E022-46A8-8E36-CF29676B6217}">
      <dsp:nvSpPr>
        <dsp:cNvPr id="0" name=""/>
        <dsp:cNvSpPr/>
      </dsp:nvSpPr>
      <dsp:spPr>
        <a:xfrm>
          <a:off x="1339079" y="961487"/>
          <a:ext cx="1553662" cy="1629709"/>
        </a:xfrm>
        <a:prstGeom prst="ellipse">
          <a:avLst/>
        </a:prstGeom>
        <a:solidFill>
          <a:schemeClr val="accent3">
            <a:alpha val="50000"/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480" tIns="11430" rIns="9348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Estratégias discursivas</a:t>
          </a:r>
        </a:p>
      </dsp:txBody>
      <dsp:txXfrm>
        <a:off x="1566608" y="1200152"/>
        <a:ext cx="1098604" cy="1152379"/>
      </dsp:txXfrm>
    </dsp:sp>
    <dsp:sp modelId="{1BDE06C8-ABE4-4572-AD73-EEA45C8FD054}">
      <dsp:nvSpPr>
        <dsp:cNvPr id="0" name=""/>
        <dsp:cNvSpPr/>
      </dsp:nvSpPr>
      <dsp:spPr>
        <a:xfrm>
          <a:off x="2553020" y="970455"/>
          <a:ext cx="1543488" cy="1611772"/>
        </a:xfrm>
        <a:prstGeom prst="ellipse">
          <a:avLst/>
        </a:prstGeom>
        <a:solidFill>
          <a:schemeClr val="accent3">
            <a:alpha val="50000"/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480" tIns="11430" rIns="9348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Estratégias cognitivas</a:t>
          </a:r>
        </a:p>
      </dsp:txBody>
      <dsp:txXfrm>
        <a:off x="2779059" y="1206494"/>
        <a:ext cx="1091410" cy="1139694"/>
      </dsp:txXfrm>
    </dsp:sp>
    <dsp:sp modelId="{7205BAD9-B0F9-42E6-A3A7-2F20A470DA6B}">
      <dsp:nvSpPr>
        <dsp:cNvPr id="0" name=""/>
        <dsp:cNvSpPr/>
      </dsp:nvSpPr>
      <dsp:spPr>
        <a:xfrm>
          <a:off x="3756788" y="990134"/>
          <a:ext cx="1517516" cy="1572415"/>
        </a:xfrm>
        <a:prstGeom prst="ellipse">
          <a:avLst/>
        </a:prstGeom>
        <a:solidFill>
          <a:schemeClr val="accent3">
            <a:alpha val="50000"/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480" tIns="11430" rIns="9348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Estratégias socioculturais</a:t>
          </a:r>
        </a:p>
      </dsp:txBody>
      <dsp:txXfrm>
        <a:off x="3979023" y="1220409"/>
        <a:ext cx="1073046" cy="1111865"/>
      </dsp:txXfrm>
    </dsp:sp>
    <dsp:sp modelId="{7CF026D1-B464-4CA5-BF8A-8692FC30D607}">
      <dsp:nvSpPr>
        <dsp:cNvPr id="0" name=""/>
        <dsp:cNvSpPr/>
      </dsp:nvSpPr>
      <dsp:spPr>
        <a:xfrm>
          <a:off x="4934583" y="984936"/>
          <a:ext cx="1547836" cy="1582810"/>
        </a:xfrm>
        <a:prstGeom prst="ellipse">
          <a:avLst/>
        </a:prstGeom>
        <a:solidFill>
          <a:schemeClr val="accent3">
            <a:alpha val="50000"/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480" tIns="11430" rIns="9348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Estratégias de poder</a:t>
          </a:r>
        </a:p>
      </dsp:txBody>
      <dsp:txXfrm>
        <a:off x="5161258" y="1216733"/>
        <a:ext cx="1094486" cy="1119216"/>
      </dsp:txXfrm>
    </dsp:sp>
    <dsp:sp modelId="{2914AB13-7AC6-4331-B981-52C1036AD1C8}">
      <dsp:nvSpPr>
        <dsp:cNvPr id="0" name=""/>
        <dsp:cNvSpPr/>
      </dsp:nvSpPr>
      <dsp:spPr>
        <a:xfrm>
          <a:off x="6142699" y="952714"/>
          <a:ext cx="1559013" cy="1647255"/>
        </a:xfrm>
        <a:prstGeom prst="ellipse">
          <a:avLst/>
        </a:prstGeom>
        <a:solidFill>
          <a:schemeClr val="accent3">
            <a:alpha val="50000"/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480" tIns="11430" rIns="9348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Estratégias educacionais</a:t>
          </a:r>
        </a:p>
      </dsp:txBody>
      <dsp:txXfrm>
        <a:off x="6371011" y="1193949"/>
        <a:ext cx="1102389" cy="11647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AC73EA-797B-4776-B64F-729C1B8D4F4A}">
      <dsp:nvSpPr>
        <dsp:cNvPr id="0" name=""/>
        <dsp:cNvSpPr/>
      </dsp:nvSpPr>
      <dsp:spPr>
        <a:xfrm>
          <a:off x="-3732899" y="-573446"/>
          <a:ext cx="4449491" cy="4449491"/>
        </a:xfrm>
        <a:prstGeom prst="blockArc">
          <a:avLst>
            <a:gd name="adj1" fmla="val 18900000"/>
            <a:gd name="adj2" fmla="val 2700000"/>
            <a:gd name="adj3" fmla="val 485"/>
          </a:avLst>
        </a:pr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237904-9889-4827-92AC-F10919319771}">
      <dsp:nvSpPr>
        <dsp:cNvPr id="0" name=""/>
        <dsp:cNvSpPr/>
      </dsp:nvSpPr>
      <dsp:spPr>
        <a:xfrm>
          <a:off x="375608" y="253903"/>
          <a:ext cx="5347104" cy="508071"/>
        </a:xfrm>
        <a:prstGeom prst="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28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Sistema Universidade Aberta do SUS (UNA-SUS)</a:t>
          </a:r>
          <a:endParaRPr lang="pt-BR" sz="1400" b="1" kern="1200" dirty="0">
            <a:solidFill>
              <a:srgbClr val="002060"/>
            </a:solidFill>
          </a:endParaRPr>
        </a:p>
      </dsp:txBody>
      <dsp:txXfrm>
        <a:off x="375608" y="253903"/>
        <a:ext cx="5347104" cy="508071"/>
      </dsp:txXfrm>
    </dsp:sp>
    <dsp:sp modelId="{DB3CA85E-99CB-4DE3-B858-69534F3BC697}">
      <dsp:nvSpPr>
        <dsp:cNvPr id="0" name=""/>
        <dsp:cNvSpPr/>
      </dsp:nvSpPr>
      <dsp:spPr>
        <a:xfrm>
          <a:off x="58063" y="190394"/>
          <a:ext cx="635089" cy="635089"/>
        </a:xfrm>
        <a:prstGeom prst="frame">
          <a:avLst/>
        </a:prstGeom>
        <a:solidFill>
          <a:srgbClr val="99FF99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FECCD-A6E6-4F2D-81A4-703B9F0951A4}">
      <dsp:nvSpPr>
        <dsp:cNvPr id="0" name=""/>
        <dsp:cNvSpPr/>
      </dsp:nvSpPr>
      <dsp:spPr>
        <a:xfrm>
          <a:off x="666897" y="1016143"/>
          <a:ext cx="5055815" cy="508071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28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Rede de Escolas Técnicas do SUS (RET-SUS)</a:t>
          </a:r>
          <a:endParaRPr lang="pt-BR" sz="1400" b="1" kern="1200" dirty="0">
            <a:solidFill>
              <a:srgbClr val="002060"/>
            </a:solidFill>
          </a:endParaRPr>
        </a:p>
      </dsp:txBody>
      <dsp:txXfrm>
        <a:off x="666897" y="1016143"/>
        <a:ext cx="5055815" cy="508071"/>
      </dsp:txXfrm>
    </dsp:sp>
    <dsp:sp modelId="{AC76D92D-BC86-42B9-9105-8040A1222695}">
      <dsp:nvSpPr>
        <dsp:cNvPr id="0" name=""/>
        <dsp:cNvSpPr/>
      </dsp:nvSpPr>
      <dsp:spPr>
        <a:xfrm>
          <a:off x="349352" y="952634"/>
          <a:ext cx="635089" cy="635089"/>
        </a:xfrm>
        <a:prstGeom prst="frame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bg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DAA319-7305-4BCE-9F2E-EF4E51B351DB}">
      <dsp:nvSpPr>
        <dsp:cNvPr id="0" name=""/>
        <dsp:cNvSpPr/>
      </dsp:nvSpPr>
      <dsp:spPr>
        <a:xfrm>
          <a:off x="666897" y="1778382"/>
          <a:ext cx="5055815" cy="508071"/>
        </a:xfrm>
        <a:prstGeom prst="rect">
          <a:avLst/>
        </a:prstGeom>
        <a:solidFill>
          <a:srgbClr val="66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28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14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Fiocruz</a:t>
          </a:r>
          <a:endParaRPr lang="pt-BR" sz="1400" b="1" kern="1200" dirty="0">
            <a:solidFill>
              <a:srgbClr val="002060"/>
            </a:solidFill>
          </a:endParaRPr>
        </a:p>
      </dsp:txBody>
      <dsp:txXfrm>
        <a:off x="666897" y="1778382"/>
        <a:ext cx="5055815" cy="508071"/>
      </dsp:txXfrm>
    </dsp:sp>
    <dsp:sp modelId="{C08797F7-18F7-4872-890C-63F99F083FBB}">
      <dsp:nvSpPr>
        <dsp:cNvPr id="0" name=""/>
        <dsp:cNvSpPr/>
      </dsp:nvSpPr>
      <dsp:spPr>
        <a:xfrm>
          <a:off x="349352" y="1714874"/>
          <a:ext cx="635089" cy="635089"/>
        </a:xfrm>
        <a:prstGeom prst="frame">
          <a:avLst/>
        </a:prstGeom>
        <a:solidFill>
          <a:srgbClr val="6699FF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14169B-B03E-4C32-8229-82E6D58C7608}">
      <dsp:nvSpPr>
        <dsp:cNvPr id="0" name=""/>
        <dsp:cNvSpPr/>
      </dsp:nvSpPr>
      <dsp:spPr>
        <a:xfrm>
          <a:off x="375608" y="2540622"/>
          <a:ext cx="5347104" cy="508071"/>
        </a:xfrm>
        <a:prstGeom prst="rect">
          <a:avLst/>
        </a:prstGeom>
        <a:solidFill>
          <a:srgbClr val="99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28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14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Universidades</a:t>
          </a:r>
        </a:p>
      </dsp:txBody>
      <dsp:txXfrm>
        <a:off x="375608" y="2540622"/>
        <a:ext cx="5347104" cy="508071"/>
      </dsp:txXfrm>
    </dsp:sp>
    <dsp:sp modelId="{2A94529C-DCC5-440D-A463-F9FAC8CD7D90}">
      <dsp:nvSpPr>
        <dsp:cNvPr id="0" name=""/>
        <dsp:cNvSpPr/>
      </dsp:nvSpPr>
      <dsp:spPr>
        <a:xfrm>
          <a:off x="58063" y="2477113"/>
          <a:ext cx="635089" cy="635089"/>
        </a:xfrm>
        <a:prstGeom prst="frame">
          <a:avLst/>
        </a:prstGeom>
        <a:solidFill>
          <a:srgbClr val="9999FF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C3491-753E-4B69-92ED-28D1C9242C7D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EBD3C-9FDE-4884-A843-7A196A789E0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1842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Fundação pública vinculada ao Ministério da Saúde. Missão Institucional: Promover a saúde pública e a inclusão social por meio</a:t>
            </a:r>
            <a:r>
              <a:rPr lang="pt-BR" baseline="0" dirty="0"/>
              <a:t> de ações de saneamento e saúde ambiental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36257-1B25-4707-8129-A3CFC81D5DC6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069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Fundação pública vinculada ao Ministério da Saúde. Missão Institucional: Promover a saúde pública e a inclusão social por meio</a:t>
            </a:r>
            <a:r>
              <a:rPr lang="pt-BR" baseline="0" dirty="0"/>
              <a:t> de ações de saneamento e saúde ambiental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36257-1B25-4707-8129-A3CFC81D5DC6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8072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Fundação pública vinculada ao Ministério da Saúde. Missão Institucional: Promover a saúde pública e a inclusão social por meio</a:t>
            </a:r>
            <a:r>
              <a:rPr lang="pt-BR" baseline="0" dirty="0"/>
              <a:t> de ações de saneamento e saúde ambiental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36257-1B25-4707-8129-A3CFC81D5DC6}" type="slidenum">
              <a:rPr lang="pt-BR" smtClean="0"/>
              <a:pPr>
                <a:defRPr/>
              </a:pPr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9797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Fundação pública vinculada ao Ministério da Saúde. Missão Institucional: Promover a saúde pública e a inclusão social por meio</a:t>
            </a:r>
            <a:r>
              <a:rPr lang="pt-BR" baseline="0" dirty="0"/>
              <a:t> de ações de saneamento e saúde ambiental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36257-1B25-4707-8129-A3CFC81D5DC6}" type="slidenum">
              <a:rPr lang="pt-BR" smtClean="0"/>
              <a:pPr>
                <a:defRPr/>
              </a:pPr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279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Fundação pública vinculada ao Ministério da Saúde. Missão Institucional: Promover a saúde pública e a inclusão social por meio</a:t>
            </a:r>
            <a:r>
              <a:rPr lang="pt-BR" baseline="0" dirty="0"/>
              <a:t> de ações de saneamento e saúde ambiental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36257-1B25-4707-8129-A3CFC81D5DC6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5801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058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89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0867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161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604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7968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4551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401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1333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774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1300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595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7F93-6E48-4C87-830F-310DE3B8F93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233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emf"/><Relationship Id="rId5" Type="http://schemas.openxmlformats.org/officeDocument/2006/relationships/image" Target="../media/image38.jpeg"/><Relationship Id="rId4" Type="http://schemas.openxmlformats.org/officeDocument/2006/relationships/image" Target="../media/image37.jpg"/><Relationship Id="rId9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C:\Users\bianca.moura\Pictures\funasa.jpg">
            <a:extLst>
              <a:ext uri="{FF2B5EF4-FFF2-40B4-BE49-F238E27FC236}">
                <a16:creationId xmlns="" xmlns:a16="http://schemas.microsoft.com/office/drawing/2014/main" id="{40368023-CCAC-416D-9BD2-34D729364F9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4664"/>
            <a:ext cx="1944216" cy="9098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Arredondado 1"/>
          <p:cNvSpPr/>
          <p:nvPr/>
        </p:nvSpPr>
        <p:spPr>
          <a:xfrm>
            <a:off x="280640" y="1448460"/>
            <a:ext cx="8496944" cy="72008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Sustentáveis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99564" y="4581128"/>
            <a:ext cx="84780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Juliana Carvalho Rodrigues</a:t>
            </a:r>
          </a:p>
          <a:p>
            <a:pPr algn="ctr"/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Saúde Ambiental - DESAM</a:t>
            </a:r>
          </a:p>
          <a:p>
            <a:pPr algn="ctr"/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Coordenação de Projetos e Ações Estratégicas - COPAE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C72E91A7-7B63-44C8-860E-81A1B78936DB}"/>
              </a:ext>
            </a:extLst>
          </p:cNvPr>
          <p:cNvSpPr txBox="1"/>
          <p:nvPr/>
        </p:nvSpPr>
        <p:spPr>
          <a:xfrm>
            <a:off x="299564" y="316603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Mesa-Redonda </a:t>
            </a:r>
            <a:r>
              <a:rPr lang="pt-B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9: Saneamento como Direito e Cidadania</a:t>
            </a:r>
          </a:p>
        </p:txBody>
      </p:sp>
    </p:spTree>
    <p:extLst>
      <p:ext uri="{BB962C8B-B14F-4D97-AF65-F5344CB8AC3E}">
        <p14:creationId xmlns:p14="http://schemas.microsoft.com/office/powerpoint/2010/main" val="157924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Arredondado 2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3A20D9F2-BE76-4B16-93AA-133233C7B6A2}"/>
              </a:ext>
            </a:extLst>
          </p:cNvPr>
          <p:cNvSpPr txBox="1"/>
          <p:nvPr/>
        </p:nvSpPr>
        <p:spPr>
          <a:xfrm>
            <a:off x="251520" y="980728"/>
            <a:ext cx="84969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2E6C12F9-CA5A-4227-BC1F-CC63990A2C4D}"/>
              </a:ext>
            </a:extLst>
          </p:cNvPr>
          <p:cNvSpPr txBox="1"/>
          <p:nvPr/>
        </p:nvSpPr>
        <p:spPr>
          <a:xfrm>
            <a:off x="827584" y="1616132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DIRETRIZES INSTITUCIONAIS</a:t>
            </a:r>
          </a:p>
          <a:p>
            <a:endParaRPr lang="pt-BR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INFORMAÇÃO (gerar – utilizar a informação existente – transferência e troca)</a:t>
            </a:r>
          </a:p>
          <a:p>
            <a:pPr algn="just"/>
            <a:endParaRPr lang="pt-B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ta: Curva para a Direita 1">
            <a:extLst>
              <a:ext uri="{FF2B5EF4-FFF2-40B4-BE49-F238E27FC236}">
                <a16:creationId xmlns="" xmlns:a16="http://schemas.microsoft.com/office/drawing/2014/main" id="{D606F345-F0F6-44DF-AC80-3AC7BEB9E2DB}"/>
              </a:ext>
            </a:extLst>
          </p:cNvPr>
          <p:cNvSpPr/>
          <p:nvPr/>
        </p:nvSpPr>
        <p:spPr>
          <a:xfrm>
            <a:off x="323528" y="2217700"/>
            <a:ext cx="445496" cy="1584176"/>
          </a:xfrm>
          <a:prstGeom prst="curvedRightArrow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99FF99"/>
              </a:solidFill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="" xmlns:a16="http://schemas.microsoft.com/office/drawing/2014/main" id="{4A8BFCE2-F54C-4574-A18F-F79AFD26C8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3986885"/>
              </p:ext>
            </p:extLst>
          </p:nvPr>
        </p:nvGraphicFramePr>
        <p:xfrm>
          <a:off x="755576" y="1881776"/>
          <a:ext cx="7704856" cy="3552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tângulo: Cantos Arredondados 13">
            <a:extLst>
              <a:ext uri="{FF2B5EF4-FFF2-40B4-BE49-F238E27FC236}">
                <a16:creationId xmlns="" xmlns:a16="http://schemas.microsoft.com/office/drawing/2014/main" id="{CC47F5BD-EFAA-4C27-BAE6-B1AEE0A3EA62}"/>
              </a:ext>
            </a:extLst>
          </p:cNvPr>
          <p:cNvSpPr/>
          <p:nvPr/>
        </p:nvSpPr>
        <p:spPr>
          <a:xfrm>
            <a:off x="5862661" y="4873768"/>
            <a:ext cx="2093715" cy="5183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2060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4560898C-A5CD-4484-9A95-FBEC3CBA0E5B}"/>
              </a:ext>
            </a:extLst>
          </p:cNvPr>
          <p:cNvSpPr/>
          <p:nvPr/>
        </p:nvSpPr>
        <p:spPr>
          <a:xfrm>
            <a:off x="5866048" y="5013176"/>
            <a:ext cx="21623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 Informacional        </a:t>
            </a:r>
            <a:endParaRPr lang="pt-BR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eta: Curva para a Direita 12">
            <a:extLst>
              <a:ext uri="{FF2B5EF4-FFF2-40B4-BE49-F238E27FC236}">
                <a16:creationId xmlns="" xmlns:a16="http://schemas.microsoft.com/office/drawing/2014/main" id="{3E12B94A-8F50-48BB-AADF-AB03709C1903}"/>
              </a:ext>
            </a:extLst>
          </p:cNvPr>
          <p:cNvSpPr/>
          <p:nvPr/>
        </p:nvSpPr>
        <p:spPr>
          <a:xfrm rot="1253236" flipH="1">
            <a:off x="8151330" y="4017747"/>
            <a:ext cx="524298" cy="1313094"/>
          </a:xfrm>
          <a:prstGeom prst="curvedRightArrow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99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0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Arredondado 2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2E6C12F9-CA5A-4227-BC1F-CC63990A2C4D}"/>
              </a:ext>
            </a:extLst>
          </p:cNvPr>
          <p:cNvSpPr txBox="1"/>
          <p:nvPr/>
        </p:nvSpPr>
        <p:spPr>
          <a:xfrm>
            <a:off x="290089" y="1052736"/>
            <a:ext cx="8458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pt-BR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FORMAÇÃO</a:t>
            </a:r>
            <a:endParaRPr lang="pt-BR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C0F21A7C-F3BD-4AA3-8B4D-824371236684}"/>
              </a:ext>
            </a:extLst>
          </p:cNvPr>
          <p:cNvSpPr/>
          <p:nvPr/>
        </p:nvSpPr>
        <p:spPr>
          <a:xfrm>
            <a:off x="448228" y="2618336"/>
            <a:ext cx="1531484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D87A490E-187E-4CCE-8AC2-E71A149337CB}"/>
              </a:ext>
            </a:extLst>
          </p:cNvPr>
          <p:cNvSpPr txBox="1"/>
          <p:nvPr/>
        </p:nvSpPr>
        <p:spPr>
          <a:xfrm>
            <a:off x="493189" y="2793113"/>
            <a:ext cx="1486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INSTITUIÇÕES</a:t>
            </a:r>
            <a:endParaRPr lang="pt-BR" sz="1400" dirty="0">
              <a:solidFill>
                <a:srgbClr val="002060"/>
              </a:solidFill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="" xmlns:a16="http://schemas.microsoft.com/office/drawing/2014/main" id="{1A042912-51D7-4B43-A9ED-755611D3A4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6007561"/>
              </p:ext>
            </p:extLst>
          </p:nvPr>
        </p:nvGraphicFramePr>
        <p:xfrm>
          <a:off x="2046486" y="1350539"/>
          <a:ext cx="5765874" cy="3302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185AFC86-9838-4B5D-A744-45FC7AA009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171" y="1588193"/>
            <a:ext cx="510621" cy="54466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165CCDE9-99FF-4D65-9517-455D82D170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4054" y="2377505"/>
            <a:ext cx="513770" cy="49542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75C9205F-5C04-422C-8E42-01E914A70F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0789" y="3123241"/>
            <a:ext cx="537035" cy="54542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758C0BED-5516-4D76-A19C-A0DD31F4FC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0927" y="3884692"/>
            <a:ext cx="538866" cy="55242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619BCDEF-8708-4853-A68B-66A93585F050}"/>
              </a:ext>
            </a:extLst>
          </p:cNvPr>
          <p:cNvSpPr txBox="1"/>
          <p:nvPr/>
        </p:nvSpPr>
        <p:spPr>
          <a:xfrm>
            <a:off x="313399" y="4974267"/>
            <a:ext cx="8435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Permanente em Saúde</a:t>
            </a:r>
            <a:r>
              <a:rPr lang="pt-B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Popular em Saúde (MS); Educação do Campo (MEC); Educação Contextualizada, Educação Emancipatória.  </a:t>
            </a:r>
            <a:r>
              <a:rPr lang="pt-BR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8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Arredondado 2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2E6C12F9-CA5A-4227-BC1F-CC63990A2C4D}"/>
              </a:ext>
            </a:extLst>
          </p:cNvPr>
          <p:cNvSpPr txBox="1"/>
          <p:nvPr/>
        </p:nvSpPr>
        <p:spPr>
          <a:xfrm>
            <a:off x="256496" y="1103208"/>
            <a:ext cx="5683656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INTERDISCIPLINARIDADE</a:t>
            </a:r>
          </a:p>
          <a:p>
            <a:pPr algn="just"/>
            <a:endParaRPr lang="pt-BR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7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Diversas ações, saberes e práticas se complementam; </a:t>
            </a:r>
            <a:endParaRPr lang="pt-BR" sz="17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7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7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Disciplinas </a:t>
            </a:r>
            <a:r>
              <a:rPr lang="pt-BR" sz="17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implicam condutas, valores, crenças, modos de relacionamento - modo de relação entre os sujeitos quanto o modo de relação entre sujeitos e o conhecimento; </a:t>
            </a:r>
            <a:endParaRPr lang="pt-BR" sz="17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7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7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Relações </a:t>
            </a:r>
            <a:r>
              <a:rPr lang="pt-BR" sz="17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interação dinâmica entre saberes; </a:t>
            </a:r>
            <a:endParaRPr lang="pt-BR" sz="17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7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7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Projetos </a:t>
            </a:r>
            <a:r>
              <a:rPr lang="pt-BR" sz="17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interdisciplinares não são ensinados nem aprendidos, e sim vividos, exercidos, experimentados; </a:t>
            </a:r>
            <a:endParaRPr lang="pt-BR" sz="17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7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7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Permeia </a:t>
            </a:r>
            <a:r>
              <a:rPr lang="pt-BR" sz="17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diferentes conhecimentos os quais podem auxiliar o processo de trabalho e a efetividade das ações num determinado tempo e espaço. </a:t>
            </a:r>
            <a:endParaRPr lang="pt-BR" sz="17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José Maria Saraiva\Documents\FOTOS SEMENTES DA FARTURA\DSC_05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7065" y="1052736"/>
            <a:ext cx="2579391" cy="1598641"/>
          </a:xfrm>
          <a:prstGeom prst="rect">
            <a:avLst/>
          </a:prstGeom>
          <a:noFill/>
          <a:ln w="19050">
            <a:solidFill>
              <a:srgbClr val="3333FF"/>
            </a:solidFill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065" y="2708920"/>
            <a:ext cx="2579392" cy="1455920"/>
          </a:xfrm>
          <a:prstGeom prst="rect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65" y="4221088"/>
            <a:ext cx="2579392" cy="1450907"/>
          </a:xfrm>
          <a:prstGeom prst="rect">
            <a:avLst/>
          </a:prstGeom>
          <a:ln w="19050" cap="sq">
            <a:solidFill>
              <a:srgbClr val="3333FF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70183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Arredondado 2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17658" y="1282846"/>
            <a:ext cx="532889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ARTICULAÇÃO</a:t>
            </a:r>
          </a:p>
          <a:p>
            <a:pPr algn="just"/>
            <a:endParaRPr lang="pt-BR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Possibilidade de criar redes de concertação e convergências (promoção da saúde; articulação das agendas, movimentos so­ciais, eventos e documentos/declarações – mundo</a:t>
            </a:r>
            <a:r>
              <a:rPr lang="pt-BR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just"/>
            <a:endParaRPr lang="pt-BR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Convergir para o reconhecimento da saúde como componente fundamental para a construção e avaliação políticas públicas e de países que têm foco no desen­volvimento humano saudável e sustentável.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282846"/>
            <a:ext cx="2567015" cy="1513610"/>
          </a:xfrm>
          <a:prstGeom prst="rect">
            <a:avLst/>
          </a:prstGeom>
        </p:spPr>
      </p:pic>
      <p:pic>
        <p:nvPicPr>
          <p:cNvPr id="7" name="Imagem 6" descr="Uma imagem contendo mapa&#10;&#10;Descrição gerada com alta confiança">
            <a:extLst>
              <a:ext uri="{FF2B5EF4-FFF2-40B4-BE49-F238E27FC236}">
                <a16:creationId xmlns="" xmlns:a16="http://schemas.microsoft.com/office/drawing/2014/main" id="{B8B2E306-F374-459D-9B1D-396197936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04" y="2924944"/>
            <a:ext cx="1784463" cy="1622238"/>
          </a:xfrm>
          <a:prstGeom prst="rect">
            <a:avLst/>
          </a:prstGeom>
          <a:ln>
            <a:solidFill>
              <a:schemeClr val="bg1"/>
            </a:solidFill>
          </a:ln>
          <a:scene3d>
            <a:camera prst="isometricOffAxis2Left"/>
            <a:lightRig rig="threePt" dir="t"/>
          </a:scene3d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D919D972-2EEA-4E95-8503-352B3D8C56D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0812"/>
            <a:ext cx="1872208" cy="868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80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Arredondado 2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2E6C12F9-CA5A-4227-BC1F-CC63990A2C4D}"/>
              </a:ext>
            </a:extLst>
          </p:cNvPr>
          <p:cNvSpPr txBox="1"/>
          <p:nvPr/>
        </p:nvSpPr>
        <p:spPr>
          <a:xfrm>
            <a:off x="395536" y="980728"/>
            <a:ext cx="82809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INTEGRAÇÃO</a:t>
            </a:r>
          </a:p>
          <a:p>
            <a:pPr algn="just"/>
            <a:endParaRPr lang="pt-BR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Setorial, ou seja, evidencia-se por meio da produção de estratégias que contemplem os diferentes temas e problemas, dando respostas equilibradas que considerem as necessidades de diferentes âmbitos (econômico, social, ambiental, cultural, governança</a:t>
            </a:r>
            <a:r>
              <a:rPr lang="pt-BR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just"/>
            <a:endParaRPr lang="pt-BR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Horizontalidade;</a:t>
            </a:r>
          </a:p>
          <a:p>
            <a:pPr algn="just"/>
            <a:endParaRPr lang="pt-BR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Construções colegiadas para a definição de ações e planejamento de execução das atividades. </a:t>
            </a:r>
            <a:endParaRPr lang="pt-BR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45.jpeg">
            <a:extLst>
              <a:ext uri="{FF2B5EF4-FFF2-40B4-BE49-F238E27FC236}">
                <a16:creationId xmlns="" xmlns:a16="http://schemas.microsoft.com/office/drawing/2014/main" id="{8B42E57D-D27A-402D-9389-B867E0ECE832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9556"/>
          <a:stretch/>
        </p:blipFill>
        <p:spPr bwMode="auto">
          <a:xfrm>
            <a:off x="5887928" y="4150826"/>
            <a:ext cx="2398339" cy="1542709"/>
          </a:xfrm>
          <a:prstGeom prst="rect">
            <a:avLst/>
          </a:prstGeom>
          <a:ln>
            <a:solidFill>
              <a:srgbClr val="3333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2E620160-2358-4EBC-A750-E9559C16633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7"/>
          <a:stretch/>
        </p:blipFill>
        <p:spPr bwMode="auto">
          <a:xfrm>
            <a:off x="946833" y="4150827"/>
            <a:ext cx="2317985" cy="1542709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EF82C778-09E1-4934-BADD-25D4BDBD1B69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1480" b="15416"/>
          <a:stretch/>
        </p:blipFill>
        <p:spPr bwMode="auto">
          <a:xfrm>
            <a:off x="3419872" y="4165726"/>
            <a:ext cx="2304256" cy="1527810"/>
          </a:xfrm>
          <a:prstGeom prst="rect">
            <a:avLst/>
          </a:prstGeom>
          <a:ln>
            <a:solidFill>
              <a:srgbClr val="3333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6743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Arredondado 2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95536" y="1223749"/>
            <a:ext cx="806489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INTERSETORIALIDADE</a:t>
            </a:r>
          </a:p>
          <a:p>
            <a:pPr algn="just"/>
            <a:endParaRPr lang="pt-BR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intersetorialidade é essa articulação entre sujeitos de setores sociais diversos e, portanto, de saberes, poderes e vontades diversos, a fim de abordar um tema ou situação em conjunto. </a:t>
            </a:r>
            <a:endParaRPr lang="pt-BR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557656B-95DA-41CC-A605-26DE5A573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969453"/>
            <a:ext cx="3240360" cy="2345471"/>
          </a:xfrm>
          <a:prstGeom prst="rect">
            <a:avLst/>
          </a:prstGeom>
          <a:ln w="19050">
            <a:solidFill>
              <a:srgbClr val="3333FF"/>
            </a:solidFill>
          </a:ln>
        </p:spPr>
      </p:pic>
      <p:pic>
        <p:nvPicPr>
          <p:cNvPr id="6" name="Picture 2" descr="https://www.fiocruzbrasilia.fiocruz.br/sites/www.fiocruzbrasilia.fiocruz.br/files/u43/002.JPG">
            <a:extLst>
              <a:ext uri="{FF2B5EF4-FFF2-40B4-BE49-F238E27FC236}">
                <a16:creationId xmlns="" xmlns:a16="http://schemas.microsoft.com/office/drawing/2014/main" id="{A54FFA78-2F69-4652-81CC-0DE1A5D09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88528"/>
            <a:ext cx="3233342" cy="2155561"/>
          </a:xfrm>
          <a:prstGeom prst="rect">
            <a:avLst/>
          </a:prstGeom>
          <a:noFill/>
          <a:ln w="19050">
            <a:solidFill>
              <a:srgbClr val="333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00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70D828E-2903-4FB2-ACA3-E13A00CBE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63" y="988277"/>
            <a:ext cx="3365696" cy="422405"/>
          </a:xfrm>
        </p:spPr>
        <p:txBody>
          <a:bodyPr>
            <a:normAutofit/>
          </a:bodyPr>
          <a:lstStyle/>
          <a:p>
            <a:pPr algn="just"/>
            <a:r>
              <a:rPr lang="pt-BR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PARCERIAS E COOPERAÇÕES</a:t>
            </a:r>
            <a:endParaRPr lang="pt-BR" sz="14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exágono 4">
            <a:extLst>
              <a:ext uri="{FF2B5EF4-FFF2-40B4-BE49-F238E27FC236}">
                <a16:creationId xmlns="" xmlns:a16="http://schemas.microsoft.com/office/drawing/2014/main" id="{F6F782AF-5CD8-4A9E-B9B4-895E1EAE4D77}"/>
              </a:ext>
            </a:extLst>
          </p:cNvPr>
          <p:cNvSpPr/>
          <p:nvPr/>
        </p:nvSpPr>
        <p:spPr>
          <a:xfrm>
            <a:off x="2555776" y="1433553"/>
            <a:ext cx="1344707" cy="105934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FUNASA</a:t>
            </a:r>
          </a:p>
        </p:txBody>
      </p:sp>
      <p:sp>
        <p:nvSpPr>
          <p:cNvPr id="8" name="Hexágono 7">
            <a:extLst>
              <a:ext uri="{FF2B5EF4-FFF2-40B4-BE49-F238E27FC236}">
                <a16:creationId xmlns="" xmlns:a16="http://schemas.microsoft.com/office/drawing/2014/main" id="{7568D2E4-EB8E-4DF4-9BCA-8F027093C766}"/>
              </a:ext>
            </a:extLst>
          </p:cNvPr>
          <p:cNvSpPr/>
          <p:nvPr/>
        </p:nvSpPr>
        <p:spPr>
          <a:xfrm>
            <a:off x="5940152" y="4298179"/>
            <a:ext cx="1344707" cy="1059343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CIDACS</a:t>
            </a:r>
          </a:p>
        </p:txBody>
      </p:sp>
      <p:sp>
        <p:nvSpPr>
          <p:cNvPr id="9" name="Hexágono 8">
            <a:extLst>
              <a:ext uri="{FF2B5EF4-FFF2-40B4-BE49-F238E27FC236}">
                <a16:creationId xmlns="" xmlns:a16="http://schemas.microsoft.com/office/drawing/2014/main" id="{3D4F3072-FA39-48FE-A1C4-6AF2A312AD45}"/>
              </a:ext>
            </a:extLst>
          </p:cNvPr>
          <p:cNvSpPr/>
          <p:nvPr/>
        </p:nvSpPr>
        <p:spPr>
          <a:xfrm>
            <a:off x="323528" y="3686823"/>
            <a:ext cx="1344707" cy="1052724"/>
          </a:xfrm>
          <a:prstGeom prst="hexago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</a:t>
            </a:r>
          </a:p>
        </p:txBody>
      </p:sp>
      <p:sp>
        <p:nvSpPr>
          <p:cNvPr id="10" name="Hexágono 9">
            <a:extLst>
              <a:ext uri="{FF2B5EF4-FFF2-40B4-BE49-F238E27FC236}">
                <a16:creationId xmlns="" xmlns:a16="http://schemas.microsoft.com/office/drawing/2014/main" id="{72490721-2C9C-4B02-B2C9-8ECC1450C98B}"/>
              </a:ext>
            </a:extLst>
          </p:cNvPr>
          <p:cNvSpPr/>
          <p:nvPr/>
        </p:nvSpPr>
        <p:spPr>
          <a:xfrm>
            <a:off x="1427093" y="2026962"/>
            <a:ext cx="1344707" cy="1059343"/>
          </a:xfrm>
          <a:prstGeom prst="hexag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FIOCRUZ</a:t>
            </a:r>
          </a:p>
        </p:txBody>
      </p:sp>
      <p:sp>
        <p:nvSpPr>
          <p:cNvPr id="11" name="Hexágono 10">
            <a:extLst>
              <a:ext uri="{FF2B5EF4-FFF2-40B4-BE49-F238E27FC236}">
                <a16:creationId xmlns="" xmlns:a16="http://schemas.microsoft.com/office/drawing/2014/main" id="{6F19BF21-ABD4-4A38-AD34-5AE01D7A0280}"/>
              </a:ext>
            </a:extLst>
          </p:cNvPr>
          <p:cNvSpPr/>
          <p:nvPr/>
        </p:nvSpPr>
        <p:spPr>
          <a:xfrm>
            <a:off x="5940152" y="3161992"/>
            <a:ext cx="1313483" cy="1073753"/>
          </a:xfrm>
          <a:prstGeom prst="hexagon">
            <a:avLst/>
          </a:prstGeom>
          <a:solidFill>
            <a:srgbClr val="F4837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OBTEIA </a:t>
            </a:r>
          </a:p>
        </p:txBody>
      </p:sp>
      <p:sp>
        <p:nvSpPr>
          <p:cNvPr id="12" name="Hexágono 11">
            <a:extLst>
              <a:ext uri="{FF2B5EF4-FFF2-40B4-BE49-F238E27FC236}">
                <a16:creationId xmlns="" xmlns:a16="http://schemas.microsoft.com/office/drawing/2014/main" id="{A99AF637-8E60-4F4E-9207-FABBEA7756B8}"/>
              </a:ext>
            </a:extLst>
          </p:cNvPr>
          <p:cNvSpPr/>
          <p:nvPr/>
        </p:nvSpPr>
        <p:spPr>
          <a:xfrm>
            <a:off x="3707904" y="2052392"/>
            <a:ext cx="1313483" cy="1030559"/>
          </a:xfrm>
          <a:prstGeom prst="hexagon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Comunidades</a:t>
            </a:r>
          </a:p>
        </p:txBody>
      </p:sp>
      <p:sp>
        <p:nvSpPr>
          <p:cNvPr id="14" name="Hexágono 13">
            <a:extLst>
              <a:ext uri="{FF2B5EF4-FFF2-40B4-BE49-F238E27FC236}">
                <a16:creationId xmlns="" xmlns:a16="http://schemas.microsoft.com/office/drawing/2014/main" id="{69ED6069-69F2-4E25-A3C8-095E83C84138}"/>
              </a:ext>
            </a:extLst>
          </p:cNvPr>
          <p:cNvSpPr/>
          <p:nvPr/>
        </p:nvSpPr>
        <p:spPr>
          <a:xfrm>
            <a:off x="4811469" y="2564904"/>
            <a:ext cx="1344707" cy="1059343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IES</a:t>
            </a:r>
          </a:p>
        </p:txBody>
      </p:sp>
      <p:sp>
        <p:nvSpPr>
          <p:cNvPr id="15" name="Hexágono 14">
            <a:extLst>
              <a:ext uri="{FF2B5EF4-FFF2-40B4-BE49-F238E27FC236}">
                <a16:creationId xmlns="" xmlns:a16="http://schemas.microsoft.com/office/drawing/2014/main" id="{B00C61C8-23CE-4347-BE24-A488F777EB55}"/>
              </a:ext>
            </a:extLst>
          </p:cNvPr>
          <p:cNvSpPr/>
          <p:nvPr/>
        </p:nvSpPr>
        <p:spPr>
          <a:xfrm>
            <a:off x="4811469" y="1427184"/>
            <a:ext cx="1344707" cy="1100212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Movimentos</a:t>
            </a:r>
          </a:p>
          <a:p>
            <a:pPr algn="ctr" defTabSz="685800">
              <a:defRPr/>
            </a:pPr>
            <a:r>
              <a:rPr lang="pt-BR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Sociais</a:t>
            </a:r>
          </a:p>
        </p:txBody>
      </p:sp>
      <p:sp>
        <p:nvSpPr>
          <p:cNvPr id="16" name="Hexágono 15">
            <a:extLst>
              <a:ext uri="{FF2B5EF4-FFF2-40B4-BE49-F238E27FC236}">
                <a16:creationId xmlns="" xmlns:a16="http://schemas.microsoft.com/office/drawing/2014/main" id="{447AA009-1FE2-477F-953E-0B7CFE882560}"/>
              </a:ext>
            </a:extLst>
          </p:cNvPr>
          <p:cNvSpPr/>
          <p:nvPr/>
        </p:nvSpPr>
        <p:spPr>
          <a:xfrm>
            <a:off x="2579221" y="2564904"/>
            <a:ext cx="1344707" cy="1059343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INSA</a:t>
            </a:r>
          </a:p>
        </p:txBody>
      </p:sp>
      <p:sp>
        <p:nvSpPr>
          <p:cNvPr id="18" name="Hexágono 17">
            <a:extLst>
              <a:ext uri="{FF2B5EF4-FFF2-40B4-BE49-F238E27FC236}">
                <a16:creationId xmlns="" xmlns:a16="http://schemas.microsoft.com/office/drawing/2014/main" id="{CB44A610-6AD3-40F6-ABF9-58E1BE35FDE0}"/>
              </a:ext>
            </a:extLst>
          </p:cNvPr>
          <p:cNvSpPr/>
          <p:nvPr/>
        </p:nvSpPr>
        <p:spPr>
          <a:xfrm>
            <a:off x="1475656" y="3150041"/>
            <a:ext cx="1344707" cy="1059343"/>
          </a:xfrm>
          <a:prstGeom prst="hexagon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SMS</a:t>
            </a:r>
          </a:p>
        </p:txBody>
      </p:sp>
      <p:sp>
        <p:nvSpPr>
          <p:cNvPr id="19" name="Hexágono 18">
            <a:extLst>
              <a:ext uri="{FF2B5EF4-FFF2-40B4-BE49-F238E27FC236}">
                <a16:creationId xmlns="" xmlns:a16="http://schemas.microsoft.com/office/drawing/2014/main" id="{C36B190E-C825-4AC5-B3F5-48746D05BB1C}"/>
              </a:ext>
            </a:extLst>
          </p:cNvPr>
          <p:cNvSpPr/>
          <p:nvPr/>
        </p:nvSpPr>
        <p:spPr>
          <a:xfrm>
            <a:off x="4811469" y="3665801"/>
            <a:ext cx="1344707" cy="1059343"/>
          </a:xfrm>
          <a:prstGeom prst="hex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SVS</a:t>
            </a:r>
          </a:p>
        </p:txBody>
      </p:sp>
      <p:sp>
        <p:nvSpPr>
          <p:cNvPr id="21" name="Hexágono 20">
            <a:extLst>
              <a:ext uri="{FF2B5EF4-FFF2-40B4-BE49-F238E27FC236}">
                <a16:creationId xmlns="" xmlns:a16="http://schemas.microsoft.com/office/drawing/2014/main" id="{F652D741-6E42-4434-8C56-497EEA5B512B}"/>
              </a:ext>
            </a:extLst>
          </p:cNvPr>
          <p:cNvSpPr/>
          <p:nvPr/>
        </p:nvSpPr>
        <p:spPr>
          <a:xfrm>
            <a:off x="3731994" y="1021479"/>
            <a:ext cx="1272054" cy="967361"/>
          </a:xfrm>
          <a:prstGeom prst="hexagon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RESAB</a:t>
            </a:r>
          </a:p>
        </p:txBody>
      </p:sp>
      <p:sp>
        <p:nvSpPr>
          <p:cNvPr id="22" name="Hexágono 21">
            <a:extLst>
              <a:ext uri="{FF2B5EF4-FFF2-40B4-BE49-F238E27FC236}">
                <a16:creationId xmlns="" xmlns:a16="http://schemas.microsoft.com/office/drawing/2014/main" id="{BD12CFFD-673E-4206-87C5-D58646A04F69}"/>
              </a:ext>
            </a:extLst>
          </p:cNvPr>
          <p:cNvSpPr/>
          <p:nvPr/>
        </p:nvSpPr>
        <p:spPr>
          <a:xfrm>
            <a:off x="2627784" y="3645024"/>
            <a:ext cx="1344707" cy="1059343"/>
          </a:xfrm>
          <a:prstGeom prst="hexagon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ICICT</a:t>
            </a:r>
          </a:p>
        </p:txBody>
      </p:sp>
      <p:sp>
        <p:nvSpPr>
          <p:cNvPr id="24" name="Hexágono 23">
            <a:extLst>
              <a:ext uri="{FF2B5EF4-FFF2-40B4-BE49-F238E27FC236}">
                <a16:creationId xmlns="" xmlns:a16="http://schemas.microsoft.com/office/drawing/2014/main" id="{B1E1F5C0-047A-4DED-8FEB-51E002A46A33}"/>
              </a:ext>
            </a:extLst>
          </p:cNvPr>
          <p:cNvSpPr/>
          <p:nvPr/>
        </p:nvSpPr>
        <p:spPr>
          <a:xfrm>
            <a:off x="1475656" y="4265164"/>
            <a:ext cx="1344707" cy="1059343"/>
          </a:xfrm>
          <a:prstGeom prst="hexagon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</a:t>
            </a:r>
          </a:p>
        </p:txBody>
      </p:sp>
      <p:sp>
        <p:nvSpPr>
          <p:cNvPr id="26" name="Hexágono 25">
            <a:extLst>
              <a:ext uri="{FF2B5EF4-FFF2-40B4-BE49-F238E27FC236}">
                <a16:creationId xmlns="" xmlns:a16="http://schemas.microsoft.com/office/drawing/2014/main" id="{B30502CC-9271-431D-98E4-EC6D33579EB6}"/>
              </a:ext>
            </a:extLst>
          </p:cNvPr>
          <p:cNvSpPr/>
          <p:nvPr/>
        </p:nvSpPr>
        <p:spPr>
          <a:xfrm>
            <a:off x="7020272" y="1427184"/>
            <a:ext cx="1344707" cy="1059343"/>
          </a:xfrm>
          <a:prstGeom prst="hexagon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EMBRAPA</a:t>
            </a:r>
          </a:p>
        </p:txBody>
      </p:sp>
      <p:sp>
        <p:nvSpPr>
          <p:cNvPr id="27" name="Hexágono 26">
            <a:extLst>
              <a:ext uri="{FF2B5EF4-FFF2-40B4-BE49-F238E27FC236}">
                <a16:creationId xmlns="" xmlns:a16="http://schemas.microsoft.com/office/drawing/2014/main" id="{DBFE510F-109D-4DAD-AEAF-DC9FF89C0F42}"/>
              </a:ext>
            </a:extLst>
          </p:cNvPr>
          <p:cNvSpPr/>
          <p:nvPr/>
        </p:nvSpPr>
        <p:spPr>
          <a:xfrm>
            <a:off x="7043717" y="3696009"/>
            <a:ext cx="1344707" cy="1059343"/>
          </a:xfrm>
          <a:prstGeom prst="hexagon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IBGE</a:t>
            </a:r>
          </a:p>
        </p:txBody>
      </p:sp>
      <p:sp>
        <p:nvSpPr>
          <p:cNvPr id="28" name="Hexágono 27">
            <a:extLst>
              <a:ext uri="{FF2B5EF4-FFF2-40B4-BE49-F238E27FC236}">
                <a16:creationId xmlns="" xmlns:a16="http://schemas.microsoft.com/office/drawing/2014/main" id="{E40B4BBA-F621-44B0-803C-9FAC9D8DBA78}"/>
              </a:ext>
            </a:extLst>
          </p:cNvPr>
          <p:cNvSpPr/>
          <p:nvPr/>
        </p:nvSpPr>
        <p:spPr>
          <a:xfrm>
            <a:off x="4788024" y="4725144"/>
            <a:ext cx="1393863" cy="1024919"/>
          </a:xfrm>
          <a:prstGeom prst="hexagon">
            <a:avLst/>
          </a:prstGeom>
          <a:solidFill>
            <a:srgbClr val="99FF99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350" dirty="0">
                <a:solidFill>
                  <a:prstClr val="black"/>
                </a:solidFill>
                <a:latin typeface="Calibri" panose="020F0502020204030204"/>
              </a:rPr>
              <a:t>ANA</a:t>
            </a:r>
          </a:p>
        </p:txBody>
      </p:sp>
      <p:sp>
        <p:nvSpPr>
          <p:cNvPr id="30" name="Hexágono 29">
            <a:extLst>
              <a:ext uri="{FF2B5EF4-FFF2-40B4-BE49-F238E27FC236}">
                <a16:creationId xmlns="" xmlns:a16="http://schemas.microsoft.com/office/drawing/2014/main" id="{97C33959-A0D0-4FFC-8596-F34CFD5CE290}"/>
              </a:ext>
            </a:extLst>
          </p:cNvPr>
          <p:cNvSpPr/>
          <p:nvPr/>
        </p:nvSpPr>
        <p:spPr>
          <a:xfrm>
            <a:off x="7092281" y="4827852"/>
            <a:ext cx="1296143" cy="922211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SEDUC</a:t>
            </a:r>
          </a:p>
        </p:txBody>
      </p:sp>
      <p:sp>
        <p:nvSpPr>
          <p:cNvPr id="31" name="Hexágono 30">
            <a:extLst>
              <a:ext uri="{FF2B5EF4-FFF2-40B4-BE49-F238E27FC236}">
                <a16:creationId xmlns="" xmlns:a16="http://schemas.microsoft.com/office/drawing/2014/main" id="{2C3830EA-E771-49D5-9AA2-35EBF08065DA}"/>
              </a:ext>
            </a:extLst>
          </p:cNvPr>
          <p:cNvSpPr/>
          <p:nvPr/>
        </p:nvSpPr>
        <p:spPr>
          <a:xfrm>
            <a:off x="7043717" y="2585681"/>
            <a:ext cx="1344707" cy="1059343"/>
          </a:xfrm>
          <a:prstGeom prst="hexagon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Universidades</a:t>
            </a:r>
          </a:p>
        </p:txBody>
      </p:sp>
      <p:sp>
        <p:nvSpPr>
          <p:cNvPr id="32" name="Hexágono 31">
            <a:extLst>
              <a:ext uri="{FF2B5EF4-FFF2-40B4-BE49-F238E27FC236}">
                <a16:creationId xmlns="" xmlns:a16="http://schemas.microsoft.com/office/drawing/2014/main" id="{6F58254A-4856-4776-B977-0F356F5A5406}"/>
              </a:ext>
            </a:extLst>
          </p:cNvPr>
          <p:cNvSpPr/>
          <p:nvPr/>
        </p:nvSpPr>
        <p:spPr>
          <a:xfrm>
            <a:off x="5940152" y="2006000"/>
            <a:ext cx="1313483" cy="1102655"/>
          </a:xfrm>
          <a:prstGeom prst="hexagon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EFA2030</a:t>
            </a:r>
          </a:p>
        </p:txBody>
      </p:sp>
      <p:sp>
        <p:nvSpPr>
          <p:cNvPr id="34" name="Hexágono 33">
            <a:extLst>
              <a:ext uri="{FF2B5EF4-FFF2-40B4-BE49-F238E27FC236}">
                <a16:creationId xmlns="" xmlns:a16="http://schemas.microsoft.com/office/drawing/2014/main" id="{2FC82C9F-ECF3-483A-9DC0-862FBC989566}"/>
              </a:ext>
            </a:extLst>
          </p:cNvPr>
          <p:cNvSpPr/>
          <p:nvPr/>
        </p:nvSpPr>
        <p:spPr>
          <a:xfrm>
            <a:off x="323528" y="4801243"/>
            <a:ext cx="1288097" cy="995993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Ministérios</a:t>
            </a:r>
          </a:p>
        </p:txBody>
      </p:sp>
      <p:sp>
        <p:nvSpPr>
          <p:cNvPr id="35" name="Hexágono 34">
            <a:extLst>
              <a:ext uri="{FF2B5EF4-FFF2-40B4-BE49-F238E27FC236}">
                <a16:creationId xmlns="" xmlns:a16="http://schemas.microsoft.com/office/drawing/2014/main" id="{81C92EAE-65FC-4C42-A657-F3982C3B96D7}"/>
              </a:ext>
            </a:extLst>
          </p:cNvPr>
          <p:cNvSpPr/>
          <p:nvPr/>
        </p:nvSpPr>
        <p:spPr>
          <a:xfrm>
            <a:off x="323528" y="2602254"/>
            <a:ext cx="1344707" cy="1059343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IBGE</a:t>
            </a:r>
          </a:p>
        </p:txBody>
      </p:sp>
      <p:sp>
        <p:nvSpPr>
          <p:cNvPr id="29" name="Hexágono 28">
            <a:extLst>
              <a:ext uri="{FF2B5EF4-FFF2-40B4-BE49-F238E27FC236}">
                <a16:creationId xmlns="" xmlns:a16="http://schemas.microsoft.com/office/drawing/2014/main" id="{AA58D012-25D5-4AA8-972E-8EB34025478E}"/>
              </a:ext>
            </a:extLst>
          </p:cNvPr>
          <p:cNvSpPr/>
          <p:nvPr/>
        </p:nvSpPr>
        <p:spPr>
          <a:xfrm>
            <a:off x="3779912" y="4221088"/>
            <a:ext cx="1249847" cy="994172"/>
          </a:xfrm>
          <a:prstGeom prst="hexagon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FCT</a:t>
            </a:r>
          </a:p>
        </p:txBody>
      </p:sp>
      <p:sp>
        <p:nvSpPr>
          <p:cNvPr id="33" name="Hexágono 32">
            <a:extLst>
              <a:ext uri="{FF2B5EF4-FFF2-40B4-BE49-F238E27FC236}">
                <a16:creationId xmlns="" xmlns:a16="http://schemas.microsoft.com/office/drawing/2014/main" id="{7A258C8A-C728-4860-8083-AE94CE563001}"/>
              </a:ext>
            </a:extLst>
          </p:cNvPr>
          <p:cNvSpPr/>
          <p:nvPr/>
        </p:nvSpPr>
        <p:spPr>
          <a:xfrm>
            <a:off x="323528" y="1479174"/>
            <a:ext cx="1344707" cy="1059343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MMA</a:t>
            </a:r>
          </a:p>
        </p:txBody>
      </p:sp>
      <p:sp>
        <p:nvSpPr>
          <p:cNvPr id="36" name="Hexágono 35">
            <a:extLst>
              <a:ext uri="{FF2B5EF4-FFF2-40B4-BE49-F238E27FC236}">
                <a16:creationId xmlns="" xmlns:a16="http://schemas.microsoft.com/office/drawing/2014/main" id="{CBBFACF6-2820-4A3E-A3C5-4D3AD1D8FB48}"/>
              </a:ext>
            </a:extLst>
          </p:cNvPr>
          <p:cNvSpPr/>
          <p:nvPr/>
        </p:nvSpPr>
        <p:spPr>
          <a:xfrm>
            <a:off x="2627785" y="4776066"/>
            <a:ext cx="1368152" cy="1029198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Organismos</a:t>
            </a:r>
          </a:p>
          <a:p>
            <a:pPr algn="ctr" defTabSz="685800">
              <a:defRPr/>
            </a:pPr>
            <a:r>
              <a:rPr lang="pt-BR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Internacionais</a:t>
            </a:r>
          </a:p>
        </p:txBody>
      </p:sp>
      <p:sp>
        <p:nvSpPr>
          <p:cNvPr id="37" name="Hexágono 36">
            <a:extLst>
              <a:ext uri="{FF2B5EF4-FFF2-40B4-BE49-F238E27FC236}">
                <a16:creationId xmlns="" xmlns:a16="http://schemas.microsoft.com/office/drawing/2014/main" id="{EBD8344D-C0ED-4909-A058-EF99F8A1F2D6}"/>
              </a:ext>
            </a:extLst>
          </p:cNvPr>
          <p:cNvSpPr/>
          <p:nvPr/>
        </p:nvSpPr>
        <p:spPr>
          <a:xfrm>
            <a:off x="3733278" y="3068960"/>
            <a:ext cx="1270770" cy="1023476"/>
          </a:xfrm>
          <a:prstGeom prst="hexagon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</a:t>
            </a:r>
          </a:p>
        </p:txBody>
      </p:sp>
      <p:sp>
        <p:nvSpPr>
          <p:cNvPr id="40" name="Retângulo Arredondado 2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64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Arredondado 2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2E6C12F9-CA5A-4227-BC1F-CC63990A2C4D}"/>
              </a:ext>
            </a:extLst>
          </p:cNvPr>
          <p:cNvSpPr txBox="1"/>
          <p:nvPr/>
        </p:nvSpPr>
        <p:spPr>
          <a:xfrm>
            <a:off x="251520" y="980728"/>
            <a:ext cx="8424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pt-BR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</a:t>
            </a:r>
          </a:p>
          <a:p>
            <a:pPr algn="just"/>
            <a:endParaRPr lang="pt-BR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Configuração </a:t>
            </a:r>
            <a:r>
              <a:rPr lang="pt-BR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redes: técnica, de organização de serviços e instituições e, de participação social. Definição de novos modelos de atuação e de gestão, com vistas à redução de vulnerabilidades e promoção da cidadania da população. </a:t>
            </a:r>
            <a:endParaRPr lang="pt-BR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GESTÃO PARTICIPATIVA</a:t>
            </a:r>
          </a:p>
          <a:p>
            <a:pPr algn="just"/>
            <a:endParaRPr lang="pt-BR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Cogestão: </a:t>
            </a:r>
            <a:r>
              <a:rPr lang="pt-BR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possibilidade de transformar as práticas de gestão, a partir de construções coletivas entre gestores, trabalhadores e usuários, atores sociais implicados com a produção, em especial, de saúde.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Formação de </a:t>
            </a:r>
            <a:r>
              <a:rPr lang="pt-BR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Coletivos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FOMENTO – Pesquisa – Educação - Outros </a:t>
            </a:r>
          </a:p>
          <a:p>
            <a:pPr algn="just"/>
            <a:endParaRPr lang="pt-BR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PROGRAMAS </a:t>
            </a:r>
            <a:r>
              <a:rPr lang="pt-BR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INSTITUCIONAIS</a:t>
            </a:r>
            <a:endParaRPr lang="pt-BR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657" y="4509120"/>
            <a:ext cx="2659671" cy="1224136"/>
          </a:xfrm>
          <a:prstGeom prst="rect">
            <a:avLst/>
          </a:prstGeom>
          <a:ln w="28575">
            <a:solidFill>
              <a:srgbClr val="3333FF"/>
            </a:solidFill>
          </a:ln>
        </p:spPr>
      </p:pic>
    </p:spTree>
    <p:extLst>
      <p:ext uri="{BB962C8B-B14F-4D97-AF65-F5344CB8AC3E}">
        <p14:creationId xmlns:p14="http://schemas.microsoft.com/office/powerpoint/2010/main" val="331397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2E6C12F9-CA5A-4227-BC1F-CC63990A2C4D}"/>
              </a:ext>
            </a:extLst>
          </p:cNvPr>
          <p:cNvSpPr txBox="1"/>
          <p:nvPr/>
        </p:nvSpPr>
        <p:spPr>
          <a:xfrm>
            <a:off x="390759" y="1124744"/>
            <a:ext cx="82856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ENTREGAS</a:t>
            </a:r>
          </a:p>
          <a:p>
            <a:pPr algn="just">
              <a:lnSpc>
                <a:spcPct val="150000"/>
              </a:lnSpc>
            </a:pPr>
            <a:endParaRPr lang="pt-BR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rgbClr val="000066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Observatórios de Territórios Sustentáveis e Saudáveis;</a:t>
            </a: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0066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Implantação de tecnologias de saneamento ecol</a:t>
            </a:r>
            <a:r>
              <a:rPr lang="es-ES_tradnl" b="1" dirty="0" err="1">
                <a:solidFill>
                  <a:srgbClr val="000066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ó</a:t>
            </a:r>
            <a:r>
              <a:rPr lang="pt-PT" b="1" dirty="0">
                <a:solidFill>
                  <a:srgbClr val="000066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gico;</a:t>
            </a: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rgbClr val="000066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Incubadora de Tecnologias Sociais;</a:t>
            </a: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0066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Apoio a empreendimentos agroecológicos;</a:t>
            </a: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rgbClr val="000066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Apoio a empreendimentos de Turismo de Base Comunitária – T</a:t>
            </a:r>
            <a:r>
              <a:rPr lang="pt-BR" b="1" dirty="0">
                <a:solidFill>
                  <a:srgbClr val="000066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BC;</a:t>
            </a: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PT" b="1" dirty="0">
                <a:solidFill>
                  <a:srgbClr val="000066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Educação diferenciada (quilombola, caiç</a:t>
            </a:r>
            <a:r>
              <a:rPr lang="it-IT" b="1" dirty="0">
                <a:solidFill>
                  <a:srgbClr val="000066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ara e ind</a:t>
            </a:r>
            <a:r>
              <a:rPr lang="pt-PT" b="1" dirty="0">
                <a:solidFill>
                  <a:srgbClr val="000066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í</a:t>
            </a:r>
            <a:r>
              <a:rPr lang="de-DE" b="1" dirty="0">
                <a:solidFill>
                  <a:srgbClr val="000066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gena);</a:t>
            </a:r>
            <a:endParaRPr lang="pt-BR" b="1" dirty="0">
              <a:solidFill>
                <a:srgbClr val="000066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rgbClr val="000066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Cartografia Socia</a:t>
            </a:r>
            <a:r>
              <a:rPr lang="pt-BR" b="1" dirty="0">
                <a:solidFill>
                  <a:srgbClr val="000066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l;</a:t>
            </a: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rgbClr val="000066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Governança e </a:t>
            </a:r>
            <a:r>
              <a:rPr lang="pt-BR" b="1" dirty="0">
                <a:solidFill>
                  <a:srgbClr val="000066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Justiça Socioambiental.</a:t>
            </a:r>
          </a:p>
        </p:txBody>
      </p:sp>
      <p:sp>
        <p:nvSpPr>
          <p:cNvPr id="7" name="Retângulo Arredondado 2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21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2E6C12F9-CA5A-4227-BC1F-CC63990A2C4D}"/>
              </a:ext>
            </a:extLst>
          </p:cNvPr>
          <p:cNvSpPr txBox="1"/>
          <p:nvPr/>
        </p:nvSpPr>
        <p:spPr>
          <a:xfrm>
            <a:off x="467544" y="995616"/>
            <a:ext cx="820891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ENTREGAS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Planos </a:t>
            </a:r>
            <a:r>
              <a:rPr lang="pt-BR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Locais de Intervenção elaborados – 02 comunidades rurais do Piauí;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 social local identificada e mobilizada para os processos de intervenção;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Decodificação dos Objetivos do Desenvolvimento Sustentável - ODS para o estabelecimento de uma matriz de indicadores ressignificados à convivência do semiárido e bem-viver;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Plataforma digital para a interação dos atores da Rede de Territórios Saudáveis e Sustentáveis;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 de Atualização Profissional em Vigilância Popular em Saúde Ambiental e Manejo das Águas;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 de pesquisa elaborado “Pesquisa-ação para a Promoção de Territórios Saudáveis e Sustentáveis no Semiárido Piauiense: Saúde, Saneamento, Educação e Trabalho”.  </a:t>
            </a:r>
          </a:p>
        </p:txBody>
      </p:sp>
      <p:sp>
        <p:nvSpPr>
          <p:cNvPr id="9" name="Retângulo Arredondado 2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27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-27384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1BC33415-9EAA-49B1-9DD7-3E21C66A97C6}"/>
              </a:ext>
            </a:extLst>
          </p:cNvPr>
          <p:cNvSpPr txBox="1"/>
          <p:nvPr/>
        </p:nvSpPr>
        <p:spPr>
          <a:xfrm>
            <a:off x="359532" y="1318320"/>
            <a:ext cx="8352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Reconhecimento </a:t>
            </a:r>
            <a:r>
              <a:rPr lang="pt-BR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internacionalmente </a:t>
            </a:r>
            <a:r>
              <a:rPr lang="pt-BR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pt-BR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direito humano fundamental – 2010;</a:t>
            </a:r>
          </a:p>
          <a:p>
            <a:pPr algn="just"/>
            <a:endParaRPr lang="pt-BR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Assembleia Geral da Organização das  Nações Unidas e o Conselho de Direitos Humanos -  aprovação da resolução A/RES/64/292 (UNGA, 2010). </a:t>
            </a:r>
          </a:p>
          <a:p>
            <a:pPr algn="just"/>
            <a:endParaRPr lang="pt-BR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 resolução, que partiu do Comentário Geral nº 157, elaborado em 2002 pelo Comitê de Direitos Econômicos, Sociais e Culturais, implica obrigações legais aos Estados. </a:t>
            </a:r>
            <a:r>
              <a:rPr lang="pt-BR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vez que estes são responsáveis por garantir acesso à água e ao esgotamento sanitário sem discriminação para toda a população </a:t>
            </a:r>
            <a:r>
              <a:rPr lang="pt-BR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(BROWN </a:t>
            </a:r>
            <a:r>
              <a:rPr lang="pt-BR" sz="2000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et. al.,</a:t>
            </a:r>
            <a:r>
              <a:rPr lang="pt-BR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  <a:r>
              <a:rPr lang="pt-BR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pt-BR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Arredondado 4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DIREITO HUMANO À ÁGUA E AO ESGOTAMENTO </a:t>
            </a:r>
            <a:r>
              <a:rPr 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SANITÁRIO - DHAE</a:t>
            </a:r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06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5F721C29-FB72-448F-88F0-55415568A7C4}"/>
              </a:ext>
            </a:extLst>
          </p:cNvPr>
          <p:cNvSpPr txBox="1"/>
          <p:nvPr/>
        </p:nvSpPr>
        <p:spPr>
          <a:xfrm>
            <a:off x="395536" y="1052736"/>
            <a:ext cx="65996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 FINAL</a:t>
            </a:r>
            <a:endParaRPr lang="pt-BR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t-BR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elhoria </a:t>
            </a:r>
            <a:r>
              <a:rPr lang="pt-BR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qualidade da água;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oleta </a:t>
            </a:r>
            <a:r>
              <a:rPr lang="pt-BR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destinação de resíduos sólidos;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aneamento </a:t>
            </a:r>
            <a:r>
              <a:rPr lang="pt-BR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ecológico;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Qualificação </a:t>
            </a:r>
            <a:r>
              <a:rPr lang="pt-BR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fortalecimento da gestão participativa;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</a:t>
            </a:r>
            <a:r>
              <a:rPr lang="pt-BR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diferenciada.</a:t>
            </a:r>
          </a:p>
          <a:p>
            <a:pPr algn="just"/>
            <a:endParaRPr lang="pt-BR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 INSTITUCIONAL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endParaRPr lang="pt-BR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Contribuição no cumprimento das ações previstas na Agenda 2030 para o alcance dos Objetivos de Desenvolvimento Sustentável (ODS);</a:t>
            </a:r>
          </a:p>
          <a:p>
            <a:pPr algn="just"/>
            <a:endParaRPr lang="pt-BR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Fortalecimento do grupo técnico das instituições envolvidas por meio das formações, vivências em campo e cursos ofertados.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10054585-E615-4AC2-A2B1-C52041B23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970" y="1196752"/>
            <a:ext cx="1548795" cy="98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CDCEC39C-366E-4FD3-BA47-EFC0249CBDC0}"/>
              </a:ext>
            </a:extLst>
          </p:cNvPr>
          <p:cNvPicPr/>
          <p:nvPr/>
        </p:nvPicPr>
        <p:blipFill rotWithShape="1">
          <a:blip r:embed="rId4"/>
          <a:srcRect t="13512" b="6335"/>
          <a:stretch/>
        </p:blipFill>
        <p:spPr bwMode="auto">
          <a:xfrm>
            <a:off x="7083970" y="2285821"/>
            <a:ext cx="1548108" cy="1037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4" descr="Resultado de imagem para ods onu">
            <a:extLst>
              <a:ext uri="{FF2B5EF4-FFF2-40B4-BE49-F238E27FC236}">
                <a16:creationId xmlns="" xmlns:a16="http://schemas.microsoft.com/office/drawing/2014/main" id="{52588390-CB4F-458D-8E88-B15DBC3A94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" t="6876" r="3380" b="7591"/>
          <a:stretch/>
        </p:blipFill>
        <p:spPr bwMode="auto">
          <a:xfrm>
            <a:off x="7107448" y="4600056"/>
            <a:ext cx="1548108" cy="105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Arredondado 2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http://www.cidacs.bahia.fiocruz.br/sites/default/files/styles/blog_image/public/DSC_4116-edited.jpg?itok=P6PcqrPJ">
            <a:extLst>
              <a:ext uri="{FF2B5EF4-FFF2-40B4-BE49-F238E27FC236}">
                <a16:creationId xmlns="" xmlns:a16="http://schemas.microsoft.com/office/drawing/2014/main" id="{E44DE1D1-595A-43C5-8D28-D695034B773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490" y="3373512"/>
            <a:ext cx="1548108" cy="1176533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42938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DAA454EF-CBE0-4355-9F95-25597D47F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58" y="1331231"/>
            <a:ext cx="2256057" cy="1692043"/>
          </a:xfrm>
          <a:prstGeom prst="rect">
            <a:avLst/>
          </a:prstGeom>
          <a:ln w="19050">
            <a:solidFill>
              <a:srgbClr val="3333FF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DE047005-A3EA-442B-98F9-E2BB2A64B0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118" y="2156105"/>
            <a:ext cx="2082019" cy="1561514"/>
          </a:xfrm>
          <a:prstGeom prst="rect">
            <a:avLst/>
          </a:prstGeom>
          <a:ln>
            <a:solidFill>
              <a:srgbClr val="3333FF"/>
            </a:solidFill>
          </a:ln>
        </p:spPr>
      </p:pic>
      <p:pic>
        <p:nvPicPr>
          <p:cNvPr id="7" name="Picture 22">
            <a:extLst>
              <a:ext uri="{FF2B5EF4-FFF2-40B4-BE49-F238E27FC236}">
                <a16:creationId xmlns="" xmlns:a16="http://schemas.microsoft.com/office/drawing/2014/main" id="{8E1ED7E8-8E12-45C3-9526-B7761417B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241" y="3641471"/>
            <a:ext cx="2170184" cy="1406003"/>
          </a:xfrm>
          <a:prstGeom prst="rect">
            <a:avLst/>
          </a:prstGeom>
          <a:ln>
            <a:solidFill>
              <a:srgbClr val="3333FF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E377B096-D66D-448F-BED1-BD74D4EC7E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5" y="3943968"/>
            <a:ext cx="2089496" cy="1392454"/>
          </a:xfrm>
          <a:prstGeom prst="rect">
            <a:avLst/>
          </a:prstGeom>
          <a:ln>
            <a:solidFill>
              <a:srgbClr val="3333FF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45AAAA8C-3B83-4520-8AD4-F055C198C1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32" b="114"/>
          <a:stretch/>
        </p:blipFill>
        <p:spPr>
          <a:xfrm>
            <a:off x="2585635" y="2803813"/>
            <a:ext cx="1671606" cy="1775567"/>
          </a:xfrm>
          <a:prstGeom prst="rect">
            <a:avLst/>
          </a:prstGeom>
          <a:ln>
            <a:solidFill>
              <a:srgbClr val="3333FF"/>
            </a:solidFill>
          </a:ln>
        </p:spPr>
      </p:pic>
      <p:sp>
        <p:nvSpPr>
          <p:cNvPr id="9" name="Retângulo Arredondado 2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272736" y="3485961"/>
            <a:ext cx="2847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ESGOTAMENTO SANITÁRIO</a:t>
            </a:r>
            <a:endParaRPr lang="pt-BR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24F4B797-3FC3-4250-9DCA-0B4A31285D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2429" y="3981828"/>
            <a:ext cx="2035786" cy="1433639"/>
          </a:xfrm>
          <a:prstGeom prst="rect">
            <a:avLst/>
          </a:prstGeom>
          <a:ln w="19050">
            <a:solidFill>
              <a:srgbClr val="3333FF"/>
            </a:solidFill>
          </a:ln>
        </p:spPr>
      </p:pic>
      <p:pic>
        <p:nvPicPr>
          <p:cNvPr id="13" name="Picture 4">
            <a:extLst>
              <a:ext uri="{FF2B5EF4-FFF2-40B4-BE49-F238E27FC236}">
                <a16:creationId xmlns="" xmlns:a16="http://schemas.microsoft.com/office/drawing/2014/main" id="{1C86782F-3CE7-4F59-BC22-905AF9075C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560" y="1084363"/>
            <a:ext cx="2385960" cy="1674832"/>
          </a:xfrm>
          <a:prstGeom prst="rect">
            <a:avLst/>
          </a:prstGeom>
          <a:ln>
            <a:solidFill>
              <a:srgbClr val="3333FF"/>
            </a:solidFill>
          </a:ln>
        </p:spPr>
      </p:pic>
    </p:spTree>
    <p:extLst>
      <p:ext uri="{BB962C8B-B14F-4D97-AF65-F5344CB8AC3E}">
        <p14:creationId xmlns:p14="http://schemas.microsoft.com/office/powerpoint/2010/main" val="428341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Uma imagem contendo edifício, ao ar livre, céu&#10;&#10;Descrição gerada com alta confiança">
            <a:extLst>
              <a:ext uri="{FF2B5EF4-FFF2-40B4-BE49-F238E27FC236}">
                <a16:creationId xmlns="" xmlns:a16="http://schemas.microsoft.com/office/drawing/2014/main" id="{3EE90A58-424B-4E6F-836D-7C36C000D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89968"/>
            <a:ext cx="5111015" cy="1209872"/>
          </a:xfrm>
          <a:prstGeom prst="rect">
            <a:avLst/>
          </a:prstGeom>
          <a:ln>
            <a:solidFill>
              <a:srgbClr val="3333FF"/>
            </a:solidFill>
          </a:ln>
        </p:spPr>
      </p:pic>
      <p:pic>
        <p:nvPicPr>
          <p:cNvPr id="8" name="Imagem 7" descr="Uma imagem contendo interior, foto&#10;&#10;Descrição gerada com alta confiança">
            <a:extLst>
              <a:ext uri="{FF2B5EF4-FFF2-40B4-BE49-F238E27FC236}">
                <a16:creationId xmlns="" xmlns:a16="http://schemas.microsoft.com/office/drawing/2014/main" id="{BAF6FB7D-BCEE-402C-A2AA-941B3CC790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85"/>
          <a:stretch/>
        </p:blipFill>
        <p:spPr>
          <a:xfrm>
            <a:off x="383085" y="4405502"/>
            <a:ext cx="3858352" cy="1322863"/>
          </a:xfrm>
          <a:prstGeom prst="rect">
            <a:avLst/>
          </a:prstGeom>
          <a:ln>
            <a:solidFill>
              <a:srgbClr val="3333FF"/>
            </a:solidFill>
          </a:ln>
        </p:spPr>
      </p:pic>
      <p:pic>
        <p:nvPicPr>
          <p:cNvPr id="10" name="Imagem 9" descr="Uma imagem contendo texto&#10;&#10;Descrição gerada com muito alta confiança">
            <a:extLst>
              <a:ext uri="{FF2B5EF4-FFF2-40B4-BE49-F238E27FC236}">
                <a16:creationId xmlns="" xmlns:a16="http://schemas.microsoft.com/office/drawing/2014/main" id="{FD19758F-2447-4847-9347-FC2BC5C3C4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716" y="2574741"/>
            <a:ext cx="2045654" cy="1607954"/>
          </a:xfrm>
          <a:prstGeom prst="rect">
            <a:avLst/>
          </a:prstGeom>
          <a:ln>
            <a:solidFill>
              <a:srgbClr val="3333FF"/>
            </a:solidFill>
          </a:ln>
        </p:spPr>
      </p:pic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51B1E8BE-D9D9-43E9-8B40-6199E4628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9420" y="1089968"/>
            <a:ext cx="2520950" cy="1413032"/>
          </a:xfrm>
          <a:prstGeom prst="rect">
            <a:avLst/>
          </a:prstGeom>
          <a:ln>
            <a:solidFill>
              <a:srgbClr val="3333FF"/>
            </a:solidFill>
          </a:ln>
        </p:spPr>
      </p:pic>
      <p:sp>
        <p:nvSpPr>
          <p:cNvPr id="14" name="Elipse 13">
            <a:extLst>
              <a:ext uri="{FF2B5EF4-FFF2-40B4-BE49-F238E27FC236}">
                <a16:creationId xmlns="" xmlns:a16="http://schemas.microsoft.com/office/drawing/2014/main" id="{D896E139-E00D-4712-BEEA-8E722AC86C0C}"/>
              </a:ext>
            </a:extLst>
          </p:cNvPr>
          <p:cNvSpPr/>
          <p:nvPr/>
        </p:nvSpPr>
        <p:spPr>
          <a:xfrm>
            <a:off x="3458537" y="2366389"/>
            <a:ext cx="2670883" cy="2006508"/>
          </a:xfrm>
          <a:prstGeom prst="ellipse">
            <a:avLst/>
          </a:prstGeom>
          <a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  <a:ln>
            <a:solidFill>
              <a:srgbClr val="3333F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7B4E0A4C-15DC-4E04-8068-96B07CFD4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36286"/>
            <a:ext cx="1944216" cy="1461126"/>
          </a:xfrm>
          <a:prstGeom prst="rect">
            <a:avLst/>
          </a:prstGeom>
          <a:noFill/>
          <a:ln w="2857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Arredondado 2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="" xmlns:a16="http://schemas.microsoft.com/office/drawing/2014/main" id="{F800217C-BBD3-466F-900D-34D911CA75A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36" y="2574740"/>
            <a:ext cx="2433992" cy="1622661"/>
          </a:xfrm>
          <a:prstGeom prst="rect">
            <a:avLst/>
          </a:prstGeom>
          <a:ln w="28575">
            <a:solidFill>
              <a:srgbClr val="3333FF"/>
            </a:solidFill>
          </a:ln>
        </p:spPr>
      </p:pic>
      <p:sp>
        <p:nvSpPr>
          <p:cNvPr id="2" name="CaixaDeTexto 1"/>
          <p:cNvSpPr txBox="1"/>
          <p:nvPr/>
        </p:nvSpPr>
        <p:spPr>
          <a:xfrm>
            <a:off x="3414175" y="3122822"/>
            <a:ext cx="271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</a:t>
            </a:r>
            <a:endParaRPr lang="pt-BR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9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2E6C12F9-CA5A-4227-BC1F-CC63990A2C4D}"/>
              </a:ext>
            </a:extLst>
          </p:cNvPr>
          <p:cNvSpPr txBox="1"/>
          <p:nvPr/>
        </p:nvSpPr>
        <p:spPr>
          <a:xfrm>
            <a:off x="395536" y="1052736"/>
            <a:ext cx="828092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CONCLUSÃO</a:t>
            </a:r>
          </a:p>
          <a:p>
            <a:pPr algn="just">
              <a:lnSpc>
                <a:spcPct val="150000"/>
              </a:lnSpc>
            </a:pPr>
            <a:endParaRPr lang="pt-BR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Potencialidade</a:t>
            </a:r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Importância da viabilização de sua implantação ou implementação;</a:t>
            </a: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Caráter de sustentabilidade no tempo;</a:t>
            </a: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Ascenção à condição de política pública, programa;</a:t>
            </a: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Inserção </a:t>
            </a:r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políticas e/ou programas existentes, ou congregando as iniciativas já realizadas;</a:t>
            </a: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Inserção nas agendas institucionais;</a:t>
            </a: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Pauta permanente e constante;</a:t>
            </a:r>
          </a:p>
          <a:p>
            <a:pPr marL="214313" indent="-21431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 de recursos de diversas ordens</a:t>
            </a:r>
            <a:r>
              <a:rPr lang="pt-BR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tângulo Arredondado 2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36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95536" y="992952"/>
            <a:ext cx="828092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AVANÇOS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Compromisso político;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 – não somente por médias;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Políticas</a:t>
            </a:r>
            <a:r>
              <a:rPr lang="pt-BR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adequadas:</a:t>
            </a:r>
            <a:endParaRPr lang="pt-BR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pt-BR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assistência </a:t>
            </a:r>
            <a:r>
              <a:rPr lang="pt-BR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 </a:t>
            </a:r>
            <a:r>
              <a:rPr lang="pt-BR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direcionada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pt-BR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capacidade institucional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pt-BR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financiamento adequado</a:t>
            </a:r>
            <a:endParaRPr lang="pt-BR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Contribuições interdisciplinares e </a:t>
            </a:r>
            <a:r>
              <a:rPr lang="pt-BR" sz="20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intersetoriais:</a:t>
            </a:r>
          </a:p>
          <a:p>
            <a:pPr marL="365125" indent="-365125" algn="just">
              <a:lnSpc>
                <a:spcPct val="150000"/>
              </a:lnSpc>
            </a:pPr>
            <a:r>
              <a:rPr lang="pt-BR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20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t-BR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elaboração </a:t>
            </a:r>
            <a:r>
              <a:rPr lang="pt-BR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implementação de "soluções</a:t>
            </a:r>
            <a:r>
              <a:rPr lang="pt-BR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pt-BR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Aprender e adaptar - soluções bem sucedidas</a:t>
            </a:r>
            <a:r>
              <a:rPr lang="pt-BR" sz="20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Arredondado 2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76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2E6C12F9-CA5A-4227-BC1F-CC63990A2C4D}"/>
              </a:ext>
            </a:extLst>
          </p:cNvPr>
          <p:cNvSpPr txBox="1"/>
          <p:nvPr/>
        </p:nvSpPr>
        <p:spPr>
          <a:xfrm>
            <a:off x="330426" y="1024275"/>
            <a:ext cx="65779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DESAFIOS</a:t>
            </a:r>
          </a:p>
          <a:p>
            <a:pPr algn="just">
              <a:lnSpc>
                <a:spcPct val="150000"/>
              </a:lnSpc>
            </a:pPr>
            <a:endParaRPr lang="pt-BR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Construção coletiva e com participação social;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Busca por descentralização, articulação e autonomia;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Construção de vínculos mais duradouros e diversos;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Capacidade instalada institucional;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Formulação de novas formas de intervenção</a:t>
            </a:r>
            <a:r>
              <a:rPr lang="pt-BR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inovação</a:t>
            </a:r>
            <a:r>
              <a:rPr lang="pt-BR" sz="20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8" descr="visita de barbosa 062">
            <a:extLst>
              <a:ext uri="{FF2B5EF4-FFF2-40B4-BE49-F238E27FC236}">
                <a16:creationId xmlns="" xmlns:a16="http://schemas.microsoft.com/office/drawing/2014/main" id="{FBC75756-29D3-4633-8FB2-A3F08656B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530" y="4616994"/>
            <a:ext cx="1790358" cy="1118801"/>
          </a:xfrm>
          <a:prstGeom prst="rect">
            <a:avLst/>
          </a:prstGeom>
          <a:noFill/>
          <a:ln w="2857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Espaço Reservado para Conteúdo 3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2593" y="2955941"/>
            <a:ext cx="1487551" cy="1558048"/>
          </a:xfrm>
          <a:prstGeom prst="rect">
            <a:avLst/>
          </a:prstGeom>
          <a:ln w="28575">
            <a:solidFill>
              <a:srgbClr val="3333FF"/>
            </a:solidFill>
          </a:ln>
        </p:spPr>
      </p:pic>
      <p:sp>
        <p:nvSpPr>
          <p:cNvPr id="16" name="Retângulo Arredondado 2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593" y="1063165"/>
            <a:ext cx="1487552" cy="1789771"/>
          </a:xfrm>
          <a:prstGeom prst="rect">
            <a:avLst/>
          </a:prstGeom>
          <a:noFill/>
          <a:ln w="2857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98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Arredondado 2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BF129187-543C-4FFE-A0B7-F49CAC108112}"/>
              </a:ext>
            </a:extLst>
          </p:cNvPr>
          <p:cNvSpPr txBox="1"/>
          <p:nvPr/>
        </p:nvSpPr>
        <p:spPr>
          <a:xfrm>
            <a:off x="275000" y="1293190"/>
            <a:ext cx="84014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REFERÊNCIAS</a:t>
            </a:r>
          </a:p>
          <a:p>
            <a:pPr algn="l"/>
            <a:endParaRPr lang="pt-BR" sz="16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Brown, C.; Silva, P.; Heller, L. The human right to water and sanitation: a new perspective for public policies. </a:t>
            </a:r>
            <a:r>
              <a:rPr lang="en-US" sz="16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Revista</a:t>
            </a:r>
            <a:r>
              <a:rPr lang="en-US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Ciência e Saúde Coletiva </a:t>
            </a:r>
            <a:r>
              <a:rPr lang="pt-BR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2016; 21(3):661-670.</a:t>
            </a:r>
          </a:p>
          <a:p>
            <a:endParaRPr lang="pt-BR" sz="16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Heller, L. O direito humano ao saneamento básico e os novos desafios. </a:t>
            </a:r>
            <a:r>
              <a:rPr lang="pt-BR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Assemae</a:t>
            </a:r>
            <a:r>
              <a:rPr lang="pt-BR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2016. Disponível em: &lt;http://www.assemae.org.br/</a:t>
            </a:r>
            <a:r>
              <a:rPr lang="pt-BR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artigos?limitstart</a:t>
            </a:r>
            <a:r>
              <a:rPr lang="pt-BR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=0&gt;. Acesso em 24 nov. 2016. </a:t>
            </a:r>
          </a:p>
          <a:p>
            <a:endParaRPr lang="pt-BR" sz="16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MACHADO, J. M. H., MARTINS, W. J., SOUZA, M. S., FENNER, A. L. D., SILVEIRA, M. e MACHADO, A. A. Territórios saudáveis e sustentáveis: contribuição para saúde coletiva, desenvolvimento sustentável e governança territorial. </a:t>
            </a:r>
            <a:r>
              <a:rPr lang="pt-BR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Comunicação em Ciências da Saúde</a:t>
            </a:r>
            <a:r>
              <a:rPr lang="pt-BR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 28, n.2, p.243 249, 2017.</a:t>
            </a:r>
          </a:p>
          <a:p>
            <a:endParaRPr lang="pt-BR" sz="16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 </a:t>
            </a:r>
            <a:r>
              <a:rPr lang="pt-BR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Nations</a:t>
            </a:r>
            <a:r>
              <a:rPr lang="pt-BR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General Assembly (UNGA). </a:t>
            </a:r>
            <a:r>
              <a:rPr lang="pt-BR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pt-BR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Rigth</a:t>
            </a:r>
            <a:r>
              <a:rPr lang="pt-BR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pt-BR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Sanitation</a:t>
            </a:r>
            <a:r>
              <a:rPr lang="pt-BR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Geneva</a:t>
            </a:r>
            <a:r>
              <a:rPr lang="pt-BR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UNGA; 2010. UN </a:t>
            </a:r>
            <a:r>
              <a:rPr lang="pt-BR" sz="16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</a:t>
            </a:r>
            <a:r>
              <a:rPr lang="pt-BR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A/RES/64/292.</a:t>
            </a:r>
          </a:p>
          <a:p>
            <a:pPr algn="l"/>
            <a:endParaRPr lang="pt-BR" sz="16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92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Arredondado 2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2E6C12F9-CA5A-4227-BC1F-CC63990A2C4D}"/>
              </a:ext>
            </a:extLst>
          </p:cNvPr>
          <p:cNvSpPr txBox="1"/>
          <p:nvPr/>
        </p:nvSpPr>
        <p:spPr>
          <a:xfrm>
            <a:off x="467544" y="1196752"/>
            <a:ext cx="813690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pt-BR" sz="2000" b="1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pt-BR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OBRIGADA</a:t>
            </a:r>
            <a:endParaRPr lang="pt-BR" sz="2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pt-BR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000" b="1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Juliana </a:t>
            </a:r>
            <a:r>
              <a:rPr lang="pt-BR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Carvalho Rodrigues</a:t>
            </a:r>
          </a:p>
          <a:p>
            <a:pPr algn="ctr"/>
            <a:endParaRPr lang="pt-BR" sz="2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juliana.c.rodrigues@funasa.gov.br</a:t>
            </a:r>
            <a:endParaRPr lang="pt-BR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85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0EBBA9A5-FC3B-490B-8D1B-EF37D7FDE1E9}"/>
              </a:ext>
            </a:extLst>
          </p:cNvPr>
          <p:cNvSpPr/>
          <p:nvPr/>
        </p:nvSpPr>
        <p:spPr>
          <a:xfrm>
            <a:off x="352061" y="1196752"/>
            <a:ext cx="3643875" cy="3256789"/>
          </a:xfrm>
          <a:prstGeom prst="rect">
            <a:avLst/>
          </a:prstGeom>
          <a:solidFill>
            <a:schemeClr val="bg1"/>
          </a:solidFill>
          <a:ln w="190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direito humano à água assegura a todos, sem discriminação, água: </a:t>
            </a:r>
          </a:p>
          <a:p>
            <a:pPr algn="just"/>
            <a:endParaRPr lang="pt-BR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Quantidade suficiente, para o uso pessoal e doméstico; 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Qualidade segura;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Aceitável;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Acessível cultural;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Acessível economicamente.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FDE8BAA3-5A78-48CF-B2F2-14768825855B}"/>
              </a:ext>
            </a:extLst>
          </p:cNvPr>
          <p:cNvSpPr/>
          <p:nvPr/>
        </p:nvSpPr>
        <p:spPr>
          <a:xfrm>
            <a:off x="4139952" y="1691080"/>
            <a:ext cx="4536503" cy="390939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 o direito ao esgotamento sanitário assegura a todos, sem discriminação soluções:</a:t>
            </a:r>
          </a:p>
          <a:p>
            <a:endParaRPr lang="pt-BR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Fisicamente acessíveis </a:t>
            </a:r>
            <a:r>
              <a:rPr lang="pt-BR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(disponibilidade</a:t>
            </a: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Segurança (qualidade);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Aceitável;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Acessível cultural;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Acessível economicamente;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Promovendo privacidade e dignidade. </a:t>
            </a:r>
          </a:p>
        </p:txBody>
      </p:sp>
      <p:sp>
        <p:nvSpPr>
          <p:cNvPr id="6" name="Retângulo Arredondado 5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DIREITO HUMANO À ÁGUA E AO ESGOTAMENTO </a:t>
            </a:r>
            <a:r>
              <a:rPr 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SANITÁRIO - DHAE</a:t>
            </a:r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4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A8E7093C-89A2-41BC-9233-43C6FB094CE5}"/>
              </a:ext>
            </a:extLst>
          </p:cNvPr>
          <p:cNvSpPr txBox="1"/>
          <p:nvPr/>
        </p:nvSpPr>
        <p:spPr>
          <a:xfrm>
            <a:off x="330289" y="1268760"/>
            <a:ext cx="84114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acesso à água e ao esgotamento sanitário sob </a:t>
            </a:r>
            <a:r>
              <a:rPr lang="pt-B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olhar dos </a:t>
            </a:r>
            <a:r>
              <a:rPr lang="pt-B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direitos humanos supõe também observar seus princípios fundamentais, que tem relação direta com os princípios de universalidade, equidade, integralidade e controle social da Lei </a:t>
            </a:r>
            <a:r>
              <a:rPr lang="pt-BR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11.445/2007:</a:t>
            </a: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Igualdade e não-discriminação</a:t>
            </a:r>
            <a:r>
              <a:rPr lang="pt-B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todas as pessoas são iguais perante à lei, portanto é proibido o tratamento arbitrariamente diferente;</a:t>
            </a: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Participação e inclusão</a:t>
            </a:r>
            <a:r>
              <a:rPr lang="pt-B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todas as pessoas podem participar de maneira ativa, livre e significativa e contribuir para processos de tomada de decisão que as afetam;</a:t>
            </a: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Responsabilidade e prestação de contas</a:t>
            </a:r>
            <a:r>
              <a:rPr lang="pt-B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os Estados e outros responsáveis devem ser responsáveis e dispostos a prestar contas para cumprir suas obrigações.</a:t>
            </a:r>
          </a:p>
          <a:p>
            <a:pPr algn="just"/>
            <a:endParaRPr lang="pt-BR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Arredondado 4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DIREITO HUMANO À ÁGUA E AO ESGOTAMENTO </a:t>
            </a:r>
            <a:r>
              <a:rPr 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SANITÁRIO - DHAE</a:t>
            </a:r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99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Arredondado 3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2A4A5A7B-4A49-4264-A400-EF4E60DFC9BE}"/>
              </a:ext>
            </a:extLst>
          </p:cNvPr>
          <p:cNvSpPr/>
          <p:nvPr/>
        </p:nvSpPr>
        <p:spPr>
          <a:xfrm>
            <a:off x="352801" y="1255013"/>
            <a:ext cx="8395663" cy="253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Espaços relacionais e de pertencimento onde a vida saudável é viabilizada, por meio de ações comunitárias e de políticas públicas, que interagem entre si e se materializam, ao longo do tempo, em resultados que visam a atingir o desenvolvimento global, regional e local, em suas dimensões ambientais, culturais, econômicas, políticas e sociais (MACHADO 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., 2017).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D9EBA372-07AC-437A-96A3-D869A74A3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87" y="3990940"/>
            <a:ext cx="1551777" cy="1197023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1C86782F-3CE7-4F59-BC22-905AF9075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134" y="4005064"/>
            <a:ext cx="1685154" cy="1182899"/>
          </a:xfrm>
          <a:prstGeom prst="rect">
            <a:avLst/>
          </a:prstGeom>
          <a:ln>
            <a:solidFill>
              <a:srgbClr val="3333FF"/>
            </a:solidFill>
          </a:ln>
        </p:spPr>
      </p:pic>
      <p:pic>
        <p:nvPicPr>
          <p:cNvPr id="8" name="Picture 1">
            <a:extLst>
              <a:ext uri="{FF2B5EF4-FFF2-40B4-BE49-F238E27FC236}">
                <a16:creationId xmlns="" xmlns:a16="http://schemas.microsoft.com/office/drawing/2014/main" id="{1BCC2435-D776-4CC4-B834-ACA162AF0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005718"/>
            <a:ext cx="1645158" cy="1182245"/>
          </a:xfrm>
          <a:prstGeom prst="rect">
            <a:avLst/>
          </a:prstGeom>
          <a:ln>
            <a:solidFill>
              <a:srgbClr val="3333FF"/>
            </a:solidFill>
          </a:ln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CE829078-DDEC-4F09-8BDC-1CFD31879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8136" y="4005064"/>
            <a:ext cx="1695323" cy="1190038"/>
          </a:xfrm>
          <a:prstGeom prst="rect">
            <a:avLst/>
          </a:prstGeom>
          <a:ln>
            <a:solidFill>
              <a:srgbClr val="3333FF"/>
            </a:solidFill>
          </a:ln>
        </p:spPr>
      </p:pic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24F4B797-3FC3-4250-9DCA-0B4A31285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3561" y="3996048"/>
            <a:ext cx="1692535" cy="1191915"/>
          </a:xfrm>
          <a:prstGeom prst="rect">
            <a:avLst/>
          </a:prstGeom>
          <a:ln>
            <a:solidFill>
              <a:srgbClr val="3333FF"/>
            </a:solidFill>
          </a:ln>
        </p:spPr>
      </p:pic>
    </p:spTree>
    <p:extLst>
      <p:ext uri="{BB962C8B-B14F-4D97-AF65-F5344CB8AC3E}">
        <p14:creationId xmlns:p14="http://schemas.microsoft.com/office/powerpoint/2010/main" val="153724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Arredondado 3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5F721C29-FB72-448F-88F0-55415568A7C4}"/>
              </a:ext>
            </a:extLst>
          </p:cNvPr>
          <p:cNvSpPr txBox="1"/>
          <p:nvPr/>
        </p:nvSpPr>
        <p:spPr>
          <a:xfrm>
            <a:off x="395536" y="1556792"/>
            <a:ext cx="828092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Parcerias estabelecidas entre instituições e representações das comunidades locais (caiçara, quilombola, indígenas, assentados, pescadores artesanais e comunidades rurais) para realizar ações estruturais e estruturantes voltadas ao </a:t>
            </a:r>
            <a:r>
              <a:rPr lang="pt-BR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saneamento</a:t>
            </a:r>
            <a:r>
              <a:rPr 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acesso à água</a:t>
            </a:r>
            <a:r>
              <a:rPr 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saúde ambiental</a:t>
            </a:r>
            <a:r>
              <a:rPr 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promoção da saúde </a:t>
            </a:r>
            <a:r>
              <a:rPr 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sustentabilidade socioambiental</a:t>
            </a:r>
            <a:r>
              <a:rPr 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bem como fortalecer as </a:t>
            </a:r>
            <a:r>
              <a:rPr lang="pt-BR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 sociais </a:t>
            </a:r>
            <a:r>
              <a:rPr 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 existentes e as emergentes, a partir das demandas e complexida­des do </a:t>
            </a:r>
            <a:r>
              <a:rPr lang="pt-BR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</a:t>
            </a:r>
            <a:r>
              <a:rPr 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 local ou da região. </a:t>
            </a:r>
          </a:p>
        </p:txBody>
      </p:sp>
    </p:spTree>
    <p:extLst>
      <p:ext uri="{BB962C8B-B14F-4D97-AF65-F5344CB8AC3E}">
        <p14:creationId xmlns:p14="http://schemas.microsoft.com/office/powerpoint/2010/main" val="33544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Arredondado 3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2E6C12F9-CA5A-4227-BC1F-CC63990A2C4D}"/>
              </a:ext>
            </a:extLst>
          </p:cNvPr>
          <p:cNvSpPr txBox="1"/>
          <p:nvPr/>
        </p:nvSpPr>
        <p:spPr>
          <a:xfrm>
            <a:off x="331606" y="1090766"/>
            <a:ext cx="8408779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</a:p>
          <a:p>
            <a:pPr>
              <a:lnSpc>
                <a:spcPct val="150000"/>
              </a:lnSpc>
            </a:pPr>
            <a:endParaRPr lang="pt-BR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Constituir um espaço </a:t>
            </a:r>
            <a:r>
              <a:rPr lang="pt-BR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tecnopolítico</a:t>
            </a: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territorializado</a:t>
            </a: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articulado a outras escalas – regional, estadual e global – gerador de conhecimento crítico e tecnologias inovadoras, especialmente sociais, para a promoção do desenvolvimento sustentável e da saúde. </a:t>
            </a:r>
          </a:p>
          <a:p>
            <a:pPr algn="just">
              <a:lnSpc>
                <a:spcPct val="150000"/>
              </a:lnSpc>
            </a:pPr>
            <a:endParaRPr lang="pt-BR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Apoiar o desenvolvimento de Territórios Saudáveis e Sustentáveis, a partir da identificação, articulação e avaliação das agendas sociais territorializadas, permitindo o desenvolvimento de métodos, tecnologias, parâmetros e indicadores de caracterização e análise de experiências de cidades, municípios saudáveis, a serem </a:t>
            </a:r>
            <a:r>
              <a:rPr lang="pt-BR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validadas, </a:t>
            </a:r>
            <a:r>
              <a:rPr lang="pt-BR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meio de uma rede constituída.</a:t>
            </a:r>
            <a:endParaRPr lang="pt-B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6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Arredondado 2"/>
          <p:cNvSpPr/>
          <p:nvPr/>
        </p:nvSpPr>
        <p:spPr>
          <a:xfrm>
            <a:off x="251520" y="332656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D24778C6-4CBD-4BE2-9F08-40221846E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" t="11668" r="6041" b="10207"/>
          <a:stretch/>
        </p:blipFill>
        <p:spPr>
          <a:xfrm>
            <a:off x="2790493" y="2909311"/>
            <a:ext cx="2018857" cy="1325870"/>
          </a:xfrm>
          <a:prstGeom prst="rect">
            <a:avLst/>
          </a:prstGeom>
          <a:ln w="19050">
            <a:solidFill>
              <a:srgbClr val="3333FF"/>
            </a:solidFill>
          </a:ln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633" y="2151022"/>
            <a:ext cx="1812535" cy="1217268"/>
          </a:xfrm>
          <a:prstGeom prst="rect">
            <a:avLst/>
          </a:prstGeom>
          <a:ln w="19050">
            <a:solidFill>
              <a:srgbClr val="3333FF"/>
            </a:solidFill>
          </a:ln>
        </p:spPr>
      </p:pic>
      <p:sp>
        <p:nvSpPr>
          <p:cNvPr id="24" name="Elipse 23"/>
          <p:cNvSpPr/>
          <p:nvPr/>
        </p:nvSpPr>
        <p:spPr>
          <a:xfrm>
            <a:off x="6153365" y="1575942"/>
            <a:ext cx="1947027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Critérios de escolha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Elipse 24"/>
          <p:cNvSpPr/>
          <p:nvPr/>
        </p:nvSpPr>
        <p:spPr>
          <a:xfrm>
            <a:off x="3617392" y="1123324"/>
            <a:ext cx="2106736" cy="769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Diagnóstico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1387932" y="1650790"/>
            <a:ext cx="2106736" cy="769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Governança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482242" y="2708920"/>
            <a:ext cx="2106736" cy="769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</a:rPr>
              <a:t>Atores estratégicos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539552" y="3861048"/>
            <a:ext cx="2106736" cy="769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</a:rPr>
              <a:t>Atribuições e habilidades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2267744" y="4808326"/>
            <a:ext cx="2106736" cy="769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</a:rPr>
              <a:t>Monitoramento e avaliação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31" name="Elipse 30"/>
          <p:cNvSpPr/>
          <p:nvPr/>
        </p:nvSpPr>
        <p:spPr>
          <a:xfrm>
            <a:off x="4854410" y="4797152"/>
            <a:ext cx="1947027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</a:rPr>
              <a:t>Metas claras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2" name="Elipse 31"/>
          <p:cNvSpPr/>
          <p:nvPr/>
        </p:nvSpPr>
        <p:spPr>
          <a:xfrm>
            <a:off x="6732240" y="3861048"/>
            <a:ext cx="1947027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</a:rPr>
              <a:t>Plano de Ação Territorial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3" name="Elipse 32"/>
          <p:cNvSpPr/>
          <p:nvPr/>
        </p:nvSpPr>
        <p:spPr>
          <a:xfrm>
            <a:off x="6732240" y="2636912"/>
            <a:ext cx="1947027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</a:rPr>
              <a:t>Formas de participação</a:t>
            </a:r>
            <a:endParaRPr lang="pt-BR" sz="1400" dirty="0">
              <a:solidFill>
                <a:schemeClr val="bg1"/>
              </a:solidFill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="" xmlns:a16="http://schemas.microsoft.com/office/drawing/2014/main" id="{F800217C-BBD3-466F-900D-34D911CA75A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3579" y="3356992"/>
            <a:ext cx="1828985" cy="1219323"/>
          </a:xfrm>
          <a:prstGeom prst="rect">
            <a:avLst/>
          </a:prstGeom>
          <a:ln w="19050">
            <a:solidFill>
              <a:srgbClr val="3333FF"/>
            </a:solidFill>
          </a:ln>
        </p:spPr>
      </p:pic>
      <p:sp>
        <p:nvSpPr>
          <p:cNvPr id="5" name="Elipse 4"/>
          <p:cNvSpPr/>
          <p:nvPr/>
        </p:nvSpPr>
        <p:spPr>
          <a:xfrm>
            <a:off x="3085308" y="2909311"/>
            <a:ext cx="2947502" cy="113235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25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0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Arredondado 2"/>
          <p:cNvSpPr/>
          <p:nvPr/>
        </p:nvSpPr>
        <p:spPr>
          <a:xfrm>
            <a:off x="251520" y="260648"/>
            <a:ext cx="8568952" cy="648072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TERRITÓRIOS SAUDÁVEIS E </a:t>
            </a:r>
            <a:r>
              <a:rPr lang="pt-BR" alt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SUSTENTÁVEIS - TSS</a:t>
            </a:r>
          </a:p>
          <a:p>
            <a:pPr algn="ctr"/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Elipse 23"/>
          <p:cNvSpPr/>
          <p:nvPr/>
        </p:nvSpPr>
        <p:spPr>
          <a:xfrm>
            <a:off x="430133" y="2982615"/>
            <a:ext cx="2122817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Esgotamento Sanitário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Elipse 24"/>
          <p:cNvSpPr/>
          <p:nvPr/>
        </p:nvSpPr>
        <p:spPr>
          <a:xfrm>
            <a:off x="456204" y="2125822"/>
            <a:ext cx="2098028" cy="7454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Abastecimento de Água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Elipse 31"/>
          <p:cNvSpPr/>
          <p:nvPr/>
        </p:nvSpPr>
        <p:spPr>
          <a:xfrm>
            <a:off x="467544" y="4808523"/>
            <a:ext cx="2086688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Manejo de Águas Pluviais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3" name="Elipse 32"/>
          <p:cNvSpPr/>
          <p:nvPr/>
        </p:nvSpPr>
        <p:spPr>
          <a:xfrm>
            <a:off x="456205" y="3886067"/>
            <a:ext cx="2096747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Manejo de Resíduos Sólidos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4725017" y="2220878"/>
            <a:ext cx="2257473" cy="194103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SAÚDE</a:t>
            </a:r>
            <a:endParaRPr lang="pt-BR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349316" y="955767"/>
            <a:ext cx="2294062" cy="1088024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TERRITÓRIO</a:t>
            </a:r>
            <a:endPara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3352098" y="1611974"/>
            <a:ext cx="1802082" cy="544695"/>
          </a:xfrm>
          <a:prstGeom prst="ellipse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Alimentação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lipse 19"/>
          <p:cNvSpPr/>
          <p:nvPr/>
        </p:nvSpPr>
        <p:spPr>
          <a:xfrm>
            <a:off x="6664487" y="1565636"/>
            <a:ext cx="1675918" cy="535106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Moradia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5762018" y="4586583"/>
            <a:ext cx="1804937" cy="598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Saneamento básico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2720130" y="3897035"/>
            <a:ext cx="1761395" cy="54007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Meio ambiente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Elipse 22"/>
          <p:cNvSpPr/>
          <p:nvPr/>
        </p:nvSpPr>
        <p:spPr>
          <a:xfrm>
            <a:off x="3980964" y="4458436"/>
            <a:ext cx="1700151" cy="67865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Trabalho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7130603" y="3191397"/>
            <a:ext cx="1653781" cy="58330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Renda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Elipse 34"/>
          <p:cNvSpPr/>
          <p:nvPr/>
        </p:nvSpPr>
        <p:spPr>
          <a:xfrm>
            <a:off x="7149668" y="2323949"/>
            <a:ext cx="1615649" cy="499029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Educação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Elipse 35"/>
          <p:cNvSpPr/>
          <p:nvPr/>
        </p:nvSpPr>
        <p:spPr>
          <a:xfrm>
            <a:off x="6970034" y="3977638"/>
            <a:ext cx="1670834" cy="608945"/>
          </a:xfrm>
          <a:prstGeom prst="ellipse">
            <a:avLst/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Atividade física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Elipse 36"/>
          <p:cNvSpPr/>
          <p:nvPr/>
        </p:nvSpPr>
        <p:spPr>
          <a:xfrm>
            <a:off x="2720129" y="3067200"/>
            <a:ext cx="1746423" cy="56614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Transporte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Elipse 37"/>
          <p:cNvSpPr/>
          <p:nvPr/>
        </p:nvSpPr>
        <p:spPr>
          <a:xfrm>
            <a:off x="4952234" y="1249305"/>
            <a:ext cx="1729210" cy="50094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Lazer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Elipse 38"/>
          <p:cNvSpPr/>
          <p:nvPr/>
        </p:nvSpPr>
        <p:spPr>
          <a:xfrm>
            <a:off x="2794841" y="2382760"/>
            <a:ext cx="1727385" cy="451180"/>
          </a:xfrm>
          <a:prstGeom prst="ellipse">
            <a:avLst/>
          </a:prstGeom>
          <a:solidFill>
            <a:srgbClr val="808080"/>
          </a:solidFill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Bens e serviços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8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1903</Words>
  <Application>Microsoft Office PowerPoint</Application>
  <PresentationFormat>Apresentação na tela (4:3)</PresentationFormat>
  <Paragraphs>287</Paragraphs>
  <Slides>27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3" baseType="lpstr">
      <vt:lpstr>ＭＳ Ｐゴシック</vt:lpstr>
      <vt:lpstr>Arial</vt:lpstr>
      <vt:lpstr>Arial</vt:lpstr>
      <vt:lpstr>Calibri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8 PARCERIAS E COOPERAÇÕES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Silva</dc:creator>
  <cp:lastModifiedBy>Juliana Carvalho Rodrigues</cp:lastModifiedBy>
  <cp:revision>48</cp:revision>
  <dcterms:created xsi:type="dcterms:W3CDTF">2019-04-10T15:08:04Z</dcterms:created>
  <dcterms:modified xsi:type="dcterms:W3CDTF">2019-05-08T10:25:00Z</dcterms:modified>
</cp:coreProperties>
</file>