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9"/>
  </p:handoutMasterIdLst>
  <p:sldIdLst>
    <p:sldId id="259" r:id="rId2"/>
    <p:sldId id="262" r:id="rId3"/>
    <p:sldId id="263" r:id="rId4"/>
    <p:sldId id="264" r:id="rId5"/>
    <p:sldId id="266" r:id="rId6"/>
    <p:sldId id="267" r:id="rId7"/>
    <p:sldId id="344" r:id="rId8"/>
    <p:sldId id="345" r:id="rId9"/>
    <p:sldId id="346" r:id="rId10"/>
    <p:sldId id="347" r:id="rId11"/>
    <p:sldId id="34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49" r:id="rId21"/>
    <p:sldId id="350" r:id="rId22"/>
    <p:sldId id="352" r:id="rId23"/>
    <p:sldId id="353" r:id="rId24"/>
    <p:sldId id="354" r:id="rId25"/>
    <p:sldId id="355" r:id="rId26"/>
    <p:sldId id="331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94" r:id="rId35"/>
    <p:sldId id="364" r:id="rId36"/>
    <p:sldId id="365" r:id="rId37"/>
    <p:sldId id="366" r:id="rId38"/>
    <p:sldId id="367" r:id="rId39"/>
    <p:sldId id="371" r:id="rId40"/>
    <p:sldId id="368" r:id="rId41"/>
    <p:sldId id="369" r:id="rId42"/>
    <p:sldId id="370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80" r:id="rId51"/>
    <p:sldId id="381" r:id="rId52"/>
    <p:sldId id="382" r:id="rId53"/>
    <p:sldId id="384" r:id="rId54"/>
    <p:sldId id="385" r:id="rId55"/>
    <p:sldId id="387" r:id="rId56"/>
    <p:sldId id="388" r:id="rId57"/>
    <p:sldId id="390" r:id="rId58"/>
    <p:sldId id="391" r:id="rId59"/>
    <p:sldId id="392" r:id="rId60"/>
    <p:sldId id="393" r:id="rId61"/>
    <p:sldId id="395" r:id="rId62"/>
    <p:sldId id="333" r:id="rId63"/>
    <p:sldId id="396" r:id="rId64"/>
    <p:sldId id="399" r:id="rId65"/>
    <p:sldId id="401" r:id="rId66"/>
    <p:sldId id="402" r:id="rId67"/>
    <p:sldId id="403" r:id="rId68"/>
    <p:sldId id="405" r:id="rId69"/>
    <p:sldId id="409" r:id="rId70"/>
    <p:sldId id="411" r:id="rId71"/>
    <p:sldId id="413" r:id="rId72"/>
    <p:sldId id="415" r:id="rId73"/>
    <p:sldId id="416" r:id="rId74"/>
    <p:sldId id="417" r:id="rId75"/>
    <p:sldId id="418" r:id="rId76"/>
    <p:sldId id="420" r:id="rId77"/>
    <p:sldId id="421" r:id="rId78"/>
    <p:sldId id="423" r:id="rId79"/>
    <p:sldId id="425" r:id="rId80"/>
    <p:sldId id="426" r:id="rId81"/>
    <p:sldId id="427" r:id="rId82"/>
    <p:sldId id="428" r:id="rId83"/>
    <p:sldId id="429" r:id="rId84"/>
    <p:sldId id="430" r:id="rId85"/>
    <p:sldId id="431" r:id="rId86"/>
    <p:sldId id="432" r:id="rId87"/>
    <p:sldId id="437" r:id="rId88"/>
    <p:sldId id="438" r:id="rId89"/>
    <p:sldId id="439" r:id="rId90"/>
    <p:sldId id="440" r:id="rId91"/>
    <p:sldId id="444" r:id="rId92"/>
    <p:sldId id="445" r:id="rId93"/>
    <p:sldId id="446" r:id="rId94"/>
    <p:sldId id="450" r:id="rId95"/>
    <p:sldId id="451" r:id="rId96"/>
    <p:sldId id="452" r:id="rId97"/>
    <p:sldId id="456" r:id="rId98"/>
    <p:sldId id="457" r:id="rId99"/>
    <p:sldId id="458" r:id="rId100"/>
    <p:sldId id="459" r:id="rId101"/>
    <p:sldId id="460" r:id="rId102"/>
    <p:sldId id="461" r:id="rId103"/>
    <p:sldId id="462" r:id="rId104"/>
    <p:sldId id="463" r:id="rId105"/>
    <p:sldId id="464" r:id="rId106"/>
    <p:sldId id="469" r:id="rId107"/>
    <p:sldId id="472" r:id="rId108"/>
    <p:sldId id="475" r:id="rId109"/>
    <p:sldId id="479" r:id="rId110"/>
    <p:sldId id="481" r:id="rId111"/>
    <p:sldId id="482" r:id="rId112"/>
    <p:sldId id="484" r:id="rId113"/>
    <p:sldId id="485" r:id="rId114"/>
    <p:sldId id="486" r:id="rId115"/>
    <p:sldId id="489" r:id="rId116"/>
    <p:sldId id="490" r:id="rId117"/>
    <p:sldId id="491" r:id="rId1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5" y="-58048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5"/>
          <p:cNvSpPr txBox="1"/>
          <p:nvPr userDrawn="1"/>
        </p:nvSpPr>
        <p:spPr>
          <a:xfrm>
            <a:off x="3312393" y="-27384"/>
            <a:ext cx="1727835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sz="9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SECRETARIA NACIONAL DE </a:t>
            </a:r>
            <a:r>
              <a:rPr lang="pt-BR" sz="900" b="1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SANEAMENTO</a:t>
            </a:r>
            <a:endParaRPr lang="pt-B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CaixaDeTexto 6"/>
          <p:cNvSpPr txBox="1"/>
          <p:nvPr userDrawn="1"/>
        </p:nvSpPr>
        <p:spPr>
          <a:xfrm>
            <a:off x="5040228" y="-27384"/>
            <a:ext cx="2016125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sz="9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MINISTÉRIO DO </a:t>
            </a:r>
            <a:r>
              <a:rPr lang="pt-BR" sz="900" b="1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DESENVOLVIMENTO REGIONAL</a:t>
            </a:r>
            <a:endParaRPr lang="pt-BR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" name="Imagem 10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85" y="-27384"/>
            <a:ext cx="172529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5-2018/2018/Mpv/mpv868.htm#art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5-2018/2018/Mpv/mpv868.htm#art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dades.gov.br/images/stories/ArquivosSNSA/Arquivos_PDF/panorama_planos_municipais_de_saneamento_basico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4392488"/>
          </a:xfrm>
        </p:spPr>
        <p:txBody>
          <a:bodyPr anchor="ctr" anchorCtr="0">
            <a:normAutofit fontScale="90000"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Mini Curso 7 –Elaboração de Planos Simplificados de Saneamento Básico (PMSB)</a:t>
            </a:r>
            <a:b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Instrutores: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Julio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César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Sebastiani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Kunzler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Adauto Santos do Espírito Santo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84684" y="55890"/>
            <a:ext cx="8219256" cy="8339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CONTEXTUALIZAÇÃO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18520" r="2972" b="7407"/>
          <a:stretch>
            <a:fillRect/>
          </a:stretch>
        </p:blipFill>
        <p:spPr bwMode="auto">
          <a:xfrm>
            <a:off x="173965" y="692696"/>
            <a:ext cx="897003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5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9036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MRS </a:t>
            </a:r>
          </a:p>
        </p:txBody>
      </p:sp>
      <p:pic>
        <p:nvPicPr>
          <p:cNvPr id="4710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704975"/>
            <a:ext cx="890111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9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9036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DRN </a:t>
            </a:r>
          </a:p>
        </p:txBody>
      </p:sp>
      <p:pic>
        <p:nvPicPr>
          <p:cNvPr id="4813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82750"/>
            <a:ext cx="8910638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9036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GER </a:t>
            </a:r>
          </a:p>
        </p:txBody>
      </p:sp>
      <p:pic>
        <p:nvPicPr>
          <p:cNvPr id="4915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628775"/>
            <a:ext cx="8937625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485231"/>
            <a:ext cx="8785225" cy="4320033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Apresentado texto, </a:t>
            </a:r>
            <a:r>
              <a:rPr lang="pt-BR" sz="2800" dirty="0" smtClean="0">
                <a:latin typeface="Arial" panose="020B0604020202020204" pitchFamily="34" charset="0"/>
              </a:rPr>
              <a:t>no </a:t>
            </a:r>
            <a:r>
              <a:rPr lang="pt-BR" sz="2800" dirty="0">
                <a:latin typeface="Arial" panose="020B0604020202020204" pitchFamily="34" charset="0"/>
              </a:rPr>
              <a:t>modelo padrão, que já é o item de "Programas de saneamento básico" de todos os Planos que se utilizem do Roteiro, podendo ser feitas revisões em função de situações específicas de cada </a:t>
            </a:r>
            <a:r>
              <a:rPr lang="pt-BR" sz="2800" dirty="0" smtClean="0">
                <a:latin typeface="Arial" panose="020B0604020202020204" pitchFamily="34" charset="0"/>
              </a:rPr>
              <a:t>município;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As ações propostas no Anexo IV </a:t>
            </a:r>
            <a:r>
              <a:rPr lang="pt-BR" sz="2800" dirty="0" smtClean="0">
                <a:latin typeface="Arial" panose="020B0604020202020204" pitchFamily="34" charset="0"/>
              </a:rPr>
              <a:t>do </a:t>
            </a:r>
            <a:r>
              <a:rPr lang="pt-BR" sz="2800" dirty="0">
                <a:latin typeface="Arial" panose="020B0604020202020204" pitchFamily="34" charset="0"/>
              </a:rPr>
              <a:t>Roteiro correspondem a opções recomendadas que podem ou não ser necessárias no PMSB. </a:t>
            </a:r>
            <a:r>
              <a:rPr lang="pt-BR" sz="2800" dirty="0" smtClean="0">
                <a:latin typeface="Arial" panose="020B0604020202020204" pitchFamily="34" charset="0"/>
              </a:rPr>
              <a:t>Deverão </a:t>
            </a:r>
            <a:r>
              <a:rPr lang="pt-BR" sz="2800" dirty="0">
                <a:latin typeface="Arial" panose="020B0604020202020204" pitchFamily="34" charset="0"/>
              </a:rPr>
              <a:t>ser escolhidas aquelas necessárias, assim como incluídas outras de acordo com as características do </a:t>
            </a:r>
            <a:r>
              <a:rPr lang="pt-BR" sz="2800" dirty="0" smtClean="0">
                <a:latin typeface="Arial" panose="020B0604020202020204" pitchFamily="34" charset="0"/>
              </a:rPr>
              <a:t>município;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64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Ações de Saneamento</a:t>
            </a:r>
          </a:p>
        </p:txBody>
      </p:sp>
    </p:spTree>
    <p:extLst>
      <p:ext uri="{BB962C8B-B14F-4D97-AF65-F5344CB8AC3E}">
        <p14:creationId xmlns:p14="http://schemas.microsoft.com/office/powerpoint/2010/main" val="2081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412776"/>
            <a:ext cx="8785225" cy="5038824"/>
          </a:xfrm>
        </p:spPr>
        <p:txBody>
          <a:bodyPr/>
          <a:lstStyle/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Devem ser </a:t>
            </a:r>
            <a:r>
              <a:rPr lang="pt-BR" sz="2800" dirty="0" smtClean="0">
                <a:latin typeface="Arial" panose="020B0604020202020204" pitchFamily="34" charset="0"/>
              </a:rPr>
              <a:t>consideradas: 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a) as </a:t>
            </a:r>
            <a:r>
              <a:rPr lang="pt-BR" sz="2800" dirty="0">
                <a:latin typeface="Arial" panose="020B0604020202020204" pitchFamily="34" charset="0"/>
              </a:rPr>
              <a:t>soluções técnicas e a necessidade de </a:t>
            </a:r>
            <a:r>
              <a:rPr lang="pt-BR" sz="2800" dirty="0" smtClean="0">
                <a:latin typeface="Arial" panose="020B0604020202020204" pitchFamily="34" charset="0"/>
              </a:rPr>
              <a:t>investimentos;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b) Os </a:t>
            </a:r>
            <a:r>
              <a:rPr lang="pt-BR" sz="2800" dirty="0">
                <a:latin typeface="Arial" panose="020B0604020202020204" pitchFamily="34" charset="0"/>
              </a:rPr>
              <a:t>aspectos negativos do funcionamento dos sistemas e do atendimento por parte do prestador e </a:t>
            </a:r>
            <a:r>
              <a:rPr lang="pt-BR" sz="2800" dirty="0" smtClean="0">
                <a:latin typeface="Arial" panose="020B0604020202020204" pitchFamily="34" charset="0"/>
              </a:rPr>
              <a:t>serviços;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c) Os </a:t>
            </a:r>
            <a:r>
              <a:rPr lang="pt-BR" sz="2800" dirty="0">
                <a:latin typeface="Arial" panose="020B0604020202020204" pitchFamily="34" charset="0"/>
              </a:rPr>
              <a:t>estudos e projetos existentes, identificados no Diagnóstico;</a:t>
            </a:r>
          </a:p>
          <a:p>
            <a:pPr algn="just"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7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Ações de Saneamento</a:t>
            </a:r>
          </a:p>
        </p:txBody>
      </p:sp>
    </p:spTree>
    <p:extLst>
      <p:ext uri="{BB962C8B-B14F-4D97-AF65-F5344CB8AC3E}">
        <p14:creationId xmlns:p14="http://schemas.microsoft.com/office/powerpoint/2010/main" val="24504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Deve ser </a:t>
            </a:r>
            <a:r>
              <a:rPr lang="pt-BR" sz="2800" dirty="0" smtClean="0">
                <a:latin typeface="Arial" panose="020B0604020202020204" pitchFamily="34" charset="0"/>
              </a:rPr>
              <a:t>indicado: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a) </a:t>
            </a:r>
            <a:r>
              <a:rPr lang="pt-BR" sz="2800" dirty="0">
                <a:latin typeface="Arial" panose="020B0604020202020204" pitchFamily="34" charset="0"/>
              </a:rPr>
              <a:t>o valor </a:t>
            </a:r>
            <a:r>
              <a:rPr lang="pt-BR" sz="2800" dirty="0" smtClean="0">
                <a:latin typeface="Arial" panose="020B0604020202020204" pitchFamily="34" charset="0"/>
              </a:rPr>
              <a:t>estimado;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b) o </a:t>
            </a:r>
            <a:r>
              <a:rPr lang="pt-BR" sz="2800" dirty="0">
                <a:latin typeface="Arial" panose="020B0604020202020204" pitchFamily="34" charset="0"/>
              </a:rPr>
              <a:t>resultado </a:t>
            </a:r>
            <a:r>
              <a:rPr lang="pt-BR" sz="2800" dirty="0" smtClean="0">
                <a:latin typeface="Arial" panose="020B0604020202020204" pitchFamily="34" charset="0"/>
              </a:rPr>
              <a:t>esperado;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c) o </a:t>
            </a:r>
            <a:r>
              <a:rPr lang="pt-BR" sz="2800" dirty="0">
                <a:latin typeface="Arial" panose="020B0604020202020204" pitchFamily="34" charset="0"/>
              </a:rPr>
              <a:t>prazo de implementação, distribuído em três períodos, a saber: curto prazo (até 5 anos), médio prazo (até 10 anos) ou longo prazo (até 20 anos</a:t>
            </a:r>
            <a:r>
              <a:rPr lang="pt-BR" sz="2800" dirty="0" smtClean="0">
                <a:latin typeface="Arial" panose="020B0604020202020204" pitchFamily="34" charset="0"/>
              </a:rPr>
              <a:t>). 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Ações de Saneamento</a:t>
            </a:r>
          </a:p>
        </p:txBody>
      </p:sp>
    </p:spTree>
    <p:extLst>
      <p:ext uri="{BB962C8B-B14F-4D97-AF65-F5344CB8AC3E}">
        <p14:creationId xmlns:p14="http://schemas.microsoft.com/office/powerpoint/2010/main" val="26495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196753"/>
            <a:ext cx="8785225" cy="4680519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Tendo em conta tais premissas, para o cumprimento das metas e implementação das diretrizes e estratégias do </a:t>
            </a:r>
            <a:r>
              <a:rPr lang="pt-BR" sz="2800" dirty="0" smtClean="0">
                <a:latin typeface="Arial" panose="020B0604020202020204" pitchFamily="34" charset="0"/>
              </a:rPr>
              <a:t>PMSB </a:t>
            </a:r>
            <a:r>
              <a:rPr lang="pt-BR" sz="2800" dirty="0">
                <a:latin typeface="Arial" panose="020B0604020202020204" pitchFamily="34" charset="0"/>
              </a:rPr>
              <a:t>são propostos três conjuntos de ações, similares ao </a:t>
            </a:r>
            <a:r>
              <a:rPr lang="pt-BR" sz="2800" dirty="0" err="1">
                <a:latin typeface="Arial" panose="020B0604020202020204" pitchFamily="34" charset="0"/>
              </a:rPr>
              <a:t>Plansab</a:t>
            </a:r>
            <a:r>
              <a:rPr lang="pt-BR" sz="2800" dirty="0">
                <a:latin typeface="Arial" panose="020B0604020202020204" pitchFamily="34" charset="0"/>
              </a:rPr>
              <a:t>, a saber: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(i) Programa </a:t>
            </a:r>
            <a:r>
              <a:rPr lang="pt-BR" sz="2800" dirty="0">
                <a:latin typeface="Arial" panose="020B0604020202020204" pitchFamily="34" charset="0"/>
              </a:rPr>
              <a:t>de Saneamento Básico </a:t>
            </a:r>
            <a:r>
              <a:rPr lang="pt-BR" sz="2800" dirty="0" smtClean="0">
                <a:latin typeface="Arial" panose="020B0604020202020204" pitchFamily="34" charset="0"/>
              </a:rPr>
              <a:t>Integrado (Urbano);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(</a:t>
            </a:r>
            <a:r>
              <a:rPr lang="pt-BR" sz="2800" dirty="0" err="1" smtClean="0">
                <a:latin typeface="Arial" panose="020B0604020202020204" pitchFamily="34" charset="0"/>
              </a:rPr>
              <a:t>ii</a:t>
            </a:r>
            <a:r>
              <a:rPr lang="pt-BR" sz="2800" dirty="0" smtClean="0">
                <a:latin typeface="Arial" panose="020B0604020202020204" pitchFamily="34" charset="0"/>
              </a:rPr>
              <a:t>) Programa </a:t>
            </a:r>
            <a:r>
              <a:rPr lang="pt-BR" sz="2800" dirty="0">
                <a:latin typeface="Arial" panose="020B0604020202020204" pitchFamily="34" charset="0"/>
              </a:rPr>
              <a:t>de Saneamento Básico </a:t>
            </a:r>
            <a:r>
              <a:rPr lang="pt-BR" sz="2800" dirty="0" smtClean="0">
                <a:latin typeface="Arial" panose="020B0604020202020204" pitchFamily="34" charset="0"/>
              </a:rPr>
              <a:t>Rural (Estruturante e Estrutural);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(</a:t>
            </a:r>
            <a:r>
              <a:rPr lang="pt-BR" sz="2800" dirty="0" err="1" smtClean="0">
                <a:latin typeface="Arial" panose="020B0604020202020204" pitchFamily="34" charset="0"/>
              </a:rPr>
              <a:t>iii</a:t>
            </a:r>
            <a:r>
              <a:rPr lang="pt-BR" sz="2800" dirty="0" smtClean="0">
                <a:latin typeface="Arial" panose="020B0604020202020204" pitchFamily="34" charset="0"/>
              </a:rPr>
              <a:t>) Programa </a:t>
            </a:r>
            <a:r>
              <a:rPr lang="pt-BR" sz="2800" dirty="0">
                <a:latin typeface="Arial" panose="020B0604020202020204" pitchFamily="34" charset="0"/>
              </a:rPr>
              <a:t>de Saneamento Básico </a:t>
            </a:r>
            <a:r>
              <a:rPr lang="pt-BR" sz="2800" dirty="0" smtClean="0">
                <a:latin typeface="Arial" panose="020B0604020202020204" pitchFamily="34" charset="0"/>
              </a:rPr>
              <a:t>Estruturante (Urbano).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64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Ações de Saneamento</a:t>
            </a:r>
          </a:p>
        </p:txBody>
      </p:sp>
    </p:spTree>
    <p:extLst>
      <p:ext uri="{BB962C8B-B14F-4D97-AF65-F5344CB8AC3E}">
        <p14:creationId xmlns:p14="http://schemas.microsoft.com/office/powerpoint/2010/main" val="41323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413223"/>
            <a:ext cx="8785225" cy="4536057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O projetos propostos para esse programa são: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a) Implantação, ampliação ou </a:t>
            </a:r>
            <a:r>
              <a:rPr lang="pt-BR" sz="2800" dirty="0" smtClean="0">
                <a:latin typeface="Arial" panose="020B0604020202020204" pitchFamily="34" charset="0"/>
              </a:rPr>
              <a:t>melhorias;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b) </a:t>
            </a:r>
            <a:r>
              <a:rPr lang="pt-BR" sz="2800" dirty="0">
                <a:latin typeface="Arial" panose="020B0604020202020204" pitchFamily="34" charset="0"/>
              </a:rPr>
              <a:t>Reposição de </a:t>
            </a:r>
            <a:r>
              <a:rPr lang="pt-BR" sz="2800" dirty="0" smtClean="0">
                <a:latin typeface="Arial" panose="020B0604020202020204" pitchFamily="34" charset="0"/>
              </a:rPr>
              <a:t>infraestrutura;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888412" cy="57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– Programa de S. B. Integrado</a:t>
            </a:r>
          </a:p>
        </p:txBody>
      </p:sp>
    </p:spTree>
    <p:extLst>
      <p:ext uri="{BB962C8B-B14F-4D97-AF65-F5344CB8AC3E}">
        <p14:creationId xmlns:p14="http://schemas.microsoft.com/office/powerpoint/2010/main" val="40194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O projetos propostos para esse programa são: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a) </a:t>
            </a:r>
            <a:r>
              <a:rPr lang="pt-BR" sz="2800" dirty="0" smtClean="0">
                <a:latin typeface="Arial" panose="020B0604020202020204" pitchFamily="34" charset="0"/>
              </a:rPr>
              <a:t>Implantação</a:t>
            </a:r>
            <a:r>
              <a:rPr lang="pt-BR" sz="2800" dirty="0">
                <a:latin typeface="Arial" panose="020B0604020202020204" pitchFamily="34" charset="0"/>
              </a:rPr>
              <a:t>, ampliação ou </a:t>
            </a:r>
            <a:r>
              <a:rPr lang="pt-BR" sz="2800" dirty="0" smtClean="0">
                <a:latin typeface="Arial" panose="020B0604020202020204" pitchFamily="34" charset="0"/>
              </a:rPr>
              <a:t>melhorias;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b) </a:t>
            </a:r>
            <a:r>
              <a:rPr lang="pt-BR" sz="2800" dirty="0">
                <a:latin typeface="Arial" panose="020B0604020202020204" pitchFamily="34" charset="0"/>
              </a:rPr>
              <a:t>Reposição de </a:t>
            </a:r>
            <a:r>
              <a:rPr lang="pt-BR" sz="2800" dirty="0" smtClean="0">
                <a:latin typeface="Arial" panose="020B0604020202020204" pitchFamily="34" charset="0"/>
              </a:rPr>
              <a:t>infraestrutura;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8884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– Programa de S. B. Rural</a:t>
            </a:r>
          </a:p>
        </p:txBody>
      </p:sp>
    </p:spTree>
    <p:extLst>
      <p:ext uri="{BB962C8B-B14F-4D97-AF65-F5344CB8AC3E}">
        <p14:creationId xmlns:p14="http://schemas.microsoft.com/office/powerpoint/2010/main" val="14465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557338"/>
            <a:ext cx="8785225" cy="4679974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O projetos propostos para o programa (Anexo IV):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a) Elaboração de projetos básico e executivo para a implantação, ampliação e melhoria do </a:t>
            </a:r>
            <a:r>
              <a:rPr lang="pt-BR" sz="2800" dirty="0" smtClean="0">
                <a:latin typeface="Arial" panose="020B0604020202020204" pitchFamily="34" charset="0"/>
              </a:rPr>
              <a:t>saneamento;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b) </a:t>
            </a:r>
            <a:r>
              <a:rPr lang="pt-BR" sz="2800" dirty="0">
                <a:latin typeface="Arial" panose="020B0604020202020204" pitchFamily="34" charset="0"/>
              </a:rPr>
              <a:t>Redução e controle de perdas de água;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c) </a:t>
            </a:r>
            <a:r>
              <a:rPr lang="pt-BR" sz="2800" dirty="0">
                <a:latin typeface="Arial" panose="020B0604020202020204" pitchFamily="34" charset="0"/>
              </a:rPr>
              <a:t>Eficiência energética;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d) </a:t>
            </a:r>
            <a:r>
              <a:rPr lang="pt-BR" sz="2800" dirty="0">
                <a:latin typeface="Arial" panose="020B0604020202020204" pitchFamily="34" charset="0"/>
              </a:rPr>
              <a:t>Melhorias operacionais</a:t>
            </a:r>
            <a:r>
              <a:rPr lang="pt-BR" sz="2800" dirty="0" smtClean="0">
                <a:latin typeface="Arial" panose="020B0604020202020204" pitchFamily="34" charset="0"/>
              </a:rPr>
              <a:t>;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e) </a:t>
            </a:r>
            <a:r>
              <a:rPr lang="pt-BR" sz="2800" dirty="0">
                <a:latin typeface="Arial" panose="020B0604020202020204" pitchFamily="34" charset="0"/>
              </a:rPr>
              <a:t>Capacitação e assistência </a:t>
            </a:r>
            <a:r>
              <a:rPr lang="pt-BR" sz="2800" dirty="0" smtClean="0">
                <a:latin typeface="Arial" panose="020B0604020202020204" pitchFamily="34" charset="0"/>
              </a:rPr>
              <a:t>técnica;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f) </a:t>
            </a:r>
            <a:r>
              <a:rPr lang="pt-BR" sz="2800" dirty="0">
                <a:latin typeface="Arial" panose="020B0604020202020204" pitchFamily="34" charset="0"/>
              </a:rPr>
              <a:t>Sistema Municipal de Informações em Saneamento </a:t>
            </a:r>
            <a:r>
              <a:rPr lang="pt-BR" sz="2800" dirty="0" smtClean="0">
                <a:latin typeface="Arial" panose="020B0604020202020204" pitchFamily="34" charset="0"/>
              </a:rPr>
              <a:t>Básico.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8884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– Programa de S. B. Estruturante</a:t>
            </a:r>
          </a:p>
        </p:txBody>
      </p:sp>
    </p:spTree>
    <p:extLst>
      <p:ext uri="{BB962C8B-B14F-4D97-AF65-F5344CB8AC3E}">
        <p14:creationId xmlns:p14="http://schemas.microsoft.com/office/powerpoint/2010/main" val="6774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84684" y="55890"/>
            <a:ext cx="8219256" cy="8339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CONTEXTUALIZAÇÃO</a:t>
            </a:r>
          </a:p>
        </p:txBody>
      </p:sp>
      <p:pic>
        <p:nvPicPr>
          <p:cNvPr id="5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8" b="1962"/>
          <a:stretch>
            <a:fillRect/>
          </a:stretch>
        </p:blipFill>
        <p:spPr bwMode="auto">
          <a:xfrm>
            <a:off x="-28560" y="692696"/>
            <a:ext cx="884875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106192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Apresentado texto, </a:t>
            </a:r>
            <a:r>
              <a:rPr lang="pt-BR" sz="2800" dirty="0" smtClean="0">
                <a:latin typeface="Arial" panose="020B0604020202020204" pitchFamily="34" charset="0"/>
              </a:rPr>
              <a:t>no </a:t>
            </a:r>
            <a:r>
              <a:rPr lang="pt-BR" sz="2800" dirty="0">
                <a:latin typeface="Arial" panose="020B0604020202020204" pitchFamily="34" charset="0"/>
              </a:rPr>
              <a:t>modelo padrão, que já é o item de </a:t>
            </a:r>
            <a:r>
              <a:rPr lang="pt-BR" sz="2800" dirty="0" smtClean="0">
                <a:latin typeface="Arial" panose="020B0604020202020204" pitchFamily="34" charset="0"/>
              </a:rPr>
              <a:t>“Monitoramento e Avaliação" </a:t>
            </a:r>
            <a:r>
              <a:rPr lang="pt-BR" sz="2800" dirty="0">
                <a:latin typeface="Arial" panose="020B0604020202020204" pitchFamily="34" charset="0"/>
              </a:rPr>
              <a:t>de todos os Planos que se utilizem do Roteiro, podendo ser feitas revisões em função de situações específicas de cada </a:t>
            </a:r>
            <a:r>
              <a:rPr lang="pt-BR" sz="2800" dirty="0" smtClean="0">
                <a:latin typeface="Arial" panose="020B0604020202020204" pitchFamily="34" charset="0"/>
              </a:rPr>
              <a:t>município;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As informações e indicadores identificados são o pilar de sustentação das propostas do Plano e precisam ser permanentemente monitoradas e avaliadas sistematicamente a cada ano;</a:t>
            </a:r>
          </a:p>
          <a:p>
            <a:pPr algn="just"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Monitoramento</a:t>
            </a:r>
          </a:p>
        </p:txBody>
      </p:sp>
    </p:spTree>
    <p:extLst>
      <p:ext uri="{BB962C8B-B14F-4D97-AF65-F5344CB8AC3E}">
        <p14:creationId xmlns:p14="http://schemas.microsoft.com/office/powerpoint/2010/main" val="29623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</a:rPr>
              <a:t>revisão do Plano deve ser feita a cada quatro anos, preferencialmente em períodos coincidentes com o Plano Plurianual do Município - PPPA. Sendo verificadas elevadas distorções, ajustes podem ser feitos em períodos anteriores ao indicado para a revisão</a:t>
            </a:r>
            <a:r>
              <a:rPr lang="pt-BR" sz="2800" dirty="0" smtClean="0">
                <a:latin typeface="Arial" panose="020B0604020202020204" pitchFamily="34" charset="0"/>
              </a:rPr>
              <a:t>;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Monitoramento</a:t>
            </a:r>
          </a:p>
        </p:txBody>
      </p:sp>
    </p:spTree>
    <p:extLst>
      <p:ext uri="{BB962C8B-B14F-4D97-AF65-F5344CB8AC3E}">
        <p14:creationId xmlns:p14="http://schemas.microsoft.com/office/powerpoint/2010/main" val="12386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484784"/>
            <a:ext cx="8785225" cy="475252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600" dirty="0">
                <a:latin typeface="Arial" panose="020B0604020202020204" pitchFamily="34" charset="0"/>
              </a:rPr>
              <a:t>Uma vez aprovado, o Plano deve ser formalmente encaminhado e protocolado junto aos responsáveis pelo saneamento básico no município, em especial os prestadores de serviços, a instância de regulação e fiscalização e órgãos colegiados de controle social. 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600" dirty="0" smtClean="0">
                <a:latin typeface="Arial" panose="020B0604020202020204" pitchFamily="34" charset="0"/>
              </a:rPr>
              <a:t>O </a:t>
            </a:r>
            <a:r>
              <a:rPr lang="pt-BR" sz="2600" dirty="0">
                <a:latin typeface="Arial" panose="020B0604020202020204" pitchFamily="34" charset="0"/>
              </a:rPr>
              <a:t>Plano deve também ser encaminhado e protocolado em instituições estratégicas para o desenvolvimento do Município, como câmara de vereadores, associação comercial, associação industrial, associação de usuários dos serviços de saneamento básico, associação de moradores, dentre outras. 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79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Monitoramento</a:t>
            </a:r>
          </a:p>
        </p:txBody>
      </p:sp>
    </p:spTree>
    <p:extLst>
      <p:ext uri="{BB962C8B-B14F-4D97-AF65-F5344CB8AC3E}">
        <p14:creationId xmlns:p14="http://schemas.microsoft.com/office/powerpoint/2010/main" val="4335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 disseminação do Plano é essencial para o processo de monitoramento e avaliação, que deve contar com a participação da sociedade local. Assim, além da análise de dados e informações, no mínimo uma Audiência Pública anual deve ser realizada para apresentação e discussão dos resultados apurados</a:t>
            </a:r>
            <a:r>
              <a:rPr lang="pt-BR" sz="2800" dirty="0" smtClean="0">
                <a:latin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Monitoramento</a:t>
            </a:r>
          </a:p>
        </p:txBody>
      </p:sp>
    </p:spTree>
    <p:extLst>
      <p:ext uri="{BB962C8B-B14F-4D97-AF65-F5344CB8AC3E}">
        <p14:creationId xmlns:p14="http://schemas.microsoft.com/office/powerpoint/2010/main" val="16084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O monitoramento e a avaliação abrangem</a:t>
            </a:r>
            <a:r>
              <a:rPr lang="pt-BR" sz="2800" dirty="0" smtClean="0">
                <a:solidFill>
                  <a:srgbClr val="FFC000"/>
                </a:solidFill>
                <a:latin typeface="Arial" panose="020B0604020202020204" pitchFamily="34" charset="0"/>
              </a:rPr>
              <a:t>: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Comunicação e mobilização social: </a:t>
            </a:r>
            <a:endParaRPr lang="pt-BR" sz="2800" dirty="0" smtClean="0"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Governança: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Diretrizes e estratégias;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Metas;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Programas e investimentos;</a:t>
            </a:r>
          </a:p>
          <a:p>
            <a:pPr algn="just">
              <a:spcAft>
                <a:spcPts val="12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  <a:p>
            <a:pPr algn="just">
              <a:spcAft>
                <a:spcPts val="12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Monitoramento</a:t>
            </a:r>
          </a:p>
        </p:txBody>
      </p:sp>
    </p:spTree>
    <p:extLst>
      <p:ext uri="{BB962C8B-B14F-4D97-AF65-F5344CB8AC3E}">
        <p14:creationId xmlns:p14="http://schemas.microsoft.com/office/powerpoint/2010/main" val="9410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628775"/>
            <a:ext cx="8785225" cy="4822825"/>
          </a:xfrm>
        </p:spPr>
        <p:txBody>
          <a:bodyPr/>
          <a:lstStyle/>
          <a:p>
            <a:pPr algn="just">
              <a:spcAft>
                <a:spcPts val="600"/>
              </a:spcAft>
              <a:defRPr/>
            </a:pPr>
            <a:r>
              <a:rPr lang="pt-BR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O monitoramento e a avaliação abrangem:</a:t>
            </a:r>
          </a:p>
          <a:p>
            <a:pPr algn="just">
              <a:spcAft>
                <a:spcPts val="6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As cinco análises propostas devem apontar os problemas verificados e indicar os caminhos para a correção de rumos que se fizerem necessários</a:t>
            </a:r>
            <a:r>
              <a:rPr lang="pt-BR" sz="2800" dirty="0" smtClean="0">
                <a:latin typeface="Arial" panose="020B0604020202020204" pitchFamily="34" charset="0"/>
              </a:rPr>
              <a:t>;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Monitoramento</a:t>
            </a:r>
          </a:p>
        </p:txBody>
      </p:sp>
    </p:spTree>
    <p:extLst>
      <p:ext uri="{BB962C8B-B14F-4D97-AF65-F5344CB8AC3E}">
        <p14:creationId xmlns:p14="http://schemas.microsoft.com/office/powerpoint/2010/main" val="30010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/>
              <a:t>Abertura </a:t>
            </a:r>
            <a:r>
              <a:rPr lang="pt-BR" b="1" dirty="0"/>
              <a:t>(SNS/MDR e participantes).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Contextualização, Objetivos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 metodologia do curso.	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Arcabouço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legal.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Plano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Municipal de Saneamento Básico Simplificado – Motivações, Composição e Etapas de Elaboração;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Diagnóstico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do Saneamento Básico Municipal e Caracterização do Município;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de elaboração das Propostas para o Saneamento, Ações de Saneamento Básico, Monitoramento e Avaliação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/>
              <a:t>Avaliação </a:t>
            </a:r>
            <a:r>
              <a:rPr lang="pt-BR" b="1" dirty="0"/>
              <a:t>do curso.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Encerramento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3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/>
              <a:t>Abertura </a:t>
            </a:r>
            <a:r>
              <a:rPr lang="pt-BR" b="1" dirty="0"/>
              <a:t>(SNS/MDR e participantes).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Contextualização, Objetivos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 metodologia do curso.	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Arcabouço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legal.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Plano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Municipal de Saneamento Básico Simplificado – Motivações, Composição e Etapas de Elaboração;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Diagnóstico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do Saneamento Básico Municipal e Caracterização do Município;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de elaboração das Propostas para o Saneamento, Ações de Saneamento Básico, Monitoramento e Avaliação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Avaliação do curso.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/>
              <a:t>Encerramento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4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Objetivos e metodologia do curso.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2062589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Simplificada não significa que não possa ser incrementada pelos atores locais.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Arcabouço</a:t>
            </a:r>
            <a:r>
              <a:rPr lang="pt-BR" sz="4000" b="1" dirty="0"/>
              <a:t>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legal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Abertura (SNS/MDR e participantes).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3300" b="1" dirty="0">
                <a:solidFill>
                  <a:schemeClr val="bg1">
                    <a:lumMod val="50000"/>
                  </a:schemeClr>
                </a:solidFill>
              </a:rPr>
              <a:t>Contextualização,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Objetivos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 metodologia do curso.	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/>
              <a:t>Arcabouço legal.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Plano Municipal de Saneamento Básico Simplificado – Motivações, Composição e Etapas de Elaboração;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Diagnóstico do Saneamento Básico Municipal e Caracterização do Município;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Etapa de elaboração das Propostas para o Saneamento, Ações de Saneamento Básico, Monitoramento e Avaliação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Avaliação do curso.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Encerramento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7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Arcabouço</a:t>
            </a:r>
            <a:r>
              <a:rPr lang="pt-BR" b="1" dirty="0"/>
              <a:t>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legal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altLang="pt-BR" sz="2800" b="1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Lei n</a:t>
            </a:r>
            <a:r>
              <a:rPr lang="pt-BR" altLang="pt-BR" sz="2800" b="1" baseline="30000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</a:t>
            </a:r>
            <a:r>
              <a:rPr lang="pt-BR" altLang="pt-BR" sz="2800" b="1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 11.445/07</a:t>
            </a:r>
          </a:p>
          <a:p>
            <a:pPr algn="just">
              <a:lnSpc>
                <a:spcPct val="93000"/>
              </a:lnSpc>
              <a:spcBef>
                <a:spcPct val="0"/>
              </a:spcBef>
              <a:buNone/>
            </a:pPr>
            <a:r>
              <a:rPr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Art. 9º 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 O titular dos serviços formulará a respectiva </a:t>
            </a:r>
            <a:r>
              <a:rPr lang="pt-BR" altLang="pt-BR" sz="2800" b="1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política pública de saneamento básico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, devendo para tanto:</a:t>
            </a:r>
          </a:p>
          <a:p>
            <a:pPr algn="just">
              <a:lnSpc>
                <a:spcPct val="93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	I - elaborar os </a:t>
            </a:r>
            <a:r>
              <a:rPr lang="pt-BR" altLang="pt-BR" sz="2800" b="1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planos de saneamento básico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, nos termos dessa </a:t>
            </a:r>
            <a:r>
              <a:rPr lang="pt-BR" alt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lei 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(...).</a:t>
            </a:r>
          </a:p>
          <a:p>
            <a:pPr algn="just">
              <a:lnSpc>
                <a:spcPct val="93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93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	Art. 11 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- São condições de validade dos contratos que tenham por objeto a prestação de serviços públicos de saneamento básico:</a:t>
            </a:r>
          </a:p>
          <a:p>
            <a:pPr lvl="1" algn="just">
              <a:lnSpc>
                <a:spcPct val="93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 - a existência de </a:t>
            </a: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plano de saneamento básico.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55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494928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Arcabouço</a:t>
            </a:r>
            <a:r>
              <a:rPr lang="pt-BR" b="1" dirty="0"/>
              <a:t>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legal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7"/>
          </a:xfrm>
        </p:spPr>
        <p:txBody>
          <a:bodyPr>
            <a:normAutofit fontScale="62500" lnSpcReduction="20000"/>
          </a:bodyPr>
          <a:lstStyle/>
          <a:p>
            <a:r>
              <a:rPr lang="pt-BR" altLang="pt-BR" sz="3800" b="1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Lei n</a:t>
            </a:r>
            <a:r>
              <a:rPr lang="pt-BR" altLang="pt-BR" sz="3800" b="1" baseline="30000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</a:t>
            </a:r>
            <a:r>
              <a:rPr lang="pt-BR" altLang="pt-BR" sz="3800" b="1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 11.445/07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5º-A  Na hipótese de não existência de plano de saneamento básico aprovado nos termos estabelecidos no § 1º do art. 19, as condições de validade previstas nos incisos I e II do 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caput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poderão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 supridas pela aprovação pelo titular de estudo que fundamente a contratação, com o diagnóstico e a comprovação da viabilidade técnica e econômico-financeira da prestação dos serviços, observado o disposto no § 2º.                    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(Incluído pela Medida Provisória nº 868, de 2018)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§ 6º  O disposto no § 5º-A não exclui a obrigatoriedade de elaboração pelo titular do plano de saneamento básico, nos termos estabelecidos no art. 19.                    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(Incluído pela Medida Provisória nº 868, de 2018)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§ 7º  A elaboração superveniente do plano de saneamento básico poderá ensejar medidas para assegurar a manutenção do equilíbrio econômico-financeiro dos contratos firmados com base no disposto no § 5º-A.                   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(Incluído pela Medida Provisória nº 868, de 2018)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10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494928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Arcabouço</a:t>
            </a:r>
            <a:r>
              <a:rPr lang="pt-BR" b="1" dirty="0"/>
              <a:t>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legal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86003"/>
          </a:xfrm>
        </p:spPr>
        <p:txBody>
          <a:bodyPr>
            <a:normAutofit fontScale="92500"/>
          </a:bodyPr>
          <a:lstStyle/>
          <a:p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Lei n</a:t>
            </a:r>
            <a:r>
              <a:rPr lang="pt-BR" altLang="pt-BR" b="1" baseline="30000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</a:t>
            </a: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 11.445/07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Art. 19.  A prestação de serviços públicos de saneamento básico observará plano, que poderá ser específico para cada serviço, o qual abrangerá, no mínimo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§ 2</a:t>
            </a:r>
            <a:r>
              <a:rPr lang="pt-BR" sz="22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 A consolidação e compatibilização dos planos específicos de cada serviço serão efetuadas pelos respectivos titulares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§ 5</a:t>
            </a:r>
            <a:r>
              <a:rPr lang="pt-BR" sz="22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 Será assegurada ampla divulgação das propostas dos planos de saneamento básico e dos estudos que as fundamentem, inclusive com a realização de audiências ou consultas públicas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§ 6</a:t>
            </a:r>
            <a:r>
              <a:rPr lang="pt-BR" sz="22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 A delegação de serviço de saneamento básico não dispensa o cumprimento pelo prestador do respectivo plano de saneamento básico em vigor à época da delegação.</a:t>
            </a:r>
          </a:p>
        </p:txBody>
      </p:sp>
    </p:spTree>
    <p:extLst>
      <p:ext uri="{BB962C8B-B14F-4D97-AF65-F5344CB8AC3E}">
        <p14:creationId xmlns:p14="http://schemas.microsoft.com/office/powerpoint/2010/main" val="2057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Arcabouço</a:t>
            </a:r>
            <a:r>
              <a:rPr lang="pt-BR" b="1" dirty="0"/>
              <a:t>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legal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Lei n</a:t>
            </a:r>
            <a:r>
              <a:rPr lang="pt-BR" altLang="pt-BR" b="1" baseline="30000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</a:t>
            </a: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. 11.445/07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§ 9º-A  Os Municípios com população inferior a vinte mil habitantes poderão apresentar planos simplificados com menor nível de detalhamento dos aspectos previstos nos incisos I ao V do 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conforme regulamentação do Ministério das Cidades.                        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(Incluído pela Medida Provisória nº 868, de 2018)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PMSB Simplificado – Motivações, Composição e Etapas de Elaboração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Abertura (SNS/MDR e participantes).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Contextualização, Objetivos e metodologia do curso.	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Arcabouço legal.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/>
              <a:t>Plano Municipal de Saneamento Básico Simplificado – Motivações, Composição e Etapas de </a:t>
            </a:r>
            <a:r>
              <a:rPr lang="pt-BR" b="1" dirty="0" smtClean="0"/>
              <a:t>Elaboração.</a:t>
            </a:r>
            <a:endParaRPr lang="pt-BR" b="1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Diagnóstico do Saneamento Básico Municipal e Caracterização do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Município.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Etapa de elaboração das Propostas para o Saneamento, Ações de Saneamento Básico, Monitoramento e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Avaliação.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Avaliação do curso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Encerramento.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0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494928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PMSB</a:t>
            </a:r>
            <a:r>
              <a:rPr lang="pt-BR" sz="2800" b="1" dirty="0"/>
              <a:t>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Simplificado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PMSB é o instrumento principal para o estabelecimento das condições para a prestação dos serviços de saneamento básico, definindo objetivos e metas, diretrizes e estratégias, bem como ações de saneamento básico necessárias.</a:t>
            </a:r>
          </a:p>
          <a:p>
            <a:pPr algn="just">
              <a:lnSpc>
                <a:spcPct val="90000"/>
              </a:lnSpc>
              <a:defRPr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://www.cidades.gov.br/images/stories/ArquivosSNSA/Arquivos_PDF/panorama_planos_municipais_de_saneamento_basico.pdf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4320480"/>
          </a:xfrm>
        </p:spPr>
        <p:txBody>
          <a:bodyPr anchor="t" anchorCtr="0">
            <a:noAutofit/>
          </a:bodyPr>
          <a:lstStyle/>
          <a:p>
            <a:pPr algn="l"/>
            <a:r>
              <a:rPr lang="pt-BR" sz="2400" dirty="0" smtClean="0"/>
              <a:t>1. Abertura </a:t>
            </a:r>
            <a:r>
              <a:rPr lang="pt-BR" sz="2400" dirty="0"/>
              <a:t>(SNS/MDR e participantes).</a:t>
            </a:r>
            <a:br>
              <a:rPr lang="pt-BR" sz="2400" dirty="0"/>
            </a:br>
            <a:r>
              <a:rPr lang="pt-BR" sz="2400" dirty="0" smtClean="0"/>
              <a:t>2. Contextualização, Objetivos </a:t>
            </a:r>
            <a:r>
              <a:rPr lang="pt-BR" sz="2400" dirty="0"/>
              <a:t>e metodologia do curso.	</a:t>
            </a:r>
            <a:br>
              <a:rPr lang="pt-BR" sz="2400" dirty="0"/>
            </a:br>
            <a:r>
              <a:rPr lang="pt-BR" sz="2400" dirty="0" smtClean="0"/>
              <a:t>3. Arcabouço </a:t>
            </a:r>
            <a:r>
              <a:rPr lang="pt-BR" sz="2400" dirty="0"/>
              <a:t>legal.</a:t>
            </a:r>
            <a:br>
              <a:rPr lang="pt-BR" sz="2400" dirty="0"/>
            </a:br>
            <a:r>
              <a:rPr lang="pt-BR" sz="2400" dirty="0" smtClean="0"/>
              <a:t>4. Plano </a:t>
            </a:r>
            <a:r>
              <a:rPr lang="pt-BR" sz="2400" dirty="0"/>
              <a:t>Municipal de Saneamento Básico Simplificado – </a:t>
            </a:r>
            <a:r>
              <a:rPr lang="pt-BR" sz="2400" dirty="0" smtClean="0"/>
              <a:t> Motivações</a:t>
            </a:r>
            <a:r>
              <a:rPr lang="pt-BR" sz="2400" dirty="0"/>
              <a:t>, Composição e Etapas de Elaboração;</a:t>
            </a:r>
            <a:br>
              <a:rPr lang="pt-BR" sz="2400" dirty="0"/>
            </a:br>
            <a:r>
              <a:rPr lang="pt-BR" sz="2400" dirty="0" smtClean="0"/>
              <a:t>5. Diagnóstico </a:t>
            </a:r>
            <a:r>
              <a:rPr lang="pt-BR" sz="2400" dirty="0"/>
              <a:t>do Saneamento Básico Municipal e </a:t>
            </a:r>
            <a:r>
              <a:rPr lang="pt-BR" sz="2400" dirty="0" smtClean="0"/>
              <a:t>Caracterização </a:t>
            </a:r>
            <a:r>
              <a:rPr lang="pt-BR" sz="2400" dirty="0"/>
              <a:t>do Município;</a:t>
            </a:r>
            <a:br>
              <a:rPr lang="pt-BR" sz="2400" dirty="0"/>
            </a:br>
            <a:r>
              <a:rPr lang="pt-BR" sz="2400" dirty="0" smtClean="0"/>
              <a:t>6. Etapa </a:t>
            </a:r>
            <a:r>
              <a:rPr lang="pt-BR" sz="2400" dirty="0"/>
              <a:t>de elaboração das Propostas para o Saneamento, Ações de Saneamento Básico, Monitoramento e Avaliação</a:t>
            </a:r>
            <a:br>
              <a:rPr lang="pt-BR" sz="2400" dirty="0"/>
            </a:br>
            <a:r>
              <a:rPr lang="pt-BR" sz="2400" dirty="0" smtClean="0"/>
              <a:t>7. Avaliação </a:t>
            </a:r>
            <a:r>
              <a:rPr lang="pt-BR" sz="2400" dirty="0"/>
              <a:t>do curso.</a:t>
            </a:r>
            <a:br>
              <a:rPr lang="pt-BR" sz="2400" dirty="0"/>
            </a:br>
            <a:r>
              <a:rPr lang="pt-BR" sz="2400" dirty="0" smtClean="0"/>
              <a:t>8. Encerramento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6"/>
          <p:cNvSpPr txBox="1">
            <a:spLocks/>
          </p:cNvSpPr>
          <p:nvPr/>
        </p:nvSpPr>
        <p:spPr>
          <a:xfrm>
            <a:off x="107504" y="-27384"/>
            <a:ext cx="8219256" cy="833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/>
              <a:t>ESCOPO</a:t>
            </a:r>
            <a:r>
              <a:rPr lang="pt-BR" sz="2800" b="1" dirty="0"/>
              <a:t> </a:t>
            </a:r>
            <a:r>
              <a:rPr lang="pt-BR" sz="3200" b="1" dirty="0"/>
              <a:t>PMSB</a:t>
            </a:r>
          </a:p>
        </p:txBody>
      </p: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00600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 typeface="Courier New" pitchFamily="49" charset="0"/>
              <a:buChar char="o"/>
            </a:pPr>
            <a: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Mobilização Social e Plano de Comunicação;</a:t>
            </a:r>
          </a:p>
          <a:p>
            <a:pPr algn="just">
              <a:spcAft>
                <a:spcPts val="1800"/>
              </a:spcAft>
              <a:buFont typeface="Courier New" pitchFamily="49" charset="0"/>
              <a:buChar char="o"/>
            </a:pPr>
            <a: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Diagnóstico Simplificado;</a:t>
            </a:r>
          </a:p>
          <a:p>
            <a:pPr algn="just">
              <a:spcAft>
                <a:spcPts val="1800"/>
              </a:spcAft>
              <a:buFont typeface="Courier New" pitchFamily="49" charset="0"/>
              <a:buChar char="o"/>
            </a:pPr>
            <a: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Prognóstico Simplificado incluindo governança, diretrizes e estratégias, metas, soluções técnicas, estimativa de investimentos, ações, monitoramento e avaliação;</a:t>
            </a:r>
          </a:p>
          <a:p>
            <a:pPr algn="just">
              <a:spcAft>
                <a:spcPts val="1800"/>
              </a:spcAft>
              <a:buFont typeface="Courier New" pitchFamily="49" charset="0"/>
              <a:buChar char="o"/>
            </a:pPr>
            <a: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Versão preliminar e Versão </a:t>
            </a:r>
            <a:r>
              <a:rPr lang="pt-BR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aprovada do </a:t>
            </a:r>
            <a: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PMSB</a:t>
            </a:r>
            <a:r>
              <a:rPr lang="pt-BR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092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6"/>
          <p:cNvSpPr txBox="1">
            <a:spLocks/>
          </p:cNvSpPr>
          <p:nvPr/>
        </p:nvSpPr>
        <p:spPr>
          <a:xfrm>
            <a:off x="107504" y="-27384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/>
              <a:t>PMSB</a:t>
            </a:r>
            <a:r>
              <a:rPr lang="pt-BR" sz="2800" b="1" dirty="0" smtClean="0"/>
              <a:t> </a:t>
            </a:r>
            <a:r>
              <a:rPr lang="pt-BR" sz="3200" b="1" dirty="0"/>
              <a:t>SIMPLIFICADO</a:t>
            </a:r>
            <a:r>
              <a:rPr lang="pt-BR" sz="2800" b="1" dirty="0" smtClean="0"/>
              <a:t> – </a:t>
            </a:r>
            <a:r>
              <a:rPr lang="pt-BR" sz="3200" b="1" dirty="0"/>
              <a:t>ETAPAS</a:t>
            </a:r>
            <a:r>
              <a:rPr lang="pt-BR" sz="2800" b="1" dirty="0" smtClean="0"/>
              <a:t> DE </a:t>
            </a:r>
            <a:r>
              <a:rPr lang="pt-BR" sz="3200" b="1" dirty="0"/>
              <a:t>ELABORAÇÃO</a:t>
            </a:r>
          </a:p>
        </p:txBody>
      </p: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68863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9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a) Mobilização Social e Plano de Comunicação;</a:t>
            </a:r>
          </a:p>
          <a:p>
            <a:pPr algn="just">
              <a:lnSpc>
                <a:spcPct val="90000"/>
              </a:lnSpc>
              <a:spcAft>
                <a:spcPts val="9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b) Diagnóstico Simplificado e 1ª Audiência Pública;</a:t>
            </a:r>
          </a:p>
          <a:p>
            <a:pPr algn="just">
              <a:lnSpc>
                <a:spcPct val="90000"/>
              </a:lnSpc>
              <a:spcAft>
                <a:spcPts val="9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c) Prognóstico Simplificado </a:t>
            </a:r>
            <a:r>
              <a:rPr lang="pt-BR" sz="2800" dirty="0" smtClean="0">
                <a:latin typeface="Arial" panose="020B0604020202020204" pitchFamily="34" charset="0"/>
              </a:rPr>
              <a:t>e </a:t>
            </a:r>
            <a:r>
              <a:rPr lang="pt-BR" sz="2800" dirty="0">
                <a:latin typeface="Arial" panose="020B0604020202020204" pitchFamily="34" charset="0"/>
              </a:rPr>
              <a:t>2ª Audiência Pública;</a:t>
            </a:r>
          </a:p>
          <a:p>
            <a:pPr algn="just">
              <a:lnSpc>
                <a:spcPct val="90000"/>
              </a:lnSpc>
              <a:spcAft>
                <a:spcPts val="9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d) Versão preliminar, Consulta Pública </a:t>
            </a:r>
            <a:r>
              <a:rPr lang="pt-BR" sz="2800" dirty="0" smtClean="0">
                <a:latin typeface="Arial" panose="020B0604020202020204" pitchFamily="34" charset="0"/>
              </a:rPr>
              <a:t>e Versão </a:t>
            </a:r>
            <a:r>
              <a:rPr lang="pt-BR" sz="2800" dirty="0">
                <a:latin typeface="Arial" panose="020B0604020202020204" pitchFamily="34" charset="0"/>
              </a:rPr>
              <a:t>Final do </a:t>
            </a:r>
            <a:r>
              <a:rPr lang="pt-BR" sz="2800" dirty="0" smtClean="0">
                <a:latin typeface="Arial" panose="020B0604020202020204" pitchFamily="34" charset="0"/>
              </a:rPr>
              <a:t>PMSB;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Aft>
                <a:spcPts val="9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e) Minuta de Projeto de Lei contendo a Política Municipal de Saneamento Básico do Município;</a:t>
            </a:r>
          </a:p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6"/>
          <p:cNvSpPr txBox="1">
            <a:spLocks/>
          </p:cNvSpPr>
          <p:nvPr/>
        </p:nvSpPr>
        <p:spPr>
          <a:xfrm>
            <a:off x="107504" y="-27384"/>
            <a:ext cx="8928992" cy="833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/>
              <a:t>PMSB</a:t>
            </a:r>
            <a:r>
              <a:rPr lang="pt-BR" sz="2800" b="1" dirty="0" smtClean="0"/>
              <a:t> </a:t>
            </a:r>
            <a:r>
              <a:rPr lang="pt-BR" sz="3200" b="1" dirty="0"/>
              <a:t>SIMPLIFICADO</a:t>
            </a:r>
            <a:r>
              <a:rPr lang="pt-BR" sz="2800" b="1" dirty="0" smtClean="0"/>
              <a:t> – </a:t>
            </a:r>
            <a:r>
              <a:rPr lang="pt-BR" sz="3200" b="1" dirty="0"/>
              <a:t>PREMISSAS</a:t>
            </a:r>
          </a:p>
        </p:txBody>
      </p: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68863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E</a:t>
            </a:r>
            <a:r>
              <a:rPr lang="pt-BR" sz="2800" dirty="0" smtClean="0">
                <a:latin typeface="Arial" panose="020B0604020202020204" pitchFamily="34" charset="0"/>
              </a:rPr>
              <a:t>stabelecer </a:t>
            </a:r>
            <a:r>
              <a:rPr lang="pt-BR" sz="2800" dirty="0">
                <a:latin typeface="Arial" panose="020B0604020202020204" pitchFamily="34" charset="0"/>
              </a:rPr>
              <a:t>um padrão para a elaboração de PMSB Simplificados de municípios com até 20 mil habitantes. 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Estruturar um modelo de referência que requer o mínimo de adaptação possível.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Simplificar a tarefa de elaboração do PMSB. 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O uso do referido padrão não é obrigatório.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Recomenda-se que a sua utilização somente se aplique a quem possuir informações no </a:t>
            </a:r>
            <a:r>
              <a:rPr lang="pt-BR" sz="2800" dirty="0" smtClean="0">
                <a:latin typeface="Arial" panose="020B0604020202020204" pitchFamily="34" charset="0"/>
              </a:rPr>
              <a:t>SNIS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6"/>
          <p:cNvSpPr txBox="1">
            <a:spLocks/>
          </p:cNvSpPr>
          <p:nvPr/>
        </p:nvSpPr>
        <p:spPr>
          <a:xfrm>
            <a:off x="107504" y="-27384"/>
            <a:ext cx="8928992" cy="833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/>
              <a:t>PMSB</a:t>
            </a:r>
            <a:r>
              <a:rPr lang="pt-BR" sz="2800" b="1" dirty="0" smtClean="0"/>
              <a:t> </a:t>
            </a:r>
            <a:r>
              <a:rPr lang="pt-BR" sz="3200" b="1" dirty="0"/>
              <a:t>SIMPLIFICADO</a:t>
            </a:r>
            <a:r>
              <a:rPr lang="pt-BR" sz="2800" b="1" dirty="0" smtClean="0"/>
              <a:t> – </a:t>
            </a:r>
            <a:r>
              <a:rPr lang="pt-BR" sz="3200" b="1" dirty="0"/>
              <a:t>PREMISSAS</a:t>
            </a:r>
          </a:p>
        </p:txBody>
      </p: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06540"/>
            <a:ext cx="8435280" cy="593482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O objetivo é propor um Roteiro com o menor nível de complexidade possível. 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O PMSB resultante do Roteiro deve ter como referência, o Plano Nacional de Saneamento Básico – </a:t>
            </a:r>
            <a:r>
              <a:rPr lang="pt-BR" sz="2800" dirty="0" err="1">
                <a:latin typeface="Arial" panose="020B0604020202020204" pitchFamily="34" charset="0"/>
              </a:rPr>
              <a:t>Plansab</a:t>
            </a:r>
            <a:r>
              <a:rPr lang="pt-BR" sz="2800" dirty="0">
                <a:latin typeface="Arial" panose="020B0604020202020204" pitchFamily="34" charset="0"/>
              </a:rPr>
              <a:t>, tanto em seu conteúdo quanto estrutura, no que couber. 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O modelo padrão de PMSB utiliza uma estrutura definida, textos propostos para os diversos capítulos com campos a serem preenchidos ou complementados, além de modelos de quadros, com planilha em Excel para facilitar cálculos</a:t>
            </a:r>
            <a:r>
              <a:rPr lang="pt-BR" sz="2800" dirty="0" smtClean="0">
                <a:latin typeface="Arial" panose="020B0604020202020204" pitchFamily="34" charset="0"/>
              </a:rPr>
              <a:t>.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6"/>
          <p:cNvSpPr txBox="1">
            <a:spLocks/>
          </p:cNvSpPr>
          <p:nvPr/>
        </p:nvSpPr>
        <p:spPr>
          <a:xfrm>
            <a:off x="107504" y="-27384"/>
            <a:ext cx="8928992" cy="833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/>
              <a:t>PMSB</a:t>
            </a:r>
            <a:r>
              <a:rPr lang="pt-BR" sz="2800" b="1" dirty="0" smtClean="0"/>
              <a:t> </a:t>
            </a:r>
            <a:r>
              <a:rPr lang="pt-BR" sz="3200" b="1" dirty="0"/>
              <a:t>SIMPLIFICADO</a:t>
            </a:r>
            <a:r>
              <a:rPr lang="pt-BR" sz="2800" b="1" dirty="0" smtClean="0"/>
              <a:t> – </a:t>
            </a:r>
            <a:r>
              <a:rPr lang="pt-BR" sz="3200" b="1" dirty="0"/>
              <a:t>PREMISSAS</a:t>
            </a:r>
          </a:p>
        </p:txBody>
      </p: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68863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Definir prazos para o horizonte, avaliação e revisado de todos os planos que se utilizem do Roteiro. 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Propor orientações gerais para a realização da comunicação e mobilização social, em especial para as </a:t>
            </a:r>
            <a:r>
              <a:rPr lang="pt-BR" sz="2800" dirty="0" smtClean="0">
                <a:latin typeface="Arial" panose="020B0604020202020204" pitchFamily="34" charset="0"/>
              </a:rPr>
              <a:t>audiências </a:t>
            </a:r>
            <a:r>
              <a:rPr lang="pt-BR" sz="2800" dirty="0">
                <a:latin typeface="Arial" panose="020B0604020202020204" pitchFamily="34" charset="0"/>
              </a:rPr>
              <a:t>e consulta pública, incluindo modelos de instrumentos a serem adotados, como cartazes e formulários para obtenção de contribuições da população, dentre outros.</a:t>
            </a:r>
          </a:p>
        </p:txBody>
      </p:sp>
    </p:spTree>
    <p:extLst>
      <p:ext uri="{BB962C8B-B14F-4D97-AF65-F5344CB8AC3E}">
        <p14:creationId xmlns:p14="http://schemas.microsoft.com/office/powerpoint/2010/main" val="13590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6"/>
          <p:cNvSpPr txBox="1">
            <a:spLocks/>
          </p:cNvSpPr>
          <p:nvPr/>
        </p:nvSpPr>
        <p:spPr>
          <a:xfrm>
            <a:off x="107504" y="-27384"/>
            <a:ext cx="8928992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/>
              <a:t>PMSB</a:t>
            </a:r>
            <a:r>
              <a:rPr lang="pt-BR" sz="2800" b="1" dirty="0" smtClean="0"/>
              <a:t> </a:t>
            </a:r>
            <a:r>
              <a:rPr lang="pt-BR" sz="3200" b="1" dirty="0"/>
              <a:t>SIMPLIFICADO</a:t>
            </a:r>
            <a:r>
              <a:rPr lang="pt-BR" sz="2800" b="1" dirty="0" smtClean="0"/>
              <a:t> – </a:t>
            </a:r>
            <a:r>
              <a:rPr lang="pt-BR" sz="3200" b="1" dirty="0"/>
              <a:t>MATERIAL</a:t>
            </a:r>
            <a:r>
              <a:rPr lang="pt-BR" sz="2800" b="1" dirty="0" smtClean="0"/>
              <a:t> </a:t>
            </a:r>
            <a:r>
              <a:rPr lang="pt-BR" sz="3200" b="1" dirty="0"/>
              <a:t>DISPONÍVEL</a:t>
            </a:r>
          </a:p>
        </p:txBody>
      </p: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06540"/>
            <a:ext cx="8435280" cy="521474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sz="2400" dirty="0">
                <a:latin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</a:rPr>
              <a:t>) Manual de Elaboração do PMSB e seus anexos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sz="2400" dirty="0" smtClean="0">
                <a:latin typeface="Arial" panose="020B0604020202020204" pitchFamily="34" charset="0"/>
              </a:rPr>
              <a:t>Anexo I – Roteiro contendo texto padrão do modelo para elaboração de PMSB Simplificados;</a:t>
            </a:r>
            <a:endParaRPr lang="pt-BR" sz="24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sz="2400" dirty="0" smtClean="0">
                <a:latin typeface="Arial" panose="020B0604020202020204" pitchFamily="34" charset="0"/>
              </a:rPr>
              <a:t>Anexo II – Orientações para o Diagnóstico;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sz="2400" dirty="0" smtClean="0">
                <a:latin typeface="Arial" panose="020B0604020202020204" pitchFamily="34" charset="0"/>
              </a:rPr>
              <a:t>Anexo III – Orientações para a Mobilização e Comunicação Social;</a:t>
            </a:r>
            <a:endParaRPr lang="pt-BR" sz="24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sz="2400" dirty="0">
                <a:latin typeface="Arial" panose="020B0604020202020204" pitchFamily="34" charset="0"/>
              </a:rPr>
              <a:t>Anexo IV – Ações </a:t>
            </a:r>
            <a:r>
              <a:rPr lang="pt-BR" sz="2400" dirty="0" smtClean="0">
                <a:latin typeface="Arial" panose="020B0604020202020204" pitchFamily="34" charset="0"/>
              </a:rPr>
              <a:t>previstas para os projetos e programas de investimentos;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sz="2400" dirty="0" smtClean="0">
                <a:latin typeface="Arial" panose="020B0604020202020204" pitchFamily="34" charset="0"/>
              </a:rPr>
              <a:t>Anexo V – Planilha em Excel para preparação dos Quadros;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sz="2400" dirty="0" smtClean="0">
                <a:latin typeface="Arial" panose="020B0604020202020204" pitchFamily="34" charset="0"/>
              </a:rPr>
              <a:t>Anexo VI – Minuta da Política Municipal de S.B.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pt-BR" sz="2400" dirty="0" smtClean="0">
                <a:latin typeface="Arial" panose="020B0604020202020204" pitchFamily="34" charset="0"/>
              </a:rPr>
              <a:t>b) Cartilha sobre o PMSB Simplificado (Em processo de adequações);</a:t>
            </a:r>
          </a:p>
        </p:txBody>
      </p:sp>
    </p:spTree>
    <p:extLst>
      <p:ext uri="{BB962C8B-B14F-4D97-AF65-F5344CB8AC3E}">
        <p14:creationId xmlns:p14="http://schemas.microsoft.com/office/powerpoint/2010/main" val="13586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710952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PMSB</a:t>
            </a:r>
            <a:r>
              <a:rPr lang="pt-BR" sz="2800" b="1" dirty="0"/>
              <a:t>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Simplificado</a:t>
            </a:r>
            <a:r>
              <a:rPr lang="pt-BR" sz="2800" b="1" dirty="0"/>
              <a:t>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– Composição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24536"/>
          </a:xfrm>
        </p:spPr>
        <p:txBody>
          <a:bodyPr>
            <a:normAutofit/>
          </a:bodyPr>
          <a:lstStyle/>
          <a:p>
            <a:pPr algn="just"/>
            <a:r>
              <a:rPr lang="pt-BR" altLang="pt-BR" sz="2000" dirty="0">
                <a:latin typeface="+mj-lt"/>
                <a:cs typeface="Arial" charset="0"/>
              </a:rPr>
              <a:t>O plano contempla as modalidades de abastecimento de água potável; esgotamento sanitário; limpeza urbana e manejo de resíduos sólidos; e drenagem e manejo das águas pluviais urbanas, tendo como abrangência todo o município em suas áreas urbanas e rurais</a:t>
            </a:r>
            <a:r>
              <a:rPr lang="pt-BR" altLang="pt-BR" sz="2000" dirty="0" smtClean="0">
                <a:latin typeface="+mj-lt"/>
                <a:cs typeface="Arial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pt-BR" altLang="pt-BR" sz="2000" i="1" dirty="0">
                <a:latin typeface="Arial" charset="0"/>
                <a:cs typeface="Arial" charset="0"/>
              </a:rPr>
              <a:t>1. Identificação do município</a:t>
            </a:r>
            <a:endParaRPr lang="pt-BR" altLang="pt-BR" sz="1800" dirty="0">
              <a:latin typeface="Arial" charset="0"/>
              <a:cs typeface="Arial" charset="0"/>
            </a:endParaRPr>
          </a:p>
          <a:p>
            <a:pPr algn="just">
              <a:spcAft>
                <a:spcPts val="600"/>
              </a:spcAft>
            </a:pPr>
            <a:r>
              <a:rPr lang="pt-BR" altLang="pt-BR" sz="2000" i="1" dirty="0">
                <a:latin typeface="Arial" charset="0"/>
                <a:cs typeface="Arial" charset="0"/>
              </a:rPr>
              <a:t>2. Introdução</a:t>
            </a:r>
            <a:endParaRPr lang="pt-BR" altLang="pt-BR" sz="1800" dirty="0">
              <a:latin typeface="Arial" charset="0"/>
              <a:cs typeface="Arial" charset="0"/>
            </a:endParaRPr>
          </a:p>
          <a:p>
            <a:pPr algn="just">
              <a:spcAft>
                <a:spcPts val="600"/>
              </a:spcAft>
            </a:pPr>
            <a:r>
              <a:rPr lang="pt-BR" altLang="pt-BR" sz="2000" i="1" dirty="0">
                <a:latin typeface="Arial" charset="0"/>
                <a:cs typeface="Arial" charset="0"/>
              </a:rPr>
              <a:t>3. Objetivos</a:t>
            </a:r>
            <a:endParaRPr lang="pt-BR" altLang="pt-BR" sz="1800" dirty="0">
              <a:latin typeface="Arial" charset="0"/>
              <a:cs typeface="Arial" charset="0"/>
            </a:endParaRPr>
          </a:p>
          <a:p>
            <a:pPr algn="just">
              <a:spcAft>
                <a:spcPts val="600"/>
              </a:spcAft>
            </a:pPr>
            <a:r>
              <a:rPr lang="pt-BR" altLang="pt-BR" sz="2000" i="1" dirty="0">
                <a:latin typeface="Arial" charset="0"/>
                <a:cs typeface="Arial" charset="0"/>
              </a:rPr>
              <a:t>4. Abrangência</a:t>
            </a:r>
            <a:endParaRPr lang="pt-BR" altLang="pt-BR" sz="1800" dirty="0">
              <a:latin typeface="Arial" charset="0"/>
              <a:cs typeface="Arial" charset="0"/>
            </a:endParaRPr>
          </a:p>
          <a:p>
            <a:pPr algn="just">
              <a:spcAft>
                <a:spcPts val="600"/>
              </a:spcAft>
            </a:pPr>
            <a:r>
              <a:rPr lang="pt-BR" altLang="pt-BR" sz="2000" i="1" dirty="0">
                <a:latin typeface="Arial" charset="0"/>
                <a:cs typeface="Arial" charset="0"/>
              </a:rPr>
              <a:t>5. Prazos para o horizonte, a avaliação e a revisão</a:t>
            </a:r>
            <a:endParaRPr lang="pt-BR" altLang="pt-BR" sz="1800" dirty="0">
              <a:latin typeface="Arial" charset="0"/>
              <a:cs typeface="Arial" charset="0"/>
            </a:endParaRPr>
          </a:p>
          <a:p>
            <a:pPr algn="just">
              <a:spcAft>
                <a:spcPts val="600"/>
              </a:spcAft>
            </a:pPr>
            <a:r>
              <a:rPr lang="pt-BR" altLang="pt-BR" sz="2000" i="1" dirty="0">
                <a:latin typeface="Arial" charset="0"/>
                <a:cs typeface="Arial" charset="0"/>
              </a:rPr>
              <a:t>6. Comunicação e mobilização social</a:t>
            </a:r>
            <a:endParaRPr lang="pt-BR" altLang="pt-BR" sz="1800" dirty="0">
              <a:latin typeface="Arial" charset="0"/>
              <a:cs typeface="Arial" charset="0"/>
            </a:endParaRPr>
          </a:p>
          <a:p>
            <a:pPr algn="just"/>
            <a:endParaRPr lang="pt-BR" altLang="pt-BR" sz="20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4494" y="400050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052736"/>
            <a:ext cx="8785225" cy="568937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O Manual deve estar sempre a disposição para pesquisas e orientações, bem como seus anexos;</a:t>
            </a: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O Roteiro, Anexo I, deve ser utilizado como texto base para a preparação do PMSB Simplificado, sendo que esses textos poderão ser adequados em função das especificidades de cada município;</a:t>
            </a: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O item 1 – Identificação do Município, deve ser preenchido com informações colhidas junto ao IBGE;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116632"/>
            <a:ext cx="899636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Utilização do Material</a:t>
            </a:r>
          </a:p>
        </p:txBody>
      </p:sp>
    </p:spTree>
    <p:extLst>
      <p:ext uri="{BB962C8B-B14F-4D97-AF65-F5344CB8AC3E}">
        <p14:creationId xmlns:p14="http://schemas.microsoft.com/office/powerpoint/2010/main" val="5314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260648"/>
            <a:ext cx="899636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Simpl. – Utilização do Material</a:t>
            </a:r>
          </a:p>
        </p:txBody>
      </p:sp>
      <p:pic>
        <p:nvPicPr>
          <p:cNvPr id="16388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t="34935" r="14488" b="18980"/>
          <a:stretch>
            <a:fillRect/>
          </a:stretch>
        </p:blipFill>
        <p:spPr bwMode="auto">
          <a:xfrm>
            <a:off x="257116" y="864429"/>
            <a:ext cx="8888412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6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704975"/>
            <a:ext cx="8785225" cy="50371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Os itens 2 – Introdução, 3 – Objetivos e 4 – Abrangência, já apresentam textos padrões que poderão ser utilizados pelos municípios, adequando-os, se necessário, às suas especificidades;</a:t>
            </a: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O item 5 – Prazos para o Horizonte, Avaliação e Revisão também apresenta um texto padrão, devendo ser complementado apenas no que se refere a Horizonte. Para Avaliação e Revisão já se tem textos padrões que poderão ser utilizados pelos municípios;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9963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Simpl. – Utilização do Material</a:t>
            </a:r>
          </a:p>
        </p:txBody>
      </p:sp>
    </p:spTree>
    <p:extLst>
      <p:ext uri="{BB962C8B-B14F-4D97-AF65-F5344CB8AC3E}">
        <p14:creationId xmlns:p14="http://schemas.microsoft.com/office/powerpoint/2010/main" val="14319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/>
              <a:t>Abertura </a:t>
            </a:r>
            <a:r>
              <a:rPr lang="pt-BR" b="1" dirty="0"/>
              <a:t>(SNS/MDR e participantes).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Contextualização, Objetivos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 metodologia do curso.	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Arcabouço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legal.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Plano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Municipal de Saneamento Básico Simplificado – Motivações, Composição e Etapas de Elaboração;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Diagnóstico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do Saneamento Básico Municipal e Caracterização do Município;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Etapa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de elaboração das Propostas para o Saneamento, Ações de Saneamento Básico, Monitoramento e Avaliação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Avaliação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do curso.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Encerramento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7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704975"/>
            <a:ext cx="8785225" cy="50371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9963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Simpl. – Utilização do Material</a:t>
            </a:r>
          </a:p>
        </p:txBody>
      </p:sp>
      <p:pic>
        <p:nvPicPr>
          <p:cNvPr id="18437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t="20317" r="17451" b="34532"/>
          <a:stretch>
            <a:fillRect/>
          </a:stretch>
        </p:blipFill>
        <p:spPr bwMode="auto">
          <a:xfrm>
            <a:off x="161925" y="1704975"/>
            <a:ext cx="8770938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124744"/>
            <a:ext cx="8785225" cy="561736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spcBef>
                <a:spcPts val="300"/>
              </a:spcBef>
              <a:spcAft>
                <a:spcPts val="1500"/>
              </a:spcAft>
              <a:defRPr/>
            </a:pPr>
            <a:r>
              <a:rPr lang="pt-BR" sz="2600" dirty="0" smtClean="0">
                <a:latin typeface="Arial" panose="020B0604020202020204" pitchFamily="34" charset="0"/>
              </a:rPr>
              <a:t>O Item 6 – Comunicação e Mobilização Social deve ser preenchido ao longo da preparação do PMSB e para esse preenchimento deverão ser utilizadas as orientações apresentadas no Anexo III para: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  <a:spcAft>
                <a:spcPts val="1500"/>
              </a:spcAft>
              <a:defRPr/>
            </a:pPr>
            <a:r>
              <a:rPr lang="pt-BR" sz="2600" dirty="0" smtClean="0">
                <a:latin typeface="Arial" panose="020B0604020202020204" pitchFamily="34" charset="0"/>
              </a:rPr>
              <a:t>Realização </a:t>
            </a:r>
            <a:r>
              <a:rPr lang="pt-BR" sz="2600" dirty="0">
                <a:latin typeface="Arial" panose="020B0604020202020204" pitchFamily="34" charset="0"/>
              </a:rPr>
              <a:t>da comunicação e mobilização </a:t>
            </a:r>
            <a:r>
              <a:rPr lang="pt-BR" sz="2600" dirty="0" smtClean="0">
                <a:latin typeface="Arial" panose="020B0604020202020204" pitchFamily="34" charset="0"/>
              </a:rPr>
              <a:t>social que ocorre durante todo o períodos de elaboração e </a:t>
            </a:r>
            <a:r>
              <a:rPr lang="pt-BR" sz="2600" dirty="0" smtClean="0">
                <a:solidFill>
                  <a:srgbClr val="FF0000"/>
                </a:solidFill>
                <a:latin typeface="Arial" panose="020B0604020202020204" pitchFamily="34" charset="0"/>
              </a:rPr>
              <a:t>implementação </a:t>
            </a:r>
            <a:r>
              <a:rPr lang="pt-BR" sz="2600" dirty="0" smtClean="0">
                <a:latin typeface="Arial" panose="020B0604020202020204" pitchFamily="34" charset="0"/>
              </a:rPr>
              <a:t>do PMSB;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  <a:spcAft>
                <a:spcPts val="1500"/>
              </a:spcAft>
              <a:defRPr/>
            </a:pPr>
            <a:r>
              <a:rPr lang="pt-BR" sz="2600" dirty="0" smtClean="0">
                <a:latin typeface="Arial" panose="020B0604020202020204" pitchFamily="34" charset="0"/>
              </a:rPr>
              <a:t>Em </a:t>
            </a:r>
            <a:r>
              <a:rPr lang="pt-BR" sz="2600" dirty="0">
                <a:latin typeface="Arial" panose="020B0604020202020204" pitchFamily="34" charset="0"/>
              </a:rPr>
              <a:t>especial para as audiências e consulta </a:t>
            </a:r>
            <a:r>
              <a:rPr lang="pt-BR" sz="2600" dirty="0" smtClean="0">
                <a:latin typeface="Arial" panose="020B0604020202020204" pitchFamily="34" charset="0"/>
              </a:rPr>
              <a:t>pública;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  <a:spcAft>
                <a:spcPts val="1500"/>
              </a:spcAft>
              <a:defRPr/>
            </a:pPr>
            <a:r>
              <a:rPr lang="pt-BR" sz="2600" dirty="0" smtClean="0">
                <a:latin typeface="Arial" panose="020B0604020202020204" pitchFamily="34" charset="0"/>
              </a:rPr>
              <a:t>Modelos </a:t>
            </a:r>
            <a:r>
              <a:rPr lang="pt-BR" sz="2600" dirty="0">
                <a:latin typeface="Arial" panose="020B0604020202020204" pitchFamily="34" charset="0"/>
              </a:rPr>
              <a:t>de instrumentos a serem adotados, como cartazes e formulários para obtenção de contribuições da população, dentre </a:t>
            </a:r>
            <a:r>
              <a:rPr lang="pt-BR" sz="2800" dirty="0" smtClean="0">
                <a:latin typeface="Arial" panose="020B0604020202020204" pitchFamily="34" charset="0"/>
              </a:rPr>
              <a:t>outros.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188640"/>
            <a:ext cx="899636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Simpl. – Utilização do Material</a:t>
            </a:r>
          </a:p>
        </p:txBody>
      </p:sp>
    </p:spTree>
    <p:extLst>
      <p:ext uri="{BB962C8B-B14F-4D97-AF65-F5344CB8AC3E}">
        <p14:creationId xmlns:p14="http://schemas.microsoft.com/office/powerpoint/2010/main" val="41379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989138"/>
            <a:ext cx="8785225" cy="475297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Canais </a:t>
            </a:r>
            <a:r>
              <a:rPr lang="pt-BR" sz="2800" dirty="0">
                <a:latin typeface="Arial" panose="020B0604020202020204" pitchFamily="34" charset="0"/>
              </a:rPr>
              <a:t>de </a:t>
            </a:r>
            <a:r>
              <a:rPr lang="pt-BR" sz="2800" dirty="0" smtClean="0">
                <a:latin typeface="Arial" panose="020B0604020202020204" pitchFamily="34" charset="0"/>
              </a:rPr>
              <a:t>comunicação e mobilização </a:t>
            </a:r>
            <a:r>
              <a:rPr lang="pt-BR" sz="2800" dirty="0">
                <a:latin typeface="Arial" panose="020B0604020202020204" pitchFamily="34" charset="0"/>
              </a:rPr>
              <a:t>social </a:t>
            </a:r>
            <a:r>
              <a:rPr lang="pt-BR" sz="2800" dirty="0" smtClean="0">
                <a:latin typeface="Arial" panose="020B0604020202020204" pitchFamily="34" charset="0"/>
              </a:rPr>
              <a:t>recomendados durante a elaboração e </a:t>
            </a:r>
            <a:r>
              <a:rPr lang="pt-BR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implementação</a:t>
            </a:r>
            <a:r>
              <a:rPr lang="pt-BR" sz="2800" dirty="0" smtClean="0">
                <a:latin typeface="Arial" panose="020B0604020202020204" pitchFamily="34" charset="0"/>
              </a:rPr>
              <a:t> do PMSB – Anexo III do Manual.</a:t>
            </a:r>
          </a:p>
          <a:p>
            <a:pPr algn="just">
              <a:lnSpc>
                <a:spcPct val="90000"/>
              </a:lnSpc>
              <a:spcAft>
                <a:spcPts val="1800"/>
              </a:spcAft>
              <a:defRPr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Cabe esclarecer que a comunicação, participação 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controle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</a:rPr>
              <a:t>social continuam por todo o período de implementação do PMSB, em especial no processo de monitoramento e avaliação e também nos momentos de revisão do Plano.</a:t>
            </a: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32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32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9963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Comunicação e Mobilização Social – Item 6</a:t>
            </a:r>
          </a:p>
        </p:txBody>
      </p:sp>
    </p:spTree>
    <p:extLst>
      <p:ext uri="{BB962C8B-B14F-4D97-AF65-F5344CB8AC3E}">
        <p14:creationId xmlns:p14="http://schemas.microsoft.com/office/powerpoint/2010/main" val="19803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" y="5327"/>
            <a:ext cx="9028464" cy="673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PMSB Simplificado – Etapas de Elaboração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Abertura (SNS/MDR e participantes).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Contextualização, Objetivos e metodologia do curso.	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Arcabouço legal.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Plano Municipal de Saneamento Básico Simplificado – Motivações, Composição e Etapas de Elaboração.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/>
              <a:t>Diagnóstico do Saneamento Básico Municipal e Caracterização do Município.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Etapa de elaboração das Propostas para o Saneamento, Ações de Saneamento Básico, Monitoramento e Avaliação.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Avaliação do curso.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Encerramento.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37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6"/>
          <p:cNvSpPr txBox="1">
            <a:spLocks/>
          </p:cNvSpPr>
          <p:nvPr/>
        </p:nvSpPr>
        <p:spPr>
          <a:xfrm>
            <a:off x="107504" y="-27384"/>
            <a:ext cx="8219256" cy="833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/>
              <a:t>PMSB</a:t>
            </a:r>
            <a:r>
              <a:rPr lang="pt-BR" sz="2800" b="1" dirty="0" smtClean="0"/>
              <a:t> </a:t>
            </a:r>
            <a:r>
              <a:rPr lang="pt-BR" sz="3200" b="1" dirty="0"/>
              <a:t>SIMPLIFICADO</a:t>
            </a:r>
            <a:r>
              <a:rPr lang="pt-BR" sz="2800" b="1" dirty="0" smtClean="0"/>
              <a:t> - </a:t>
            </a:r>
            <a:r>
              <a:rPr lang="pt-BR" sz="3200" b="1" dirty="0"/>
              <a:t>COMPOSIÇÃO</a:t>
            </a:r>
          </a:p>
        </p:txBody>
      </p: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806540"/>
            <a:ext cx="8435280" cy="5934828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300"/>
              </a:spcAft>
            </a:pPr>
            <a:r>
              <a:rPr lang="pt-BR" sz="4100" i="1" dirty="0">
                <a:latin typeface="Arial" panose="020B0604020202020204" pitchFamily="34" charset="0"/>
                <a:cs typeface="Arial" panose="020B0604020202020204" pitchFamily="34" charset="0"/>
              </a:rPr>
              <a:t>7. Diagnóstico do saneamento </a:t>
            </a:r>
            <a:r>
              <a:rPr lang="pt-BR" sz="4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básico</a:t>
            </a:r>
            <a:endParaRPr lang="pt-BR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</a:t>
            </a:r>
            <a:r>
              <a:rPr lang="pt-B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Legislação municipal sobre saneamento básico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Estudos, planos, projetos e normativos existentes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300"/>
              </a:spcAft>
            </a:pP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Organização dos serviços de saneamento básico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Aft>
                <a:spcPts val="300"/>
              </a:spcAft>
            </a:pPr>
            <a:r>
              <a:rPr lang="pt-BR" sz="3400" i="1" dirty="0">
                <a:latin typeface="Arial" panose="020B0604020202020204" pitchFamily="34" charset="0"/>
                <a:cs typeface="Arial" panose="020B0604020202020204" pitchFamily="34" charset="0"/>
              </a:rPr>
              <a:t>Abastecimento de água potável</a:t>
            </a: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Aft>
                <a:spcPts val="300"/>
              </a:spcAft>
            </a:pPr>
            <a:r>
              <a:rPr lang="pt-BR" sz="3400" i="1" dirty="0">
                <a:latin typeface="Arial" panose="020B0604020202020204" pitchFamily="34" charset="0"/>
                <a:cs typeface="Arial" panose="020B0604020202020204" pitchFamily="34" charset="0"/>
              </a:rPr>
              <a:t>Esgotamento sanitário</a:t>
            </a: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Aft>
                <a:spcPts val="300"/>
              </a:spcAft>
            </a:pPr>
            <a:r>
              <a:rPr lang="pt-BR" sz="3400" i="1" dirty="0">
                <a:latin typeface="Arial" panose="020B0604020202020204" pitchFamily="34" charset="0"/>
                <a:cs typeface="Arial" panose="020B0604020202020204" pitchFamily="34" charset="0"/>
              </a:rPr>
              <a:t>Limpeza urbana e manejo de resíduos sólidos</a:t>
            </a: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Aft>
                <a:spcPts val="300"/>
              </a:spcAft>
            </a:pPr>
            <a:r>
              <a:rPr lang="pt-BR" sz="3400" i="1" dirty="0">
                <a:latin typeface="Arial" panose="020B0604020202020204" pitchFamily="34" charset="0"/>
                <a:cs typeface="Arial" panose="020B0604020202020204" pitchFamily="34" charset="0"/>
              </a:rPr>
              <a:t>Drenagem e manejo das águas pluviais urbanas</a:t>
            </a: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6"/>
          <p:cNvSpPr txBox="1">
            <a:spLocks/>
          </p:cNvSpPr>
          <p:nvPr/>
        </p:nvSpPr>
        <p:spPr>
          <a:xfrm>
            <a:off x="107504" y="-27384"/>
            <a:ext cx="8219256" cy="833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/>
              <a:t>PMSB</a:t>
            </a:r>
            <a:r>
              <a:rPr lang="pt-BR" sz="2800" b="1" dirty="0" smtClean="0"/>
              <a:t> </a:t>
            </a:r>
            <a:r>
              <a:rPr lang="pt-BR" sz="3200" b="1" dirty="0"/>
              <a:t>SIMPLIFICADO</a:t>
            </a:r>
            <a:r>
              <a:rPr lang="pt-BR" sz="2800" b="1" dirty="0" smtClean="0"/>
              <a:t> - </a:t>
            </a:r>
            <a:r>
              <a:rPr lang="pt-BR" sz="3200" b="1" dirty="0"/>
              <a:t>COMPOSIÇÃO</a:t>
            </a:r>
          </a:p>
        </p:txBody>
      </p: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00600"/>
          </a:xfrm>
        </p:spPr>
        <p:txBody>
          <a:bodyPr>
            <a:normAutofit/>
          </a:bodyPr>
          <a:lstStyle/>
          <a:p>
            <a:pPr algn="just"/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7. Diagnóstico do saneamento básico no município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3000" i="1" dirty="0">
                <a:latin typeface="Arial" panose="020B0604020202020204" pitchFamily="34" charset="0"/>
                <a:cs typeface="Arial" panose="020B0604020202020204" pitchFamily="34" charset="0"/>
              </a:rPr>
              <a:t>Prestação dos serviços de saneamento básico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Aft>
                <a:spcPts val="600"/>
              </a:spcAft>
            </a:pP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Abastecimento de água potável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Aft>
                <a:spcPts val="600"/>
              </a:spcAft>
            </a:pP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Esgotamento sanitário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Aft>
                <a:spcPts val="600"/>
              </a:spcAft>
            </a:pP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Limpeza urbana e manejo de resíduos sólidos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Aft>
                <a:spcPts val="600"/>
              </a:spcAft>
            </a:pPr>
            <a:r>
              <a:rPr lang="pt-BR" sz="2600" i="1" dirty="0">
                <a:latin typeface="Arial" panose="020B0604020202020204" pitchFamily="34" charset="0"/>
                <a:cs typeface="Arial" panose="020B0604020202020204" pitchFamily="34" charset="0"/>
              </a:rPr>
              <a:t>Drenagem e manejo das águas pluviais urbanas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0" y="548680"/>
            <a:ext cx="8996362" cy="4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Simplificado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–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Caracterização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do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Município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–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Item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7.1</a:t>
            </a:r>
          </a:p>
        </p:txBody>
      </p:sp>
      <p:pic>
        <p:nvPicPr>
          <p:cNvPr id="4506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8185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2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996362" cy="64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Simplificado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–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Caracterização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do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Município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–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Item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7.1</a:t>
            </a:r>
          </a:p>
        </p:txBody>
      </p:sp>
      <p:pic>
        <p:nvPicPr>
          <p:cNvPr id="4608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83" b="9895"/>
          <a:stretch>
            <a:fillRect/>
          </a:stretch>
        </p:blipFill>
        <p:spPr bwMode="auto">
          <a:xfrm>
            <a:off x="0" y="1476847"/>
            <a:ext cx="91535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034184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pt-BR" dirty="0" smtClean="0">
                <a:effectLst/>
              </a:rPr>
              <a:t>Política </a:t>
            </a:r>
            <a:r>
              <a:rPr lang="pt-BR" dirty="0">
                <a:effectLst/>
              </a:rPr>
              <a:t>municipal de saneamento básico:</a:t>
            </a:r>
            <a:endParaRPr lang="pt-BR" sz="2800" dirty="0">
              <a:effectLst/>
            </a:endParaRPr>
          </a:p>
          <a:p>
            <a:pPr lvl="1">
              <a:defRPr/>
            </a:pPr>
            <a:r>
              <a:rPr lang="pt-BR" dirty="0">
                <a:effectLst/>
              </a:rPr>
              <a:t>Nº da Lei: </a:t>
            </a:r>
            <a:endParaRPr lang="pt-BR" dirty="0" smtClean="0">
              <a:effectLst/>
            </a:endParaRPr>
          </a:p>
          <a:p>
            <a:pPr lvl="1">
              <a:defRPr/>
            </a:pPr>
            <a:r>
              <a:rPr lang="pt-BR" dirty="0" smtClean="0">
                <a:effectLst/>
              </a:rPr>
              <a:t>Data </a:t>
            </a:r>
            <a:r>
              <a:rPr lang="pt-BR" dirty="0">
                <a:effectLst/>
              </a:rPr>
              <a:t>da Lei: </a:t>
            </a:r>
            <a:endParaRPr lang="pt-BR" dirty="0" smtClean="0">
              <a:effectLst/>
            </a:endParaRPr>
          </a:p>
          <a:p>
            <a:pPr lvl="1">
              <a:defRPr/>
            </a:pPr>
            <a:r>
              <a:rPr lang="pt-BR" dirty="0" smtClean="0">
                <a:effectLst/>
              </a:rPr>
              <a:t>Ementa </a:t>
            </a:r>
            <a:r>
              <a:rPr lang="pt-BR" dirty="0">
                <a:effectLst/>
              </a:rPr>
              <a:t>da Lei: </a:t>
            </a:r>
            <a:endParaRPr lang="pt-BR" dirty="0" smtClean="0">
              <a:effectLst/>
            </a:endParaRPr>
          </a:p>
          <a:p>
            <a:pPr lvl="1">
              <a:defRPr/>
            </a:pPr>
            <a:r>
              <a:rPr lang="pt-BR" dirty="0" smtClean="0">
                <a:effectLst/>
              </a:rPr>
              <a:t>Modalidade(s</a:t>
            </a:r>
            <a:r>
              <a:rPr lang="pt-BR" dirty="0">
                <a:effectLst/>
              </a:rPr>
              <a:t>) do saneamento básico</a:t>
            </a:r>
            <a:r>
              <a:rPr lang="pt-BR" dirty="0" smtClean="0">
                <a:effectLst/>
              </a:rPr>
              <a:t>:</a:t>
            </a:r>
            <a:endParaRPr lang="pt-BR" sz="2400" dirty="0">
              <a:effectLst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57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Simplificado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–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Legislação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(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7.2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)</a:t>
            </a:r>
          </a:p>
        </p:txBody>
      </p:sp>
      <p:pic>
        <p:nvPicPr>
          <p:cNvPr id="7173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72952"/>
            <a:ext cx="8928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Abertura (SNS/MDR e participantes</a:t>
            </a:r>
            <a:r>
              <a:rPr lang="pt-BR" sz="3600" b="1" dirty="0" smtClean="0"/>
              <a:t>).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Perfil dos Participantes: apresentação individual com nome, instituição/órgão/autarquia/ departamento/empresa, cargo e formação, e expectativa em uma palavra.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Instrutores: </a:t>
            </a:r>
          </a:p>
          <a:p>
            <a:pPr lvl="1"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Julio César Sebastiani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Kunzler</a:t>
            </a:r>
          </a:p>
          <a:p>
            <a:pPr marL="457200" lvl="1" indent="0" algn="just"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Adauto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Santos do Espírito Santo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7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404664"/>
            <a:ext cx="8291512" cy="72008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1782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pt-BR" sz="2800" dirty="0">
                <a:latin typeface="Arial" panose="020B0604020202020204" pitchFamily="34" charset="0"/>
              </a:rPr>
              <a:t>Informações básicas de estudos e projetos existentes na área de saneamento básico, para as quatro modalidades, os quais devam ser levados em conta no presente PMSB:</a:t>
            </a:r>
          </a:p>
          <a:p>
            <a:pPr>
              <a:defRPr/>
            </a:pPr>
            <a:r>
              <a:rPr lang="pt-BR" dirty="0">
                <a:effectLst/>
              </a:rPr>
              <a:t>1. </a:t>
            </a:r>
            <a:r>
              <a:rPr lang="pt-BR" dirty="0" smtClean="0">
                <a:effectLst/>
              </a:rPr>
              <a:t>______________________________________</a:t>
            </a:r>
            <a:endParaRPr lang="pt-BR" dirty="0">
              <a:effectLst/>
            </a:endParaRPr>
          </a:p>
          <a:p>
            <a:pPr>
              <a:defRPr/>
            </a:pPr>
            <a:r>
              <a:rPr lang="pt-BR" dirty="0" smtClean="0">
                <a:effectLst/>
              </a:rPr>
              <a:t>2._______________________________________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57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Estudos</a:t>
            </a:r>
            <a:r>
              <a:rPr lang="pt-BR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e Projetos</a:t>
            </a:r>
          </a:p>
        </p:txBody>
      </p:sp>
      <p:pic>
        <p:nvPicPr>
          <p:cNvPr id="8197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105704"/>
            <a:ext cx="891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5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>
              <a:defRPr/>
            </a:pPr>
            <a:r>
              <a:rPr lang="pt-BR" sz="2800" dirty="0">
                <a:latin typeface="Arial" panose="020B0604020202020204" pitchFamily="34" charset="0"/>
              </a:rPr>
              <a:t>Informações básicas sobre planos existentes em áreas que tenham correlação com o saneamento básico e que devam ser mencionados e/ou levados em conta no presente PMSB, identificando conteúdo principal, período de vigência e órgão </a:t>
            </a:r>
            <a:r>
              <a:rPr lang="pt-BR" sz="2800" dirty="0" smtClean="0">
                <a:latin typeface="Arial" panose="020B0604020202020204" pitchFamily="34" charset="0"/>
              </a:rPr>
              <a:t>responsável:</a:t>
            </a:r>
            <a:endParaRPr lang="pt-BR" sz="28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pt-BR" dirty="0">
                <a:effectLst/>
              </a:rPr>
              <a:t>1. </a:t>
            </a:r>
            <a:r>
              <a:rPr lang="pt-BR" dirty="0" smtClean="0">
                <a:effectLst/>
              </a:rPr>
              <a:t>______________________________________</a:t>
            </a:r>
            <a:endParaRPr lang="pt-BR" dirty="0">
              <a:effectLst/>
            </a:endParaRPr>
          </a:p>
          <a:p>
            <a:pPr>
              <a:defRPr/>
            </a:pPr>
            <a:r>
              <a:rPr lang="pt-BR" dirty="0" smtClean="0">
                <a:effectLst/>
              </a:rPr>
              <a:t>2._______________________________________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Planos (7.3)</a:t>
            </a:r>
          </a:p>
        </p:txBody>
      </p:sp>
    </p:spTree>
    <p:extLst>
      <p:ext uri="{BB962C8B-B14F-4D97-AF65-F5344CB8AC3E}">
        <p14:creationId xmlns:p14="http://schemas.microsoft.com/office/powerpoint/2010/main" val="32322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>
              <a:defRPr/>
            </a:pPr>
            <a:r>
              <a:rPr lang="pt-BR" sz="2800" dirty="0">
                <a:latin typeface="Arial" panose="020B0604020202020204" pitchFamily="34" charset="0"/>
              </a:rPr>
              <a:t>Informações básicas sobre leis e normativos existentes em áreas que tenham correlação com o saneamento básico e que devam ser mencionados e/ou levados em conta no presente </a:t>
            </a:r>
            <a:r>
              <a:rPr lang="pt-BR" sz="2800" dirty="0" smtClean="0">
                <a:latin typeface="Arial" panose="020B0604020202020204" pitchFamily="34" charset="0"/>
              </a:rPr>
              <a:t>PMSB:</a:t>
            </a:r>
            <a:endParaRPr lang="pt-BR" sz="28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pt-BR" dirty="0">
                <a:effectLst/>
              </a:rPr>
              <a:t>1. </a:t>
            </a:r>
            <a:r>
              <a:rPr lang="pt-BR" dirty="0" smtClean="0">
                <a:effectLst/>
              </a:rPr>
              <a:t>______________________________________</a:t>
            </a:r>
            <a:endParaRPr lang="pt-BR" dirty="0">
              <a:effectLst/>
            </a:endParaRPr>
          </a:p>
          <a:p>
            <a:pPr>
              <a:defRPr/>
            </a:pPr>
            <a:r>
              <a:rPr lang="pt-BR" dirty="0" smtClean="0">
                <a:effectLst/>
              </a:rPr>
              <a:t>2._______________________________________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Leis (7.3)</a:t>
            </a:r>
          </a:p>
        </p:txBody>
      </p:sp>
    </p:spTree>
    <p:extLst>
      <p:ext uri="{BB962C8B-B14F-4D97-AF65-F5344CB8AC3E}">
        <p14:creationId xmlns:p14="http://schemas.microsoft.com/office/powerpoint/2010/main" val="30228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556793"/>
            <a:ext cx="8785225" cy="4894808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Neste item deve-se levantar a situação atual da organização dos serviços de saneamento básico, nos seguintes aspectos:</a:t>
            </a:r>
          </a:p>
          <a:p>
            <a:pPr algn="just">
              <a:spcBef>
                <a:spcPts val="300"/>
              </a:spcBef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(i) planejamento; </a:t>
            </a:r>
            <a:endParaRPr lang="pt-BR" sz="2800" dirty="0" smtClean="0">
              <a:latin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(</a:t>
            </a:r>
            <a:r>
              <a:rPr lang="pt-BR" sz="2800" dirty="0" err="1">
                <a:latin typeface="Arial" panose="020B0604020202020204" pitchFamily="34" charset="0"/>
              </a:rPr>
              <a:t>ii</a:t>
            </a:r>
            <a:r>
              <a:rPr lang="pt-BR" sz="2800" dirty="0">
                <a:latin typeface="Arial" panose="020B0604020202020204" pitchFamily="34" charset="0"/>
              </a:rPr>
              <a:t>) regulação e fiscalização; </a:t>
            </a:r>
            <a:endParaRPr lang="pt-BR" sz="2800" dirty="0" smtClean="0">
              <a:latin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(</a:t>
            </a:r>
            <a:r>
              <a:rPr lang="pt-BR" sz="2800" dirty="0" err="1">
                <a:latin typeface="Arial" panose="020B0604020202020204" pitchFamily="34" charset="0"/>
              </a:rPr>
              <a:t>iii</a:t>
            </a:r>
            <a:r>
              <a:rPr lang="pt-BR" sz="2800" dirty="0">
                <a:latin typeface="Arial" panose="020B0604020202020204" pitchFamily="34" charset="0"/>
              </a:rPr>
              <a:t>) prestação dos serviços; e </a:t>
            </a:r>
            <a:endParaRPr lang="pt-BR" sz="2800" dirty="0" smtClean="0">
              <a:latin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(</a:t>
            </a:r>
            <a:r>
              <a:rPr lang="pt-BR" sz="2800" dirty="0" err="1">
                <a:latin typeface="Arial" panose="020B0604020202020204" pitchFamily="34" charset="0"/>
              </a:rPr>
              <a:t>iv</a:t>
            </a:r>
            <a:r>
              <a:rPr lang="pt-BR" sz="2800" dirty="0">
                <a:latin typeface="Arial" panose="020B0604020202020204" pitchFamily="34" charset="0"/>
              </a:rPr>
              <a:t>) controle social. </a:t>
            </a:r>
          </a:p>
          <a:p>
            <a:pPr algn="just"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404664"/>
            <a:ext cx="8712522" cy="130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Organização de Serviços Item 7.4</a:t>
            </a:r>
          </a:p>
        </p:txBody>
      </p:sp>
    </p:spTree>
    <p:extLst>
      <p:ext uri="{BB962C8B-B14F-4D97-AF65-F5344CB8AC3E}">
        <p14:creationId xmlns:p14="http://schemas.microsoft.com/office/powerpoint/2010/main" val="15436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996362" cy="57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Organização dos Serviços</a:t>
            </a:r>
          </a:p>
        </p:txBody>
      </p:sp>
      <p:pic>
        <p:nvPicPr>
          <p:cNvPr id="13317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" y="1268760"/>
            <a:ext cx="88392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5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9963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Organização dos Serviços</a:t>
            </a:r>
          </a:p>
        </p:txBody>
      </p:sp>
      <p:pic>
        <p:nvPicPr>
          <p:cNvPr id="14340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22073" r="15900" b="7692"/>
          <a:stretch>
            <a:fillRect/>
          </a:stretch>
        </p:blipFill>
        <p:spPr bwMode="auto">
          <a:xfrm>
            <a:off x="123825" y="1557338"/>
            <a:ext cx="88407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9963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Organização dos Serviços</a:t>
            </a:r>
          </a:p>
        </p:txBody>
      </p:sp>
      <p:pic>
        <p:nvPicPr>
          <p:cNvPr id="1536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20850"/>
            <a:ext cx="8793162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9963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Organização dos Serviços</a:t>
            </a:r>
          </a:p>
        </p:txBody>
      </p:sp>
      <p:pic>
        <p:nvPicPr>
          <p:cNvPr id="16388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676400"/>
            <a:ext cx="88169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2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9963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Organização dos Serviços</a:t>
            </a:r>
          </a:p>
        </p:txBody>
      </p:sp>
      <p:pic>
        <p:nvPicPr>
          <p:cNvPr id="1741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673225"/>
            <a:ext cx="88900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0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4494" y="702892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196753"/>
            <a:ext cx="8785225" cy="525484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Para auxiliar na preparação do item 7.5. – Prestação dos serviços de Saneamento Básico, foi preparado o Anexo II, o qual deverá ser utilizado quando do desenvolvimento das atividades relacionadas ao referido Item.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Para </a:t>
            </a:r>
            <a:r>
              <a:rPr lang="pt-BR" sz="2800" dirty="0" smtClean="0">
                <a:latin typeface="Arial" panose="020B0604020202020204" pitchFamily="34" charset="0"/>
              </a:rPr>
              <a:t>a preparação deste item, deverão ser consultadas, tantas vezes quantas necessárias, os prestadores de serviços e órgãos de planejamento, regulação e fiscalização, caso existam.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A aplicação das orientações do Anexo II é opcional.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50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Prestação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19584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Objetivos e metodologia do curso.	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Abertura (SNS/MDR e participantes).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 smtClean="0"/>
              <a:t>Contextualização, Objetivos </a:t>
            </a:r>
            <a:r>
              <a:rPr lang="pt-BR" b="1" dirty="0"/>
              <a:t>e metodologia do curso.	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Arcabouço legal.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Plano Municipal de Saneamento Básico Simplificado – Motivações, Composição e Etapas de Elaboração;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Diagnóstico do Saneamento Básico Municipal e Caracterização do Município;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Etapa de elaboração das Propostas para o Saneamento, Ações de Saneamento Básico, Monitoramento e Avaliação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Avaliação do curso.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Encerramento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12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O </a:t>
            </a:r>
            <a:r>
              <a:rPr lang="pt-BR" sz="2800" dirty="0">
                <a:latin typeface="Arial" panose="020B0604020202020204" pitchFamily="34" charset="0"/>
              </a:rPr>
              <a:t>diagnóstico deverá ser apresentado por unidade que compõe o sistema, indicando seus pontos positivos e oportunidades de melhorias.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Todas as informações técnicas constantes do diagnóstico poderão compor um anexo ao Plano Municipal de Saneamento Básico, ficando o texto do relatório composto de informações resumidas e objetivas.</a:t>
            </a:r>
          </a:p>
          <a:p>
            <a:pPr algn="just"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Anexo II</a:t>
            </a:r>
          </a:p>
        </p:txBody>
      </p:sp>
    </p:spTree>
    <p:extLst>
      <p:ext uri="{BB962C8B-B14F-4D97-AF65-F5344CB8AC3E}">
        <p14:creationId xmlns:p14="http://schemas.microsoft.com/office/powerpoint/2010/main" val="16904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Prestação de Serviços</a:t>
            </a:r>
          </a:p>
        </p:txBody>
      </p:sp>
      <p:pic>
        <p:nvPicPr>
          <p:cNvPr id="22532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/>
          <a:stretch>
            <a:fillRect/>
          </a:stretch>
        </p:blipFill>
        <p:spPr bwMode="auto">
          <a:xfrm>
            <a:off x="107950" y="1557338"/>
            <a:ext cx="89281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0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377816" y="634524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Prestação de Serviços</a:t>
            </a:r>
          </a:p>
        </p:txBody>
      </p:sp>
      <p:pic>
        <p:nvPicPr>
          <p:cNvPr id="2355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4975"/>
            <a:ext cx="88900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413223"/>
            <a:ext cx="8785225" cy="5038377"/>
          </a:xfrm>
        </p:spPr>
        <p:txBody>
          <a:bodyPr/>
          <a:lstStyle/>
          <a:p>
            <a:pPr algn="just">
              <a:defRPr/>
            </a:pPr>
            <a:r>
              <a:rPr lang="pt-BR" sz="2800" dirty="0">
                <a:latin typeface="Arial" panose="020B0604020202020204" pitchFamily="34" charset="0"/>
              </a:rPr>
              <a:t>Síntese de aspectos positivos e negativos do funcionamento dos sistemas e do atendimento por parte do prestador de serviços, com ênfase no(s) manancial(</a:t>
            </a:r>
            <a:r>
              <a:rPr lang="pt-BR" sz="2800" dirty="0" err="1">
                <a:latin typeface="Arial" panose="020B0604020202020204" pitchFamily="34" charset="0"/>
              </a:rPr>
              <a:t>is</a:t>
            </a:r>
            <a:r>
              <a:rPr lang="pt-BR" sz="2800" dirty="0">
                <a:latin typeface="Arial" panose="020B0604020202020204" pitchFamily="34" charset="0"/>
              </a:rPr>
              <a:t>) e no tratamento. (repetir quantas linhas forem necessárias):</a:t>
            </a:r>
          </a:p>
          <a:p>
            <a:pPr>
              <a:defRPr/>
            </a:pPr>
            <a:r>
              <a:rPr lang="pt-BR" sz="2800" dirty="0">
                <a:latin typeface="Arial" panose="020B0604020202020204" pitchFamily="34" charset="0"/>
              </a:rPr>
              <a:t>Aspectos positivos: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800" dirty="0">
                <a:effectLst/>
              </a:rPr>
              <a:t>1. </a:t>
            </a:r>
            <a:r>
              <a:rPr lang="pt-BR" sz="2800" dirty="0" smtClean="0">
                <a:effectLst/>
              </a:rPr>
              <a:t>____________________________________________</a:t>
            </a:r>
            <a:endParaRPr lang="pt-BR" sz="2800" dirty="0">
              <a:effectLst/>
            </a:endParaRPr>
          </a:p>
          <a:p>
            <a:pPr>
              <a:defRPr/>
            </a:pPr>
            <a:r>
              <a:rPr lang="pt-BR" sz="2800" dirty="0">
                <a:latin typeface="Arial" panose="020B0604020202020204" pitchFamily="34" charset="0"/>
              </a:rPr>
              <a:t>Aspectos negativos: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800" dirty="0">
                <a:effectLst/>
              </a:rPr>
              <a:t>1. </a:t>
            </a:r>
            <a:r>
              <a:rPr lang="pt-BR" sz="2800" dirty="0" smtClean="0">
                <a:effectLst/>
              </a:rPr>
              <a:t>____________________________________________</a:t>
            </a:r>
            <a:endParaRPr lang="pt-BR" sz="2800" dirty="0">
              <a:effectLst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57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Prestação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28465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57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Prestação de Serviços</a:t>
            </a:r>
          </a:p>
        </p:txBody>
      </p:sp>
      <p:pic>
        <p:nvPicPr>
          <p:cNvPr id="2662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" y="1296576"/>
            <a:ext cx="8577263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>
              <a:defRPr/>
            </a:pPr>
            <a:r>
              <a:rPr lang="pt-BR" sz="2800" dirty="0">
                <a:latin typeface="Arial" panose="020B0604020202020204" pitchFamily="34" charset="0"/>
              </a:rPr>
              <a:t>Síntese de aspectos positivos e negativos do funcionamento dos sistemas e do atendimento por parte do prestador de serviços, com ênfase no(s) </a:t>
            </a:r>
            <a:r>
              <a:rPr lang="pt-BR" sz="2800" dirty="0" smtClean="0">
                <a:latin typeface="Arial" panose="020B0604020202020204" pitchFamily="34" charset="0"/>
              </a:rPr>
              <a:t>Corpo(s) receptor(es) </a:t>
            </a:r>
            <a:r>
              <a:rPr lang="pt-BR" sz="2800" dirty="0">
                <a:latin typeface="Arial" panose="020B0604020202020204" pitchFamily="34" charset="0"/>
              </a:rPr>
              <a:t>e no tratamento. (repetir quantas linhas forem necessárias):</a:t>
            </a:r>
          </a:p>
          <a:p>
            <a:pPr>
              <a:defRPr/>
            </a:pPr>
            <a:r>
              <a:rPr lang="pt-BR" sz="2800" dirty="0">
                <a:latin typeface="Arial" panose="020B0604020202020204" pitchFamily="34" charset="0"/>
              </a:rPr>
              <a:t>Aspectos positivos: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800" dirty="0">
                <a:effectLst/>
              </a:rPr>
              <a:t>1. </a:t>
            </a:r>
            <a:r>
              <a:rPr lang="pt-BR" sz="2800" dirty="0" smtClean="0">
                <a:effectLst/>
              </a:rPr>
              <a:t>____________________________________________</a:t>
            </a:r>
            <a:endParaRPr lang="pt-BR" sz="2800" dirty="0">
              <a:effectLst/>
            </a:endParaRPr>
          </a:p>
          <a:p>
            <a:pPr>
              <a:defRPr/>
            </a:pPr>
            <a:r>
              <a:rPr lang="pt-BR" sz="2800" dirty="0">
                <a:latin typeface="Arial" panose="020B0604020202020204" pitchFamily="34" charset="0"/>
              </a:rPr>
              <a:t>Aspectos negativos: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800" dirty="0">
                <a:effectLst/>
              </a:rPr>
              <a:t>1. </a:t>
            </a:r>
            <a:r>
              <a:rPr lang="pt-BR" sz="2800" dirty="0" smtClean="0">
                <a:effectLst/>
              </a:rPr>
              <a:t>____________________________________________</a:t>
            </a:r>
            <a:endParaRPr lang="pt-BR" sz="2800" dirty="0">
              <a:effectLst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Prestação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7613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4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Prestação de Serviços</a:t>
            </a:r>
          </a:p>
        </p:txBody>
      </p:sp>
      <p:pic>
        <p:nvPicPr>
          <p:cNvPr id="2970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9" y="1119376"/>
            <a:ext cx="88677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5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>
              <a:defRPr/>
            </a:pPr>
            <a:r>
              <a:rPr lang="pt-BR" sz="2800" dirty="0">
                <a:latin typeface="Arial" panose="020B0604020202020204" pitchFamily="34" charset="0"/>
              </a:rPr>
              <a:t>Síntese de aspectos positivos e negativos do funcionamento dos sistemas e do atendimento por parte do prestador de serviços, com ênfase na coleta, no tratamento e na disposição final. (repetir quantas linhas forem necessárias):</a:t>
            </a:r>
          </a:p>
          <a:p>
            <a:pPr>
              <a:defRPr/>
            </a:pPr>
            <a:r>
              <a:rPr lang="pt-BR" sz="2800" dirty="0">
                <a:latin typeface="Arial" panose="020B0604020202020204" pitchFamily="34" charset="0"/>
              </a:rPr>
              <a:t>Aspectos positivos: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800" dirty="0">
                <a:effectLst/>
              </a:rPr>
              <a:t>1. </a:t>
            </a:r>
            <a:r>
              <a:rPr lang="pt-BR" sz="2800" dirty="0" smtClean="0">
                <a:effectLst/>
              </a:rPr>
              <a:t>____________________________________________</a:t>
            </a:r>
            <a:endParaRPr lang="pt-BR" sz="2800" dirty="0">
              <a:effectLst/>
            </a:endParaRPr>
          </a:p>
          <a:p>
            <a:pPr>
              <a:defRPr/>
            </a:pPr>
            <a:r>
              <a:rPr lang="pt-BR" sz="2800" dirty="0">
                <a:latin typeface="Arial" panose="020B0604020202020204" pitchFamily="34" charset="0"/>
              </a:rPr>
              <a:t>Aspectos negativos: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800" dirty="0">
                <a:effectLst/>
              </a:rPr>
              <a:t>1. </a:t>
            </a:r>
            <a:r>
              <a:rPr lang="pt-BR" sz="2800" dirty="0" smtClean="0">
                <a:effectLst/>
              </a:rPr>
              <a:t>____________________________________________</a:t>
            </a:r>
            <a:endParaRPr lang="pt-BR" sz="2800" dirty="0">
              <a:effectLst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Prestação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28133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Prestação de Serviços</a:t>
            </a:r>
          </a:p>
        </p:txBody>
      </p:sp>
      <p:pic>
        <p:nvPicPr>
          <p:cNvPr id="3277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20850"/>
            <a:ext cx="893445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1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413223"/>
            <a:ext cx="8785225" cy="4608065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Como obter as informações do Quadro 7.5.4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Os dados propostos para drenagem e manejo das águas pluviais urbanas não existem nas pesquisas regulares do IBGE e nem do SNIS. Essas informações são possíveis de serem obtidos diretamente no município quando da aplicação do modelo, entretanto, recomenda-se bastante cautela na utilização das informações levantadas</a:t>
            </a:r>
            <a:r>
              <a:rPr lang="pt-BR" sz="2800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No Manual são </a:t>
            </a:r>
            <a:r>
              <a:rPr lang="pt-BR" sz="2800" dirty="0">
                <a:latin typeface="Arial" panose="020B0604020202020204" pitchFamily="34" charset="0"/>
              </a:rPr>
              <a:t>apresentadas sugestões para a obtenção das informações necessárias.</a:t>
            </a:r>
          </a:p>
          <a:p>
            <a:pPr algn="just"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57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Prestação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35986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864096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Contextualização, Objetivos e metodologia.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Panorama dos Planos Municipais de Saneamento Básico no Brasil somente cerca de 30% dos municípios brasileiros declaram possuir PMSB concluído e aprovado.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74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sz="2800" dirty="0">
                <a:latin typeface="Arial" panose="020B0604020202020204" pitchFamily="34" charset="0"/>
              </a:rPr>
              <a:t>Síntese de aspectos positivos e negativos do funcionamento dos sistemas e do atendimento por parte do prestador de serviços, com ênfase na coleta, nos reservatórios de amortecimento de vazão e na disposição final</a:t>
            </a:r>
            <a:r>
              <a:rPr lang="pt-BR" sz="2800" dirty="0" smtClean="0">
                <a:latin typeface="Arial" panose="020B0604020202020204" pitchFamily="34" charset="0"/>
              </a:rPr>
              <a:t>. </a:t>
            </a:r>
            <a:r>
              <a:rPr lang="pt-BR" sz="2800" dirty="0">
                <a:latin typeface="Arial" panose="020B0604020202020204" pitchFamily="34" charset="0"/>
              </a:rPr>
              <a:t>(repetir quantas linhas forem necessárias):</a:t>
            </a:r>
          </a:p>
          <a:p>
            <a:pPr>
              <a:defRPr/>
            </a:pPr>
            <a:r>
              <a:rPr lang="pt-BR" sz="2800" dirty="0">
                <a:latin typeface="Arial" panose="020B0604020202020204" pitchFamily="34" charset="0"/>
              </a:rPr>
              <a:t>Aspectos positivos: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800" dirty="0">
                <a:effectLst/>
              </a:rPr>
              <a:t>1. </a:t>
            </a:r>
            <a:r>
              <a:rPr lang="pt-BR" sz="2800" dirty="0" smtClean="0">
                <a:effectLst/>
              </a:rPr>
              <a:t>____________________________________________</a:t>
            </a:r>
            <a:endParaRPr lang="pt-BR" sz="2800" dirty="0">
              <a:effectLst/>
            </a:endParaRPr>
          </a:p>
          <a:p>
            <a:pPr>
              <a:defRPr/>
            </a:pPr>
            <a:r>
              <a:rPr lang="pt-BR" sz="2800" dirty="0">
                <a:latin typeface="Arial" panose="020B0604020202020204" pitchFamily="34" charset="0"/>
              </a:rPr>
              <a:t>Aspectos negativos: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800" dirty="0">
                <a:effectLst/>
              </a:rPr>
              <a:t>1. </a:t>
            </a:r>
            <a:r>
              <a:rPr lang="pt-BR" sz="2800" dirty="0" smtClean="0">
                <a:effectLst/>
              </a:rPr>
              <a:t>____________________________________________</a:t>
            </a:r>
            <a:endParaRPr lang="pt-BR" sz="2800" dirty="0">
              <a:effectLst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Prestação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39310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PMSB Simplificado – Etapas de Elaboração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Abertura (SNS/MDR e participantes).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Contextualização, Objetivos e metodologia do curso.	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Arcabouço legal.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Plano Municipal de Saneamento Básico Simplificado – Motivações, Composição e Etapas de Elaboração.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3300" b="1" dirty="0">
                <a:solidFill>
                  <a:schemeClr val="bg1">
                    <a:lumMod val="50000"/>
                  </a:schemeClr>
                </a:solidFill>
              </a:rPr>
              <a:t>Diagnóstico do Saneamento Básico Municipal e Caracterização do Município.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sz="3300" b="1" dirty="0"/>
              <a:t>Etapa de elaboração das Propostas para o Saneamento, Ações de Saneamento Básico, Monitoramento e Avaliação.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Avaliação do curso.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Encerramento.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3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PMSB Simplificado – Composição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245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pt-BR" sz="2000" i="1" dirty="0" smtClean="0">
                <a:latin typeface="+mj-lt"/>
                <a:cs typeface="Arial" panose="020B0604020202020204" pitchFamily="34" charset="0"/>
              </a:rPr>
              <a:t>8. Propostas </a:t>
            </a:r>
            <a:r>
              <a:rPr lang="pt-BR" sz="2000" i="1" dirty="0">
                <a:latin typeface="+mj-lt"/>
                <a:cs typeface="Arial" panose="020B0604020202020204" pitchFamily="34" charset="0"/>
              </a:rPr>
              <a:t>para o saneamento básico</a:t>
            </a:r>
            <a:endParaRPr lang="pt-BR" sz="2000" dirty="0">
              <a:latin typeface="+mj-lt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pt-BR" sz="1900" i="1" dirty="0" smtClean="0">
                <a:latin typeface="+mj-lt"/>
                <a:cs typeface="Arial" panose="020B0604020202020204" pitchFamily="34" charset="0"/>
              </a:rPr>
              <a:t>Governança, Diretrizes e Estratégias, Metas, Soluções Técnicas e Estimativas de Custos,  , </a:t>
            </a:r>
          </a:p>
          <a:p>
            <a:pPr lvl="1">
              <a:spcAft>
                <a:spcPts val="600"/>
              </a:spcAft>
              <a:defRPr/>
            </a:pPr>
            <a:r>
              <a:rPr lang="pt-BR" sz="1900" i="1" dirty="0" smtClean="0">
                <a:latin typeface="+mj-lt"/>
                <a:cs typeface="Arial" panose="020B0604020202020204" pitchFamily="34" charset="0"/>
              </a:rPr>
              <a:t>Ações </a:t>
            </a:r>
            <a:r>
              <a:rPr lang="pt-BR" sz="1900" i="1" dirty="0">
                <a:latin typeface="+mj-lt"/>
                <a:cs typeface="Arial" panose="020B0604020202020204" pitchFamily="34" charset="0"/>
              </a:rPr>
              <a:t>de saneamento básico</a:t>
            </a:r>
            <a:endParaRPr lang="pt-BR" sz="1900" dirty="0">
              <a:latin typeface="+mj-lt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defRPr/>
            </a:pPr>
            <a:r>
              <a:rPr lang="pt-BR" sz="1600" i="1" dirty="0">
                <a:latin typeface="+mj-lt"/>
                <a:cs typeface="Arial" panose="020B0604020202020204" pitchFamily="34" charset="0"/>
              </a:rPr>
              <a:t>Ações de saneamento básico integrado</a:t>
            </a:r>
            <a:endParaRPr lang="pt-BR" sz="1600" dirty="0">
              <a:latin typeface="+mj-lt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defRPr/>
            </a:pPr>
            <a:r>
              <a:rPr lang="pt-BR" sz="1600" i="1" dirty="0">
                <a:latin typeface="+mj-lt"/>
                <a:cs typeface="Arial" panose="020B0604020202020204" pitchFamily="34" charset="0"/>
              </a:rPr>
              <a:t>Ações de saneamento básico rural</a:t>
            </a:r>
            <a:endParaRPr lang="pt-BR" sz="1600" dirty="0">
              <a:latin typeface="+mj-lt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defRPr/>
            </a:pPr>
            <a:r>
              <a:rPr lang="pt-BR" sz="1600" i="1" dirty="0">
                <a:latin typeface="+mj-lt"/>
                <a:cs typeface="Arial" panose="020B0604020202020204" pitchFamily="34" charset="0"/>
              </a:rPr>
              <a:t>Ações de saneamento básico estruturante</a:t>
            </a:r>
            <a:endParaRPr lang="pt-BR" sz="1600" dirty="0">
              <a:latin typeface="+mj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pt-BR" sz="2000" i="1" dirty="0" smtClean="0">
              <a:latin typeface="+mj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pt-BR" sz="2000" i="1" dirty="0" smtClean="0">
                <a:latin typeface="+mj-lt"/>
                <a:cs typeface="Arial" panose="020B0604020202020204" pitchFamily="34" charset="0"/>
              </a:rPr>
              <a:t>9</a:t>
            </a:r>
            <a:r>
              <a:rPr lang="pt-BR" sz="2000" i="1" dirty="0">
                <a:latin typeface="+mj-lt"/>
                <a:cs typeface="Arial" panose="020B0604020202020204" pitchFamily="34" charset="0"/>
              </a:rPr>
              <a:t>. Monitoramento e </a:t>
            </a:r>
            <a:r>
              <a:rPr lang="pt-BR" sz="2000" i="1" dirty="0" smtClean="0">
                <a:latin typeface="+mj-lt"/>
                <a:cs typeface="Arial" panose="020B0604020202020204" pitchFamily="34" charset="0"/>
              </a:rPr>
              <a:t>avaliação</a:t>
            </a:r>
            <a:endParaRPr lang="pt-BR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484784"/>
            <a:ext cx="8785225" cy="4608512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 partir do Diagnóstico da legislação vigente</a:t>
            </a:r>
            <a:r>
              <a:rPr lang="pt-BR" sz="2800" dirty="0" smtClean="0">
                <a:latin typeface="Arial" panose="020B0604020202020204" pitchFamily="34" charset="0"/>
              </a:rPr>
              <a:t>, </a:t>
            </a:r>
            <a:r>
              <a:rPr lang="pt-BR" sz="28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com o apoio da assessoria jurídica do município</a:t>
            </a:r>
            <a:r>
              <a:rPr lang="pt-BR" sz="2800" dirty="0" smtClean="0">
                <a:latin typeface="Arial" panose="020B0604020202020204" pitchFamily="34" charset="0"/>
              </a:rPr>
              <a:t>, </a:t>
            </a:r>
            <a:r>
              <a:rPr lang="pt-BR" sz="2800" dirty="0">
                <a:latin typeface="Arial" panose="020B0604020202020204" pitchFamily="34" charset="0"/>
              </a:rPr>
              <a:t>podem ser consideradas as seguintes </a:t>
            </a:r>
            <a:r>
              <a:rPr lang="pt-BR" sz="2800" dirty="0" smtClean="0">
                <a:latin typeface="Arial" panose="020B0604020202020204" pitchFamily="34" charset="0"/>
              </a:rPr>
              <a:t>opções:</a:t>
            </a:r>
            <a:endParaRPr lang="pt-BR" sz="2800" dirty="0">
              <a:latin typeface="Arial" panose="020B0604020202020204" pitchFamily="34" charset="0"/>
            </a:endParaRPr>
          </a:p>
          <a:p>
            <a:pPr marL="342900" lvl="1" indent="-342900" algn="just">
              <a:spcAft>
                <a:spcPts val="1800"/>
              </a:spcAft>
              <a:buClr>
                <a:schemeClr val="hlink"/>
              </a:buClr>
              <a:defRPr/>
            </a:pPr>
            <a:r>
              <a:rPr lang="pt-BR" dirty="0" smtClean="0">
                <a:latin typeface="Arial" panose="020B0604020202020204" pitchFamily="34" charset="0"/>
              </a:rPr>
              <a:t>(i) Manter </a:t>
            </a:r>
            <a:r>
              <a:rPr lang="pt-BR" dirty="0">
                <a:latin typeface="Arial" panose="020B0604020202020204" pitchFamily="34" charset="0"/>
              </a:rPr>
              <a:t>a(s) Lei(s) existentes;</a:t>
            </a:r>
          </a:p>
          <a:p>
            <a:pPr marL="342900" lvl="1" indent="-342900" algn="just">
              <a:spcAft>
                <a:spcPts val="1800"/>
              </a:spcAft>
              <a:buClr>
                <a:schemeClr val="hlink"/>
              </a:buClr>
              <a:defRPr/>
            </a:pPr>
            <a:r>
              <a:rPr lang="pt-BR" dirty="0" smtClean="0">
                <a:latin typeface="Arial" panose="020B0604020202020204" pitchFamily="34" charset="0"/>
              </a:rPr>
              <a:t>(</a:t>
            </a:r>
            <a:r>
              <a:rPr lang="pt-BR" dirty="0" err="1" smtClean="0">
                <a:latin typeface="Arial" panose="020B0604020202020204" pitchFamily="34" charset="0"/>
              </a:rPr>
              <a:t>ii</a:t>
            </a:r>
            <a:r>
              <a:rPr lang="pt-BR" dirty="0" smtClean="0">
                <a:latin typeface="Arial" panose="020B0604020202020204" pitchFamily="34" charset="0"/>
              </a:rPr>
              <a:t>) Revisar </a:t>
            </a:r>
            <a:r>
              <a:rPr lang="pt-BR" dirty="0">
                <a:latin typeface="Arial" panose="020B0604020202020204" pitchFamily="34" charset="0"/>
              </a:rPr>
              <a:t>a(s) Lei(s) existentes à luz do que o PMSB propõe;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(</a:t>
            </a:r>
            <a:r>
              <a:rPr lang="pt-BR" sz="2800" dirty="0" err="1" smtClean="0">
                <a:latin typeface="Arial" panose="020B0604020202020204" pitchFamily="34" charset="0"/>
              </a:rPr>
              <a:t>iii</a:t>
            </a:r>
            <a:r>
              <a:rPr lang="pt-BR" sz="2800" dirty="0" smtClean="0">
                <a:latin typeface="Arial" panose="020B0604020202020204" pitchFamily="34" charset="0"/>
              </a:rPr>
              <a:t>) Elaborar </a:t>
            </a:r>
            <a:r>
              <a:rPr lang="pt-BR" sz="2800" dirty="0">
                <a:latin typeface="Arial" panose="020B0604020202020204" pitchFamily="34" charset="0"/>
              </a:rPr>
              <a:t>a(s) Lei(s) necessária(s), caso o município ainda não disponha de legislação específica para o saneamento básico</a:t>
            </a:r>
          </a:p>
          <a:p>
            <a:pPr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  <a:p>
            <a:pPr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  <a:p>
            <a:pPr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50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Legislação</a:t>
            </a:r>
          </a:p>
        </p:txBody>
      </p:sp>
    </p:spTree>
    <p:extLst>
      <p:ext uri="{BB962C8B-B14F-4D97-AF65-F5344CB8AC3E}">
        <p14:creationId xmlns:p14="http://schemas.microsoft.com/office/powerpoint/2010/main" val="15512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17820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No Anexo VI apresenta-se uma minuta de Política Municipal de Saneamento Básico que poderá servir de modelo para a construção da política municipal de saneamento básico, caso essa seja inexistentes no município: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Essa minuta ainda deve ser melhor avaliada, buscando simplificar, ao máximo, seu conteúdo, tendo em vista as dificuldades observadas em municípios de pequeno porte.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Legislação</a:t>
            </a:r>
          </a:p>
        </p:txBody>
      </p:sp>
    </p:spTree>
    <p:extLst>
      <p:ext uri="{BB962C8B-B14F-4D97-AF65-F5344CB8AC3E}">
        <p14:creationId xmlns:p14="http://schemas.microsoft.com/office/powerpoint/2010/main" val="34724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704975"/>
            <a:ext cx="8785225" cy="4172297"/>
          </a:xfrm>
        </p:spPr>
        <p:txBody>
          <a:bodyPr>
            <a:normAutofit fontScale="92500"/>
          </a:bodyPr>
          <a:lstStyle/>
          <a:p>
            <a:pPr algn="just">
              <a:spcAft>
                <a:spcPts val="6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 partir do Diagnóstico da </a:t>
            </a:r>
            <a:r>
              <a:rPr lang="pt-BR" sz="2800" dirty="0" smtClean="0">
                <a:latin typeface="Arial" panose="020B0604020202020204" pitchFamily="34" charset="0"/>
              </a:rPr>
              <a:t>Organização dos Serviços, </a:t>
            </a:r>
            <a:r>
              <a:rPr lang="pt-BR" sz="2800" dirty="0">
                <a:latin typeface="Arial" panose="020B0604020202020204" pitchFamily="34" charset="0"/>
              </a:rPr>
              <a:t>podem ser consideradas as seguintes opções </a:t>
            </a:r>
            <a:r>
              <a:rPr lang="pt-BR" sz="2800" dirty="0" smtClean="0">
                <a:latin typeface="Arial" panose="020B0604020202020204" pitchFamily="34" charset="0"/>
              </a:rPr>
              <a:t>: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Manter a organização existente conforme mostrado no </a:t>
            </a:r>
            <a:r>
              <a:rPr lang="pt-BR" sz="2800" dirty="0" smtClean="0">
                <a:latin typeface="Arial" panose="020B0604020202020204" pitchFamily="34" charset="0"/>
              </a:rPr>
              <a:t>Diagnóstico; 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Rever parcial ou totalmente a organização </a:t>
            </a:r>
            <a:r>
              <a:rPr lang="pt-BR" sz="2800" dirty="0" smtClean="0">
                <a:latin typeface="Arial" panose="020B0604020202020204" pitchFamily="34" charset="0"/>
              </a:rPr>
              <a:t>existente;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Em ambos os casos, apresentar </a:t>
            </a:r>
            <a:r>
              <a:rPr lang="pt-BR" sz="2800" dirty="0" smtClean="0">
                <a:latin typeface="Arial" panose="020B0604020202020204" pitchFamily="34" charset="0"/>
              </a:rPr>
              <a:t>os quadros da organização, sem alterações ou revisados;</a:t>
            </a:r>
          </a:p>
          <a:p>
            <a:pPr algn="just">
              <a:spcAft>
                <a:spcPts val="6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Apresentar textos justificativos.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8928100" cy="64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Organização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30633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704975"/>
            <a:ext cx="8785225" cy="4100289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Neste item deve-se apresentar a situação proposta da organização dos serviços de saneamento básico, nos seguintes aspectos: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(i) planejamento; </a:t>
            </a:r>
            <a:endParaRPr lang="pt-BR" sz="2800" dirty="0" smtClean="0"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(</a:t>
            </a:r>
            <a:r>
              <a:rPr lang="pt-BR" sz="2800" dirty="0" err="1">
                <a:latin typeface="Arial" panose="020B0604020202020204" pitchFamily="34" charset="0"/>
              </a:rPr>
              <a:t>ii</a:t>
            </a:r>
            <a:r>
              <a:rPr lang="pt-BR" sz="2800" dirty="0">
                <a:latin typeface="Arial" panose="020B0604020202020204" pitchFamily="34" charset="0"/>
              </a:rPr>
              <a:t>) regulação e fiscalização; </a:t>
            </a:r>
            <a:endParaRPr lang="pt-BR" sz="2800" dirty="0" smtClean="0"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(</a:t>
            </a:r>
            <a:r>
              <a:rPr lang="pt-BR" sz="2800" dirty="0" err="1">
                <a:latin typeface="Arial" panose="020B0604020202020204" pitchFamily="34" charset="0"/>
              </a:rPr>
              <a:t>iii</a:t>
            </a:r>
            <a:r>
              <a:rPr lang="pt-BR" sz="2800" dirty="0">
                <a:latin typeface="Arial" panose="020B0604020202020204" pitchFamily="34" charset="0"/>
              </a:rPr>
              <a:t>) prestação dos serviços; e </a:t>
            </a:r>
            <a:endParaRPr lang="pt-BR" sz="2800" dirty="0" smtClean="0"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(</a:t>
            </a:r>
            <a:r>
              <a:rPr lang="pt-BR" sz="2800" dirty="0" err="1">
                <a:latin typeface="Arial" panose="020B0604020202020204" pitchFamily="34" charset="0"/>
              </a:rPr>
              <a:t>iv</a:t>
            </a:r>
            <a:r>
              <a:rPr lang="pt-BR" sz="2800" dirty="0">
                <a:latin typeface="Arial" panose="020B0604020202020204" pitchFamily="34" charset="0"/>
              </a:rPr>
              <a:t>) controle social. </a:t>
            </a:r>
          </a:p>
          <a:p>
            <a:pPr algn="just"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8928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Organização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29132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704975"/>
            <a:ext cx="8785225" cy="4316313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Recomenda-se que o </a:t>
            </a:r>
            <a:r>
              <a:rPr lang="pt-BR" sz="2800" dirty="0">
                <a:latin typeface="Arial" panose="020B0604020202020204" pitchFamily="34" charset="0"/>
              </a:rPr>
              <a:t>Planejamento do setor saneamento básico </a:t>
            </a:r>
            <a:r>
              <a:rPr lang="pt-BR" sz="2800" dirty="0" smtClean="0">
                <a:latin typeface="Arial" panose="020B0604020202020204" pitchFamily="34" charset="0"/>
              </a:rPr>
              <a:t>esteja sob responsabilidade de um único responsável;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Que a Regulação e a Fiscalização seja efetuada por uma única entidade, se possível, existente e de âmbito estadual, ou constituída por meio de consórcio intermunicipal; 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 Que seja discutido modelos de gestão da prestação de serviços que garanta a universalização dos mesmos;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endParaRPr lang="pt-BR" sz="2800" dirty="0" smtClean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8928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Organização de Serviços</a:t>
            </a:r>
          </a:p>
        </p:txBody>
      </p:sp>
    </p:spTree>
    <p:extLst>
      <p:ext uri="{BB962C8B-B14F-4D97-AF65-F5344CB8AC3E}">
        <p14:creationId xmlns:p14="http://schemas.microsoft.com/office/powerpoint/2010/main" val="20699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9963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Organização dos Serviços</a:t>
            </a:r>
          </a:p>
        </p:txBody>
      </p:sp>
      <p:pic>
        <p:nvPicPr>
          <p:cNvPr id="17412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26785" r="15620" b="33711"/>
          <a:stretch>
            <a:fillRect/>
          </a:stretch>
        </p:blipFill>
        <p:spPr bwMode="auto">
          <a:xfrm>
            <a:off x="123825" y="2133600"/>
            <a:ext cx="88407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9963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Organização dos Serviços</a:t>
            </a:r>
          </a:p>
        </p:txBody>
      </p:sp>
      <p:pic>
        <p:nvPicPr>
          <p:cNvPr id="21508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t="8662" r="8801" b="7610"/>
          <a:stretch>
            <a:fillRect/>
          </a:stretch>
        </p:blipFill>
        <p:spPr bwMode="auto">
          <a:xfrm>
            <a:off x="369888" y="1557338"/>
            <a:ext cx="8551862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6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84684" y="55890"/>
            <a:ext cx="8219256" cy="8339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CONTEXTUALIZAÇÃO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84684" y="889814"/>
            <a:ext cx="8563780" cy="419537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300"/>
              </a:spcBef>
              <a:defRPr/>
            </a:pPr>
            <a:r>
              <a:rPr lang="pt-BR" sz="2800" dirty="0">
                <a:latin typeface="Arial" panose="020B0604020202020204" pitchFamily="34" charset="0"/>
              </a:rPr>
              <a:t>Dentre os principais motivos para tão baixa produção, destaca-se: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  <a:defRPr/>
            </a:pPr>
            <a:endParaRPr lang="pt-BR" sz="18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defRPr/>
            </a:pPr>
            <a:r>
              <a:rPr lang="pt-BR" sz="2800" dirty="0">
                <a:latin typeface="Arial" panose="020B0604020202020204" pitchFamily="34" charset="0"/>
              </a:rPr>
              <a:t>Dificuldades técnicas dos municípios para elaborar o Plano ou mesmo para contratar e supervisionar a sua elaboração;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  <a:defRPr/>
            </a:pPr>
            <a:endParaRPr lang="pt-BR" sz="18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defRPr/>
            </a:pPr>
            <a:r>
              <a:rPr lang="pt-BR" sz="2800" dirty="0">
                <a:latin typeface="Arial" panose="020B0604020202020204" pitchFamily="34" charset="0"/>
              </a:rPr>
              <a:t>Deficiência de quadros técnicos nas prefeituras municipais com o nível de especialização requerido para tais atividades;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  <a:defRPr/>
            </a:pPr>
            <a:endParaRPr lang="pt-BR" sz="18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defRPr/>
            </a:pPr>
            <a:r>
              <a:rPr lang="pt-BR" sz="2800" dirty="0">
                <a:latin typeface="Arial" panose="020B0604020202020204" pitchFamily="34" charset="0"/>
              </a:rPr>
              <a:t>Falta de recursos financeiros para contratar a elaboração do </a:t>
            </a:r>
            <a:r>
              <a:rPr lang="pt-BR" sz="2800" dirty="0" smtClean="0">
                <a:latin typeface="Arial" panose="020B0604020202020204" pitchFamily="34" charset="0"/>
              </a:rPr>
              <a:t>Plano.</a:t>
            </a:r>
          </a:p>
        </p:txBody>
      </p:sp>
    </p:spTree>
    <p:extLst>
      <p:ext uri="{BB962C8B-B14F-4D97-AF65-F5344CB8AC3E}">
        <p14:creationId xmlns:p14="http://schemas.microsoft.com/office/powerpoint/2010/main" val="22385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704975"/>
            <a:ext cx="8785225" cy="4746625"/>
          </a:xfrm>
        </p:spPr>
        <p:txBody>
          <a:bodyPr/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No Roteiro já se tem apresentado um texto padrão, </a:t>
            </a:r>
            <a:r>
              <a:rPr lang="pt-BR" sz="2800" dirty="0">
                <a:latin typeface="Arial" panose="020B0604020202020204" pitchFamily="34" charset="0"/>
              </a:rPr>
              <a:t>que já são as “Diretrizes e </a:t>
            </a:r>
            <a:r>
              <a:rPr lang="pt-BR" sz="2800" dirty="0" smtClean="0">
                <a:latin typeface="Arial" panose="020B0604020202020204" pitchFamily="34" charset="0"/>
              </a:rPr>
              <a:t>Estratégias</a:t>
            </a:r>
            <a:r>
              <a:rPr lang="pt-BR" sz="2800" dirty="0">
                <a:latin typeface="Arial" panose="020B0604020202020204" pitchFamily="34" charset="0"/>
              </a:rPr>
              <a:t>” de todos os Planos que se utilizem do Roteiro, podendo ser feitas revisões em função de situações específicas de cada município.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Outras diretrizes e estratégias podem ser incluídas em função de situações específicas de cada </a:t>
            </a:r>
            <a:r>
              <a:rPr lang="pt-BR" sz="2800" dirty="0" smtClean="0">
                <a:latin typeface="Arial" panose="020B0604020202020204" pitchFamily="34" charset="0"/>
              </a:rPr>
              <a:t>município.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250825" y="692150"/>
            <a:ext cx="8651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Diretrizes e Estratégias</a:t>
            </a:r>
          </a:p>
        </p:txBody>
      </p:sp>
    </p:spTree>
    <p:extLst>
      <p:ext uri="{BB962C8B-B14F-4D97-AF65-F5344CB8AC3E}">
        <p14:creationId xmlns:p14="http://schemas.microsoft.com/office/powerpoint/2010/main" val="14189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704975"/>
            <a:ext cx="8785225" cy="4100289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Investimento </a:t>
            </a:r>
            <a:r>
              <a:rPr lang="pt-BR" sz="2800" dirty="0">
                <a:latin typeface="Arial" panose="020B0604020202020204" pitchFamily="34" charset="0"/>
              </a:rPr>
              <a:t>e cobrança dos serviços de saneamento básico, fundamentais para assegurar fluxo estável de recursos financeiros para o setor e mecanismos para sua eficiente utilização e </a:t>
            </a:r>
            <a:r>
              <a:rPr lang="pt-BR" sz="2800" dirty="0" smtClean="0">
                <a:latin typeface="Arial" panose="020B0604020202020204" pitchFamily="34" charset="0"/>
              </a:rPr>
              <a:t>fiscalização;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250825" y="692150"/>
            <a:ext cx="8651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Diretrizes e Estratégias</a:t>
            </a:r>
          </a:p>
        </p:txBody>
      </p:sp>
    </p:spTree>
    <p:extLst>
      <p:ext uri="{BB962C8B-B14F-4D97-AF65-F5344CB8AC3E}">
        <p14:creationId xmlns:p14="http://schemas.microsoft.com/office/powerpoint/2010/main" val="33906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635125"/>
            <a:ext cx="8785225" cy="4098131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As metas são instrumentos fundamentais para o acompanhamento da execução do PMSB ao longo dos próximos 20 anos e vinculam-se aos resultados efetivos das ações de saneamento básico, bem como das diretrizes e estratégicas, que se soma aos correspondentes esforços dos agentes que atuam na gestão plena dos serviços no nível do </a:t>
            </a:r>
            <a:r>
              <a:rPr lang="pt-BR" sz="2800" dirty="0" smtClean="0">
                <a:latin typeface="Arial" panose="020B0604020202020204" pitchFamily="34" charset="0"/>
              </a:rPr>
              <a:t>Município e impactam nos investimentos;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As informações referentes ao ano base devem ser retiradas dos quadros anteriormente </a:t>
            </a:r>
            <a:r>
              <a:rPr lang="pt-BR" sz="2800" dirty="0" smtClean="0">
                <a:latin typeface="Arial" panose="020B0604020202020204" pitchFamily="34" charset="0"/>
              </a:rPr>
              <a:t>elaborados, </a:t>
            </a:r>
            <a:r>
              <a:rPr lang="pt-BR" sz="2800" dirty="0">
                <a:effectLst/>
              </a:rPr>
              <a:t>, </a:t>
            </a:r>
            <a:r>
              <a:rPr lang="pt-BR" sz="2800" dirty="0">
                <a:latin typeface="Arial" panose="020B0604020202020204" pitchFamily="34" charset="0"/>
              </a:rPr>
              <a:t>excetuando-se o indicador E5.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250825" y="692150"/>
            <a:ext cx="8651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Metas</a:t>
            </a:r>
          </a:p>
        </p:txBody>
      </p:sp>
    </p:spTree>
    <p:extLst>
      <p:ext uri="{BB962C8B-B14F-4D97-AF65-F5344CB8AC3E}">
        <p14:creationId xmlns:p14="http://schemas.microsoft.com/office/powerpoint/2010/main" val="10546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704975"/>
            <a:ext cx="8785225" cy="3884265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No Manual tem-se propostas para definição das metas em curto, médio e longo prazos, sendo recomendado, sempre que possível, que sejam definidas a universalização até o final do plano.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250825" y="692150"/>
            <a:ext cx="8651875" cy="57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Metas</a:t>
            </a:r>
          </a:p>
        </p:txBody>
      </p:sp>
    </p:spTree>
    <p:extLst>
      <p:ext uri="{BB962C8B-B14F-4D97-AF65-F5344CB8AC3E}">
        <p14:creationId xmlns:p14="http://schemas.microsoft.com/office/powerpoint/2010/main" val="35594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250825" y="692150"/>
            <a:ext cx="8651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Metas</a:t>
            </a:r>
          </a:p>
        </p:txBody>
      </p:sp>
      <p:pic>
        <p:nvPicPr>
          <p:cNvPr id="2970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97013"/>
            <a:ext cx="878522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250825" y="692150"/>
            <a:ext cx="86518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Metas</a:t>
            </a:r>
          </a:p>
        </p:txBody>
      </p:sp>
      <p:pic>
        <p:nvPicPr>
          <p:cNvPr id="3072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484313"/>
            <a:ext cx="876141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0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340768"/>
            <a:ext cx="8785225" cy="468052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Para os cálculos de demanda, </a:t>
            </a:r>
            <a:r>
              <a:rPr lang="pt-BR" sz="2800" dirty="0" smtClean="0">
                <a:latin typeface="Arial" panose="020B0604020202020204" pitchFamily="34" charset="0"/>
              </a:rPr>
              <a:t>serão </a:t>
            </a:r>
            <a:r>
              <a:rPr lang="pt-BR" sz="2800" dirty="0">
                <a:latin typeface="Arial" panose="020B0604020202020204" pitchFamily="34" charset="0"/>
              </a:rPr>
              <a:t>consideradas, sempre que possível, dados </a:t>
            </a:r>
            <a:r>
              <a:rPr lang="pt-BR" sz="2800" dirty="0" smtClean="0">
                <a:latin typeface="Arial" panose="020B0604020202020204" pitchFamily="34" charset="0"/>
              </a:rPr>
              <a:t>populacionais;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Levar </a:t>
            </a:r>
            <a:r>
              <a:rPr lang="pt-BR" sz="2800" dirty="0">
                <a:latin typeface="Arial" panose="020B0604020202020204" pitchFamily="34" charset="0"/>
              </a:rPr>
              <a:t>em consideração as situações atuais dos sistemas existentes, pois poderão ter unidades que não precisam de demandas </a:t>
            </a:r>
            <a:r>
              <a:rPr lang="pt-BR" sz="2800" dirty="0" smtClean="0">
                <a:latin typeface="Arial" panose="020B0604020202020204" pitchFamily="34" charset="0"/>
              </a:rPr>
              <a:t>adicionais.</a:t>
            </a:r>
          </a:p>
          <a:p>
            <a:pPr algn="just">
              <a:spcAft>
                <a:spcPts val="12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Para efeito de planejamento, recomenda-se que não seja utilizada taxa de crescimento geométrico inferior a 1,0% para populações urbanas, nem taxas de crescimento geométrico inferior a 0,5% para populações rurais;</a:t>
            </a:r>
          </a:p>
          <a:p>
            <a:pPr algn="just"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64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</a:t>
            </a:r>
          </a:p>
        </p:txBody>
      </p:sp>
    </p:spTree>
    <p:extLst>
      <p:ext uri="{BB962C8B-B14F-4D97-AF65-F5344CB8AC3E}">
        <p14:creationId xmlns:p14="http://schemas.microsoft.com/office/powerpoint/2010/main" val="28964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</a:t>
            </a:r>
          </a:p>
        </p:txBody>
      </p:sp>
      <p:pic>
        <p:nvPicPr>
          <p:cNvPr id="819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878013"/>
            <a:ext cx="8412162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</a:t>
            </a:r>
          </a:p>
        </p:txBody>
      </p:sp>
      <p:pic>
        <p:nvPicPr>
          <p:cNvPr id="1024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345363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106192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Destaca-se</a:t>
            </a:r>
            <a:r>
              <a:rPr lang="pt-BR" sz="2800" dirty="0">
                <a:latin typeface="Arial" panose="020B0604020202020204" pitchFamily="34" charset="0"/>
              </a:rPr>
              <a:t>, ainda, que alguns déficits deverão ser calculados em função da situação da unidade operacional a que se refere e que serão apresentados em cada </a:t>
            </a:r>
            <a:r>
              <a:rPr lang="pt-BR" sz="2800" dirty="0" smtClean="0">
                <a:latin typeface="Arial" panose="020B0604020202020204" pitchFamily="34" charset="0"/>
              </a:rPr>
              <a:t>item </a:t>
            </a:r>
            <a:r>
              <a:rPr lang="pt-BR" sz="2800" dirty="0">
                <a:latin typeface="Arial" panose="020B0604020202020204" pitchFamily="34" charset="0"/>
              </a:rPr>
              <a:t>correspondente</a:t>
            </a:r>
            <a:r>
              <a:rPr lang="pt-BR" sz="2800" dirty="0" smtClean="0">
                <a:latin typeface="Arial" panose="020B0604020202020204" pitchFamily="34" charset="0"/>
              </a:rPr>
              <a:t>;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O </a:t>
            </a:r>
            <a:r>
              <a:rPr lang="pt-BR" sz="2800" dirty="0" smtClean="0">
                <a:latin typeface="Arial" panose="020B0604020202020204" pitchFamily="34" charset="0"/>
              </a:rPr>
              <a:t>Quadro </a:t>
            </a:r>
            <a:r>
              <a:rPr lang="pt-BR" sz="2800" dirty="0">
                <a:latin typeface="Arial" panose="020B0604020202020204" pitchFamily="34" charset="0"/>
              </a:rPr>
              <a:t>8.4.3, a seguir, apresenta as populações atendidas e os déficits de atendimento populacional para os 4 componentes do Setor Saneamento, para cada etapa de planejamento prevista no plano, ou seja, ano zero, curto prazo (5 anos), médio prazo (10 anos) e longo prazo (20 anos).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</a:t>
            </a:r>
          </a:p>
        </p:txBody>
      </p:sp>
    </p:spTree>
    <p:extLst>
      <p:ext uri="{BB962C8B-B14F-4D97-AF65-F5344CB8AC3E}">
        <p14:creationId xmlns:p14="http://schemas.microsoft.com/office/powerpoint/2010/main" val="8251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84684" y="55890"/>
            <a:ext cx="8219256" cy="8339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CONTEXTUALIZAÇÃO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84684" y="332656"/>
            <a:ext cx="8424936" cy="475252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endParaRPr lang="pt-BR" b="1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ts val="100"/>
              </a:spcBef>
              <a:defRPr/>
            </a:pPr>
            <a:r>
              <a:rPr lang="pt-BR" sz="2800" dirty="0">
                <a:latin typeface="Arial" panose="020B0604020202020204" pitchFamily="34" charset="0"/>
              </a:rPr>
              <a:t>Ausência de referências metodológicas para planos que atendam aos municípios de menor porte e cuja elaboração necessite de menores recursos técnicos e financeiros.</a:t>
            </a:r>
          </a:p>
          <a:p>
            <a:pPr algn="just">
              <a:lnSpc>
                <a:spcPct val="90000"/>
              </a:lnSpc>
              <a:spcBef>
                <a:spcPts val="100"/>
              </a:spcBef>
              <a:defRPr/>
            </a:pPr>
            <a:endParaRPr lang="pt-BR" sz="18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"/>
              </a:spcBef>
              <a:defRPr/>
            </a:pPr>
            <a:r>
              <a:rPr lang="pt-BR" sz="2800" dirty="0">
                <a:latin typeface="Arial" panose="020B0604020202020204" pitchFamily="34" charset="0"/>
              </a:rPr>
              <a:t>A Lei 10.257/2001, Estatuto das Cidades, prevê a obrigatoriedade de Planos Diretores Municipais para municípios com mais de 20.000 habitantes;</a:t>
            </a:r>
          </a:p>
          <a:p>
            <a:pPr algn="just">
              <a:lnSpc>
                <a:spcPct val="90000"/>
              </a:lnSpc>
              <a:spcBef>
                <a:spcPts val="100"/>
              </a:spcBef>
              <a:defRPr/>
            </a:pPr>
            <a:endParaRPr lang="pt-BR" sz="18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00"/>
              </a:spcBef>
              <a:defRPr/>
            </a:pPr>
            <a:r>
              <a:rPr lang="pt-BR" sz="2800" dirty="0">
                <a:latin typeface="Arial" panose="020B0604020202020204" pitchFamily="34" charset="0"/>
              </a:rPr>
              <a:t>Política Nacional de Resíduos Sólidos, estabelece a necessidade de Planos de Gestão Integrada de Resíduos Sólidos e para municípios até 20.000 habitantes esses Planos podem ser simplificados.</a:t>
            </a:r>
          </a:p>
        </p:txBody>
      </p:sp>
    </p:spTree>
    <p:extLst>
      <p:ext uri="{BB962C8B-B14F-4D97-AF65-F5344CB8AC3E}">
        <p14:creationId xmlns:p14="http://schemas.microsoft.com/office/powerpoint/2010/main" val="35166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</a:t>
            </a:r>
          </a:p>
        </p:txBody>
      </p:sp>
      <p:pic>
        <p:nvPicPr>
          <p:cNvPr id="1331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4975"/>
            <a:ext cx="8843963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</a:t>
            </a:r>
          </a:p>
        </p:txBody>
      </p:sp>
      <p:pic>
        <p:nvPicPr>
          <p:cNvPr id="1434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82750"/>
            <a:ext cx="89503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6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484313"/>
            <a:ext cx="8785225" cy="4967287"/>
          </a:xfrm>
        </p:spPr>
        <p:txBody>
          <a:bodyPr/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O Quadro </a:t>
            </a:r>
            <a:r>
              <a:rPr lang="pt-BR" sz="2800" dirty="0" smtClean="0">
                <a:latin typeface="Arial" panose="020B0604020202020204" pitchFamily="34" charset="0"/>
              </a:rPr>
              <a:t>8.4.4. apresenta </a:t>
            </a:r>
            <a:r>
              <a:rPr lang="pt-BR" sz="2800" dirty="0">
                <a:latin typeface="Arial" panose="020B0604020202020204" pitchFamily="34" charset="0"/>
              </a:rPr>
              <a:t>as populações atendidas e os déficits de atendimento populacional para as instalações </a:t>
            </a:r>
            <a:r>
              <a:rPr lang="pt-BR" sz="2800" dirty="0" err="1" smtClean="0">
                <a:latin typeface="Arial" panose="020B0604020202020204" pitchFamily="34" charset="0"/>
              </a:rPr>
              <a:t>hidrossanitárias</a:t>
            </a:r>
            <a:r>
              <a:rPr lang="pt-BR" sz="2800" dirty="0" smtClean="0">
                <a:latin typeface="Arial" panose="020B0604020202020204" pitchFamily="34" charset="0"/>
              </a:rPr>
              <a:t>;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611188" y="692150"/>
            <a:ext cx="82915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</a:t>
            </a:r>
          </a:p>
        </p:txBody>
      </p:sp>
      <p:pic>
        <p:nvPicPr>
          <p:cNvPr id="1536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52738"/>
            <a:ext cx="38227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4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Para os sistemas de abastecimento de água e esgotamento sanitário o Manual recomenda verificar o conteúdo dos Atlas de Abastecimento de Água e Esgotamento Sanitário preparado pela ANA para que sirva de parâmetro de comparação com as definições apresentadas para as unidades que compõem os referidos sistemas.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8884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</a:t>
            </a:r>
          </a:p>
        </p:txBody>
      </p:sp>
    </p:spTree>
    <p:extLst>
      <p:ext uri="{BB962C8B-B14F-4D97-AF65-F5344CB8AC3E}">
        <p14:creationId xmlns:p14="http://schemas.microsoft.com/office/powerpoint/2010/main" val="25856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3962176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</a:rPr>
              <a:t>Rede de distribuição de água e Reservação;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Apresentar texto resumido sobre a situação atual e proposta;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Para </a:t>
            </a:r>
            <a:r>
              <a:rPr lang="pt-BR" sz="2800" dirty="0">
                <a:latin typeface="Arial" panose="020B0604020202020204" pitchFamily="34" charset="0"/>
              </a:rPr>
              <a:t>a definição das necessidades de investimentos deve-se levar em consideração os déficits apresentados no Quadro 8.4.3, as capacidades das unidades dos sistemas existentes e os valores médios estimados para redes de distribuição de água, obtidos conforme apresentado </a:t>
            </a:r>
            <a:r>
              <a:rPr lang="pt-BR" sz="2800" dirty="0" smtClean="0">
                <a:latin typeface="Arial" panose="020B0604020202020204" pitchFamily="34" charset="0"/>
              </a:rPr>
              <a:t>no Manual;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8884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SAA </a:t>
            </a:r>
          </a:p>
        </p:txBody>
      </p:sp>
    </p:spTree>
    <p:extLst>
      <p:ext uri="{BB962C8B-B14F-4D97-AF65-F5344CB8AC3E}">
        <p14:creationId xmlns:p14="http://schemas.microsoft.com/office/powerpoint/2010/main" val="14591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17820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</a:rPr>
              <a:t>Rede de distribuição de água e </a:t>
            </a:r>
            <a:r>
              <a:rPr lang="pt-BR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Reservação – Reposição:</a:t>
            </a:r>
            <a:endParaRPr lang="pt-BR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Quando </a:t>
            </a:r>
            <a:r>
              <a:rPr lang="pt-BR" sz="2800" dirty="0">
                <a:latin typeface="Arial" panose="020B0604020202020204" pitchFamily="34" charset="0"/>
              </a:rPr>
              <a:t>não houver situações específicas para os municípios, recomenda-se a adoção de reposição de 40% do total de investimentos necessários para a implantação do sistema, sendo 10% a curto prazo, 10% a médio prazo e 20% a longo </a:t>
            </a:r>
            <a:r>
              <a:rPr lang="pt-BR" sz="2800" dirty="0" smtClean="0">
                <a:latin typeface="Arial" panose="020B0604020202020204" pitchFamily="34" charset="0"/>
              </a:rPr>
              <a:t>prazo (Para todas as unidades e sistemas).</a:t>
            </a:r>
            <a:endParaRPr lang="pt-BR" sz="2800" dirty="0"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Caso haja alguma especificidade, poderão ser alterados os valores anteriormente </a:t>
            </a:r>
            <a:r>
              <a:rPr lang="pt-BR" sz="2800" dirty="0" smtClean="0">
                <a:latin typeface="Arial" panose="020B0604020202020204" pitchFamily="34" charset="0"/>
              </a:rPr>
              <a:t>indicados;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0" y="692150"/>
            <a:ext cx="8902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SAA </a:t>
            </a:r>
          </a:p>
        </p:txBody>
      </p:sp>
    </p:spTree>
    <p:extLst>
      <p:ext uri="{BB962C8B-B14F-4D97-AF65-F5344CB8AC3E}">
        <p14:creationId xmlns:p14="http://schemas.microsoft.com/office/powerpoint/2010/main" val="3441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89328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SAA </a:t>
            </a:r>
          </a:p>
        </p:txBody>
      </p:sp>
      <p:pic>
        <p:nvPicPr>
          <p:cNvPr id="1946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861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7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Rede Coletora e Tratamento de Esgotos:</a:t>
            </a:r>
            <a:endParaRPr lang="pt-BR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Apresentar texto resumido sobre a situação atual e proposta;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Para </a:t>
            </a:r>
            <a:r>
              <a:rPr lang="pt-BR" sz="2800" dirty="0">
                <a:latin typeface="Arial" panose="020B0604020202020204" pitchFamily="34" charset="0"/>
              </a:rPr>
              <a:t>a definição das necessidades de investimentos deve-se levar em consideração os déficits apresentados no Quadro 8.4.3, as capacidades das unidades dos sistemas existentes e os valores médios estimados para redes </a:t>
            </a:r>
            <a:r>
              <a:rPr lang="pt-BR" sz="2800" dirty="0" smtClean="0">
                <a:latin typeface="Arial" panose="020B0604020202020204" pitchFamily="34" charset="0"/>
              </a:rPr>
              <a:t>coletoras e unidades de tratamento de esgotos, </a:t>
            </a:r>
            <a:r>
              <a:rPr lang="pt-BR" sz="2800" dirty="0">
                <a:latin typeface="Arial" panose="020B0604020202020204" pitchFamily="34" charset="0"/>
              </a:rPr>
              <a:t>obtidos conforme apresentado </a:t>
            </a:r>
            <a:r>
              <a:rPr lang="pt-BR" sz="2800" dirty="0" smtClean="0">
                <a:latin typeface="Arial" panose="020B0604020202020204" pitchFamily="34" charset="0"/>
              </a:rPr>
              <a:t>no Manual;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47638" y="692150"/>
            <a:ext cx="88884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SES </a:t>
            </a:r>
          </a:p>
        </p:txBody>
      </p:sp>
    </p:spTree>
    <p:extLst>
      <p:ext uri="{BB962C8B-B14F-4D97-AF65-F5344CB8AC3E}">
        <p14:creationId xmlns:p14="http://schemas.microsoft.com/office/powerpoint/2010/main" val="28733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</a:rPr>
              <a:t>Rede </a:t>
            </a:r>
            <a:r>
              <a:rPr lang="pt-BR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Coletora e Tratamento de Esgotos:</a:t>
            </a:r>
            <a:endParaRPr lang="pt-BR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Para </a:t>
            </a:r>
            <a:r>
              <a:rPr lang="pt-BR" sz="2800" dirty="0">
                <a:latin typeface="Arial" panose="020B0604020202020204" pitchFamily="34" charset="0"/>
              </a:rPr>
              <a:t>municípios onde não haja redes coletoras de esgotos, para efeito de estimativas de investimentos, recomenda-se que 50% do déficit populacional seja atendido por meio de fossas sépticas e que 50% do déficit populacional seja atendido por meio de redes coletoras. </a:t>
            </a:r>
            <a:endParaRPr lang="pt-BR" sz="2800" dirty="0" smtClean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0" y="692150"/>
            <a:ext cx="8902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SES </a:t>
            </a:r>
          </a:p>
        </p:txBody>
      </p:sp>
    </p:spTree>
    <p:extLst>
      <p:ext uri="{BB962C8B-B14F-4D97-AF65-F5344CB8AC3E}">
        <p14:creationId xmlns:p14="http://schemas.microsoft.com/office/powerpoint/2010/main" val="42322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3962176"/>
          </a:xfrm>
        </p:spPr>
        <p:txBody>
          <a:bodyPr/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</a:rPr>
              <a:t>Rede </a:t>
            </a:r>
            <a:r>
              <a:rPr lang="pt-BR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Coletora e Tratamento de Esgotos:</a:t>
            </a:r>
            <a:endParaRPr lang="pt-BR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Caso </a:t>
            </a:r>
            <a:r>
              <a:rPr lang="pt-BR" sz="2800" dirty="0">
                <a:latin typeface="Arial" panose="020B0604020202020204" pitchFamily="34" charset="0"/>
              </a:rPr>
              <a:t>haja decisão de implantar sistema coletivo de esgotamento sanitário, ou caso já exista sistema de esgotamento sanitário no município, recomenda-se a utilização de sistema coletivo para todo o déficit populacional. Nesse caso, o Quadro 8.4.11 passaria a ter investimento nulo e o todo o déficit urbano deverá ser inserido no Quadro </a:t>
            </a:r>
            <a:r>
              <a:rPr lang="pt-BR" sz="2800" dirty="0" smtClean="0">
                <a:latin typeface="Arial" panose="020B0604020202020204" pitchFamily="34" charset="0"/>
              </a:rPr>
              <a:t>8.4.9.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0" y="692150"/>
            <a:ext cx="8902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SES </a:t>
            </a:r>
          </a:p>
        </p:txBody>
      </p:sp>
    </p:spTree>
    <p:extLst>
      <p:ext uri="{BB962C8B-B14F-4D97-AF65-F5344CB8AC3E}">
        <p14:creationId xmlns:p14="http://schemas.microsoft.com/office/powerpoint/2010/main" val="19680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84684" y="55890"/>
            <a:ext cx="8219256" cy="8339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CONTEXTUALIZAÇÃO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84684" y="889814"/>
            <a:ext cx="8424936" cy="419537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1200"/>
              </a:spcBef>
              <a:defRPr/>
            </a:pPr>
            <a:r>
              <a:rPr lang="pt-BR" sz="3000" dirty="0">
                <a:latin typeface="Arial" panose="020B0604020202020204" pitchFamily="34" charset="0"/>
              </a:rPr>
              <a:t>Em vista do exposto, a SNSA/</a:t>
            </a:r>
            <a:r>
              <a:rPr lang="pt-BR" sz="3000" dirty="0" err="1">
                <a:latin typeface="Arial" panose="020B0604020202020204" pitchFamily="34" charset="0"/>
              </a:rPr>
              <a:t>MCidades</a:t>
            </a:r>
            <a:r>
              <a:rPr lang="pt-BR" sz="3000" dirty="0">
                <a:latin typeface="Arial" panose="020B0604020202020204" pitchFamily="34" charset="0"/>
              </a:rPr>
              <a:t> decidiu desenvolver um Roteiro para Elaboração de Plano Municipal de Saneamento Básico para Municípios de Pequeno Porte, com população até 20.000 habitantes, constituindo-se em um padrão (para elaboração desses </a:t>
            </a:r>
            <a:r>
              <a:rPr lang="pt-BR" sz="3000" dirty="0" smtClean="0">
                <a:latin typeface="Arial" panose="020B0604020202020204" pitchFamily="34" charset="0"/>
              </a:rPr>
              <a:t>planos).</a:t>
            </a:r>
            <a:endParaRPr lang="pt-BR" sz="3000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200"/>
              </a:spcBef>
              <a:defRPr/>
            </a:pPr>
            <a:r>
              <a:rPr lang="pt-BR" sz="3000" dirty="0" smtClean="0">
                <a:latin typeface="Arial" panose="020B0604020202020204" pitchFamily="34" charset="0"/>
              </a:rPr>
              <a:t>Busca </a:t>
            </a:r>
            <a:r>
              <a:rPr lang="pt-BR" sz="3000" dirty="0">
                <a:latin typeface="Arial" panose="020B0604020202020204" pitchFamily="34" charset="0"/>
              </a:rPr>
              <a:t>facilitar a sua elaboração, tornando-o mais objetivo e com menor complexidade;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defRPr/>
            </a:pPr>
            <a:r>
              <a:rPr lang="pt-BR" sz="3000" dirty="0" smtClean="0">
                <a:latin typeface="Arial" panose="020B0604020202020204" pitchFamily="34" charset="0"/>
              </a:rPr>
              <a:t>Cria </a:t>
            </a:r>
            <a:r>
              <a:rPr lang="pt-BR" sz="3000" dirty="0">
                <a:latin typeface="Arial" panose="020B0604020202020204" pitchFamily="34" charset="0"/>
              </a:rPr>
              <a:t>parâmetros para reduzir situações fora da realidade;</a:t>
            </a:r>
          </a:p>
          <a:p>
            <a:pPr algn="just">
              <a:lnSpc>
                <a:spcPct val="90000"/>
              </a:lnSpc>
              <a:defRPr/>
            </a:pPr>
            <a:endParaRPr lang="pt-BR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89328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SES </a:t>
            </a:r>
          </a:p>
        </p:txBody>
      </p:sp>
      <p:pic>
        <p:nvPicPr>
          <p:cNvPr id="2765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504950"/>
            <a:ext cx="88820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164013"/>
            <a:ext cx="8882062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3674144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</a:rPr>
              <a:t>Aterro </a:t>
            </a:r>
            <a:r>
              <a:rPr lang="pt-BR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sanitário:</a:t>
            </a:r>
            <a:endParaRPr lang="pt-BR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Apresentar texto resumido sobre a situação atual e proposta;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Para </a:t>
            </a:r>
            <a:r>
              <a:rPr lang="pt-BR" sz="2800" dirty="0">
                <a:latin typeface="Arial" panose="020B0604020202020204" pitchFamily="34" charset="0"/>
              </a:rPr>
              <a:t>a definição das necessidades de investimentos deve-se levar em consideração os déficits apresentados no Quadro 8.4.3, as capacidades das unidades dos sistemas existentes e os valores médios estimados para </a:t>
            </a:r>
            <a:r>
              <a:rPr lang="pt-BR" sz="2800" dirty="0" smtClean="0">
                <a:latin typeface="Arial" panose="020B0604020202020204" pitchFamily="34" charset="0"/>
              </a:rPr>
              <a:t>aterro sanitário, </a:t>
            </a:r>
            <a:r>
              <a:rPr lang="pt-BR" sz="2800" dirty="0">
                <a:latin typeface="Arial" panose="020B0604020202020204" pitchFamily="34" charset="0"/>
              </a:rPr>
              <a:t>obtidos conforme apresentado </a:t>
            </a:r>
            <a:r>
              <a:rPr lang="pt-BR" sz="2800" dirty="0" smtClean="0">
                <a:latin typeface="Arial" panose="020B0604020202020204" pitchFamily="34" charset="0"/>
              </a:rPr>
              <a:t>no Manual;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9001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- Soluções Técnicas - MRS </a:t>
            </a:r>
          </a:p>
        </p:txBody>
      </p:sp>
    </p:spTree>
    <p:extLst>
      <p:ext uri="{BB962C8B-B14F-4D97-AF65-F5344CB8AC3E}">
        <p14:creationId xmlns:p14="http://schemas.microsoft.com/office/powerpoint/2010/main" val="18058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608512"/>
          </a:xfrm>
        </p:spPr>
        <p:txBody>
          <a:bodyPr/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</a:rPr>
              <a:t>Aterro </a:t>
            </a:r>
            <a:r>
              <a:rPr lang="pt-BR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sanitário:</a:t>
            </a:r>
            <a:endParaRPr lang="pt-BR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Para </a:t>
            </a:r>
            <a:r>
              <a:rPr lang="pt-BR" sz="2800" dirty="0">
                <a:latin typeface="Arial" panose="020B0604020202020204" pitchFamily="34" charset="0"/>
              </a:rPr>
              <a:t>que seja possível viabilizar a sua implantação, operação e manutenção é fundamental que se constitua um consórcio intermunicipal para que seja viabilizado um aterro que possa atender a mais de um município, o que gerará economia de escala, viabilizando sua sustentabilidade técnica, econômica, social e ambiental</a:t>
            </a:r>
            <a:r>
              <a:rPr lang="pt-BR" sz="2800" dirty="0" smtClean="0">
                <a:latin typeface="Arial" panose="020B0604020202020204" pitchFamily="34" charset="0"/>
              </a:rPr>
              <a:t>;</a:t>
            </a:r>
          </a:p>
          <a:p>
            <a:pPr algn="just">
              <a:spcAft>
                <a:spcPts val="1800"/>
              </a:spcAft>
              <a:defRPr/>
            </a:pP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9001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- Soluções Técnicas - MRS </a:t>
            </a:r>
          </a:p>
        </p:txBody>
      </p:sp>
    </p:spTree>
    <p:extLst>
      <p:ext uri="{BB962C8B-B14F-4D97-AF65-F5344CB8AC3E}">
        <p14:creationId xmlns:p14="http://schemas.microsoft.com/office/powerpoint/2010/main" val="21231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89328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MRS </a:t>
            </a:r>
          </a:p>
        </p:txBody>
      </p:sp>
      <p:pic>
        <p:nvPicPr>
          <p:cNvPr id="3379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704975"/>
            <a:ext cx="8809037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9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250208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Galerias de Águas Pluviais:</a:t>
            </a:r>
            <a:endParaRPr lang="pt-BR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Apresentar texto resumido sobre a situação atual e proposta. Considerar rede apenas na área urbana;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Para </a:t>
            </a:r>
            <a:r>
              <a:rPr lang="pt-BR" sz="2800" dirty="0">
                <a:latin typeface="Arial" panose="020B0604020202020204" pitchFamily="34" charset="0"/>
              </a:rPr>
              <a:t>a definição das necessidades de investimentos deve-se levar em consideração os déficits apresentados no Quadro 8.4.3, as capacidades das unidades dos sistemas existentes e os valores médios estimados </a:t>
            </a:r>
            <a:r>
              <a:rPr lang="pt-BR" sz="2800" dirty="0" smtClean="0">
                <a:latin typeface="Arial" panose="020B0604020202020204" pitchFamily="34" charset="0"/>
              </a:rPr>
              <a:t>redes coletoras de drenagem, </a:t>
            </a:r>
            <a:r>
              <a:rPr lang="pt-BR" sz="2800" dirty="0">
                <a:latin typeface="Arial" panose="020B0604020202020204" pitchFamily="34" charset="0"/>
              </a:rPr>
              <a:t>obtidos conforme apresentado </a:t>
            </a:r>
            <a:r>
              <a:rPr lang="pt-BR" sz="2800" dirty="0" smtClean="0">
                <a:latin typeface="Arial" panose="020B0604020202020204" pitchFamily="34" charset="0"/>
              </a:rPr>
              <a:t>no Manual;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9001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- Soluções Técnicas - DRN </a:t>
            </a:r>
          </a:p>
        </p:txBody>
      </p:sp>
    </p:spTree>
    <p:extLst>
      <p:ext uri="{BB962C8B-B14F-4D97-AF65-F5344CB8AC3E}">
        <p14:creationId xmlns:p14="http://schemas.microsoft.com/office/powerpoint/2010/main" val="10684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43088"/>
            <a:ext cx="8785225" cy="4250208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800"/>
              </a:spcAft>
              <a:defRPr/>
            </a:pPr>
            <a:r>
              <a:rPr lang="pt-BR" sz="2800" dirty="0">
                <a:solidFill>
                  <a:srgbClr val="0070C0"/>
                </a:solidFill>
                <a:latin typeface="Arial" panose="020B0604020202020204" pitchFamily="34" charset="0"/>
              </a:rPr>
              <a:t>Galerias de Águas </a:t>
            </a:r>
            <a:r>
              <a:rPr lang="pt-BR" sz="2800" dirty="0" smtClean="0">
                <a:solidFill>
                  <a:srgbClr val="0070C0"/>
                </a:solidFill>
                <a:latin typeface="Arial" panose="020B0604020202020204" pitchFamily="34" charset="0"/>
              </a:rPr>
              <a:t>Pluviais:</a:t>
            </a:r>
            <a:endParaRPr lang="pt-BR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800"/>
              </a:spcAft>
              <a:defRPr/>
            </a:pPr>
            <a:r>
              <a:rPr lang="pt-BR" sz="2800" dirty="0">
                <a:latin typeface="Arial" panose="020B0604020202020204" pitchFamily="34" charset="0"/>
              </a:rPr>
              <a:t>Quando não houver situações específicas para os municípios, recomenda-se a adoção de reposição de 40% do total de investimentos necessários para a implantação do sistema, sendo 10% a curto prazo, 10% a médio prazo e 20% a longo prazo</a:t>
            </a:r>
            <a:r>
              <a:rPr lang="pt-BR" sz="2800" dirty="0" smtClean="0">
                <a:latin typeface="Arial" panose="020B0604020202020204" pitchFamily="34" charset="0"/>
              </a:rPr>
              <a:t>;</a:t>
            </a:r>
          </a:p>
          <a:p>
            <a:pPr algn="just">
              <a:spcAft>
                <a:spcPts val="18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Quando houver situações específicas, como por exemplo sistema coletor unitário, recomenda-se avaliar a situação e alterar as porcentagens de reposição para SES ou DRN ou ambos.</a:t>
            </a:r>
            <a:endParaRPr lang="pt-BR" sz="2800" dirty="0">
              <a:latin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9001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- Soluções Técnicas - DRN </a:t>
            </a:r>
          </a:p>
        </p:txBody>
      </p:sp>
    </p:spTree>
    <p:extLst>
      <p:ext uri="{BB962C8B-B14F-4D97-AF65-F5344CB8AC3E}">
        <p14:creationId xmlns:p14="http://schemas.microsoft.com/office/powerpoint/2010/main" val="40913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89328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DRN </a:t>
            </a:r>
          </a:p>
        </p:txBody>
      </p:sp>
      <p:pic>
        <p:nvPicPr>
          <p:cNvPr id="3994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420938"/>
            <a:ext cx="8882062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5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628775"/>
            <a:ext cx="8785225" cy="4104481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10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</a:rPr>
              <a:t>síntese dos investimentos necessários para </a:t>
            </a:r>
            <a:r>
              <a:rPr lang="pt-BR" sz="2800" dirty="0" smtClean="0">
                <a:latin typeface="Arial" panose="020B0604020202020204" pitchFamily="34" charset="0"/>
              </a:rPr>
              <a:t>os quatro </a:t>
            </a:r>
            <a:r>
              <a:rPr lang="pt-BR" sz="2800" dirty="0">
                <a:latin typeface="Arial" panose="020B0604020202020204" pitchFamily="34" charset="0"/>
              </a:rPr>
              <a:t>eixos do </a:t>
            </a:r>
            <a:r>
              <a:rPr lang="pt-BR" sz="2800" dirty="0" smtClean="0">
                <a:latin typeface="Arial" panose="020B0604020202020204" pitchFamily="34" charset="0"/>
              </a:rPr>
              <a:t>Setor Saneamento</a:t>
            </a:r>
            <a:r>
              <a:rPr lang="pt-BR" sz="2800" dirty="0">
                <a:latin typeface="Arial" panose="020B0604020202020204" pitchFamily="34" charset="0"/>
              </a:rPr>
              <a:t>, incluindo </a:t>
            </a:r>
            <a:r>
              <a:rPr lang="pt-BR" sz="2800" dirty="0" smtClean="0">
                <a:latin typeface="Arial" panose="020B0604020202020204" pitchFamily="34" charset="0"/>
              </a:rPr>
              <a:t>investimentos, reposição e Desenvolvimento Institucional (DI) - Quadros </a:t>
            </a:r>
            <a:r>
              <a:rPr lang="pt-BR" sz="2800" dirty="0">
                <a:latin typeface="Arial" panose="020B0604020202020204" pitchFamily="34" charset="0"/>
              </a:rPr>
              <a:t>8.4.19 a </a:t>
            </a:r>
            <a:r>
              <a:rPr lang="pt-BR" sz="2800" dirty="0" smtClean="0">
                <a:latin typeface="Arial" panose="020B0604020202020204" pitchFamily="34" charset="0"/>
              </a:rPr>
              <a:t>8.4.23;</a:t>
            </a:r>
          </a:p>
          <a:p>
            <a:pPr algn="just">
              <a:spcAft>
                <a:spcPts val="10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Os </a:t>
            </a:r>
            <a:r>
              <a:rPr lang="pt-BR" sz="2800" dirty="0">
                <a:latin typeface="Arial" panose="020B0604020202020204" pitchFamily="34" charset="0"/>
              </a:rPr>
              <a:t>investimentos com </a:t>
            </a:r>
            <a:r>
              <a:rPr lang="pt-BR" sz="2800" dirty="0" smtClean="0">
                <a:latin typeface="Arial" panose="020B0604020202020204" pitchFamily="34" charset="0"/>
              </a:rPr>
              <a:t>DI </a:t>
            </a:r>
            <a:r>
              <a:rPr lang="pt-BR" sz="2800" dirty="0">
                <a:latin typeface="Arial" panose="020B0604020202020204" pitchFamily="34" charset="0"/>
              </a:rPr>
              <a:t>somente estão indicados nos quadros sínteses </a:t>
            </a:r>
            <a:r>
              <a:rPr lang="pt-BR" sz="2800" dirty="0" smtClean="0">
                <a:latin typeface="Arial" panose="020B0604020202020204" pitchFamily="34" charset="0"/>
              </a:rPr>
              <a:t>finais e </a:t>
            </a:r>
            <a:r>
              <a:rPr lang="pt-BR" sz="2800" dirty="0">
                <a:latin typeface="Arial" panose="020B0604020202020204" pitchFamily="34" charset="0"/>
              </a:rPr>
              <a:t>correspondem a 30% do total de necessidades de </a:t>
            </a:r>
            <a:r>
              <a:rPr lang="pt-BR" sz="2800" dirty="0" smtClean="0">
                <a:latin typeface="Arial" panose="020B0604020202020204" pitchFamily="34" charset="0"/>
              </a:rPr>
              <a:t>reposição;</a:t>
            </a:r>
          </a:p>
          <a:p>
            <a:pPr algn="just">
              <a:spcAft>
                <a:spcPts val="1000"/>
              </a:spcAft>
              <a:defRPr/>
            </a:pPr>
            <a:r>
              <a:rPr lang="pt-BR" sz="2800" dirty="0" smtClean="0">
                <a:latin typeface="Arial" panose="020B0604020202020204" pitchFamily="34" charset="0"/>
              </a:rPr>
              <a:t>Deverão </a:t>
            </a:r>
            <a:r>
              <a:rPr lang="pt-BR" sz="2800" dirty="0">
                <a:latin typeface="Arial" panose="020B0604020202020204" pitchFamily="34" charset="0"/>
              </a:rPr>
              <a:t>ser aplicados ao longo do </a:t>
            </a:r>
            <a:r>
              <a:rPr lang="pt-BR" sz="2800" dirty="0" smtClean="0">
                <a:latin typeface="Arial" panose="020B0604020202020204" pitchFamily="34" charset="0"/>
              </a:rPr>
              <a:t>tempo: 50</a:t>
            </a:r>
            <a:r>
              <a:rPr lang="pt-BR" sz="2800" dirty="0">
                <a:latin typeface="Arial" panose="020B0604020202020204" pitchFamily="34" charset="0"/>
              </a:rPr>
              <a:t>% do valor </a:t>
            </a:r>
            <a:r>
              <a:rPr lang="pt-BR" sz="2800" dirty="0" smtClean="0">
                <a:latin typeface="Arial" panose="020B0604020202020204" pitchFamily="34" charset="0"/>
              </a:rPr>
              <a:t>nos </a:t>
            </a:r>
            <a:r>
              <a:rPr lang="pt-BR" sz="2800" dirty="0">
                <a:latin typeface="Arial" panose="020B0604020202020204" pitchFamily="34" charset="0"/>
              </a:rPr>
              <a:t>5 primeiros anos, 30% do valor </a:t>
            </a:r>
            <a:r>
              <a:rPr lang="pt-BR" sz="2800" dirty="0" smtClean="0">
                <a:latin typeface="Arial" panose="020B0604020202020204" pitchFamily="34" charset="0"/>
              </a:rPr>
              <a:t>nos </a:t>
            </a:r>
            <a:r>
              <a:rPr lang="pt-BR" sz="2800" dirty="0">
                <a:latin typeface="Arial" panose="020B0604020202020204" pitchFamily="34" charset="0"/>
              </a:rPr>
              <a:t>5 anos subsequentes e 20% do valor </a:t>
            </a:r>
            <a:r>
              <a:rPr lang="pt-BR" sz="2800" dirty="0" smtClean="0">
                <a:latin typeface="Arial" panose="020B0604020202020204" pitchFamily="34" charset="0"/>
              </a:rPr>
              <a:t>nos </a:t>
            </a:r>
            <a:r>
              <a:rPr lang="pt-BR" sz="2800" dirty="0">
                <a:latin typeface="Arial" panose="020B0604020202020204" pitchFamily="34" charset="0"/>
              </a:rPr>
              <a:t>últimos 10 anos de planejamento;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9001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Simplificado – Investimentos</a:t>
            </a:r>
          </a:p>
        </p:txBody>
      </p:sp>
    </p:spTree>
    <p:extLst>
      <p:ext uri="{BB962C8B-B14F-4D97-AF65-F5344CB8AC3E}">
        <p14:creationId xmlns:p14="http://schemas.microsoft.com/office/powerpoint/2010/main" val="9268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0" y="692150"/>
            <a:ext cx="8892480" cy="64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SAA </a:t>
            </a:r>
          </a:p>
        </p:txBody>
      </p:sp>
      <p:pic>
        <p:nvPicPr>
          <p:cNvPr id="4506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3" y="1359808"/>
            <a:ext cx="8986704" cy="51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8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291512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4584" name="Rectangle 8"/>
          <p:cNvSpPr>
            <a:spLocks noRot="1" noChangeArrowheads="1"/>
          </p:cNvSpPr>
          <p:nvPr/>
        </p:nvSpPr>
        <p:spPr bwMode="auto">
          <a:xfrm>
            <a:off x="107950" y="692150"/>
            <a:ext cx="9036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PMSB </a:t>
            </a:r>
            <a:r>
              <a:rPr lang="pt-BR" sz="3200" dirty="0" err="1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Simp</a:t>
            </a:r>
            <a:r>
              <a:rPr lang="pt-BR" sz="32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 – Soluções Técnicas - SES </a:t>
            </a:r>
          </a:p>
        </p:txBody>
      </p:sp>
      <p:pic>
        <p:nvPicPr>
          <p:cNvPr id="4608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28775"/>
            <a:ext cx="9053780" cy="511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4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4728</Words>
  <Application>Microsoft Office PowerPoint</Application>
  <PresentationFormat>Apresentação na tela (4:3)</PresentationFormat>
  <Paragraphs>528</Paragraphs>
  <Slides>117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117</vt:i4>
      </vt:variant>
    </vt:vector>
  </HeadingPairs>
  <TitlesOfParts>
    <vt:vector size="118" baseType="lpstr">
      <vt:lpstr>Tema do Office</vt:lpstr>
      <vt:lpstr>Mini Curso 7 –Elaboração de Planos Simplificados de Saneamento Básico (PMSB)   Instrutores: Julio César Sebastiani Kunzler Adauto Santos do Espírito Santo</vt:lpstr>
      <vt:lpstr>1. Abertura (SNS/MDR e participantes). 2. Contextualização, Objetivos e metodologia do curso.  3. Arcabouço legal. 4. Plano Municipal de Saneamento Básico Simplificado –  Motivações, Composição e Etapas de Elaboração; 5. Diagnóstico do Saneamento Básico Municipal e Caracterização do Município; 6. Etapa de elaboração das Propostas para o Saneamento, Ações de Saneamento Básico, Monitoramento e Avaliação 7. Avaliação do curso. 8. Encerramento</vt:lpstr>
      <vt:lpstr>Apresentação do PowerPoint</vt:lpstr>
      <vt:lpstr>Abertura (SNS/MDR e participantes).</vt:lpstr>
      <vt:lpstr>Objetivos e metodologia do curso. </vt:lpstr>
      <vt:lpstr>Contextualização, Objetivos e metodologia.</vt:lpstr>
      <vt:lpstr>CONTEXTUALIZAÇÃO</vt:lpstr>
      <vt:lpstr>CONTEXTUALIZAÇÃO</vt:lpstr>
      <vt:lpstr>CONTEXTUALIZAÇÃO</vt:lpstr>
      <vt:lpstr>CONTEXTUALIZAÇÃO</vt:lpstr>
      <vt:lpstr>CONTEXTUALIZAÇÃO</vt:lpstr>
      <vt:lpstr>Objetivos e metodologia do curso.</vt:lpstr>
      <vt:lpstr>Arcabouço legal</vt:lpstr>
      <vt:lpstr>Arcabouço legal</vt:lpstr>
      <vt:lpstr>Arcabouço legal</vt:lpstr>
      <vt:lpstr>Arcabouço legal</vt:lpstr>
      <vt:lpstr>Arcabouço legal</vt:lpstr>
      <vt:lpstr>PMSB Simplificado – Motivações, Composição e Etapas de Elaboração</vt:lpstr>
      <vt:lpstr>PMSB Simplificado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PMSB Simplificado – Composição</vt:lpstr>
      <vt:lpstr> </vt:lpstr>
      <vt:lpstr> </vt:lpstr>
      <vt:lpstr> </vt:lpstr>
      <vt:lpstr> </vt:lpstr>
      <vt:lpstr> </vt:lpstr>
      <vt:lpstr> </vt:lpstr>
      <vt:lpstr>Apresentação do PowerPoint</vt:lpstr>
      <vt:lpstr>PMSB Simplificado – Etapas de Elaboração</vt:lpstr>
      <vt:lpstr>Apresentação do PowerPoint</vt:lpstr>
      <vt:lpstr>Apresentação do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PMSB Simplificado – Etapas de Elaboração</vt:lpstr>
      <vt:lpstr>PMSB Simplificado – Composição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julio kunzler</cp:lastModifiedBy>
  <cp:revision>80</cp:revision>
  <dcterms:created xsi:type="dcterms:W3CDTF">2018-05-02T19:43:05Z</dcterms:created>
  <dcterms:modified xsi:type="dcterms:W3CDTF">2019-05-08T14:42:49Z</dcterms:modified>
</cp:coreProperties>
</file>