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336" r:id="rId3"/>
    <p:sldId id="337" r:id="rId4"/>
    <p:sldId id="338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1" r:id="rId16"/>
    <p:sldId id="352" r:id="rId17"/>
    <p:sldId id="324" r:id="rId18"/>
    <p:sldId id="335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E548A4-827E-4203-B19D-C7DAF5F53E2D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913118-5EAC-443E-B731-610D74F1D41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8954-848C-4401-ADB8-58206A42BE2B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F2EB-ED6F-4641-853A-04D3D97AEC1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FE2A-6948-48CC-91B3-5D14AD5EA44E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F2B58-B2AC-46FC-B2CB-5EDDBBC2448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8DA5-BE8C-4D19-81C1-A493C7041998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B913-357E-4A18-9E8A-EC79EF24C10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4F52-835F-4AB5-8389-2EDFAB66C38C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9411-1923-415D-822C-191580F439F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E559-3E0F-416B-B965-5D93DEAA76EE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2A77D-40D1-4D83-A5E6-F5863A05885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49A8-D1B5-49B5-81B5-19567D80F555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29A75-AF4B-448F-9159-9AB21B51C2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AE36-0685-45D0-8578-7F7FC324A317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BE20-3520-482F-9A33-4594472CCF3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08FE-A4C2-408C-8544-A0F932C2D515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49F6-8041-4E88-9F36-FA0F34FADA2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A0925-BE52-474D-AB24-81E3C05F364A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809E-4622-41EB-B2FA-778B0E98C78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56CC-DE3D-4410-AB8B-0AC0D3416991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894D-2540-498A-98E9-CA65564F818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35C5C-3B93-49B2-9A66-FB6D3180C2E2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DECA-9FA5-4065-A3FE-6802BCA839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  <a:extLst>
              <a:ext uri="{BEBA8EAE-BF5A-486C-A8C5-ECC9F3942E4B}"/>
            </a:extLst>
          </a:blip>
          <a:srcRect/>
          <a:stretch>
            <a:fillRect l="-1000" t="-2000" r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8DBFC2-F338-4E8E-810C-43C29E5A30F1}" type="datetimeFigureOut">
              <a:rPr lang="pt-BR"/>
              <a:pPr>
                <a:defRPr/>
              </a:pPr>
              <a:t>18/05/2015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109609-FBEC-4E11-94A9-966ABEA8248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404813"/>
            <a:ext cx="8713787" cy="6264275"/>
          </a:xfrm>
        </p:spPr>
        <p:txBody>
          <a:bodyPr>
            <a:normAutofit/>
          </a:bodyPr>
          <a:lstStyle/>
          <a:p>
            <a:r>
              <a:rPr lang="pt-BR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CISPAR</a:t>
            </a:r>
            <a:br>
              <a:rPr lang="pt-BR" sz="3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Consórcio Intermunicipal </a:t>
            </a:r>
            <a:br>
              <a:rPr lang="pt-BR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de Saneamento do Paraná</a:t>
            </a:r>
            <a:br>
              <a:rPr lang="pt-BR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1600" b="1" smtClean="0"/>
              <a:t/>
            </a:r>
            <a:br>
              <a:rPr lang="pt-BR" sz="1600" b="1" smtClean="0"/>
            </a:br>
            <a:r>
              <a:rPr lang="pt-BR" sz="36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ORCISPAR</a:t>
            </a:r>
            <a:br>
              <a:rPr lang="pt-BR" sz="36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36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Ente Regulador do CISPAR</a:t>
            </a:r>
            <a:r>
              <a:rPr lang="pt-BR" sz="29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9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9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9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9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29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pt-BR" sz="1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6217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PROCEDIMENTOS REGULATÓRIOS ESPECÍFICOS</a:t>
            </a:r>
          </a:p>
          <a:p>
            <a:pPr algn="ctr"/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PLANEJAMENTO (é o que vai ser feit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o, sendo o Município o responsável)</a:t>
            </a: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PELO ART. 50 DO ESTATUTO, O MUNICÍPIO DEVE ENCAMINHAR TODOS OS ATOS NORMATIVOS DE SANEAMENTO PARA 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REGULADOR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EM ATÉ 30 DIAS CONTADOS DA PUBLICAÇÃO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EM FEVEREIRO, MAIO E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AGOSTO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OS PRESTADORES DEVEM ENCAMINHAR PARA 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REGULADOR RELATÓRIO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 GESTÃO, INCLUSIVE COM DISPÊNDIOS FINANCEIROS (ART. 51).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PROCEDIMENTOS REGULATÓRIOS ESPECÍFICOS</a:t>
            </a:r>
          </a:p>
          <a:p>
            <a:pPr algn="ctr"/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CONTROLE</a:t>
            </a:r>
          </a:p>
          <a:p>
            <a:pPr algn="ctr"/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VERIFICAÇÃO TÉCNICA, EM MARÇO, JUNHO E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SETEMBRO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PELO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REGULADOR,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DAS AÇÕES E METAS EXECUTADAS PELO PRESTADOR (ART. 56 DO ESTATUTO),CONFRONTANDO-AS COM O PLANEJAMENTO.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ALÉM DISSO, 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REGULADOR PODE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RECEBER PROPOSTAS DA POPULAÇÃO (ART. 60)</a:t>
            </a: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60324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PROCEDIMENTOS REGULATÓRIOS ESPECÍFICOS</a:t>
            </a:r>
          </a:p>
          <a:p>
            <a:pPr algn="ctr"/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FISCALIZAÇÃO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SERÁ FEITO PELO CONTROLE DAS AÇÕES PLANEJADAS; CASO NÃO HAJA O CUMPRIMENTO, HAVERÁ A LAVRATURA DE TERMO DE INFRAÇÃO POR MEIO DE AGENTE CONCURSADO ESPECIFICAMENTE PARA ESSA FUNÇÃO.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NÃO HÁ MULTA. HÁ PENALIDADE </a:t>
            </a:r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EDUCATIVA (valores pequenos, mas que funcionarão como autênticas advert</a:t>
            </a:r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ências que ficarão documentadas e que poderão dar origem até a ações pelo MP)</a:t>
            </a:r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 CADA 2 TERMOS LAVRADOS E MANTIDOS, 2% DO VALOR DO RATEIO DO MÊS EM QUE FOR LAVRADO O 2º TERMO PELA MESMA INFRAÇÃO</a:t>
            </a:r>
          </a:p>
          <a:p>
            <a:pPr algn="ctr"/>
            <a:r>
              <a:rPr lang="pt-BR" sz="2000" b="1" dirty="0">
                <a:latin typeface="Calibri" pitchFamily="34" charset="0"/>
              </a:rPr>
              <a:t> </a:t>
            </a: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3860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PROCEDIMENTOS REGULATÓRIOS ESPECÍFICOS</a:t>
            </a:r>
          </a:p>
          <a:p>
            <a:pPr algn="ctr"/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MEDIAÇÃO DE CONFLITOS</a:t>
            </a: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EM PRIMEIRO LUGAR, O USUÁRIO VAI AO PRESTADOR.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 NÃO HOUVER A SOLUÇÃO DO PROBLEMA, OBJETIVA E SUBJETIVAMENTE, O PRESTADOR FORNECE O </a:t>
            </a:r>
            <a:r>
              <a:rPr lang="pt-BR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TERMO DE ENCERRAMENTO DA RECLAMAÇÃO.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 USUÁRIO VAI ATÉ O ÓRGÃO LOCAL DE REGULAÇÃO E INICIA O PROCEDIMENTO.</a:t>
            </a:r>
          </a:p>
          <a:p>
            <a:pPr algn="ctr"/>
            <a:r>
              <a:rPr lang="pt-BR" sz="1000" b="1" dirty="0">
                <a:latin typeface="Calibri" pitchFamily="34" charset="0"/>
              </a:rPr>
              <a:t> </a:t>
            </a: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6127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PROCEDIMENTOS REGULATÓRIOS ESPECÍFICOS</a:t>
            </a:r>
          </a:p>
          <a:p>
            <a:pPr algn="ctr"/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MEDIAÇÃO DE CONFLITOS</a:t>
            </a: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INICIADO O PROCESSO ADMINISTRATIVO DE RECLAMAÇÃO, O ÓRGÃO TEM 5 DIAS ÚTEIS PARA NOTIFICAR O PRESTADOR, O QUAL TERÁ 10 DIAS PARA APRESENTAR DEFESA.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APRESENTADA </a:t>
            </a: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 DEFESA, HAVERÁ UM PRAZO DE 5 DIAS PARA SER MARCADA AUDIÊNCIA DE CONCILIAÇÃO.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RESOLVIDO O PROBLEMA, ENCERRA-SE. NÃO HAVENDO ENCERRAMENTO, HAVERÁ INSTRUÇÃO DO PROCESSO, CASO NECESSÁRIO,POR MEIO DE ACOMPANHAMENTO TÉCNICO, NO PRAZO DE 30 DIAS CONTADOS DA AUDIÊNCIA.</a:t>
            </a:r>
          </a:p>
          <a:p>
            <a:pPr algn="ctr"/>
            <a:r>
              <a:rPr lang="pt-BR" sz="1000" b="1" dirty="0">
                <a:latin typeface="Calibri" pitchFamily="34" charset="0"/>
              </a:rPr>
              <a:t> </a:t>
            </a: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4908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r>
              <a:rPr lang="pt-B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PROCEDIMENTOS REGULATÓRIOS ESPECÍFICOS</a:t>
            </a:r>
          </a:p>
          <a:p>
            <a:pPr algn="ctr"/>
            <a:endParaRPr lang="pt-BR" sz="28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MEDIAÇÃO DE CONFLITOS</a:t>
            </a:r>
            <a:endParaRPr lang="pt-BR" sz="24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24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FINALIZADA A INSTRUÇÃO, OU DEPOIS DA AUDIÊNCIA, O CONSELHO DE REGULAÇÃO TERÁ O PRAZO DE 10 DIAS PARA JULGAR A QUESTÃO.</a:t>
            </a:r>
          </a:p>
          <a:p>
            <a:pPr algn="ctr"/>
            <a:endParaRPr lang="pt-BR" sz="20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JULGADA PROCEDENTE A RECLAMAÇÃO DO USUÁRIO, O PRESTADOR SERÁ COMUNICADO PARA QUE CUMPRA A DECISÃO, SOB PENA DE MULTA DE 5% SOBRE O VALOR DO RATEIO DO MÊS EM QUE DEVERIA TER SIDO CUMPRIDA A DECISÃO</a:t>
            </a:r>
          </a:p>
          <a:p>
            <a:pPr algn="ctr"/>
            <a:r>
              <a:rPr lang="pt-BR" sz="1000" b="1">
                <a:latin typeface="Calibri" pitchFamily="34" charset="0"/>
              </a:rPr>
              <a:t> </a:t>
            </a:r>
          </a:p>
          <a:p>
            <a:pPr algn="ctr"/>
            <a:endParaRPr lang="pt-BR" sz="1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PREÇO PÚBLICO DA REGULAÇÃO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PARA MANTER A ATIVIDADE REGULATÓRIA, A ASSEMBLEIA DO CONSÓRCIO AUTORIZOU A COBRANÇA, NAS FATURAS, DO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PPR (R$ 0,10 por ligação de água e esgoto e mais R$ 0,05 por ligação a título de regulação de resíduos sólidos) </a:t>
            </a:r>
            <a:endParaRPr lang="pt-BR" sz="1000" b="1" dirty="0">
              <a:latin typeface="Calibri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0825" y="476250"/>
            <a:ext cx="8424863" cy="5397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200" b="1">
                <a:latin typeface="Calibri" pitchFamily="34" charset="0"/>
              </a:rPr>
              <a:t> </a:t>
            </a:r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DIRETORIA DO CISPAR</a:t>
            </a:r>
            <a:endParaRPr lang="pt-BR" sz="2800" b="1">
              <a:latin typeface="Calibri" pitchFamily="34" charset="0"/>
            </a:endParaRPr>
          </a:p>
          <a:p>
            <a:pPr algn="ctr"/>
            <a:endParaRPr lang="pt-BR" sz="3200" b="1">
              <a:latin typeface="Calibri" pitchFamily="34" charset="0"/>
            </a:endParaRPr>
          </a:p>
          <a:p>
            <a:pPr algn="ctr"/>
            <a:r>
              <a:rPr lang="pt-BR" sz="3200" b="1">
                <a:latin typeface="Calibri" pitchFamily="34" charset="0"/>
              </a:rPr>
              <a:t>PRESIDENTE</a:t>
            </a:r>
          </a:p>
          <a:p>
            <a:pPr algn="ctr"/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PAULO ARMANDO DA SILVA ALVES</a:t>
            </a:r>
          </a:p>
          <a:p>
            <a:pPr algn="ctr"/>
            <a:r>
              <a:rPr lang="pt-BR" sz="2400" b="1">
                <a:latin typeface="Calibri" pitchFamily="34" charset="0"/>
              </a:rPr>
              <a:t>Prefeito Municipal de Mariluz</a:t>
            </a:r>
          </a:p>
          <a:p>
            <a:pPr algn="just"/>
            <a:endParaRPr lang="pt-BR" sz="2000" b="1">
              <a:latin typeface="Calibri" pitchFamily="34" charset="0"/>
            </a:endParaRPr>
          </a:p>
          <a:p>
            <a:pPr algn="just"/>
            <a:endParaRPr lang="pt-BR" sz="2000" b="1">
              <a:latin typeface="Calibri" pitchFamily="34" charset="0"/>
            </a:endParaRPr>
          </a:p>
          <a:p>
            <a:pPr algn="ctr"/>
            <a:r>
              <a:rPr lang="pt-BR" sz="2800" b="1">
                <a:latin typeface="Calibri" pitchFamily="34" charset="0"/>
              </a:rPr>
              <a:t>DIRETOR EXECUTIVO</a:t>
            </a:r>
          </a:p>
          <a:p>
            <a:pPr algn="ctr"/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VALTER LUIZ BOSSA</a:t>
            </a:r>
            <a:endParaRPr lang="pt-BR" sz="20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just"/>
            <a:endParaRPr lang="pt-BR" sz="20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800" b="1">
                <a:latin typeface="Calibri" pitchFamily="34" charset="0"/>
              </a:rPr>
              <a:t>COORDENADOR GERAL</a:t>
            </a:r>
          </a:p>
          <a:p>
            <a:pPr algn="ctr"/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ARILDO APARECIDO DE CAMARGO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404813"/>
            <a:ext cx="8713787" cy="6264275"/>
          </a:xfrm>
        </p:spPr>
        <p:txBody>
          <a:bodyPr>
            <a:normAutofit/>
          </a:bodyPr>
          <a:lstStyle/>
          <a:p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OBRIGADO A TODOS!</a:t>
            </a:r>
            <a:b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1800" b="1" smtClean="0"/>
              <a:t/>
            </a:r>
            <a:br>
              <a:rPr lang="pt-BR" sz="1800" b="1" smtClean="0"/>
            </a:br>
            <a:r>
              <a:rPr lang="pt-BR" sz="32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pt-BR" sz="32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t-BR" sz="28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(44) 3262-5121</a:t>
            </a:r>
            <a:endParaRPr lang="pt-B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573016"/>
            <a:ext cx="7772400" cy="2195959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dirty="0" smtClean="0"/>
              <a:t>REGULAÇÃO É A </a:t>
            </a:r>
            <a:r>
              <a:rPr lang="pt-BR" sz="2800" dirty="0" err="1" smtClean="0"/>
              <a:t>INTErVENÇÃO</a:t>
            </a:r>
            <a:r>
              <a:rPr lang="pt-BR" sz="2800" dirty="0" smtClean="0"/>
              <a:t> DO ESTADO NA ORDEM </a:t>
            </a:r>
            <a:r>
              <a:rPr lang="pt-BR" sz="2800" dirty="0" err="1" smtClean="0"/>
              <a:t>ECONÔMICa</a:t>
            </a:r>
            <a:r>
              <a:rPr lang="pt-BR" sz="2800" dirty="0" smtClean="0"/>
              <a:t> (</a:t>
            </a:r>
            <a:r>
              <a:rPr lang="pt-BR" sz="2800" dirty="0" smtClean="0"/>
              <a:t>quem presta) </a:t>
            </a:r>
            <a:r>
              <a:rPr lang="pt-BR" sz="2800" dirty="0" smtClean="0"/>
              <a:t>E sOCIAL (clientela, população) COM VISTAS AO ALCANCE DO INTERESSE PÚBLICO PARA SERVIÇOS BEM PRESTADOS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423988"/>
            <a:ext cx="7772400" cy="1500187"/>
          </a:xfrm>
        </p:spPr>
        <p:txBody>
          <a:bodyPr rtlCol="0">
            <a:normAutofit fontScale="62500" lnSpcReduction="20000"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BR" sz="3600" b="1" dirty="0" smtClean="0">
                <a:solidFill>
                  <a:srgbClr val="464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OS SERVIÇOS DE SANEAMENTO DEVEM SER UNIVERSALIZADOS E PRESTADOS COM EFICIÊNCIA.</a:t>
            </a:r>
            <a:endParaRPr lang="pt-BR" sz="3600" b="1" dirty="0">
              <a:solidFill>
                <a:srgbClr val="46464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sz="24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latin typeface="+mn-lt"/>
              </a:rPr>
              <a:t>PARA EQUILIBRAR AS FORÇAS E COLOCAR O USUÁRIO EM POSIÇÃO DE DESTAQUE, SURGE A REGULAÇÃO, PELA LEI FEDERAL Nº 11.445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 CONSÓRCIO CISPAR FAZ HISTÓRIA!</a:t>
            </a:r>
          </a:p>
          <a:p>
            <a:pPr algn="ctr"/>
            <a:endParaRPr lang="pt-BR" sz="2400" b="1" dirty="0">
              <a:latin typeface="Calibri" pitchFamily="34" charset="0"/>
            </a:endParaRPr>
          </a:p>
          <a:p>
            <a:pPr algn="ctr"/>
            <a:endParaRPr lang="pt-BR" sz="3200" b="1" dirty="0">
              <a:latin typeface="Calibri" pitchFamily="34" charset="0"/>
            </a:endParaRPr>
          </a:p>
          <a:p>
            <a:pPr algn="ctr"/>
            <a:r>
              <a:rPr lang="pt-BR" sz="3200" b="1" dirty="0">
                <a:latin typeface="Calibri" pitchFamily="34" charset="0"/>
              </a:rPr>
              <a:t>REGULAÇÃO NÃO TER QUE SER NECESSARIAMENTE CARA! DEVE SER </a:t>
            </a:r>
            <a:r>
              <a:rPr lang="pt-BR" sz="3200" b="1" dirty="0" smtClean="0">
                <a:latin typeface="Calibri" pitchFamily="34" charset="0"/>
              </a:rPr>
              <a:t>EFICIENTE</a:t>
            </a:r>
            <a:r>
              <a:rPr lang="pt-BR" sz="3200" b="1" dirty="0" smtClean="0">
                <a:latin typeface="Calibri" pitchFamily="34" charset="0"/>
              </a:rPr>
              <a:t> </a:t>
            </a:r>
            <a:r>
              <a:rPr lang="pt-BR" sz="3200" b="1" dirty="0" smtClean="0">
                <a:latin typeface="Calibri" pitchFamily="34" charset="0"/>
              </a:rPr>
              <a:t>E DEVE TER O DESENHO RESULTANTE DA RELAÇÃO ENTRE ORDEM ECONÔMICA, (PRESTADOR) ORDEM SOCIAL (POPULAÇÃO) E INTERESSE PÚBLICO (SERVIÇOS A SEREM BEM PRESTADOS)</a:t>
            </a:r>
            <a:endParaRPr lang="pt-BR" sz="1000" b="1" dirty="0">
              <a:latin typeface="Calibri" pitchFamily="34" charset="0"/>
            </a:endParaRPr>
          </a:p>
          <a:p>
            <a:pPr algn="just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6630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POPULAÇÃO DEVE TER ACESSO AMPLO E IRRESTRITO ÀS INFORMAÇÕES DO PRESTADOR COMO FORMA DE PARTICIPAÇÃO PARA O ALCANCE DA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EFICIÊNCIA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 TUDO NUMA LINGUAGEM  MAIS INFORMAR, E NÃO PURAMENTE TÉCNICA.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66479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POR ESSA RAZÃO, O ORCISPAR FOI ESTRUTURADO DE MODO A PROMOVER A INTERAÇÃO </a:t>
            </a:r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TÉCNICA-USUÁRIO.</a:t>
            </a:r>
          </a:p>
          <a:p>
            <a:pPr algn="ctr"/>
            <a:endParaRPr lang="pt-B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NOSSA REGULAÇÃO É DESCENTRALIZADA E DEMOCRÁTICA (decisão mais próxima dos usuários, com fácil entendimento).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7861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CADA MUNICÍPIO CONSTITUI UMA CÂMARA DE REGULAÇÃO.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DENTRO DE CADA CÂMARA, HÁ UM CONSELHO DE REGULAÇÃO FORMADO POR 3 A 7 USUÁRIOS E MAIS 2 MEMBROS DA DIRETORIA EXECUTIVA.</a:t>
            </a:r>
          </a:p>
          <a:p>
            <a:pPr algn="ctr"/>
            <a:endParaRPr lang="pt-BR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HÁ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AINDA O ÓRGÃO LOCAL DA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REGULAÇÃO (Escritório Local, estudando-se a possibilidade de substituição de sede física por plataforma eletrônica).</a:t>
            </a: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4168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 CONSEHO DELIBERA </a:t>
            </a:r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SEMPRE</a:t>
            </a:r>
            <a:endParaRPr lang="pt-B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 O APOIO TÉCNICO DO CISPAR.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Quem convoca as reuniões é a Presidência do Consórcio, da forma mais econômica e viável possível.</a:t>
            </a: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1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908050"/>
            <a:ext cx="8207375" cy="5792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b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ORCISPAR</a:t>
            </a:r>
          </a:p>
          <a:p>
            <a:pPr algn="ctr"/>
            <a:r>
              <a:rPr lang="pt-B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COMPETÊNCIAS ESTÃO NO ART. 43 DO ESTATUTO:</a:t>
            </a:r>
          </a:p>
          <a:p>
            <a:pPr algn="ctr"/>
            <a:endParaRPr lang="pt-BR" sz="28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just"/>
            <a:r>
              <a:rPr lang="pt-BR" sz="2000">
                <a:latin typeface="Calibri" pitchFamily="34" charset="0"/>
              </a:rPr>
              <a:t>I - estabelecer padrões e normas para a adequada prestação dos serviços e para a satisfação dos usuários;</a:t>
            </a:r>
          </a:p>
          <a:p>
            <a:pPr algn="just"/>
            <a:r>
              <a:rPr lang="pt-BR" sz="2000">
                <a:latin typeface="Calibri" pitchFamily="34" charset="0"/>
              </a:rPr>
              <a:t>II - garantir o cumprimento das condições e metas estabelecidas em relação a cada município consorciado, tanto no âmbito da Administração Direta como no da Administração Indireta; </a:t>
            </a:r>
          </a:p>
          <a:p>
            <a:pPr algn="just"/>
            <a:r>
              <a:rPr lang="pt-BR" sz="2000">
                <a:latin typeface="Calibri" pitchFamily="34" charset="0"/>
              </a:rPr>
              <a:t>III – definir tarifas e outros preços públicos que assegurem o equilíbrio econômico-financeiro dos serviços públicos de saneamento, observada a modicidade tarifária, mediante mecanismos que induzam a eficiência e eficácia dos serviços e que permitam a apropriação social dos ganhos de produtividade.</a:t>
            </a:r>
          </a:p>
          <a:p>
            <a:pPr algn="ctr"/>
            <a:endParaRPr lang="pt-BR" sz="28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32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pt-BR" sz="1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779</Words>
  <Application>Microsoft Office PowerPoint</Application>
  <PresentationFormat>Apresentação na tela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   CISPAR Consórcio Intermunicipal  de Saneamento do Paraná  ORCISPAR Ente Regulador do CISPAR    </vt:lpstr>
      <vt:lpstr>REGULAÇÃO É A INTErVENÇÃO DO ESTADO NA ORDEM ECONÔMICa (quem presta) E sOCIAL (clientela, população) COM VISTAS AO ALCANCE DO INTERESSE PÚBLICO PARA SERVIÇOS BEM PRESTADOS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 OBRIGADO A TODOS!    (44) 3262-5121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Recepção</dc:creator>
  <cp:lastModifiedBy>arildo</cp:lastModifiedBy>
  <cp:revision>179</cp:revision>
  <dcterms:created xsi:type="dcterms:W3CDTF">2013-10-02T13:46:55Z</dcterms:created>
  <dcterms:modified xsi:type="dcterms:W3CDTF">2015-05-18T19:25:21Z</dcterms:modified>
</cp:coreProperties>
</file>