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4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6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7223-37D3-4BB3-A582-E62F8724854D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692A-F8CD-49D3-97CE-A523720840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94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692A-F8CD-49D3-97CE-A5237208406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19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948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94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487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13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754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271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936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0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51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554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9F59-A779-407D-90DD-13480FD59D6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B1E9-223F-4CC4-87E9-D57ED49D20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44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matheuscosta@saaeguarulhos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hiagosantin@saaeguarulhos.sp.gov.br" TargetMode="External"/><Relationship Id="rId5" Type="http://schemas.openxmlformats.org/officeDocument/2006/relationships/hyperlink" Target="mailto:luizmendes@saaeguarulhos.sp.gov.br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5661248"/>
            <a:ext cx="5292723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5613" y="278092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AVALIAÇÃO DO DESEMPENHO METROLÓGICO DOS HIDRÔMETROS VELOCIMÉTRICOS COM FILTRO RETENTOR DE </a:t>
            </a:r>
            <a:r>
              <a:rPr lang="pt-BR" sz="4000" b="1" dirty="0" smtClean="0"/>
              <a:t>PARTÍCULAS</a:t>
            </a:r>
            <a:endParaRPr lang="pt-BR" sz="4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2197" y="677167"/>
            <a:ext cx="1371768" cy="19733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687" y="0"/>
            <a:ext cx="1686313" cy="1152128"/>
          </a:xfrm>
          <a:prstGeom prst="rect">
            <a:avLst/>
          </a:prstGeom>
        </p:spPr>
      </p:pic>
      <p:pic>
        <p:nvPicPr>
          <p:cNvPr id="13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29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MATERIAIS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>
              <a:buNone/>
            </a:pPr>
            <a:r>
              <a:rPr lang="pt-BR" sz="2000" dirty="0" smtClean="0"/>
              <a:t>Para atendimento da proposta deste </a:t>
            </a:r>
            <a:r>
              <a:rPr lang="pt-BR" sz="2000" dirty="0" smtClean="0"/>
              <a:t>estudo:</a:t>
            </a:r>
          </a:p>
          <a:p>
            <a:pPr algn="just">
              <a:buNone/>
            </a:pPr>
            <a:endParaRPr lang="pt-BR" sz="2000" dirty="0" smtClean="0"/>
          </a:p>
          <a:p>
            <a:pPr lvl="0" algn="just"/>
            <a:r>
              <a:rPr lang="pt-BR" sz="2000" dirty="0" smtClean="0"/>
              <a:t>08 hidrômetros velocimétricos DN3/4”, </a:t>
            </a:r>
            <a:r>
              <a:rPr lang="pt-BR" sz="2000" dirty="0" err="1" smtClean="0"/>
              <a:t>Qn</a:t>
            </a:r>
            <a:r>
              <a:rPr lang="pt-BR" sz="2000" dirty="0" smtClean="0"/>
              <a:t> = 0,75</a:t>
            </a:r>
            <a:r>
              <a:rPr lang="pt-BR" sz="2000" dirty="0" err="1" smtClean="0"/>
              <a:t>m³</a:t>
            </a:r>
            <a:r>
              <a:rPr lang="pt-BR" sz="2000" dirty="0" smtClean="0"/>
              <a:t>/h </a:t>
            </a:r>
            <a:r>
              <a:rPr lang="pt-BR" sz="2000" dirty="0" smtClean="0"/>
              <a:t>e comprimento </a:t>
            </a:r>
            <a:r>
              <a:rPr lang="pt-BR" sz="2000" dirty="0" smtClean="0"/>
              <a:t>de 115mm;</a:t>
            </a:r>
          </a:p>
          <a:p>
            <a:pPr lvl="0" algn="just"/>
            <a:r>
              <a:rPr lang="pt-BR" sz="2000" dirty="0" smtClean="0"/>
              <a:t>Bancada volumétrica </a:t>
            </a:r>
            <a:r>
              <a:rPr lang="pt-BR" sz="2000" dirty="0" err="1" smtClean="0"/>
              <a:t>semiautomática</a:t>
            </a:r>
            <a:r>
              <a:rPr lang="pt-BR" sz="2000" dirty="0" smtClean="0"/>
              <a:t>;</a:t>
            </a:r>
          </a:p>
          <a:p>
            <a:pPr algn="just"/>
            <a:r>
              <a:rPr lang="pt-BR" sz="2000" dirty="0" smtClean="0"/>
              <a:t>Filtro retentor de </a:t>
            </a:r>
            <a:r>
              <a:rPr lang="pt-BR" sz="2000" dirty="0" smtClean="0"/>
              <a:t>partículas;</a:t>
            </a:r>
          </a:p>
          <a:p>
            <a:pPr algn="just"/>
            <a:r>
              <a:rPr lang="pt-BR" sz="2000" dirty="0" smtClean="0"/>
              <a:t>Planilhas de cálculo eletrônicas.</a:t>
            </a: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MÉTODO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lvl="0" algn="just"/>
            <a:r>
              <a:rPr lang="pt-BR" sz="2000" dirty="0" smtClean="0"/>
              <a:t>Separação </a:t>
            </a:r>
            <a:r>
              <a:rPr lang="pt-BR" sz="2000" dirty="0" smtClean="0"/>
              <a:t>da amostra de um lote de hidrômetros seguindo os requisitos NBR 5426/85, nível de inspeção S2 e nível de qualidade NQA 6,5;</a:t>
            </a:r>
          </a:p>
          <a:p>
            <a:pPr lvl="0" algn="just"/>
            <a:r>
              <a:rPr lang="pt-BR" sz="2000" dirty="0" smtClean="0"/>
              <a:t>A amostra selecionada foi dividida em 2 partes aleatoriamente e nomeadas de amostra A e amostra B;</a:t>
            </a:r>
          </a:p>
          <a:p>
            <a:pPr lvl="0" algn="just"/>
            <a:r>
              <a:rPr lang="pt-BR" sz="2000" dirty="0" smtClean="0"/>
              <a:t>A amostra A foi instalada sem filtro retentor de partículas à montante do medidor na bancada volumétrica;</a:t>
            </a:r>
          </a:p>
          <a:p>
            <a:pPr lvl="0" algn="just"/>
            <a:r>
              <a:rPr lang="pt-BR" sz="2000" dirty="0" smtClean="0"/>
              <a:t>A amostra B foi instalada com filtro retentor de partículas à montante do medidor na bancada </a:t>
            </a:r>
            <a:r>
              <a:rPr lang="pt-BR" sz="2000" dirty="0" smtClean="0"/>
              <a:t>volumétrica;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2976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</a:t>
            </a:r>
            <a:r>
              <a:rPr lang="pt-BR" b="1" dirty="0" smtClean="0"/>
              <a:t>Esquema de instalação de filtro e medidor </a:t>
            </a:r>
            <a:r>
              <a:rPr lang="pt-BR" b="1" dirty="0" smtClean="0"/>
              <a:t>em </a:t>
            </a:r>
            <a:r>
              <a:rPr lang="pt-BR" b="1" dirty="0" smtClean="0"/>
              <a:t>bancada </a:t>
            </a:r>
            <a:r>
              <a:rPr lang="pt-BR" b="1" dirty="0" smtClean="0"/>
              <a:t>volumétrica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00166" y="1285860"/>
            <a:ext cx="6143668" cy="4354604"/>
            <a:chOff x="2376" y="1695"/>
            <a:chExt cx="7152" cy="5364"/>
          </a:xfrm>
        </p:grpSpPr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2376" y="1695"/>
              <a:ext cx="7152" cy="5364"/>
              <a:chOff x="2376" y="1695"/>
              <a:chExt cx="7152" cy="5364"/>
            </a:xfrm>
          </p:grpSpPr>
          <p:pic>
            <p:nvPicPr>
              <p:cNvPr id="24580" name="Picture 4" descr="IMG_20161020_1058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6" y="1695"/>
                <a:ext cx="7152" cy="5364"/>
              </a:xfrm>
              <a:prstGeom prst="rect">
                <a:avLst/>
              </a:prstGeom>
              <a:noFill/>
            </p:spPr>
          </p:pic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6033" y="3312"/>
                <a:ext cx="348" cy="228"/>
              </a:xfrm>
              <a:prstGeom prst="rect">
                <a:avLst/>
              </a:prstGeom>
              <a:solidFill>
                <a:srgbClr val="FFFFFF">
                  <a:alpha val="86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pt-BR"/>
              </a:p>
            </p:txBody>
          </p:sp>
        </p:grp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5724" y="4932"/>
              <a:ext cx="816" cy="324"/>
            </a:xfrm>
            <a:prstGeom prst="rect">
              <a:avLst/>
            </a:prstGeom>
            <a:solidFill>
              <a:srgbClr val="C4BC96">
                <a:alpha val="86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MÉTODO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lvl="0" algn="just"/>
            <a:r>
              <a:rPr lang="pt-BR" sz="2000" dirty="0" smtClean="0"/>
              <a:t>Troca da água dos reservatórios da bancada;</a:t>
            </a:r>
          </a:p>
          <a:p>
            <a:pPr lvl="0" algn="just"/>
            <a:r>
              <a:rPr lang="pt-BR" sz="2000" dirty="0" smtClean="0"/>
              <a:t>Ensaio de IDM conforme disposto pela NBR 15538/2014:</a:t>
            </a:r>
          </a:p>
          <a:p>
            <a:pPr lvl="1" algn="just"/>
            <a:r>
              <a:rPr lang="pt-BR" sz="2000" dirty="0" smtClean="0"/>
              <a:t>Ensaio de IDM da amostra A sem a fadiga – IDM inicial;</a:t>
            </a:r>
          </a:p>
          <a:p>
            <a:pPr lvl="1" algn="just"/>
            <a:r>
              <a:rPr lang="pt-BR" sz="2000" dirty="0" smtClean="0"/>
              <a:t>Ensaio de IDM da amostra A com fadiga de 200h (cíclica e contínua) – IDM 200h;</a:t>
            </a:r>
          </a:p>
          <a:p>
            <a:pPr lvl="1" algn="just"/>
            <a:r>
              <a:rPr lang="pt-BR" sz="2000" dirty="0" smtClean="0"/>
              <a:t>Ensaio de IDM da amostra B sem a fadiga – IDM inicial;</a:t>
            </a:r>
          </a:p>
          <a:p>
            <a:pPr lvl="1" algn="just"/>
            <a:r>
              <a:rPr lang="pt-BR" sz="2000" dirty="0" smtClean="0"/>
              <a:t>Ensaio de IDM da amostra B com fadiga de 200h (cíclica e contínua) – IDM 200h;</a:t>
            </a:r>
          </a:p>
          <a:p>
            <a:pPr algn="just"/>
            <a:r>
              <a:rPr lang="pt-BR" sz="2000" dirty="0" smtClean="0"/>
              <a:t>Processamento dos dados em planilhas de </a:t>
            </a:r>
            <a:r>
              <a:rPr lang="pt-BR" sz="2000" dirty="0" smtClean="0"/>
              <a:t>cálculo eletrônicas.</a:t>
            </a:r>
            <a:endParaRPr lang="pt-BR" sz="20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 E DISCUSSÃO</a:t>
            </a:r>
          </a:p>
          <a:p>
            <a:pPr marL="0" indent="0" algn="just">
              <a:buNone/>
            </a:pPr>
            <a:endParaRPr lang="pt-BR" sz="1400" b="1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Imagem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214554"/>
            <a:ext cx="4429156" cy="36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143116"/>
            <a:ext cx="4357686" cy="37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786446" y="250030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92,1%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1538" y="262115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91,4%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868" y="421481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81,1%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215338" y="407194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88,9%</a:t>
            </a:r>
            <a:endParaRPr lang="pt-BR" sz="1400" b="1" dirty="0"/>
          </a:p>
        </p:txBody>
      </p:sp>
      <p:sp>
        <p:nvSpPr>
          <p:cNvPr id="17" name="Retângulo 16"/>
          <p:cNvSpPr/>
          <p:nvPr/>
        </p:nvSpPr>
        <p:spPr>
          <a:xfrm>
            <a:off x="857224" y="5917188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IDM para as duas amostras na condição inicial e após 200h de fadiga</a:t>
            </a:r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 E DISCUSSÃO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IDM </a:t>
            </a:r>
            <a:r>
              <a:rPr lang="pt-BR" sz="2000" dirty="0" smtClean="0"/>
              <a:t>inicial a falta de filtro reduziu o índice de 92,1% para 91,4%, ou seja, afetou o índice em 0,7 pontos </a:t>
            </a:r>
            <a:r>
              <a:rPr lang="pt-BR" sz="2000" dirty="0" smtClean="0"/>
              <a:t>percentuais;</a:t>
            </a:r>
            <a:endParaRPr lang="pt-BR" sz="2000" dirty="0" smtClean="0"/>
          </a:p>
          <a:p>
            <a:pPr algn="just"/>
            <a:r>
              <a:rPr lang="pt-BR" sz="2000" dirty="0" smtClean="0"/>
              <a:t>Após </a:t>
            </a:r>
            <a:r>
              <a:rPr lang="pt-BR" sz="2000" dirty="0" smtClean="0"/>
              <a:t>as 200h de fadiga contínua, o novo índice apurado para o lote de medidores com filtro foi de 88,9%, enquanto para o lote de medidores sem filtro o índice foi de 81,1%, ou seja, uma redução de 7,8 pontos </a:t>
            </a:r>
            <a:r>
              <a:rPr lang="pt-BR" sz="2000" dirty="0" smtClean="0"/>
              <a:t>percentuais</a:t>
            </a:r>
            <a:r>
              <a:rPr lang="pt-BR" sz="2000" dirty="0" smtClean="0"/>
              <a:t>;</a:t>
            </a:r>
            <a:r>
              <a:rPr lang="pt-BR" sz="2000" dirty="0" smtClean="0"/>
              <a:t> </a:t>
            </a:r>
            <a:endParaRPr lang="pt-BR" sz="2000" dirty="0" smtClean="0"/>
          </a:p>
          <a:p>
            <a:pPr algn="just"/>
            <a:r>
              <a:rPr lang="pt-BR" sz="2000" dirty="0" smtClean="0"/>
              <a:t>Tendo em vista o princípio de medição dos hidrômetros velocimétricos ser baseado na velocidade, a fadiga contínua de 200h afetou os mecanismos internos do medidor velocimétrico de forma mais significativa nos medidores sem a presença do filtro retentor de partículas.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428596" y="591718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Curvas de erros para os ensaios de IDM antes da fadiga e após – sem filtro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 l="29167" t="24104" r="28785" b="37433"/>
          <a:stretch>
            <a:fillRect/>
          </a:stretch>
        </p:blipFill>
        <p:spPr bwMode="auto">
          <a:xfrm>
            <a:off x="785818" y="1357297"/>
            <a:ext cx="7572396" cy="4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9167" t="27500" r="28794" b="33680"/>
          <a:stretch>
            <a:fillRect/>
          </a:stretch>
        </p:blipFill>
        <p:spPr bwMode="auto">
          <a:xfrm>
            <a:off x="785786" y="1357297"/>
            <a:ext cx="7545190" cy="43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428596" y="591718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Curvas de erros para os ensaios de IDM antes da fadiga e após – com filtro</a:t>
            </a:r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RESULTADO E DISCUSSÃO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r>
              <a:rPr lang="pt-BR" sz="2000" dirty="0" smtClean="0"/>
              <a:t>O uso </a:t>
            </a:r>
            <a:r>
              <a:rPr lang="pt-BR" sz="2000" dirty="0" smtClean="0"/>
              <a:t>do filtro após as 200 horas de fadiga uma redução do erro de 51,74% na vazão de 10 litros/hora quando comparado com os resultados do ensaio sem filtro para a mesma vazão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Nas vazões superiores a 10 litros/segundo a verificação de redução dos erros é da ordem de 1%, havendo, portanto na curva de erros do ensaio sem o filtro uma tendência à </a:t>
            </a:r>
            <a:r>
              <a:rPr lang="pt-BR" sz="2000" dirty="0" err="1" smtClean="0"/>
              <a:t>sobremedição</a:t>
            </a:r>
            <a:r>
              <a:rPr lang="pt-BR" sz="2000" dirty="0" smtClean="0"/>
              <a:t> com o aumento das horas de fadiga quando comparada com a curva do erro do ensaio com filtro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CONCLUSÕES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Para testes em bancada o filtro mostrou-se eficiente quanto a manutenção da precisão nas vazões mais baixas, reduzindo a submedição – perdas aparentes;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Atualmente medidores do mesmo lote de onde as amostras foram extraídas estão instalados em campo com e sem filtro para posterior análise;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 qualidade da água é um requisito com pouca abordagem durante a verificação da capacidade de medição de um </a:t>
            </a:r>
            <a:r>
              <a:rPr lang="pt-BR" sz="2000" dirty="0" smtClean="0"/>
              <a:t>hidrômetro velocimétrico;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Mas para os </a:t>
            </a:r>
            <a:r>
              <a:rPr lang="pt-BR" sz="2000" dirty="0" smtClean="0"/>
              <a:t>hidrômetros </a:t>
            </a:r>
            <a:r>
              <a:rPr lang="pt-BR" sz="2000" dirty="0" smtClean="0"/>
              <a:t>volumétricos é um importante requisito, </a:t>
            </a:r>
            <a:r>
              <a:rPr lang="pt-BR" sz="2000" dirty="0" smtClean="0"/>
              <a:t>em função do risco de travamento do pistão </a:t>
            </a:r>
            <a:r>
              <a:rPr lang="pt-BR" sz="2000" dirty="0" smtClean="0"/>
              <a:t>rotativo;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Portanto, para </a:t>
            </a:r>
            <a:r>
              <a:rPr lang="pt-BR" sz="2000" dirty="0" smtClean="0"/>
              <a:t>o hidrômetro volumétrico foram desenvolvidos dispositivos adicionais tais como os filtros de </a:t>
            </a:r>
            <a:r>
              <a:rPr lang="pt-BR" sz="2000" dirty="0" smtClean="0"/>
              <a:t>proteção internos e externos, </a:t>
            </a:r>
            <a:r>
              <a:rPr lang="pt-BR" sz="2000" dirty="0" smtClean="0"/>
              <a:t>bem como design especial como o caso das ranhuras nas paredes do pistão rotativo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CONCLUSÕES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Parâmetros referentes à granulometria das partículas existentes nas redes de água podem ser objeto de controle dos serviços de abastecimento de água com o objetivo de especificar medidores com maior robustez para garantir por mais tempo a curva de precisão do medidor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Implantar o controle da qualidade de água (além do aspecto visual) para todo tipo de ensaio em bancadas, tal como feito com temperatura.</a:t>
            </a:r>
            <a:endParaRPr lang="pt-BR" sz="20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2060848"/>
            <a:ext cx="784887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2588" y="1907551"/>
            <a:ext cx="8230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i="1" dirty="0" smtClean="0"/>
              <a:t>Obrigado pela atenção.</a:t>
            </a: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Contatos: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5"/>
              </a:rPr>
              <a:t>luizmendes@saaeguarulhos.sp.gov.br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6"/>
              </a:rPr>
              <a:t>thiagosantim@saaeguarulhos.sp.gov.br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hlinkClick r:id="rId7"/>
              </a:rPr>
              <a:t>matheuscosta@saaeguarulhos.sp.gov.br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11" name="Imagem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66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G_20170313_0917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7000924" cy="397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142976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Filtro </a:t>
            </a:r>
            <a:r>
              <a:rPr lang="pt-BR" b="1" dirty="0" smtClean="0"/>
              <a:t>interno e pistão rotativo com ranhuras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G_20170313_0918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85926"/>
            <a:ext cx="7858180" cy="36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142976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Modelo de filtro retentor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Ausência de dispositivo adicionais nos medidores velocimétricos com o objetivo de reter pequenas partículas;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Pequenas partículas:</a:t>
            </a:r>
          </a:p>
          <a:p>
            <a:pPr lvl="1" algn="just">
              <a:lnSpc>
                <a:spcPct val="150000"/>
              </a:lnSpc>
            </a:pPr>
            <a:r>
              <a:rPr lang="pt-BR" sz="1600" dirty="0" smtClean="0"/>
              <a:t>Grãos de areia advindos do revestimento das redes ou de manutenções;</a:t>
            </a:r>
          </a:p>
          <a:p>
            <a:pPr lvl="1" algn="just">
              <a:lnSpc>
                <a:spcPct val="150000"/>
              </a:lnSpc>
            </a:pPr>
            <a:r>
              <a:rPr lang="pt-BR" sz="1600" dirty="0" smtClean="0"/>
              <a:t>Grãos advindos das </a:t>
            </a:r>
            <a:r>
              <a:rPr lang="pt-BR" sz="1600" dirty="0" err="1" smtClean="0"/>
              <a:t>encrustrações</a:t>
            </a:r>
            <a:r>
              <a:rPr lang="pt-BR" sz="1600" dirty="0" smtClean="0"/>
              <a:t> das tubulações.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Entretanto pelo canal do parafuso regulador pode ocorrer devido às partículas sólidas a:;</a:t>
            </a:r>
          </a:p>
          <a:p>
            <a:pPr lvl="1" algn="just">
              <a:lnSpc>
                <a:spcPct val="150000"/>
              </a:lnSpc>
            </a:pPr>
            <a:r>
              <a:rPr lang="pt-BR" sz="1600" dirty="0" err="1" smtClean="0"/>
              <a:t>Colmatação</a:t>
            </a:r>
            <a:r>
              <a:rPr lang="pt-BR" sz="1600" dirty="0" smtClean="0"/>
              <a:t>;</a:t>
            </a:r>
          </a:p>
          <a:p>
            <a:pPr lvl="1" algn="just">
              <a:lnSpc>
                <a:spcPct val="150000"/>
              </a:lnSpc>
            </a:pPr>
            <a:r>
              <a:rPr lang="pt-BR" sz="1600" dirty="0" smtClean="0"/>
              <a:t>Desgaste do material do parafuso (alteração da regulagem).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2976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Tubulação de cavalete e de rede de distribuição com </a:t>
            </a:r>
            <a:r>
              <a:rPr lang="pt-BR" b="1" dirty="0" err="1" smtClean="0"/>
              <a:t>encrustrações</a:t>
            </a:r>
            <a:endParaRPr lang="pt-BR" dirty="0"/>
          </a:p>
        </p:txBody>
      </p:sp>
      <p:pic>
        <p:nvPicPr>
          <p:cNvPr id="10" name="Imagem 9" descr="IMG_20170428_0806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357298"/>
            <a:ext cx="3214710" cy="4286279"/>
          </a:xfrm>
          <a:prstGeom prst="rect">
            <a:avLst/>
          </a:prstGeom>
        </p:spPr>
      </p:pic>
      <p:pic>
        <p:nvPicPr>
          <p:cNvPr id="12" name="Imagem 11" descr="IMG_20170428_075915.jpg"/>
          <p:cNvPicPr>
            <a:picLocks noChangeAspect="1"/>
          </p:cNvPicPr>
          <p:nvPr/>
        </p:nvPicPr>
        <p:blipFill>
          <a:blip r:embed="rId7" cstate="print"/>
          <a:srcRect l="36982" t="47917" r="33333" b="27083"/>
          <a:stretch>
            <a:fillRect/>
          </a:stretch>
        </p:blipFill>
        <p:spPr>
          <a:xfrm>
            <a:off x="4929190" y="1357298"/>
            <a:ext cx="3753472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2976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Figura – Hidrômetro velocimétrico em corte</a:t>
            </a:r>
            <a:endParaRPr lang="pt-BR" dirty="0"/>
          </a:p>
        </p:txBody>
      </p:sp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428736"/>
            <a:ext cx="7215238" cy="42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INTRODUÇÃO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 </a:t>
            </a:r>
            <a:r>
              <a:rPr lang="pt-BR" sz="2000" dirty="0" err="1" smtClean="0"/>
              <a:t>colmatação</a:t>
            </a:r>
            <a:r>
              <a:rPr lang="pt-BR" sz="2000" dirty="0" smtClean="0"/>
              <a:t> parcial do canal do parafuso regulador impõe uma velocidade maior de fluxo fazendo com que o medidor seja sujeito a um desgaste acelerado, reduzindo a durabilidade;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 </a:t>
            </a:r>
            <a:r>
              <a:rPr lang="pt-BR" sz="2000" dirty="0" err="1" smtClean="0"/>
              <a:t>colmatação</a:t>
            </a:r>
            <a:r>
              <a:rPr lang="pt-BR" sz="2000" dirty="0" smtClean="0"/>
              <a:t> total reduz a precisão do equipamento, aumentando as perdas aparentes;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 desgaste do parafuso regulador pela abrasão entre as partículas sólidas e o material do parafuso </a:t>
            </a:r>
            <a:r>
              <a:rPr lang="pt-BR" sz="2000" dirty="0" smtClean="0"/>
              <a:t>reduz a precisão do equipamento, aumentando as perdas </a:t>
            </a:r>
            <a:r>
              <a:rPr lang="pt-BR" sz="2000" dirty="0" smtClean="0"/>
              <a:t>aparentes.</a:t>
            </a: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2000" cy="12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755070" y="1484784"/>
            <a:ext cx="7705361" cy="4788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OBJETIVO</a:t>
            </a:r>
            <a:endParaRPr lang="pt-BR" sz="2400" b="1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</a:t>
            </a:r>
            <a:r>
              <a:rPr lang="pt-BR" sz="2000" dirty="0" smtClean="0"/>
              <a:t>purar </a:t>
            </a:r>
            <a:r>
              <a:rPr lang="pt-BR" sz="2000" dirty="0" smtClean="0"/>
              <a:t>a precisão dos medidores velocimétricos durante ensaios de IDM – Índice de Desempenho na Medição, conforme disposto pela NBR 15538/2014 antes da fadiga e após a fadiga de 200h sendo uma parte do lote submetida aos ensaios sem o filtro retentor de partículas de montante e outra parte do lote do mesmo lote submetida aos ensaios com o filtro retentor de partículas de montante.</a:t>
            </a:r>
            <a:endParaRPr lang="pt-BR" sz="16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73316"/>
            <a:ext cx="2646362" cy="396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916" y="213489"/>
            <a:ext cx="757892" cy="1090236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913951" y="106297"/>
            <a:ext cx="1826635" cy="10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945</Words>
  <Application>Microsoft Office PowerPoint</Application>
  <PresentationFormat>Apresentação na tela (4:3)</PresentationFormat>
  <Paragraphs>88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o slide principal</dc:title>
  <dc:creator>Luiz Antonio Serrano Junior</dc:creator>
  <cp:lastModifiedBy>Thiago</cp:lastModifiedBy>
  <cp:revision>67</cp:revision>
  <dcterms:created xsi:type="dcterms:W3CDTF">2017-02-02T16:11:11Z</dcterms:created>
  <dcterms:modified xsi:type="dcterms:W3CDTF">2017-06-21T08:37:35Z</dcterms:modified>
</cp:coreProperties>
</file>