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1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575-404A-9FCA-753787954AF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575-404A-9FCA-753787954AF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3575-404A-9FCA-753787954AFC}"/>
              </c:ext>
            </c:extLst>
          </c:dPt>
          <c:cat>
            <c:strRef>
              <c:f>Plan5!$C$59:$C$62</c:f>
              <c:strCache>
                <c:ptCount val="4"/>
                <c:pt idx="0">
                  <c:v>Reciclagem e reutilização</c:v>
                </c:pt>
                <c:pt idx="1">
                  <c:v>Artesanato</c:v>
                </c:pt>
                <c:pt idx="2">
                  <c:v>Violência</c:v>
                </c:pt>
                <c:pt idx="3">
                  <c:v>Não soube responder</c:v>
                </c:pt>
              </c:strCache>
            </c:strRef>
          </c:cat>
          <c:val>
            <c:numRef>
              <c:f>Plan5!$D$59:$D$62</c:f>
              <c:numCache>
                <c:formatCode>0%</c:formatCode>
                <c:ptCount val="4"/>
                <c:pt idx="0">
                  <c:v>0.5</c:v>
                </c:pt>
                <c:pt idx="1">
                  <c:v>0.33333333333333331</c:v>
                </c:pt>
                <c:pt idx="2">
                  <c:v>8.3333333333333329E-2</c:v>
                </c:pt>
                <c:pt idx="3">
                  <c:v>8.3333333333333329E-2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575-404A-9FCA-753787954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7892536"/>
        <c:axId val="220607400"/>
        <c:axId val="0"/>
      </c:bar3DChart>
      <c:catAx>
        <c:axId val="407892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0607400"/>
        <c:crosses val="autoZero"/>
        <c:auto val="1"/>
        <c:lblAlgn val="ctr"/>
        <c:lblOffset val="100"/>
        <c:noMultiLvlLbl val="0"/>
      </c:catAx>
      <c:valAx>
        <c:axId val="220607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Porcentagem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78925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 w="25400" cap="flat" cmpd="sng" algn="ctr">
          <a:noFill/>
          <a:prstDash val="solid"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rgbClr val="4F81BD">
          <a:lumMod val="75000"/>
        </a:srgbClr>
      </a:solidFill>
      <a:prstDash val="solid"/>
      <a:round/>
    </a:ln>
    <a:effectLst/>
  </c:spPr>
  <c:txPr>
    <a:bodyPr/>
    <a:lstStyle/>
    <a:p>
      <a:pPr>
        <a:defRPr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09146900344406"/>
          <c:y val="5.2675025772330207E-2"/>
          <c:w val="0.86137390984335072"/>
          <c:h val="0.6386444787788436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F54-4DB7-BF02-DE7109D3F02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F54-4DB7-BF02-DE7109D3F02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F54-4DB7-BF02-DE7109D3F02C}"/>
              </c:ext>
            </c:extLst>
          </c:dPt>
          <c:cat>
            <c:strRef>
              <c:f>Plan5!$C$79:$C$82</c:f>
              <c:strCache>
                <c:ptCount val="4"/>
                <c:pt idx="0">
                  <c:v>Conscientização</c:v>
                </c:pt>
                <c:pt idx="1">
                  <c:v>Disponibilização do Poder Público</c:v>
                </c:pt>
                <c:pt idx="2">
                  <c:v>Prevenção, Educação e Oficinas</c:v>
                </c:pt>
                <c:pt idx="3">
                  <c:v>Não soube responder</c:v>
                </c:pt>
              </c:strCache>
            </c:strRef>
          </c:cat>
          <c:val>
            <c:numRef>
              <c:f>Plan5!$D$79:$D$82</c:f>
              <c:numCache>
                <c:formatCode>0%</c:formatCode>
                <c:ptCount val="4"/>
                <c:pt idx="0">
                  <c:v>0.58333333333333337</c:v>
                </c:pt>
                <c:pt idx="1">
                  <c:v>0.25</c:v>
                </c:pt>
                <c:pt idx="2">
                  <c:v>8.3333333333333329E-2</c:v>
                </c:pt>
                <c:pt idx="3">
                  <c:v>8.3333333333333329E-2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54-4DB7-BF02-DE7109D3F0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0606616"/>
        <c:axId val="213825744"/>
        <c:axId val="0"/>
      </c:bar3DChart>
      <c:catAx>
        <c:axId val="220606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3825744"/>
        <c:crosses val="autoZero"/>
        <c:auto val="1"/>
        <c:lblAlgn val="ctr"/>
        <c:lblOffset val="100"/>
        <c:noMultiLvlLbl val="0"/>
      </c:catAx>
      <c:valAx>
        <c:axId val="21382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Porcentagem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06066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rgbClr val="4F81BD">
          <a:lumMod val="50000"/>
        </a:srgbClr>
      </a:solidFill>
      <a:prstDash val="solid"/>
      <a:round/>
    </a:ln>
    <a:effectLst/>
  </c:spPr>
  <c:txPr>
    <a:bodyPr/>
    <a:lstStyle/>
    <a:p>
      <a:pPr>
        <a:defRPr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47935180760071E-2"/>
          <c:y val="0.11458285274500093"/>
          <c:w val="0.81504129638479861"/>
          <c:h val="0.7795147877670661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39A-4958-9F5A-B739BC2EF7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39A-4958-9F5A-B739BC2EF72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39A-4958-9F5A-B739BC2EF72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spc="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239A-4958-9F5A-B739BC2EF721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Plan5!$C$20:$C$21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Plan5!$D$20:$D$21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9A-4958-9F5A-B739BC2EF72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rgbClr val="4F81BD">
          <a:lumMod val="50000"/>
        </a:srgbClr>
      </a:solidFill>
      <a:prstDash val="solid"/>
      <a:round/>
    </a:ln>
    <a:effectLst/>
  </c:spPr>
  <c:txPr>
    <a:bodyPr/>
    <a:lstStyle/>
    <a:p>
      <a:pPr>
        <a:defRPr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52FF4-FF02-4F2D-9874-C90FA874ADF5}" type="datetimeFigureOut">
              <a:rPr lang="pt-BR" smtClean="0"/>
              <a:t>27/05/2018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FDA56-3D94-4719-8D5C-B7DF535475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940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D431-F210-4C91-91A5-6883DF0973F3}" type="datetime1">
              <a:rPr lang="pt-BR" smtClean="0"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EECC3-3C84-4D47-8C54-8CB348BAFB08}" type="datetime1">
              <a:rPr lang="pt-BR" smtClean="0"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5E68-C95F-4064-9FB6-87C9847377C4}" type="datetime1">
              <a:rPr lang="pt-BR" smtClean="0"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AA193-4977-4908-9D0D-D92B542D4E39}" type="datetime1">
              <a:rPr lang="pt-BR" smtClean="0"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032F-9F08-40DE-9129-9553327D5C56}" type="datetime1">
              <a:rPr lang="pt-BR" smtClean="0"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E312-CC0B-49F2-9E18-EA5B64FB3C41}" type="datetime1">
              <a:rPr lang="pt-BR" smtClean="0"/>
              <a:t>27/05/2018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BBA76-022C-435D-A438-9091ED6A2CF0}" type="datetime1">
              <a:rPr lang="pt-BR" smtClean="0"/>
              <a:t>27/05/2018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4FF4-08BB-49F2-A823-E51495119DEB}" type="datetime1">
              <a:rPr lang="pt-BR" smtClean="0"/>
              <a:t>27/05/2018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C311-04B1-44AE-BB14-85D0B64077FB}" type="datetime1">
              <a:rPr lang="pt-BR" smtClean="0"/>
              <a:t>27/05/2018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91837-9A24-40F3-89CD-F8C87775F38E}" type="datetime1">
              <a:rPr lang="pt-BR" smtClean="0"/>
              <a:t>27/05/2018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305C-1A39-457E-80A9-1DC79BB4D832}" type="datetime1">
              <a:rPr lang="pt-BR" smtClean="0"/>
              <a:t>27/05/2018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6766F-93DE-47EB-AF2B-0855DE1E8059}" type="datetime1">
              <a:rPr lang="pt-BR" smtClean="0"/>
              <a:t>27/05/2018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3789040"/>
            <a:ext cx="7776864" cy="14401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Juvanilde Sousa de E. Santo Cordeiro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pt-BR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Juliana Souza da Silva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pt-BR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Leidiane de Cássia de Sousa Lima</a:t>
            </a:r>
            <a:endParaRPr lang="pt-BR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pt-BR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Valda Luzia Pantoja de Sousa</a:t>
            </a:r>
            <a:endParaRPr lang="pt-BR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pt-B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ctrTitle" idx="4294967295"/>
          </p:nvPr>
        </p:nvSpPr>
        <p:spPr>
          <a:xfrm>
            <a:off x="359532" y="1206371"/>
            <a:ext cx="8424936" cy="2387600"/>
          </a:xfrm>
        </p:spPr>
        <p:txBody>
          <a:bodyPr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pt-BR" sz="2800" b="1" kern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EDUCAÇÃO AMBIENTAL PARA REDUÇÃO DE RESÍDUOS SÓLIDOS APLICADA NO BAIRRO DA BRASÍLIA - ILHA DE OUTEIRO - BELÉM/PA</a:t>
            </a:r>
            <a:endParaRPr lang="pt-BR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63" y="3212976"/>
            <a:ext cx="7949873" cy="42676"/>
          </a:xfrm>
          <a:prstGeom prst="rect">
            <a:avLst/>
          </a:prstGeom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650868" y="6165304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>
                <a:solidFill>
                  <a:schemeClr val="bg1"/>
                </a:solidFill>
              </a:rPr>
              <a:t>1</a:t>
            </a:fld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1693"/>
            <a:ext cx="8229600" cy="706090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150000"/>
              </a:lnSpc>
              <a:spcBef>
                <a:spcPts val="1200"/>
              </a:spcBef>
            </a:pPr>
            <a:r>
              <a:rPr lang="x-none" sz="3200" b="1" i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RESULTADOS</a:t>
            </a:r>
            <a:r>
              <a:rPr lang="pt-BR" sz="3200" b="1" i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</a:t>
            </a:r>
            <a:r>
              <a:rPr lang="x-none" sz="3200" b="1" i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DISCUSSÕES</a:t>
            </a:r>
            <a:endParaRPr lang="pt-BR" sz="3200" b="1" i="1" kern="0" spc="-50" dirty="0">
              <a:latin typeface="Calibri Light" panose="020F030202020403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35107"/>
            <a:ext cx="7943776" cy="42676"/>
          </a:xfrm>
          <a:prstGeom prst="rect">
            <a:avLst/>
          </a:prstGeom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79712" y="686052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755576" y="1019862"/>
            <a:ext cx="402706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5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Resultado do Questionário: </a:t>
            </a:r>
            <a:endParaRPr lang="pt-BR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3528" y="1484518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Questionário </a:t>
            </a:r>
            <a:r>
              <a:rPr lang="pt-BR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semiestruturado com intuito de identificar o nível de interesse e o grau de importância por ações dessa natureza, na perspectiva das participantes bem como a avaliação da ação </a:t>
            </a:r>
            <a:r>
              <a:rPr lang="pt-BR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realizada.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100% afirmaram </a:t>
            </a:r>
            <a:r>
              <a:rPr lang="pt-BR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doaria parte de seu tempo para participar de reuniões em sua </a:t>
            </a:r>
            <a:r>
              <a:rPr lang="pt-BR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comunidade;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lang="pt-BR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estariam dispostas a colaborar para minimizar o problema da grande geração de </a:t>
            </a:r>
            <a:r>
              <a:rPr lang="pt-BR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resíduos;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</a:t>
            </a:r>
            <a:r>
              <a:rPr lang="pt-BR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ficaram satisfeitas com a ação.</a:t>
            </a:r>
            <a:endParaRPr lang="pt-BR" sz="2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>
                <a:solidFill>
                  <a:schemeClr val="bg1"/>
                </a:solidFill>
              </a:rPr>
              <a:t>10</a:t>
            </a:fld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0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1693"/>
            <a:ext cx="8229600" cy="706090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150000"/>
              </a:lnSpc>
              <a:spcBef>
                <a:spcPts val="1200"/>
              </a:spcBef>
            </a:pPr>
            <a:r>
              <a:rPr lang="x-none" sz="3200" b="1" i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RESULTADOS</a:t>
            </a:r>
            <a:r>
              <a:rPr lang="pt-BR" sz="3200" b="1" i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</a:t>
            </a:r>
            <a:r>
              <a:rPr lang="x-none" sz="3200" b="1" i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DISCUSSÕES</a:t>
            </a:r>
            <a:endParaRPr lang="pt-BR" sz="3200" b="1" i="1" kern="0" spc="-50" dirty="0">
              <a:latin typeface="Calibri Light" panose="020F030202020403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35107"/>
            <a:ext cx="7943776" cy="42676"/>
          </a:xfrm>
          <a:prstGeom prst="rect">
            <a:avLst/>
          </a:prstGeom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79712" y="686052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57200" y="1008582"/>
            <a:ext cx="82296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Quando </a:t>
            </a:r>
            <a:r>
              <a:rPr lang="pt-BR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perguntou sobre quais ações elas gostariam que ocorressem na </a:t>
            </a:r>
            <a:r>
              <a:rPr lang="pt-BR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comunidade?</a:t>
            </a:r>
            <a:endParaRPr lang="pt-B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765233664"/>
              </p:ext>
            </p:extLst>
          </p:nvPr>
        </p:nvGraphicFramePr>
        <p:xfrm>
          <a:off x="1043608" y="2282854"/>
          <a:ext cx="7056784" cy="3172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tângulo 13"/>
          <p:cNvSpPr/>
          <p:nvPr/>
        </p:nvSpPr>
        <p:spPr>
          <a:xfrm>
            <a:off x="2780064" y="1916544"/>
            <a:ext cx="3151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 5 </a:t>
            </a:r>
            <a:r>
              <a:rPr lang="pt-BR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Proposta de </a:t>
            </a:r>
            <a:r>
              <a:rPr lang="pt-BR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Ações </a:t>
            </a:r>
            <a:r>
              <a:rPr lang="pt-BR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pt-BR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Comunidade</a:t>
            </a:r>
            <a:endParaRPr lang="pt-BR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>
                <a:solidFill>
                  <a:schemeClr val="bg1"/>
                </a:solidFill>
              </a:rPr>
              <a:t>11</a:t>
            </a:fld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60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1693"/>
            <a:ext cx="8229600" cy="706090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150000"/>
              </a:lnSpc>
              <a:spcBef>
                <a:spcPts val="1200"/>
              </a:spcBef>
            </a:pPr>
            <a:r>
              <a:rPr lang="x-none" sz="3200" b="1" i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RESULTADOS</a:t>
            </a:r>
            <a:r>
              <a:rPr lang="pt-BR" sz="3200" b="1" i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</a:t>
            </a:r>
            <a:r>
              <a:rPr lang="x-none" sz="3200" b="1" i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DISCUSSÕES</a:t>
            </a:r>
            <a:endParaRPr lang="pt-BR" sz="3200" b="1" i="1" kern="0" spc="-50" dirty="0">
              <a:latin typeface="Calibri Light" panose="020F030202020403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35107"/>
            <a:ext cx="7943776" cy="42676"/>
          </a:xfrm>
          <a:prstGeom prst="rect">
            <a:avLst/>
          </a:prstGeom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79712" y="686052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43508" y="977783"/>
            <a:ext cx="854329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pt-BR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Quando </a:t>
            </a:r>
            <a:r>
              <a:rPr lang="pt-BR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perguntou-se “o que falta para funcionar ações sobre saneamento?”</a:t>
            </a:r>
            <a:endParaRPr lang="pt-B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102096248"/>
              </p:ext>
            </p:extLst>
          </p:nvPr>
        </p:nvGraphicFramePr>
        <p:xfrm>
          <a:off x="971600" y="2348880"/>
          <a:ext cx="705678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tângulo 5"/>
          <p:cNvSpPr/>
          <p:nvPr/>
        </p:nvSpPr>
        <p:spPr>
          <a:xfrm>
            <a:off x="3298254" y="2036121"/>
            <a:ext cx="24865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 6 - Ações </a:t>
            </a:r>
            <a:r>
              <a:rPr lang="pt-BR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sobre </a:t>
            </a:r>
            <a:r>
              <a:rPr lang="pt-BR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Saneamento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>
                <a:solidFill>
                  <a:schemeClr val="bg1"/>
                </a:solidFill>
              </a:rPr>
              <a:t>12</a:t>
            </a:fld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0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1693"/>
            <a:ext cx="8229600" cy="706090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150000"/>
              </a:lnSpc>
              <a:spcBef>
                <a:spcPts val="1200"/>
              </a:spcBef>
            </a:pPr>
            <a:r>
              <a:rPr lang="x-none" sz="3200" b="1" i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RESULTADOS</a:t>
            </a:r>
            <a:r>
              <a:rPr lang="pt-BR" sz="3200" b="1" i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</a:t>
            </a:r>
            <a:r>
              <a:rPr lang="x-none" sz="3200" b="1" i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DISCUSSÕES</a:t>
            </a:r>
            <a:endParaRPr lang="pt-BR" sz="3200" b="1" i="1" kern="0" spc="-50" dirty="0">
              <a:latin typeface="Calibri Light" panose="020F030202020403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35107"/>
            <a:ext cx="7943776" cy="42676"/>
          </a:xfrm>
          <a:prstGeom prst="rect">
            <a:avLst/>
          </a:prstGeom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79712" y="686052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23528" y="983044"/>
            <a:ext cx="836327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Quando </a:t>
            </a:r>
            <a:r>
              <a:rPr lang="pt-BR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 perguntou se já houve alguma ação voltada para esse tipo de problema (resíduos sólidos</a:t>
            </a:r>
            <a:r>
              <a:rPr lang="pt-BR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)?</a:t>
            </a:r>
            <a:endParaRPr lang="pt-B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3615216999"/>
              </p:ext>
            </p:extLst>
          </p:nvPr>
        </p:nvGraphicFramePr>
        <p:xfrm>
          <a:off x="1619673" y="2539884"/>
          <a:ext cx="5544616" cy="2903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tângulo 11"/>
          <p:cNvSpPr/>
          <p:nvPr/>
        </p:nvSpPr>
        <p:spPr>
          <a:xfrm>
            <a:off x="2485850" y="2215722"/>
            <a:ext cx="37513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Figura 7</a:t>
            </a:r>
            <a:r>
              <a:rPr kumimoji="0" lang="pt-BR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Realização de Outras ações na Comunidade</a:t>
            </a:r>
            <a:endParaRPr kumimoji="0" lang="pt-BR" sz="1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554153" y="6093296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>
                <a:solidFill>
                  <a:schemeClr val="bg1"/>
                </a:solidFill>
              </a:rPr>
              <a:t>13</a:t>
            </a:fld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2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1693"/>
            <a:ext cx="8229600" cy="706090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150000"/>
              </a:lnSpc>
              <a:spcBef>
                <a:spcPts val="1200"/>
              </a:spcBef>
            </a:pPr>
            <a:r>
              <a:rPr lang="x-none" sz="3200" b="1" i="1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CONCLUSÃO</a:t>
            </a:r>
            <a:endParaRPr lang="pt-BR" sz="3200" b="1" i="1" kern="0" spc="-50" dirty="0">
              <a:solidFill>
                <a:sysClr val="windowText" lastClr="0000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35107"/>
            <a:ext cx="7943776" cy="42676"/>
          </a:xfrm>
          <a:prstGeom prst="rect">
            <a:avLst/>
          </a:prstGeom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79712" y="686052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539552" y="1010753"/>
            <a:ext cx="786142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 hangingPunct="0">
              <a:spcAft>
                <a:spcPts val="0"/>
              </a:spcAft>
            </a:pPr>
            <a:r>
              <a:rPr lang="pt-BR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comunidade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está disposta a participar de ações que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venha a minimizar os resíduos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gerados, uma vez que, 100% estão dispostas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participarem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ações voltadas à melhoria das condições sanitárias da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comunidade.</a:t>
            </a:r>
          </a:p>
          <a:p>
            <a:pPr lvl="0" algn="just"/>
            <a:r>
              <a:rPr lang="pt-BR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Sentem-se </a:t>
            </a:r>
            <a:r>
              <a:rPr lang="pt-BR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grande parte responsáveis pelo estado que se encontra a comunidade, haja visto que 58% acredita que, a conscientização é peça fundamental para mudanças de hábitos</a:t>
            </a:r>
            <a:r>
              <a:rPr lang="pt-BR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 hangingPunct="0">
              <a:spcAft>
                <a:spcPts val="0"/>
              </a:spcAft>
            </a:pP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Percebem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também, a ausência das Políticas Públicas e, por isso, a necessidade de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atuarem mais nesse problema.</a:t>
            </a:r>
          </a:p>
          <a:p>
            <a:pPr lvl="0" algn="just"/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Portanto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educação ambiental, atua como peça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fundamental, assim levar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mais discussões e técnicas para o tratamento de resíduos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sólidos,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por consequência última, contribui para a melhora de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vida de cada cidadão.</a:t>
            </a:r>
            <a:endParaRPr lang="pt-BR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553200" y="6019202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>
                <a:solidFill>
                  <a:schemeClr val="bg1"/>
                </a:solidFill>
              </a:rPr>
              <a:t>14</a:t>
            </a:fld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8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1693"/>
            <a:ext cx="8229600" cy="706090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150000"/>
              </a:lnSpc>
              <a:spcBef>
                <a:spcPts val="1200"/>
              </a:spcBef>
            </a:pPr>
            <a:r>
              <a:rPr lang="x-none" sz="3200" b="1" i="1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REFERÊNCIAS</a:t>
            </a:r>
            <a:endParaRPr lang="pt-BR" sz="3200" b="1" i="1" kern="0" spc="-50" dirty="0">
              <a:solidFill>
                <a:sysClr val="windowText" lastClr="000000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35107"/>
            <a:ext cx="7943776" cy="42676"/>
          </a:xfrm>
          <a:prstGeom prst="rect">
            <a:avLst/>
          </a:prstGeom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79712" y="686052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71380" y="1268760"/>
            <a:ext cx="8435280" cy="42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-180340" algn="just">
              <a:lnSpc>
                <a:spcPct val="150000"/>
              </a:lnSpc>
              <a:spcAft>
                <a:spcPts val="0"/>
              </a:spcAft>
            </a:pPr>
            <a:r>
              <a:rPr lang="pt-B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BRASIL, </a:t>
            </a:r>
            <a:r>
              <a:rPr lang="pt-BR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Lei 9.795 de 27 de abril de 1999</a:t>
            </a:r>
            <a:r>
              <a:rPr lang="pt-B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Dispõe sobre a Educação Ambiental, Institui a Política Nacional de Educação Ambiental e dá outras providências. Disponível em: </a:t>
            </a:r>
            <a:r>
              <a:rPr lang="pt-B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 Http://www.planalto.gov.br.&gt;. </a:t>
            </a:r>
            <a:r>
              <a:rPr lang="pt-B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Acesso em: 24 jun. 2017. </a:t>
            </a:r>
            <a:endParaRPr lang="pt-B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 algn="just">
              <a:lnSpc>
                <a:spcPct val="150000"/>
              </a:lnSpc>
              <a:spcAft>
                <a:spcPts val="0"/>
              </a:spcAft>
            </a:pPr>
            <a:r>
              <a:rPr lang="pt-BR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____Lei Nº 11.445, de 5 de janeiro de 2007</a:t>
            </a:r>
            <a:r>
              <a:rPr lang="pt-B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Estabelece diretrizes nacionais para o saneamento básico e dá outras providências. Disponível em</a:t>
            </a:r>
            <a:r>
              <a:rPr lang="pt-B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&lt;</a:t>
            </a:r>
            <a:r>
              <a:rPr lang="pt-B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</a:t>
            </a:r>
            <a:r>
              <a:rPr lang="pt-BR" sz="1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pt-B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//www.planalto.gov.br/ccivil_03</a:t>
            </a:r>
            <a:r>
              <a:rPr lang="pt-B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/_ato2007-2010/.../lei/11445.htm.&gt;. Acesso em: 24 </a:t>
            </a:r>
            <a:r>
              <a:rPr lang="pt-B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jun</a:t>
            </a:r>
            <a:r>
              <a:rPr lang="pt-B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2017.</a:t>
            </a:r>
          </a:p>
          <a:p>
            <a:pPr marL="180340" indent="-180340" algn="just">
              <a:lnSpc>
                <a:spcPct val="150000"/>
              </a:lnSpc>
              <a:spcAft>
                <a:spcPts val="0"/>
              </a:spcAft>
            </a:pPr>
            <a:r>
              <a:rPr lang="pt-BR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____Lei No 12.305, de agosto de 2010. </a:t>
            </a:r>
            <a:r>
              <a:rPr lang="pt-B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Institui a Política Nacional de Resíduos Sólidos; altera a Lei no 9.605, de 12 de fevereiro de 1998; e dá outras providências. Disponível em</a:t>
            </a:r>
            <a:r>
              <a:rPr lang="pt-BR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&lt;</a:t>
            </a:r>
            <a:r>
              <a:rPr lang="pt-B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Http://www.planalto.gov.br/ccivil_03/_ato2007-2010/.../lei/l12305.htm.&gt;. Acesso em: 24 jun.  2017.</a:t>
            </a:r>
          </a:p>
          <a:p>
            <a:pPr marL="180340" indent="-180340" algn="just">
              <a:lnSpc>
                <a:spcPct val="150000"/>
              </a:lnSpc>
              <a:spcAft>
                <a:spcPts val="0"/>
              </a:spcAft>
            </a:pPr>
            <a:r>
              <a:rPr lang="pt-B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MARCATTO, Celso. </a:t>
            </a:r>
            <a:r>
              <a:rPr lang="pt-BR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Educação Ambiental: Conceitos e Princípios. </a:t>
            </a:r>
            <a:r>
              <a:rPr lang="pt-B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Belo Horizonte: FEAM, 2002. 64 p.</a:t>
            </a:r>
            <a:endParaRPr lang="pt-BR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 algn="just">
              <a:lnSpc>
                <a:spcPct val="150000"/>
              </a:lnSpc>
              <a:spcAft>
                <a:spcPts val="0"/>
              </a:spcAft>
            </a:pPr>
            <a:r>
              <a:rPr lang="pt-B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MACHADO, Paulo Affonso Leme. </a:t>
            </a:r>
            <a:r>
              <a:rPr lang="pt-BR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Direito Ambiental Brasileiro</a:t>
            </a:r>
            <a:r>
              <a:rPr lang="pt-BR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11 ed. São Paulo: Malheiros, 2003.</a:t>
            </a:r>
          </a:p>
          <a:p>
            <a:pPr marL="180340" indent="-180340" algn="just">
              <a:lnSpc>
                <a:spcPct val="150000"/>
              </a:lnSpc>
              <a:spcAft>
                <a:spcPts val="0"/>
              </a:spcAft>
            </a:pPr>
            <a:r>
              <a:rPr lang="pt-B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SEARA FILHO, G. </a:t>
            </a:r>
            <a:r>
              <a:rPr lang="pt-BR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Apontamentos de Introdução à Educação Ambiental</a:t>
            </a:r>
            <a:r>
              <a:rPr lang="pt-BR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Revista Ambiental, ano 1, v. 1, p. 40-44, 1987.</a:t>
            </a:r>
            <a:r>
              <a:rPr lang="pt-BR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70688" y="6093296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>
                <a:solidFill>
                  <a:schemeClr val="bg1"/>
                </a:solidFill>
              </a:rPr>
              <a:t>15</a:t>
            </a:fld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1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150000"/>
              </a:lnSpc>
              <a:spcBef>
                <a:spcPts val="1200"/>
              </a:spcBef>
              <a:defRPr/>
            </a:pPr>
            <a:r>
              <a:rPr lang="x-none" sz="3200" b="1" i="1" kern="0" spc="-5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INTRODUÇÃO</a:t>
            </a:r>
            <a:endParaRPr lang="pt-BR" sz="32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572" y="980728"/>
            <a:ext cx="7943776" cy="4267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87524" y="836712"/>
            <a:ext cx="8568952" cy="600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pt-BR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388166"/>
              </p:ext>
            </p:extLst>
          </p:nvPr>
        </p:nvGraphicFramePr>
        <p:xfrm>
          <a:off x="1165120" y="1124744"/>
          <a:ext cx="7200800" cy="443203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100234">
                  <a:extLst>
                    <a:ext uri="{9D8B030D-6E8A-4147-A177-3AD203B41FA5}">
                      <a16:colId xmlns:a16="http://schemas.microsoft.com/office/drawing/2014/main" val="2179811451"/>
                    </a:ext>
                  </a:extLst>
                </a:gridCol>
                <a:gridCol w="5100566">
                  <a:extLst>
                    <a:ext uri="{9D8B030D-6E8A-4147-A177-3AD203B41FA5}">
                      <a16:colId xmlns:a16="http://schemas.microsoft.com/office/drawing/2014/main" val="2950472115"/>
                    </a:ext>
                  </a:extLst>
                </a:gridCol>
              </a:tblGrid>
              <a:tr h="1046686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Lei Nº 11.445, de 5 de janeiro de 2007</a:t>
                      </a:r>
                      <a:r>
                        <a:rPr lang="pt-BR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pt-BR" sz="12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Estabelece diretrizes nacionais para o Saneamento Básico e dá outras providências.</a:t>
                      </a:r>
                      <a:r>
                        <a:rPr lang="pt-BR" sz="1200" b="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pt-BR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pt-BR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Art. </a:t>
                      </a:r>
                      <a:r>
                        <a:rPr kumimoji="0" lang="pt-B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pt-BR" sz="1400" b="0" i="0" u="sng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pt-BR" sz="1400" b="0" u="non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Inciso I, D</a:t>
                      </a:r>
                      <a:r>
                        <a:rPr lang="pt-BR" sz="14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pt-BR" sz="1400" b="0" u="non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Alíneas c) </a:t>
                      </a:r>
                      <a:r>
                        <a:rPr lang="pt-BR" sz="1400" b="0" u="non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limpeza</a:t>
                      </a:r>
                      <a:r>
                        <a:rPr lang="pt-BR" sz="1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urbana e manejo de resíduos sólidos: conjunto de atividades, infraestruturas e instalações operacionais de coleta, transporte, transbordo, tratamento e destino final do lixo doméstico e do lixo originário da varrição e limpeza de logradouros e vias públicas.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142015"/>
                  </a:ext>
                </a:extLst>
              </a:tr>
              <a:tr h="1857248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Lei Nº 12.305, de agosto de 2010. </a:t>
                      </a:r>
                      <a:r>
                        <a:rPr lang="pt-BR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Institui a Política Nacional de Resíduos Sólidos; altera a Lei no 9.605, de 12 de fevereiro de 1998; e dá outras providências.</a:t>
                      </a:r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pt-BR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Art. </a:t>
                      </a:r>
                      <a:r>
                        <a:rPr kumimoji="0" lang="pt-B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pt-BR" sz="1400" b="0" i="0" u="sng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kumimoji="0" lang="pt-BR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pt-BR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Inciso </a:t>
                      </a:r>
                      <a:r>
                        <a:rPr lang="pt-BR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X,</a:t>
                      </a:r>
                      <a:r>
                        <a:rPr lang="pt-BR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t-BR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gerenciamento de resíduos sólidos: conjunto de ações exercidas, direta ou indiretamente, nas etapas de coleta, transporte, transbordo, tratamento e destinação final ambientalmente adequada dos resíduos sólidos e disposição final ambientalmente adequada dos rejeitos, de acordo com plano municipal de gestão integrada de resíduos sólidos ou com plano de gerenciamento de resíduos sólidos, exigidos na forma desta Lei.</a:t>
                      </a:r>
                      <a:endParaRPr lang="pt-B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515737"/>
                  </a:ext>
                </a:extLst>
              </a:tr>
              <a:tr h="1416545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Lei Nº 9.795 de 27 de abril de 1999</a:t>
                      </a:r>
                      <a:r>
                        <a:rPr lang="pt-BR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Dispõe sobre a Educação Ambiental, Institui a Política Nacional de Educação Ambiental e dá outras providências.</a:t>
                      </a:r>
                      <a:endParaRPr lang="pt-BR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pt-B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Art. 1</a:t>
                      </a:r>
                      <a:r>
                        <a:rPr lang="pt-BR" sz="1400" u="sng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pt-BR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Entendem-se por educação ambiental os processos por meio dos quais o indivíduo e a coletividade constroem valores sociais, conhecimentos, habilidades, atitudes e competências voltadas para a conservação do meio ambiente, bem de uso comum do povo, essencial à sadia qualidade de vida e sua sustentabilidade.</a:t>
                      </a:r>
                      <a:endParaRPr lang="pt-B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731603"/>
                  </a:ext>
                </a:extLst>
              </a:tr>
            </a:tbl>
          </a:graphicData>
        </a:graphic>
      </p:graphicFrame>
      <p:sp>
        <p:nvSpPr>
          <p:cNvPr id="8" name="Espaço Reservado para Conteúdo 2"/>
          <p:cNvSpPr txBox="1">
            <a:spLocks/>
          </p:cNvSpPr>
          <p:nvPr/>
        </p:nvSpPr>
        <p:spPr>
          <a:xfrm rot="16200000">
            <a:off x="-1344771" y="3091838"/>
            <a:ext cx="4142186" cy="640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50000"/>
              </a:lnSpc>
              <a:spcBef>
                <a:spcPts val="1200"/>
              </a:spcBef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Fundamento Legal</a:t>
            </a:r>
            <a:endParaRPr lang="pt-BR" sz="20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863797" y="5482953"/>
            <a:ext cx="1751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pt-BR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Fonte : Adaptado, 2017.</a:t>
            </a:r>
            <a:endParaRPr lang="pt-BR" sz="1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>
                <a:solidFill>
                  <a:schemeClr val="bg1"/>
                </a:solidFill>
              </a:rPr>
              <a:t>2</a:t>
            </a:fld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57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150000"/>
              </a:lnSpc>
              <a:spcBef>
                <a:spcPts val="1200"/>
              </a:spcBef>
              <a:defRPr/>
            </a:pPr>
            <a:r>
              <a:rPr lang="x-none" sz="3200" b="1" i="1" kern="0" spc="-5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INTRODUÇÃO</a:t>
            </a:r>
            <a:endParaRPr lang="pt-BR" sz="32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35107"/>
            <a:ext cx="7943776" cy="4267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06938" y="836712"/>
            <a:ext cx="84352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Assim </a:t>
            </a:r>
            <a:r>
              <a:rPr lang="pt-BR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trabalho tem por objetivo elaborar um plano de mobilização em educação Ambiental sanitária no bairro da </a:t>
            </a:r>
            <a:r>
              <a:rPr lang="pt-BR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Brasília - Outeiro </a:t>
            </a:r>
            <a:r>
              <a:rPr lang="pt-BR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Belém-Pará, para que possam ser id</a:t>
            </a:r>
            <a:r>
              <a:rPr lang="pt-BR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entificadas as necessidades sanitárias da comunidade e </a:t>
            </a:r>
            <a:r>
              <a:rPr lang="pt-BR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através </a:t>
            </a:r>
            <a:r>
              <a:rPr lang="pt-BR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ação ambiental usada como ferramenta, para contribuir numa melhor atitude </a:t>
            </a:r>
            <a:r>
              <a:rPr lang="pt-BR" sz="2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ecológica </a:t>
            </a:r>
            <a:r>
              <a:rPr lang="pt-BR" sz="25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mesma. Assim realizar palestras e oficinas em educação ambiental sobre resíduos sólidos, no intuito de reduzir a produção dos resíduos gerados no local.</a:t>
            </a:r>
            <a:endParaRPr lang="pt-BR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72176" y="6107767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>
                <a:solidFill>
                  <a:schemeClr val="bg1"/>
                </a:solidFill>
              </a:rPr>
              <a:t>3</a:t>
            </a:fld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150000"/>
              </a:lnSpc>
              <a:spcBef>
                <a:spcPts val="1200"/>
              </a:spcBef>
            </a:pPr>
            <a:r>
              <a:rPr lang="x-none" sz="3200" b="1" i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 E MÉTODOS</a:t>
            </a:r>
            <a:endParaRPr lang="pt-BR" sz="3200" b="1" i="1" kern="0" spc="-50" dirty="0">
              <a:latin typeface="Calibri Light" panose="020F030202020403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38052"/>
            <a:ext cx="7943776" cy="4267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288628" y="1484784"/>
            <a:ext cx="82809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457200" algn="just">
              <a:lnSpc>
                <a:spcPct val="150000"/>
              </a:lnSpc>
              <a:spcBef>
                <a:spcPts val="1200"/>
              </a:spcBef>
              <a:buClr>
                <a:schemeClr val="tx2">
                  <a:lumMod val="50000"/>
                </a:schemeClr>
              </a:buClr>
              <a:buSzPct val="160000"/>
              <a:buFont typeface="Wingdings" panose="05000000000000000000" pitchFamily="2" charset="2"/>
              <a:buChar char="v"/>
            </a:pP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Revisão Bibliográfica;</a:t>
            </a:r>
          </a:p>
          <a:p>
            <a:pPr marL="685800" lvl="0" indent="-457200" algn="just">
              <a:lnSpc>
                <a:spcPct val="150000"/>
              </a:lnSpc>
              <a:spcBef>
                <a:spcPts val="1200"/>
              </a:spcBef>
              <a:buClr>
                <a:schemeClr val="tx2">
                  <a:lumMod val="50000"/>
                </a:schemeClr>
              </a:buClr>
              <a:buSzPct val="160000"/>
              <a:buFont typeface="Wingdings" panose="05000000000000000000" pitchFamily="2" charset="2"/>
              <a:buChar char="v"/>
            </a:pPr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Visita </a:t>
            </a:r>
            <a:r>
              <a:rPr lang="pt-BR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lócus;</a:t>
            </a:r>
            <a:endParaRPr lang="pt-B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0" indent="-457200" algn="just">
              <a:lnSpc>
                <a:spcPct val="150000"/>
              </a:lnSpc>
              <a:spcBef>
                <a:spcPts val="1200"/>
              </a:spcBef>
              <a:buClr>
                <a:schemeClr val="tx2">
                  <a:lumMod val="50000"/>
                </a:schemeClr>
              </a:buClr>
              <a:buSzPct val="160000"/>
              <a:buFont typeface="Wingdings" panose="05000000000000000000" pitchFamily="2" charset="2"/>
              <a:buChar char="v"/>
            </a:pP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Realização de Palestra e  Oficina; </a:t>
            </a:r>
          </a:p>
          <a:p>
            <a:pPr marL="685800" lvl="0" indent="-457200" algn="just">
              <a:lnSpc>
                <a:spcPct val="150000"/>
              </a:lnSpc>
              <a:spcBef>
                <a:spcPts val="1200"/>
              </a:spcBef>
              <a:buClr>
                <a:schemeClr val="tx2">
                  <a:lumMod val="50000"/>
                </a:schemeClr>
              </a:buClr>
              <a:buSzPct val="160000"/>
              <a:buFont typeface="Wingdings" panose="05000000000000000000" pitchFamily="2" charset="2"/>
              <a:buChar char="v"/>
            </a:pPr>
            <a:r>
              <a:rPr lang="pt-BR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Questionários</a:t>
            </a:r>
            <a:r>
              <a:rPr lang="pt-B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 Avaliação da Ação Realizada.</a:t>
            </a:r>
            <a:endParaRPr lang="pt-BR" sz="3000" cap="all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>
                <a:solidFill>
                  <a:schemeClr val="bg1"/>
                </a:solidFill>
              </a:rPr>
              <a:t>4</a:t>
            </a:fld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150000"/>
              </a:lnSpc>
              <a:spcBef>
                <a:spcPts val="1200"/>
              </a:spcBef>
            </a:pPr>
            <a:r>
              <a:rPr lang="x-none" sz="3200" b="1" i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 E MÉTODOS</a:t>
            </a:r>
            <a:endParaRPr lang="pt-BR" sz="3200" b="1" i="1" kern="0" spc="-50" dirty="0">
              <a:latin typeface="Calibri Light" panose="020F030202020403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35107"/>
            <a:ext cx="7943776" cy="426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57200" y="1124744"/>
            <a:ext cx="807524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500" b="1" i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Descrição da Área de Estudo</a:t>
            </a:r>
            <a:endParaRPr lang="pt-BR" sz="25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441" y="1984341"/>
            <a:ext cx="3787935" cy="355655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023" y="1917651"/>
            <a:ext cx="2150176" cy="1295325"/>
          </a:xfrm>
          <a:prstGeom prst="rect">
            <a:avLst/>
          </a:prstGeom>
        </p:spPr>
      </p:pic>
      <p:cxnSp>
        <p:nvCxnSpPr>
          <p:cNvPr id="26" name="Conector de Seta Reta 25"/>
          <p:cNvCxnSpPr/>
          <p:nvPr/>
        </p:nvCxnSpPr>
        <p:spPr>
          <a:xfrm flipV="1">
            <a:off x="5940152" y="2489555"/>
            <a:ext cx="720080" cy="917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tângulo 27"/>
          <p:cNvSpPr/>
          <p:nvPr/>
        </p:nvSpPr>
        <p:spPr>
          <a:xfrm>
            <a:off x="611561" y="1776849"/>
            <a:ext cx="2952328" cy="371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trabalho foi desenvolvido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praia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Brasília que fica na Ilha do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Outeiro,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distrito de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Belém. E é uma </a:t>
            </a:r>
            <a:r>
              <a:rPr lang="pt-BR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 34 ilhas que integram a Região </a:t>
            </a:r>
            <a:r>
              <a:rPr lang="pt-BR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Metropolitana.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0" name="Retângulo 2059"/>
          <p:cNvSpPr/>
          <p:nvPr/>
        </p:nvSpPr>
        <p:spPr>
          <a:xfrm>
            <a:off x="4773723" y="5493251"/>
            <a:ext cx="21739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Fonte: Google Maps, 2017.</a:t>
            </a:r>
            <a:endParaRPr lang="pt-BR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2" name="Retângulo 2071"/>
          <p:cNvSpPr/>
          <p:nvPr/>
        </p:nvSpPr>
        <p:spPr>
          <a:xfrm>
            <a:off x="3694518" y="1608790"/>
            <a:ext cx="4070859" cy="336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pt-BR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1 -</a:t>
            </a:r>
            <a:r>
              <a:rPr lang="pt-BR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Localização da </a:t>
            </a:r>
            <a:r>
              <a:rPr lang="pt-BR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Área Realizada </a:t>
            </a:r>
            <a:r>
              <a:rPr lang="pt-BR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Pesquisa</a:t>
            </a:r>
            <a:endParaRPr lang="pt-BR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553200" y="6051644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>
                <a:solidFill>
                  <a:schemeClr val="bg1"/>
                </a:solidFill>
              </a:rPr>
              <a:t>5</a:t>
            </a:fld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5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150000"/>
              </a:lnSpc>
              <a:spcBef>
                <a:spcPts val="1200"/>
              </a:spcBef>
            </a:pPr>
            <a:r>
              <a:rPr lang="x-none" sz="3200" b="1" i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RESULTADOS</a:t>
            </a:r>
            <a:r>
              <a:rPr lang="pt-BR" sz="3200" b="1" i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</a:t>
            </a:r>
            <a:r>
              <a:rPr lang="x-none" sz="3200" b="1" i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DISCUSSÕES</a:t>
            </a:r>
            <a:endParaRPr lang="pt-BR" sz="3200" b="1" i="1" kern="0" spc="-50" dirty="0">
              <a:latin typeface="Calibri Light" panose="020F030202020403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35107"/>
            <a:ext cx="7943776" cy="426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89070" y="980309"/>
            <a:ext cx="807524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25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Resultado do </a:t>
            </a:r>
            <a:r>
              <a:rPr lang="pt-BR" sz="25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Diagnóstico:</a:t>
            </a:r>
            <a:endParaRPr lang="pt-BR" sz="2500" b="1" i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8" y="1457363"/>
            <a:ext cx="83632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 fontAlgn="base" hangingPunct="0">
              <a:lnSpc>
                <a:spcPct val="150000"/>
              </a:lnSpc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Produção </a:t>
            </a:r>
            <a:r>
              <a:rPr lang="pt-BR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média por família de resíduo é de 02 sacos de lixo por </a:t>
            </a:r>
            <a:r>
              <a:rPr lang="pt-BR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dia;</a:t>
            </a:r>
          </a:p>
          <a:p>
            <a:pPr marL="171450" lvl="0" indent="-171450" algn="just" fontAlgn="base" hangingPunct="0">
              <a:lnSpc>
                <a:spcPct val="150000"/>
              </a:lnSpc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Não </a:t>
            </a:r>
            <a:r>
              <a:rPr lang="pt-BR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existe coleta seletiva, o resíduo orgânico e misturado com o material que poderia ser reciclado ou reaproveitado, não há nenhuma iniciativa de reutilização</a:t>
            </a:r>
            <a:r>
              <a:rPr lang="pt-BR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comunidade com relação à coleta de </a:t>
            </a:r>
            <a:r>
              <a:rPr lang="pt-BR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resíduo;</a:t>
            </a:r>
          </a:p>
          <a:p>
            <a:pPr marL="171450" lvl="0" indent="-171450" algn="just" fontAlgn="base" hangingPunct="0">
              <a:lnSpc>
                <a:spcPct val="150000"/>
              </a:lnSpc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Constatou </a:t>
            </a:r>
            <a:r>
              <a:rPr lang="pt-BR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a forma mais frequente de se livrar do resíduo é sua queima direta, resposta unanime por todos os </a:t>
            </a:r>
            <a:r>
              <a:rPr lang="pt-BR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entrevistados;</a:t>
            </a:r>
          </a:p>
          <a:p>
            <a:pPr marL="171450" lvl="0" indent="-171450" algn="just" fontAlgn="base" hangingPunct="0">
              <a:lnSpc>
                <a:spcPct val="150000"/>
              </a:lnSpc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Não </a:t>
            </a:r>
            <a:r>
              <a:rPr lang="pt-BR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existem pontos de coleta de materiais especiais (pilhas e bateria) os mesmos são descartados no lixo comum</a:t>
            </a:r>
            <a:r>
              <a:rPr lang="pt-BR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t-BR" sz="2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>
                <a:solidFill>
                  <a:schemeClr val="bg1"/>
                </a:solidFill>
              </a:rPr>
              <a:t>6</a:t>
            </a:fld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97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150000"/>
              </a:lnSpc>
              <a:spcBef>
                <a:spcPts val="1200"/>
              </a:spcBef>
            </a:pPr>
            <a:r>
              <a:rPr lang="x-none" sz="3200" b="1" i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RESULTADOS</a:t>
            </a:r>
            <a:r>
              <a:rPr lang="pt-BR" sz="3200" b="1" i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</a:t>
            </a:r>
            <a:r>
              <a:rPr lang="x-none" sz="3200" b="1" i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DISCUSSÕES</a:t>
            </a:r>
            <a:endParaRPr lang="pt-BR" sz="3200" b="1" i="1" kern="0" spc="-50" dirty="0">
              <a:latin typeface="Calibri Light" panose="020F030202020403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35107"/>
            <a:ext cx="7943776" cy="4267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23527" y="949864"/>
            <a:ext cx="8568952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 fontAlgn="base" hangingPunct="0">
              <a:lnSpc>
                <a:spcPct val="150000"/>
              </a:lnSpc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Não </a:t>
            </a:r>
            <a:r>
              <a:rPr lang="pt-BR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existem pontos públicos de coletas (containers</a:t>
            </a:r>
            <a:r>
              <a:rPr lang="pt-BR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171450" lvl="0" indent="-171450" algn="just" fontAlgn="base" hangingPunct="0">
              <a:lnSpc>
                <a:spcPct val="150000"/>
              </a:lnSpc>
              <a:spcAft>
                <a:spcPts val="0"/>
              </a:spcAft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Consta </a:t>
            </a:r>
            <a:r>
              <a:rPr lang="pt-BR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frequentemente os resíduos ficam acumulados, pelo fato dos moradores não respeitarem os dias de coleta</a:t>
            </a:r>
            <a:r>
              <a:rPr lang="pt-BR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149334" y="2492454"/>
            <a:ext cx="2917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 2 -  Acumulo de </a:t>
            </a:r>
            <a:r>
              <a:rPr lang="pt-BR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Lixo </a:t>
            </a:r>
            <a:r>
              <a:rPr lang="pt-BR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Céu Aberto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3"/>
          <a:srcRect l="6102"/>
          <a:stretch/>
        </p:blipFill>
        <p:spPr>
          <a:xfrm>
            <a:off x="251521" y="2780928"/>
            <a:ext cx="8568952" cy="2880320"/>
          </a:xfrm>
          <a:prstGeom prst="rect">
            <a:avLst/>
          </a:prstGeom>
          <a:ln>
            <a:noFill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686873" y="6165304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>
                <a:solidFill>
                  <a:schemeClr val="bg1"/>
                </a:solidFill>
              </a:rPr>
              <a:t>7</a:t>
            </a:fld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71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150000"/>
              </a:lnSpc>
              <a:spcBef>
                <a:spcPts val="1200"/>
              </a:spcBef>
            </a:pPr>
            <a:r>
              <a:rPr lang="x-none" sz="3200" b="1" i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RESULTADOS</a:t>
            </a:r>
            <a:r>
              <a:rPr lang="pt-BR" sz="3200" b="1" i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</a:t>
            </a:r>
            <a:r>
              <a:rPr lang="x-none" sz="3200" b="1" i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DISCUSSÕES</a:t>
            </a:r>
            <a:endParaRPr lang="pt-BR" sz="3200" b="1" i="1" kern="0" spc="-50" dirty="0">
              <a:latin typeface="Calibri Light" panose="020F030202020403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35107"/>
            <a:ext cx="7943776" cy="4267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796752" y="1073423"/>
            <a:ext cx="741682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Resultado da Ação: </a:t>
            </a:r>
            <a:endParaRPr lang="pt-BR" sz="2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85193" y="2509539"/>
            <a:ext cx="389877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Poluição;</a:t>
            </a:r>
          </a:p>
          <a:p>
            <a:pPr marL="342900" indent="-34290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Degradação </a:t>
            </a:r>
            <a:r>
              <a:rPr lang="pt-BR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meio </a:t>
            </a:r>
            <a:r>
              <a:rPr lang="pt-BR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ambiente;</a:t>
            </a:r>
          </a:p>
          <a:p>
            <a:pPr marL="342900" indent="-34290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Reciclagem e reutilização;</a:t>
            </a:r>
          </a:p>
          <a:p>
            <a:pPr marL="342900" indent="-34290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possibilidades </a:t>
            </a:r>
            <a:r>
              <a:rPr lang="pt-BR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obtenção de renda com resíduos gerados na </a:t>
            </a:r>
            <a:r>
              <a:rPr lang="pt-BR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comunidade.</a:t>
            </a:r>
            <a:endParaRPr lang="pt-B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23528" y="1505803"/>
            <a:ext cx="8363272" cy="1003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Nesta </a:t>
            </a:r>
            <a:r>
              <a:rPr lang="pt-BR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etapa, realizou-se uma palestra </a:t>
            </a:r>
            <a:r>
              <a:rPr lang="pt-BR" sz="2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oficina que </a:t>
            </a:r>
            <a:r>
              <a:rPr lang="pt-BR" sz="2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demonstrou os principais conceitos sobre: </a:t>
            </a:r>
          </a:p>
        </p:txBody>
      </p:sp>
      <p:sp>
        <p:nvSpPr>
          <p:cNvPr id="9" name="Retângulo 8"/>
          <p:cNvSpPr/>
          <p:nvPr/>
        </p:nvSpPr>
        <p:spPr>
          <a:xfrm>
            <a:off x="4847886" y="2277797"/>
            <a:ext cx="3612952" cy="336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t-BR" sz="1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 3 - </a:t>
            </a:r>
            <a:r>
              <a:rPr lang="pt-BR" sz="1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Público Participante  da Ação Ambiental</a:t>
            </a:r>
            <a:endParaRPr lang="pt-BR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Imagem 3" descr="IMG-20150606-WA00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2645347"/>
            <a:ext cx="4668780" cy="26558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614070" y="6165304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>
                <a:solidFill>
                  <a:schemeClr val="bg1"/>
                </a:solidFill>
              </a:rPr>
              <a:t>8</a:t>
            </a:fld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14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150000"/>
              </a:lnSpc>
              <a:spcBef>
                <a:spcPts val="1200"/>
              </a:spcBef>
            </a:pPr>
            <a:r>
              <a:rPr lang="x-none" sz="3200" b="1" i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RESULTADOS</a:t>
            </a:r>
            <a:r>
              <a:rPr lang="pt-BR" sz="3200" b="1" i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/</a:t>
            </a:r>
            <a:r>
              <a:rPr lang="x-none" sz="3200" b="1" i="1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DISCUSSÕES</a:t>
            </a:r>
            <a:endParaRPr lang="pt-BR" sz="3200" b="1" i="1" kern="0" spc="-50" dirty="0">
              <a:latin typeface="Calibri Light" panose="020F030202020403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35107"/>
            <a:ext cx="7943776" cy="4267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57200" y="977783"/>
            <a:ext cx="82296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O intuito de realizar a oficina, foi para instruir </a:t>
            </a:r>
            <a:r>
              <a:rPr lang="pt-BR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participantes de que forma poderiam reutilizar os resíduos gerados em sua </a:t>
            </a:r>
            <a:r>
              <a:rPr lang="pt-BR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residência.</a:t>
            </a:r>
          </a:p>
          <a:p>
            <a:pPr algn="just">
              <a:lnSpc>
                <a:spcPct val="150000"/>
              </a:lnSpc>
            </a:pPr>
            <a:r>
              <a:rPr lang="pt-BR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Os </a:t>
            </a:r>
            <a:r>
              <a:rPr lang="pt-BR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principais resíduos utilizados foram: </a:t>
            </a:r>
            <a:endParaRPr lang="pt-BR" sz="21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Garrafas pet’s</a:t>
            </a:r>
            <a:r>
              <a:rPr lang="pt-BR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de vidros;</a:t>
            </a:r>
          </a:p>
          <a:p>
            <a:pPr marL="342900" indent="-34290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Caixa de leite;</a:t>
            </a:r>
          </a:p>
          <a:p>
            <a:pPr marL="342900" indent="-342900">
              <a:lnSpc>
                <a:spcPct val="150000"/>
              </a:lnSpc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pt-BR" sz="2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Tecidos.</a:t>
            </a:r>
          </a:p>
        </p:txBody>
      </p:sp>
      <p:pic>
        <p:nvPicPr>
          <p:cNvPr id="2064" name="Picture 16" descr="trabalho j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053" y="3573016"/>
            <a:ext cx="1407798" cy="180020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851" y="3573016"/>
            <a:ext cx="1478728" cy="180020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12" y="3573016"/>
            <a:ext cx="1634971" cy="180020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Imagem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783" y="3573016"/>
            <a:ext cx="2246464" cy="180020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979712" y="15360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79712" y="686052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3851920" y="3206348"/>
            <a:ext cx="2778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pt-BR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Figura 4 - Realização da </a:t>
            </a:r>
            <a:r>
              <a:rPr lang="pt-BR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Oficina</a:t>
            </a:r>
            <a:endParaRPr lang="pt-BR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6626106" y="6128423"/>
            <a:ext cx="2133600" cy="365125"/>
          </a:xfrm>
        </p:spPr>
        <p:txBody>
          <a:bodyPr/>
          <a:lstStyle/>
          <a:p>
            <a:fld id="{AB1E68D5-6873-41D9-9B60-358195EC3482}" type="slidenum">
              <a:rPr lang="pt-BR" smtClean="0">
                <a:solidFill>
                  <a:schemeClr val="bg1"/>
                </a:solidFill>
              </a:rPr>
              <a:t>9</a:t>
            </a:fld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7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ature Illustration">
    <a:dk1>
      <a:srgbClr val="9A5315"/>
    </a:dk1>
    <a:lt1>
      <a:srgbClr val="FFFFFF"/>
    </a:lt1>
    <a:dk2>
      <a:srgbClr val="000000"/>
    </a:dk2>
    <a:lt2>
      <a:srgbClr val="D1E5F9"/>
    </a:lt2>
    <a:accent1>
      <a:srgbClr val="F3771A"/>
    </a:accent1>
    <a:accent2>
      <a:srgbClr val="8BBEF1"/>
    </a:accent2>
    <a:accent3>
      <a:srgbClr val="6DC025"/>
    </a:accent3>
    <a:accent4>
      <a:srgbClr val="9A5315"/>
    </a:accent4>
    <a:accent5>
      <a:srgbClr val="F1471F"/>
    </a:accent5>
    <a:accent6>
      <a:srgbClr val="DA6FDF"/>
    </a:accent6>
    <a:hlink>
      <a:srgbClr val="6DC025"/>
    </a:hlink>
    <a:folHlink>
      <a:srgbClr val="9A5315"/>
    </a:folHlink>
  </a:clrScheme>
  <a:fontScheme name="Segoe Print">
    <a:majorFont>
      <a:latin typeface="Segoe Print"/>
      <a:ea typeface=""/>
      <a:cs typeface=""/>
    </a:majorFont>
    <a:minorFont>
      <a:latin typeface="Segoe Prin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Nature Illustration">
    <a:dk1>
      <a:srgbClr val="9A5315"/>
    </a:dk1>
    <a:lt1>
      <a:srgbClr val="FFFFFF"/>
    </a:lt1>
    <a:dk2>
      <a:srgbClr val="000000"/>
    </a:dk2>
    <a:lt2>
      <a:srgbClr val="D1E5F9"/>
    </a:lt2>
    <a:accent1>
      <a:srgbClr val="F3771A"/>
    </a:accent1>
    <a:accent2>
      <a:srgbClr val="8BBEF1"/>
    </a:accent2>
    <a:accent3>
      <a:srgbClr val="6DC025"/>
    </a:accent3>
    <a:accent4>
      <a:srgbClr val="9A5315"/>
    </a:accent4>
    <a:accent5>
      <a:srgbClr val="F1471F"/>
    </a:accent5>
    <a:accent6>
      <a:srgbClr val="DA6FDF"/>
    </a:accent6>
    <a:hlink>
      <a:srgbClr val="6DC025"/>
    </a:hlink>
    <a:folHlink>
      <a:srgbClr val="9A5315"/>
    </a:folHlink>
  </a:clrScheme>
  <a:fontScheme name="Segoe Print">
    <a:majorFont>
      <a:latin typeface="Segoe Print"/>
      <a:ea typeface=""/>
      <a:cs typeface=""/>
    </a:majorFont>
    <a:minorFont>
      <a:latin typeface="Segoe Prin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Nature Illustration">
    <a:dk1>
      <a:srgbClr val="9A5315"/>
    </a:dk1>
    <a:lt1>
      <a:srgbClr val="FFFFFF"/>
    </a:lt1>
    <a:dk2>
      <a:srgbClr val="000000"/>
    </a:dk2>
    <a:lt2>
      <a:srgbClr val="D1E5F9"/>
    </a:lt2>
    <a:accent1>
      <a:srgbClr val="F3771A"/>
    </a:accent1>
    <a:accent2>
      <a:srgbClr val="8BBEF1"/>
    </a:accent2>
    <a:accent3>
      <a:srgbClr val="6DC025"/>
    </a:accent3>
    <a:accent4>
      <a:srgbClr val="9A5315"/>
    </a:accent4>
    <a:accent5>
      <a:srgbClr val="F1471F"/>
    </a:accent5>
    <a:accent6>
      <a:srgbClr val="DA6FDF"/>
    </a:accent6>
    <a:hlink>
      <a:srgbClr val="6DC025"/>
    </a:hlink>
    <a:folHlink>
      <a:srgbClr val="9A5315"/>
    </a:folHlink>
  </a:clrScheme>
  <a:fontScheme name="Segoe Print">
    <a:majorFont>
      <a:latin typeface="Segoe Print"/>
      <a:ea typeface=""/>
      <a:cs typeface=""/>
    </a:majorFont>
    <a:minorFont>
      <a:latin typeface="Segoe Prin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1014</Words>
  <Application>Microsoft Office PowerPoint</Application>
  <PresentationFormat>Apresentação na tela (4:3)</PresentationFormat>
  <Paragraphs>98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Tema do Office</vt:lpstr>
      <vt:lpstr>EDUCAÇÃO AMBIENTAL PARA REDUÇÃO DE RESÍDUOS SÓLIDOS APLICADA NO BAIRRO DA BRASÍLIA - ILHA DE OUTEIRO - BELÉM/PA</vt:lpstr>
      <vt:lpstr>INTRODUÇÃO</vt:lpstr>
      <vt:lpstr>INTRODUÇÃO</vt:lpstr>
      <vt:lpstr>MATERIAL E MÉTODOS</vt:lpstr>
      <vt:lpstr>MATERIAL E MÉTODOS</vt:lpstr>
      <vt:lpstr>RESULTADOS/DISCUSSÕES</vt:lpstr>
      <vt:lpstr>RESULTADOS/DISCUSSÕES</vt:lpstr>
      <vt:lpstr>RESULTADOS/DISCUSSÕES</vt:lpstr>
      <vt:lpstr>RESULTADOS/DISCUSSÕES</vt:lpstr>
      <vt:lpstr>RESULTADOS/DISCUSSÕES</vt:lpstr>
      <vt:lpstr>RESULTADOS/DISCUSSÕES</vt:lpstr>
      <vt:lpstr>RESULTADOS/DISCUSSÕES</vt:lpstr>
      <vt:lpstr>RESULTADOS/DISCUSSÕES</vt:lpstr>
      <vt:lpstr>CONCLUSÃO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Deivid Max Cordeiro</cp:lastModifiedBy>
  <cp:revision>60</cp:revision>
  <dcterms:created xsi:type="dcterms:W3CDTF">2018-05-02T19:43:05Z</dcterms:created>
  <dcterms:modified xsi:type="dcterms:W3CDTF">2018-05-27T21:30:18Z</dcterms:modified>
</cp:coreProperties>
</file>