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317" r:id="rId4"/>
    <p:sldId id="332" r:id="rId5"/>
    <p:sldId id="259" r:id="rId6"/>
    <p:sldId id="290" r:id="rId7"/>
    <p:sldId id="291" r:id="rId8"/>
    <p:sldId id="329" r:id="rId9"/>
    <p:sldId id="330" r:id="rId10"/>
    <p:sldId id="331" r:id="rId11"/>
    <p:sldId id="305" r:id="rId12"/>
  </p:sldIdLst>
  <p:sldSz cx="9144000" cy="6858000" type="screen4x3"/>
  <p:notesSz cx="6873875" cy="100615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9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00"/>
    <a:srgbClr val="99CCFF"/>
    <a:srgbClr val="F8F8F8"/>
    <a:srgbClr val="EAEAEA"/>
    <a:srgbClr val="D3602D"/>
    <a:srgbClr val="A5C0C1"/>
    <a:srgbClr val="006600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3874" autoAdjust="0"/>
  </p:normalViewPr>
  <p:slideViewPr>
    <p:cSldViewPr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50" y="-120"/>
      </p:cViewPr>
      <p:guideLst>
        <p:guide orient="horz" pos="3169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97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B38325-8EE3-4AB5-AC24-9678781151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4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92163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49800"/>
            <a:ext cx="50419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7388"/>
            <a:ext cx="29797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77388"/>
            <a:ext cx="29781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3D51E7-92F8-49D3-8419-031A8DA608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21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52C-325F-43E6-A2B9-881249D7B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52C-325F-43E6-A2B9-881249D7B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  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52C-325F-43E6-A2B9-881249D7B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52C-325F-43E6-A2B9-881249D7B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52C-325F-43E6-A2B9-881249D7B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524625"/>
            <a:ext cx="863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" y="6524625"/>
            <a:ext cx="2895600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550" y="6524625"/>
            <a:ext cx="1017588" cy="268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CAC9A52C-325F-43E6-A2B9-881249D7B8B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76200" y="87217"/>
            <a:ext cx="89915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>
                <a:ea typeface="Times New Roman" panose="02020603050405020304" pitchFamily="18" charset="0"/>
              </a:rPr>
              <a:t>ENERGIA SOLAR FOTOVOLTAICA PARA O SANEAMENTO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1400" y="53340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766888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27" name="Picture 25" descr="paint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8686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6420150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Verdana" pitchFamily="34" charset="0"/>
              </a:rPr>
              <a:t>LABORATÓRIO DE SISTEMAS FOTOVOLTAICOS - INSTITUTO DE ENERGIA E AMBIENTE - UNIVERSIDADE DE SÃO PAULO</a:t>
            </a:r>
            <a:endParaRPr lang="en-US" sz="800" b="1" dirty="0">
              <a:latin typeface="Verdana" pitchFamily="34" charset="0"/>
            </a:endParaRPr>
          </a:p>
        </p:txBody>
      </p:sp>
      <p:pic>
        <p:nvPicPr>
          <p:cNvPr id="10" name="Picture 20" descr="logo INCT EREEA 3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870" y="6275872"/>
            <a:ext cx="44013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 userDrawn="1"/>
        </p:nvGrpSpPr>
        <p:grpSpPr>
          <a:xfrm>
            <a:off x="228600" y="6275872"/>
            <a:ext cx="657121" cy="504000"/>
            <a:chOff x="2286000" y="1425195"/>
            <a:chExt cx="1607465" cy="130460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25195"/>
              <a:ext cx="1607465" cy="130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344" y="2325451"/>
              <a:ext cx="497456" cy="189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558" y="2222230"/>
              <a:ext cx="461031" cy="30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" y="1981200"/>
            <a:ext cx="89915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>
                <a:ea typeface="Times New Roman" panose="02020603050405020304" pitchFamily="18" charset="0"/>
              </a:rPr>
              <a:t>ENERGIA SOLAR FOTOVOLTAICA</a:t>
            </a:r>
          </a:p>
          <a:p>
            <a:pPr algn="ctr"/>
            <a:r>
              <a:rPr lang="pt-BR" sz="2800" b="1" dirty="0">
                <a:ea typeface="Times New Roman" panose="02020603050405020304" pitchFamily="18" charset="0"/>
              </a:rPr>
              <a:t>PARA O SANEAMENTO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623137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46ª Assembleia Nacional da Assemae</a:t>
            </a:r>
          </a:p>
          <a:p>
            <a:pPr algn="ctr"/>
            <a:endParaRPr lang="pt-BR" sz="2000" dirty="0"/>
          </a:p>
          <a:p>
            <a:pPr algn="ctr"/>
            <a:r>
              <a:rPr lang="pt-BR" sz="1800" dirty="0"/>
              <a:t>Jaraguá do Sul – SC, 18 de maio de 2016</a:t>
            </a:r>
          </a:p>
        </p:txBody>
      </p:sp>
    </p:spTree>
    <p:extLst>
      <p:ext uri="{BB962C8B-B14F-4D97-AF65-F5344CB8AC3E}">
        <p14:creationId xmlns:p14="http://schemas.microsoft.com/office/powerpoint/2010/main" val="296332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1448"/>
            <a:ext cx="523976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609600" y="5969913"/>
            <a:ext cx="54954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100" dirty="0"/>
              <a:t>Fonte: </a:t>
            </a:r>
            <a:r>
              <a:rPr lang="pt-BR" sz="1100" dirty="0" err="1"/>
              <a:t>Trapani</a:t>
            </a:r>
            <a:r>
              <a:rPr lang="pt-BR" sz="1100" dirty="0"/>
              <a:t>, Kim e Santafé, Miguel </a:t>
            </a:r>
            <a:r>
              <a:rPr lang="pt-BR" sz="1100" dirty="0" err="1"/>
              <a:t>Redón</a:t>
            </a:r>
            <a:r>
              <a:rPr lang="pt-BR" sz="1100" dirty="0"/>
              <a:t>. </a:t>
            </a:r>
            <a:r>
              <a:rPr lang="en-US" sz="1100" dirty="0"/>
              <a:t>A review of floating photovoltaic installations:</a:t>
            </a:r>
          </a:p>
          <a:p>
            <a:pPr algn="just"/>
            <a:r>
              <a:rPr lang="en-US" sz="1100" dirty="0"/>
              <a:t>2007–2013. Progress in Photovoltaics: Research and Applications. 23:524–532, 2015.</a:t>
            </a:r>
            <a:endParaRPr lang="pt-BR" sz="11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943600" y="2767281"/>
            <a:ext cx="2895600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Hoje: Projetos em estudo e implantação, inclusive no Brasil, somam algumas dezenas de </a:t>
            </a:r>
            <a:r>
              <a:rPr lang="pt-BR" sz="2000" dirty="0" err="1">
                <a:solidFill>
                  <a:schemeClr val="accent2">
                    <a:lumMod val="75000"/>
                  </a:schemeClr>
                </a:solidFill>
              </a:rPr>
              <a:t>MWp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8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" y="2209800"/>
            <a:ext cx="89915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>
                <a:ea typeface="Times New Roman" panose="02020603050405020304" pitchFamily="18" charset="0"/>
              </a:rPr>
              <a:t>OBRIGADO!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091226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Marcelo Pinho Almeida</a:t>
            </a:r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marcelopa@iee.usp.br</a:t>
            </a:r>
          </a:p>
        </p:txBody>
      </p:sp>
    </p:spTree>
    <p:extLst>
      <p:ext uri="{BB962C8B-B14F-4D97-AF65-F5344CB8AC3E}">
        <p14:creationId xmlns:p14="http://schemas.microsoft.com/office/powerpoint/2010/main" val="19965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maenatureza.org.br/projetoeducando/folders/poster39_estaco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000" y="1607464"/>
            <a:ext cx="4399999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7600" y="5634335"/>
            <a:ext cx="472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Fonte: http://www.maenatureza.org.br/projetoeducando/folders/poster39_ estacoes/index.htm.  Acesso em 17/05/2016.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68907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600200" y="2624078"/>
            <a:ext cx="2204814" cy="2862322"/>
            <a:chOff x="1800407" y="2514600"/>
            <a:chExt cx="2004607" cy="2862322"/>
          </a:xfrm>
        </p:grpSpPr>
        <p:sp>
          <p:nvSpPr>
            <p:cNvPr id="7" name="Seta dobrada 6"/>
            <p:cNvSpPr/>
            <p:nvPr/>
          </p:nvSpPr>
          <p:spPr>
            <a:xfrm rot="10362228" flipH="1">
              <a:off x="1800407" y="2903795"/>
              <a:ext cx="1524000" cy="1744302"/>
            </a:xfrm>
            <a:prstGeom prst="bentArrow">
              <a:avLst>
                <a:gd name="adj1" fmla="val 27591"/>
                <a:gd name="adj2" fmla="val 23827"/>
                <a:gd name="adj3" fmla="val 25000"/>
                <a:gd name="adj4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 rot="21367907">
              <a:off x="1801738" y="2514600"/>
              <a:ext cx="200327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0" b="1" dirty="0">
                  <a:ln w="19050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696208" y="762000"/>
            <a:ext cx="480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Bombeamento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Serviços auxiliares e administrativos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149899" y="2125677"/>
            <a:ext cx="4001436" cy="2460462"/>
            <a:chOff x="4149899" y="2125677"/>
            <a:chExt cx="4001436" cy="2460462"/>
          </a:xfrm>
        </p:grpSpPr>
        <p:sp>
          <p:nvSpPr>
            <p:cNvPr id="3" name="Raio 2"/>
            <p:cNvSpPr/>
            <p:nvPr/>
          </p:nvSpPr>
          <p:spPr>
            <a:xfrm rot="1207626">
              <a:off x="4986842" y="4031054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aio 10"/>
            <p:cNvSpPr/>
            <p:nvPr/>
          </p:nvSpPr>
          <p:spPr>
            <a:xfrm rot="1207626">
              <a:off x="5647779" y="2783828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aio 11"/>
            <p:cNvSpPr/>
            <p:nvPr/>
          </p:nvSpPr>
          <p:spPr>
            <a:xfrm rot="1207626">
              <a:off x="7198747" y="3320763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aio 12"/>
            <p:cNvSpPr/>
            <p:nvPr/>
          </p:nvSpPr>
          <p:spPr>
            <a:xfrm rot="1207626">
              <a:off x="6634945" y="2533944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aio 13"/>
            <p:cNvSpPr/>
            <p:nvPr/>
          </p:nvSpPr>
          <p:spPr>
            <a:xfrm rot="1207626">
              <a:off x="7694135" y="2125677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aio 14"/>
            <p:cNvSpPr/>
            <p:nvPr/>
          </p:nvSpPr>
          <p:spPr>
            <a:xfrm rot="1207626">
              <a:off x="4149899" y="3711123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aio 15"/>
            <p:cNvSpPr/>
            <p:nvPr/>
          </p:nvSpPr>
          <p:spPr>
            <a:xfrm rot="1207626">
              <a:off x="6730686" y="4052739"/>
              <a:ext cx="457200" cy="5334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125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 descr="DSC06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898" y="1295400"/>
            <a:ext cx="334990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367451" y="666690"/>
            <a:ext cx="440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Bombeamento fotovoltaico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82" y="3807550"/>
            <a:ext cx="335483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95400"/>
            <a:ext cx="38957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1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056"/>
          <a:stretch/>
        </p:blipFill>
        <p:spPr>
          <a:xfrm>
            <a:off x="1975133" y="3246120"/>
            <a:ext cx="5193735" cy="3011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22389"/>
          <a:stretch/>
        </p:blipFill>
        <p:spPr>
          <a:xfrm>
            <a:off x="1975133" y="685800"/>
            <a:ext cx="519373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315" y="3126224"/>
            <a:ext cx="462521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/>
          <p:cNvGrpSpPr/>
          <p:nvPr/>
        </p:nvGrpSpPr>
        <p:grpSpPr>
          <a:xfrm>
            <a:off x="1365348" y="1752600"/>
            <a:ext cx="2444485" cy="2506160"/>
            <a:chOff x="1365348" y="1896088"/>
            <a:chExt cx="2444485" cy="2506160"/>
          </a:xfrm>
        </p:grpSpPr>
        <p:grpSp>
          <p:nvGrpSpPr>
            <p:cNvPr id="19" name="Grupo 18"/>
            <p:cNvGrpSpPr/>
            <p:nvPr/>
          </p:nvGrpSpPr>
          <p:grpSpPr>
            <a:xfrm>
              <a:off x="1497280" y="2361780"/>
              <a:ext cx="2312553" cy="2040468"/>
              <a:chOff x="163417" y="1181100"/>
              <a:chExt cx="4191000" cy="3390900"/>
            </a:xfrm>
          </p:grpSpPr>
          <p:cxnSp>
            <p:nvCxnSpPr>
              <p:cNvPr id="20" name="Conector de seta reta 19"/>
              <p:cNvCxnSpPr/>
              <p:nvPr/>
            </p:nvCxnSpPr>
            <p:spPr>
              <a:xfrm>
                <a:off x="3276600" y="2933700"/>
                <a:ext cx="1077817" cy="16383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upo 21"/>
              <p:cNvGrpSpPr/>
              <p:nvPr/>
            </p:nvGrpSpPr>
            <p:grpSpPr>
              <a:xfrm>
                <a:off x="163417" y="1181100"/>
                <a:ext cx="3962400" cy="1752600"/>
                <a:chOff x="152400" y="1143000"/>
                <a:chExt cx="3962400" cy="1752600"/>
              </a:xfrm>
            </p:grpSpPr>
            <p:pic>
              <p:nvPicPr>
                <p:cNvPr id="23" name="Picture 2" descr="Aerea Corral de Almaguer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1447800"/>
                  <a:ext cx="1820863" cy="121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tângulo de cantos arredondados 23"/>
                <p:cNvSpPr/>
                <p:nvPr/>
              </p:nvSpPr>
              <p:spPr>
                <a:xfrm>
                  <a:off x="152400" y="1143000"/>
                  <a:ext cx="3962400" cy="17526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pic>
              <p:nvPicPr>
                <p:cNvPr id="25" name="Picture 5" descr="Beneixama%20ferti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1447800"/>
                  <a:ext cx="1752600" cy="1233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1" name="Retângulo 30"/>
            <p:cNvSpPr/>
            <p:nvPr/>
          </p:nvSpPr>
          <p:spPr>
            <a:xfrm>
              <a:off x="1365348" y="1896088"/>
              <a:ext cx="24145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/>
                <a:t>Geração centralizada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256648" y="2011053"/>
            <a:ext cx="2414564" cy="2675616"/>
            <a:chOff x="5256648" y="2011053"/>
            <a:chExt cx="2414564" cy="2675616"/>
          </a:xfrm>
        </p:grpSpPr>
        <p:grpSp>
          <p:nvGrpSpPr>
            <p:cNvPr id="18" name="Grupo 17"/>
            <p:cNvGrpSpPr/>
            <p:nvPr/>
          </p:nvGrpSpPr>
          <p:grpSpPr>
            <a:xfrm>
              <a:off x="5277294" y="2430177"/>
              <a:ext cx="2369427" cy="2256492"/>
              <a:chOff x="4876800" y="1181100"/>
              <a:chExt cx="4049617" cy="3695700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4964017" y="1181100"/>
                <a:ext cx="3962400" cy="1752600"/>
                <a:chOff x="5105400" y="1219200"/>
                <a:chExt cx="3962400" cy="1752600"/>
              </a:xfrm>
            </p:grpSpPr>
            <p:pic>
              <p:nvPicPr>
                <p:cNvPr id="28" name="Picture 4" descr="02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0400" y="1447800"/>
                  <a:ext cx="1957388" cy="1303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2" descr="Picture 064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1447800"/>
                  <a:ext cx="1773238" cy="133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Retângulo de cantos arredondados 29"/>
                <p:cNvSpPr/>
                <p:nvPr/>
              </p:nvSpPr>
              <p:spPr>
                <a:xfrm>
                  <a:off x="5105400" y="1219200"/>
                  <a:ext cx="3962400" cy="17526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</p:grpSp>
          <p:cxnSp>
            <p:nvCxnSpPr>
              <p:cNvPr id="27" name="Conector de seta reta 26"/>
              <p:cNvCxnSpPr/>
              <p:nvPr/>
            </p:nvCxnSpPr>
            <p:spPr>
              <a:xfrm flipH="1">
                <a:off x="4876800" y="2933700"/>
                <a:ext cx="1447802" cy="19431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tângulo 31"/>
            <p:cNvSpPr/>
            <p:nvPr/>
          </p:nvSpPr>
          <p:spPr>
            <a:xfrm>
              <a:off x="5256648" y="2011053"/>
              <a:ext cx="24145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/>
                <a:t>Geração distribuída</a:t>
              </a:r>
            </a:p>
          </p:txBody>
        </p:sp>
      </p:grpSp>
      <p:sp>
        <p:nvSpPr>
          <p:cNvPr id="4" name="Elipse 3"/>
          <p:cNvSpPr/>
          <p:nvPr/>
        </p:nvSpPr>
        <p:spPr>
          <a:xfrm>
            <a:off x="4800600" y="1600200"/>
            <a:ext cx="3240000" cy="25200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367451" y="666690"/>
            <a:ext cx="440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Sistemas conectados à rede</a:t>
            </a:r>
          </a:p>
        </p:txBody>
      </p:sp>
    </p:spTree>
    <p:extLst>
      <p:ext uri="{BB962C8B-B14F-4D97-AF65-F5344CB8AC3E}">
        <p14:creationId xmlns:p14="http://schemas.microsoft.com/office/powerpoint/2010/main" val="6061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3875" y="3352800"/>
            <a:ext cx="70009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Sistema de Compensação - </a:t>
            </a:r>
            <a:r>
              <a:rPr lang="nl-NL" sz="2000" b="1" dirty="0"/>
              <a:t>RN  ANEEL  482/2012 (17/04/2012)</a:t>
            </a:r>
          </a:p>
          <a:p>
            <a:r>
              <a:rPr lang="nl-NL" sz="2000" b="1" dirty="0"/>
              <a:t>                                            RN  ANEEL  517/2012 (11/12/2012)</a:t>
            </a:r>
          </a:p>
          <a:p>
            <a:r>
              <a:rPr lang="nl-NL" sz="2000" b="1" dirty="0"/>
              <a:t>                                            RN  ANEEL  687/2015 (24/11/2015)</a:t>
            </a:r>
          </a:p>
          <a:p>
            <a:r>
              <a:rPr lang="pt-BR" sz="2000" dirty="0"/>
              <a:t> </a:t>
            </a:r>
          </a:p>
          <a:p>
            <a:endParaRPr lang="pt-BR" sz="2000" dirty="0"/>
          </a:p>
          <a:p>
            <a:r>
              <a:rPr lang="pt-BR" sz="2000" u="sng" dirty="0" err="1"/>
              <a:t>Microgeração</a:t>
            </a:r>
            <a:r>
              <a:rPr lang="pt-BR" sz="2000" dirty="0"/>
              <a:t>: P ≤ 75 kW </a:t>
            </a:r>
          </a:p>
          <a:p>
            <a:endParaRPr lang="pt-BR" sz="1400" dirty="0"/>
          </a:p>
          <a:p>
            <a:r>
              <a:rPr lang="pt-BR" sz="2000" u="sng" dirty="0"/>
              <a:t>Minigeração</a:t>
            </a:r>
            <a:r>
              <a:rPr lang="pt-BR" sz="2000" dirty="0"/>
              <a:t>: 75 kW &lt; P ≤ 5 MW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835696" y="1649582"/>
            <a:ext cx="5142916" cy="957601"/>
            <a:chOff x="1835696" y="2975455"/>
            <a:chExt cx="5142916" cy="957601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149261" y="3455486"/>
              <a:ext cx="2175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401095" y="2975455"/>
              <a:ext cx="752619" cy="957601"/>
              <a:chOff x="1034" y="930"/>
              <a:chExt cx="676" cy="872"/>
            </a:xfrm>
          </p:grpSpPr>
          <p:sp>
            <p:nvSpPr>
              <p:cNvPr id="80" name="Rectangle 10"/>
              <p:cNvSpPr>
                <a:spLocks noChangeArrowheads="1"/>
              </p:cNvSpPr>
              <p:nvPr/>
            </p:nvSpPr>
            <p:spPr bwMode="auto">
              <a:xfrm>
                <a:off x="1038" y="938"/>
                <a:ext cx="672" cy="864"/>
              </a:xfrm>
              <a:prstGeom prst="rect">
                <a:avLst/>
              </a:prstGeom>
              <a:solidFill>
                <a:srgbClr val="FF505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hangingPunct="1"/>
                <a:endParaRPr lang="pt-BR" alt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1"/>
              <p:cNvSpPr>
                <a:spLocks/>
              </p:cNvSpPr>
              <p:nvPr/>
            </p:nvSpPr>
            <p:spPr bwMode="auto">
              <a:xfrm>
                <a:off x="1034" y="930"/>
                <a:ext cx="357" cy="418"/>
              </a:xfrm>
              <a:custGeom>
                <a:avLst/>
                <a:gdLst>
                  <a:gd name="T0" fmla="*/ 0 w 357"/>
                  <a:gd name="T1" fmla="*/ 0 h 418"/>
                  <a:gd name="T2" fmla="*/ 357 w 357"/>
                  <a:gd name="T3" fmla="*/ 418 h 418"/>
                  <a:gd name="T4" fmla="*/ 0 60000 65536"/>
                  <a:gd name="T5" fmla="*/ 0 60000 65536"/>
                  <a:gd name="T6" fmla="*/ 0 w 357"/>
                  <a:gd name="T7" fmla="*/ 0 h 418"/>
                  <a:gd name="T8" fmla="*/ 357 w 357"/>
                  <a:gd name="T9" fmla="*/ 418 h 4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7" h="418">
                    <a:moveTo>
                      <a:pt x="0" y="0"/>
                    </a:moveTo>
                    <a:lnTo>
                      <a:pt x="357" y="41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" name="Freeform 12"/>
              <p:cNvSpPr>
                <a:spLocks/>
              </p:cNvSpPr>
              <p:nvPr/>
            </p:nvSpPr>
            <p:spPr bwMode="auto">
              <a:xfrm>
                <a:off x="1388" y="938"/>
                <a:ext cx="318" cy="419"/>
              </a:xfrm>
              <a:custGeom>
                <a:avLst/>
                <a:gdLst>
                  <a:gd name="T0" fmla="*/ 318 w 318"/>
                  <a:gd name="T1" fmla="*/ 0 h 419"/>
                  <a:gd name="T2" fmla="*/ 0 w 318"/>
                  <a:gd name="T3" fmla="*/ 419 h 419"/>
                  <a:gd name="T4" fmla="*/ 0 60000 65536"/>
                  <a:gd name="T5" fmla="*/ 0 60000 65536"/>
                  <a:gd name="T6" fmla="*/ 0 w 318"/>
                  <a:gd name="T7" fmla="*/ 0 h 419"/>
                  <a:gd name="T8" fmla="*/ 318 w 318"/>
                  <a:gd name="T9" fmla="*/ 419 h 4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8" h="419">
                    <a:moveTo>
                      <a:pt x="318" y="0"/>
                    </a:moveTo>
                    <a:lnTo>
                      <a:pt x="0" y="419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5587191" y="3427933"/>
              <a:ext cx="11108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3851920" y="3207479"/>
              <a:ext cx="766348" cy="526803"/>
              <a:chOff x="2192" y="1410"/>
              <a:chExt cx="688" cy="480"/>
            </a:xfrm>
          </p:grpSpPr>
          <p:sp>
            <p:nvSpPr>
              <p:cNvPr id="72" name="Rectangle 29"/>
              <p:cNvSpPr>
                <a:spLocks noChangeArrowheads="1"/>
              </p:cNvSpPr>
              <p:nvPr/>
            </p:nvSpPr>
            <p:spPr bwMode="auto">
              <a:xfrm rot="5400000">
                <a:off x="2296" y="1306"/>
                <a:ext cx="480" cy="688"/>
              </a:xfrm>
              <a:prstGeom prst="rect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hangingPunct="1"/>
                <a:endParaRPr lang="pt-BR" alt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30"/>
              <p:cNvSpPr>
                <a:spLocks/>
              </p:cNvSpPr>
              <p:nvPr/>
            </p:nvSpPr>
            <p:spPr bwMode="auto">
              <a:xfrm>
                <a:off x="2192" y="1410"/>
                <a:ext cx="683" cy="480"/>
              </a:xfrm>
              <a:custGeom>
                <a:avLst/>
                <a:gdLst>
                  <a:gd name="T0" fmla="*/ 0 w 683"/>
                  <a:gd name="T1" fmla="*/ 480 h 480"/>
                  <a:gd name="T2" fmla="*/ 683 w 683"/>
                  <a:gd name="T3" fmla="*/ 0 h 480"/>
                  <a:gd name="T4" fmla="*/ 0 60000 65536"/>
                  <a:gd name="T5" fmla="*/ 0 60000 65536"/>
                  <a:gd name="T6" fmla="*/ 0 w 683"/>
                  <a:gd name="T7" fmla="*/ 0 h 480"/>
                  <a:gd name="T8" fmla="*/ 683 w 683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3" h="480">
                    <a:moveTo>
                      <a:pt x="0" y="480"/>
                    </a:moveTo>
                    <a:lnTo>
                      <a:pt x="683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4" name="Group 31"/>
              <p:cNvGrpSpPr>
                <a:grpSpLocks/>
              </p:cNvGrpSpPr>
              <p:nvPr/>
            </p:nvGrpSpPr>
            <p:grpSpPr bwMode="auto">
              <a:xfrm>
                <a:off x="2645" y="1655"/>
                <a:ext cx="155" cy="162"/>
                <a:chOff x="3169" y="1535"/>
                <a:chExt cx="155" cy="162"/>
              </a:xfrm>
            </p:grpSpPr>
            <p:sp>
              <p:nvSpPr>
                <p:cNvPr id="78" name="Freeform 32"/>
                <p:cNvSpPr>
                  <a:spLocks/>
                </p:cNvSpPr>
                <p:nvPr/>
              </p:nvSpPr>
              <p:spPr bwMode="auto">
                <a:xfrm rot="5400000">
                  <a:off x="3242" y="1614"/>
                  <a:ext cx="86" cy="79"/>
                </a:xfrm>
                <a:custGeom>
                  <a:avLst/>
                  <a:gdLst>
                    <a:gd name="T0" fmla="*/ 0 w 86"/>
                    <a:gd name="T1" fmla="*/ 0 h 50"/>
                    <a:gd name="T2" fmla="*/ 74 w 86"/>
                    <a:gd name="T3" fmla="*/ 52 h 50"/>
                    <a:gd name="T4" fmla="*/ 74 w 86"/>
                    <a:gd name="T5" fmla="*/ 128 h 50"/>
                    <a:gd name="T6" fmla="*/ 1 w 86"/>
                    <a:gd name="T7" fmla="*/ 198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50"/>
                    <a:gd name="T14" fmla="*/ 86 w 8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50">
                      <a:moveTo>
                        <a:pt x="0" y="0"/>
                      </a:moveTo>
                      <a:cubicBezTo>
                        <a:pt x="12" y="2"/>
                        <a:pt x="62" y="8"/>
                        <a:pt x="74" y="13"/>
                      </a:cubicBezTo>
                      <a:cubicBezTo>
                        <a:pt x="86" y="18"/>
                        <a:pt x="86" y="26"/>
                        <a:pt x="74" y="32"/>
                      </a:cubicBezTo>
                      <a:cubicBezTo>
                        <a:pt x="62" y="38"/>
                        <a:pt x="16" y="46"/>
                        <a:pt x="1" y="5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9" name="Freeform 33"/>
                <p:cNvSpPr>
                  <a:spLocks/>
                </p:cNvSpPr>
                <p:nvPr/>
              </p:nvSpPr>
              <p:spPr bwMode="auto">
                <a:xfrm rot="5400000" flipH="1">
                  <a:off x="3166" y="1538"/>
                  <a:ext cx="86" cy="79"/>
                </a:xfrm>
                <a:custGeom>
                  <a:avLst/>
                  <a:gdLst>
                    <a:gd name="T0" fmla="*/ 0 w 86"/>
                    <a:gd name="T1" fmla="*/ 0 h 50"/>
                    <a:gd name="T2" fmla="*/ 74 w 86"/>
                    <a:gd name="T3" fmla="*/ 52 h 50"/>
                    <a:gd name="T4" fmla="*/ 74 w 86"/>
                    <a:gd name="T5" fmla="*/ 128 h 50"/>
                    <a:gd name="T6" fmla="*/ 1 w 86"/>
                    <a:gd name="T7" fmla="*/ 198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50"/>
                    <a:gd name="T14" fmla="*/ 86 w 8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50">
                      <a:moveTo>
                        <a:pt x="0" y="0"/>
                      </a:moveTo>
                      <a:cubicBezTo>
                        <a:pt x="12" y="2"/>
                        <a:pt x="62" y="8"/>
                        <a:pt x="74" y="13"/>
                      </a:cubicBezTo>
                      <a:cubicBezTo>
                        <a:pt x="86" y="18"/>
                        <a:pt x="86" y="26"/>
                        <a:pt x="74" y="32"/>
                      </a:cubicBezTo>
                      <a:cubicBezTo>
                        <a:pt x="62" y="38"/>
                        <a:pt x="16" y="46"/>
                        <a:pt x="1" y="5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75" name="Group 34"/>
              <p:cNvGrpSpPr>
                <a:grpSpLocks/>
              </p:cNvGrpSpPr>
              <p:nvPr/>
            </p:nvGrpSpPr>
            <p:grpSpPr bwMode="auto">
              <a:xfrm>
                <a:off x="2282" y="1496"/>
                <a:ext cx="144" cy="64"/>
                <a:chOff x="2880" y="1376"/>
                <a:chExt cx="144" cy="64"/>
              </a:xfrm>
            </p:grpSpPr>
            <p:sp>
              <p:nvSpPr>
                <p:cNvPr id="76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1376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7" name="Line 36"/>
                <p:cNvSpPr>
                  <a:spLocks noChangeShapeType="1"/>
                </p:cNvSpPr>
                <p:nvPr/>
              </p:nvSpPr>
              <p:spPr bwMode="auto">
                <a:xfrm>
                  <a:off x="2880" y="1440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" name="Grupo 12"/>
            <p:cNvGrpSpPr/>
            <p:nvPr/>
          </p:nvGrpSpPr>
          <p:grpSpPr>
            <a:xfrm>
              <a:off x="5319470" y="3198167"/>
              <a:ext cx="766348" cy="528035"/>
              <a:chOff x="5570276" y="3450537"/>
              <a:chExt cx="766348" cy="528035"/>
            </a:xfrm>
          </p:grpSpPr>
          <p:sp>
            <p:nvSpPr>
              <p:cNvPr id="68" name="Rectangle 37"/>
              <p:cNvSpPr>
                <a:spLocks noChangeArrowheads="1"/>
              </p:cNvSpPr>
              <p:nvPr/>
            </p:nvSpPr>
            <p:spPr bwMode="auto">
              <a:xfrm rot="5400000">
                <a:off x="5689432" y="3331381"/>
                <a:ext cx="528035" cy="76634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hangingPunct="1"/>
                <a:endParaRPr lang="pt-BR" altLang="pt-BR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9" name="Group 38"/>
              <p:cNvGrpSpPr>
                <a:grpSpLocks/>
              </p:cNvGrpSpPr>
              <p:nvPr/>
            </p:nvGrpSpPr>
            <p:grpSpPr bwMode="auto">
              <a:xfrm>
                <a:off x="5837998" y="3533620"/>
                <a:ext cx="254617" cy="369255"/>
                <a:chOff x="3444" y="1612"/>
                <a:chExt cx="348" cy="336"/>
              </a:xfrm>
            </p:grpSpPr>
            <p:sp>
              <p:nvSpPr>
                <p:cNvPr id="70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4" y="1612"/>
                  <a:ext cx="348" cy="33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hangingPunct="1"/>
                  <a:endParaRPr lang="pt-BR" altLang="pt-B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40"/>
                <p:cNvSpPr>
                  <a:spLocks noChangeArrowheads="1"/>
                </p:cNvSpPr>
                <p:nvPr/>
              </p:nvSpPr>
              <p:spPr bwMode="auto">
                <a:xfrm>
                  <a:off x="3521" y="1698"/>
                  <a:ext cx="194" cy="48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hangingPunct="1"/>
                  <a:endParaRPr lang="pt-BR" altLang="pt-B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" name="Grupo 13"/>
            <p:cNvGrpSpPr/>
            <p:nvPr/>
          </p:nvGrpSpPr>
          <p:grpSpPr>
            <a:xfrm>
              <a:off x="6511814" y="3144010"/>
              <a:ext cx="466798" cy="582192"/>
              <a:chOff x="6762620" y="3396380"/>
              <a:chExt cx="466798" cy="582192"/>
            </a:xfrm>
          </p:grpSpPr>
          <p:sp>
            <p:nvSpPr>
              <p:cNvPr id="1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6762620" y="3396380"/>
                <a:ext cx="466798" cy="582192"/>
              </a:xfrm>
              <a:prstGeom prst="rect">
                <a:avLst/>
              </a:prstGeom>
              <a:solidFill>
                <a:srgbClr val="99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hangingPunct="1"/>
                <a:endParaRPr lang="pt-BR" altLang="pt-BR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6844996" y="3497310"/>
                <a:ext cx="319520" cy="387718"/>
                <a:chOff x="4993" y="3103"/>
                <a:chExt cx="426" cy="446"/>
              </a:xfrm>
            </p:grpSpPr>
            <p:sp>
              <p:nvSpPr>
                <p:cNvPr id="20" name="Freeform 42"/>
                <p:cNvSpPr>
                  <a:spLocks/>
                </p:cNvSpPr>
                <p:nvPr/>
              </p:nvSpPr>
              <p:spPr bwMode="auto">
                <a:xfrm>
                  <a:off x="5373" y="3364"/>
                  <a:ext cx="40" cy="7"/>
                </a:xfrm>
                <a:custGeom>
                  <a:avLst/>
                  <a:gdLst>
                    <a:gd name="T0" fmla="*/ 0 w 158"/>
                    <a:gd name="T1" fmla="*/ 0 h 28"/>
                    <a:gd name="T2" fmla="*/ 0 w 158"/>
                    <a:gd name="T3" fmla="*/ 1 h 28"/>
                    <a:gd name="T4" fmla="*/ 3 w 158"/>
                    <a:gd name="T5" fmla="*/ 1 h 28"/>
                    <a:gd name="T6" fmla="*/ 3 w 158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28"/>
                    <a:gd name="T14" fmla="*/ 158 w 158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28">
                      <a:moveTo>
                        <a:pt x="0" y="4"/>
                      </a:moveTo>
                      <a:lnTo>
                        <a:pt x="0" y="28"/>
                      </a:lnTo>
                      <a:lnTo>
                        <a:pt x="158" y="28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" name="Freeform 43"/>
                <p:cNvSpPr>
                  <a:spLocks/>
                </p:cNvSpPr>
                <p:nvPr/>
              </p:nvSpPr>
              <p:spPr bwMode="auto">
                <a:xfrm>
                  <a:off x="5373" y="3273"/>
                  <a:ext cx="40" cy="6"/>
                </a:xfrm>
                <a:custGeom>
                  <a:avLst/>
                  <a:gdLst>
                    <a:gd name="T0" fmla="*/ 0 w 157"/>
                    <a:gd name="T1" fmla="*/ 0 h 27"/>
                    <a:gd name="T2" fmla="*/ 0 w 157"/>
                    <a:gd name="T3" fmla="*/ 0 h 27"/>
                    <a:gd name="T4" fmla="*/ 3 w 157"/>
                    <a:gd name="T5" fmla="*/ 0 h 27"/>
                    <a:gd name="T6" fmla="*/ 3 w 157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7"/>
                    <a:gd name="T13" fmla="*/ 0 h 27"/>
                    <a:gd name="T14" fmla="*/ 157 w 157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7" h="27">
                      <a:moveTo>
                        <a:pt x="0" y="3"/>
                      </a:moveTo>
                      <a:lnTo>
                        <a:pt x="0" y="27"/>
                      </a:lnTo>
                      <a:lnTo>
                        <a:pt x="157" y="27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" name="Freeform 44"/>
                <p:cNvSpPr>
                  <a:spLocks/>
                </p:cNvSpPr>
                <p:nvPr/>
              </p:nvSpPr>
              <p:spPr bwMode="auto">
                <a:xfrm>
                  <a:off x="5186" y="3194"/>
                  <a:ext cx="39" cy="7"/>
                </a:xfrm>
                <a:custGeom>
                  <a:avLst/>
                  <a:gdLst>
                    <a:gd name="T0" fmla="*/ 0 w 158"/>
                    <a:gd name="T1" fmla="*/ 0 h 27"/>
                    <a:gd name="T2" fmla="*/ 0 w 158"/>
                    <a:gd name="T3" fmla="*/ 1 h 27"/>
                    <a:gd name="T4" fmla="*/ 2 w 158"/>
                    <a:gd name="T5" fmla="*/ 1 h 27"/>
                    <a:gd name="T6" fmla="*/ 2 w 158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27"/>
                    <a:gd name="T14" fmla="*/ 158 w 158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27">
                      <a:moveTo>
                        <a:pt x="0" y="4"/>
                      </a:moveTo>
                      <a:lnTo>
                        <a:pt x="0" y="27"/>
                      </a:lnTo>
                      <a:lnTo>
                        <a:pt x="158" y="27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" name="Freeform 45"/>
                <p:cNvSpPr>
                  <a:spLocks/>
                </p:cNvSpPr>
                <p:nvPr/>
              </p:nvSpPr>
              <p:spPr bwMode="auto">
                <a:xfrm>
                  <a:off x="5186" y="3287"/>
                  <a:ext cx="40" cy="6"/>
                </a:xfrm>
                <a:custGeom>
                  <a:avLst/>
                  <a:gdLst>
                    <a:gd name="T0" fmla="*/ 0 w 157"/>
                    <a:gd name="T1" fmla="*/ 0 h 28"/>
                    <a:gd name="T2" fmla="*/ 0 w 157"/>
                    <a:gd name="T3" fmla="*/ 0 h 28"/>
                    <a:gd name="T4" fmla="*/ 3 w 157"/>
                    <a:gd name="T5" fmla="*/ 0 h 28"/>
                    <a:gd name="T6" fmla="*/ 3 w 157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7"/>
                    <a:gd name="T13" fmla="*/ 0 h 28"/>
                    <a:gd name="T14" fmla="*/ 157 w 157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7" h="28">
                      <a:moveTo>
                        <a:pt x="0" y="4"/>
                      </a:moveTo>
                      <a:lnTo>
                        <a:pt x="0" y="28"/>
                      </a:lnTo>
                      <a:lnTo>
                        <a:pt x="157" y="28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" name="Freeform 46"/>
                <p:cNvSpPr>
                  <a:spLocks/>
                </p:cNvSpPr>
                <p:nvPr/>
              </p:nvSpPr>
              <p:spPr bwMode="auto">
                <a:xfrm>
                  <a:off x="5001" y="3211"/>
                  <a:ext cx="39" cy="6"/>
                </a:xfrm>
                <a:custGeom>
                  <a:avLst/>
                  <a:gdLst>
                    <a:gd name="T0" fmla="*/ 0 w 158"/>
                    <a:gd name="T1" fmla="*/ 0 h 28"/>
                    <a:gd name="T2" fmla="*/ 0 w 158"/>
                    <a:gd name="T3" fmla="*/ 0 h 28"/>
                    <a:gd name="T4" fmla="*/ 2 w 158"/>
                    <a:gd name="T5" fmla="*/ 0 h 28"/>
                    <a:gd name="T6" fmla="*/ 2 w 158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28"/>
                    <a:gd name="T14" fmla="*/ 158 w 158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28">
                      <a:moveTo>
                        <a:pt x="0" y="4"/>
                      </a:moveTo>
                      <a:lnTo>
                        <a:pt x="0" y="28"/>
                      </a:lnTo>
                      <a:lnTo>
                        <a:pt x="158" y="28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" name="Freeform 47"/>
                <p:cNvSpPr>
                  <a:spLocks/>
                </p:cNvSpPr>
                <p:nvPr/>
              </p:nvSpPr>
              <p:spPr bwMode="auto">
                <a:xfrm>
                  <a:off x="5000" y="3119"/>
                  <a:ext cx="40" cy="6"/>
                </a:xfrm>
                <a:custGeom>
                  <a:avLst/>
                  <a:gdLst>
                    <a:gd name="T0" fmla="*/ 0 w 158"/>
                    <a:gd name="T1" fmla="*/ 0 h 27"/>
                    <a:gd name="T2" fmla="*/ 0 w 158"/>
                    <a:gd name="T3" fmla="*/ 0 h 27"/>
                    <a:gd name="T4" fmla="*/ 3 w 158"/>
                    <a:gd name="T5" fmla="*/ 0 h 27"/>
                    <a:gd name="T6" fmla="*/ 3 w 158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27"/>
                    <a:gd name="T14" fmla="*/ 158 w 158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27">
                      <a:moveTo>
                        <a:pt x="0" y="4"/>
                      </a:moveTo>
                      <a:lnTo>
                        <a:pt x="0" y="27"/>
                      </a:lnTo>
                      <a:lnTo>
                        <a:pt x="158" y="27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Freeform 48"/>
                <p:cNvSpPr>
                  <a:spLocks/>
                </p:cNvSpPr>
                <p:nvPr/>
              </p:nvSpPr>
              <p:spPr bwMode="auto">
                <a:xfrm>
                  <a:off x="5222" y="3274"/>
                  <a:ext cx="190" cy="79"/>
                </a:xfrm>
                <a:custGeom>
                  <a:avLst/>
                  <a:gdLst>
                    <a:gd name="T0" fmla="*/ 0 w 759"/>
                    <a:gd name="T1" fmla="*/ 0 h 316"/>
                    <a:gd name="T2" fmla="*/ 0 w 759"/>
                    <a:gd name="T3" fmla="*/ 1 h 316"/>
                    <a:gd name="T4" fmla="*/ 1 w 759"/>
                    <a:gd name="T5" fmla="*/ 1 h 316"/>
                    <a:gd name="T6" fmla="*/ 3 w 759"/>
                    <a:gd name="T7" fmla="*/ 3 h 316"/>
                    <a:gd name="T8" fmla="*/ 6 w 759"/>
                    <a:gd name="T9" fmla="*/ 4 h 316"/>
                    <a:gd name="T10" fmla="*/ 8 w 759"/>
                    <a:gd name="T11" fmla="*/ 5 h 316"/>
                    <a:gd name="T12" fmla="*/ 10 w 759"/>
                    <a:gd name="T13" fmla="*/ 5 h 316"/>
                    <a:gd name="T14" fmla="*/ 12 w 759"/>
                    <a:gd name="T15" fmla="*/ 5 h 3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59"/>
                    <a:gd name="T25" fmla="*/ 0 h 316"/>
                    <a:gd name="T26" fmla="*/ 759 w 759"/>
                    <a:gd name="T27" fmla="*/ 316 h 3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59" h="316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3" y="84"/>
                      </a:lnTo>
                      <a:lnTo>
                        <a:pt x="196" y="162"/>
                      </a:lnTo>
                      <a:lnTo>
                        <a:pt x="361" y="241"/>
                      </a:lnTo>
                      <a:lnTo>
                        <a:pt x="496" y="281"/>
                      </a:lnTo>
                      <a:lnTo>
                        <a:pt x="626" y="304"/>
                      </a:lnTo>
                      <a:lnTo>
                        <a:pt x="759" y="31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" name="Freeform 49"/>
                <p:cNvSpPr>
                  <a:spLocks/>
                </p:cNvSpPr>
                <p:nvPr/>
              </p:nvSpPr>
              <p:spPr bwMode="auto">
                <a:xfrm>
                  <a:off x="5227" y="3283"/>
                  <a:ext cx="181" cy="75"/>
                </a:xfrm>
                <a:custGeom>
                  <a:avLst/>
                  <a:gdLst>
                    <a:gd name="T0" fmla="*/ 0 w 726"/>
                    <a:gd name="T1" fmla="*/ 0 h 302"/>
                    <a:gd name="T2" fmla="*/ 0 w 726"/>
                    <a:gd name="T3" fmla="*/ 0 h 302"/>
                    <a:gd name="T4" fmla="*/ 1 w 726"/>
                    <a:gd name="T5" fmla="*/ 1 h 302"/>
                    <a:gd name="T6" fmla="*/ 3 w 726"/>
                    <a:gd name="T7" fmla="*/ 2 h 302"/>
                    <a:gd name="T8" fmla="*/ 5 w 726"/>
                    <a:gd name="T9" fmla="*/ 3 h 302"/>
                    <a:gd name="T10" fmla="*/ 7 w 726"/>
                    <a:gd name="T11" fmla="*/ 4 h 302"/>
                    <a:gd name="T12" fmla="*/ 9 w 726"/>
                    <a:gd name="T13" fmla="*/ 4 h 302"/>
                    <a:gd name="T14" fmla="*/ 11 w 726"/>
                    <a:gd name="T15" fmla="*/ 5 h 3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6"/>
                    <a:gd name="T25" fmla="*/ 0 h 302"/>
                    <a:gd name="T26" fmla="*/ 726 w 726"/>
                    <a:gd name="T27" fmla="*/ 302 h 3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6" h="302">
                      <a:moveTo>
                        <a:pt x="0" y="0"/>
                      </a:moveTo>
                      <a:lnTo>
                        <a:pt x="18" y="22"/>
                      </a:lnTo>
                      <a:lnTo>
                        <a:pt x="80" y="81"/>
                      </a:lnTo>
                      <a:lnTo>
                        <a:pt x="187" y="155"/>
                      </a:lnTo>
                      <a:lnTo>
                        <a:pt x="345" y="230"/>
                      </a:lnTo>
                      <a:lnTo>
                        <a:pt x="475" y="268"/>
                      </a:lnTo>
                      <a:lnTo>
                        <a:pt x="599" y="291"/>
                      </a:lnTo>
                      <a:lnTo>
                        <a:pt x="726" y="30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" name="Freeform 50"/>
                <p:cNvSpPr>
                  <a:spLocks/>
                </p:cNvSpPr>
                <p:nvPr/>
              </p:nvSpPr>
              <p:spPr bwMode="auto">
                <a:xfrm>
                  <a:off x="5226" y="3286"/>
                  <a:ext cx="182" cy="77"/>
                </a:xfrm>
                <a:custGeom>
                  <a:avLst/>
                  <a:gdLst>
                    <a:gd name="T0" fmla="*/ 0 w 725"/>
                    <a:gd name="T1" fmla="*/ 0 h 306"/>
                    <a:gd name="T2" fmla="*/ 0 w 725"/>
                    <a:gd name="T3" fmla="*/ 1 h 306"/>
                    <a:gd name="T4" fmla="*/ 1 w 725"/>
                    <a:gd name="T5" fmla="*/ 1 h 306"/>
                    <a:gd name="T6" fmla="*/ 3 w 725"/>
                    <a:gd name="T7" fmla="*/ 3 h 306"/>
                    <a:gd name="T8" fmla="*/ 6 w 725"/>
                    <a:gd name="T9" fmla="*/ 4 h 306"/>
                    <a:gd name="T10" fmla="*/ 8 w 725"/>
                    <a:gd name="T11" fmla="*/ 4 h 306"/>
                    <a:gd name="T12" fmla="*/ 10 w 725"/>
                    <a:gd name="T13" fmla="*/ 5 h 306"/>
                    <a:gd name="T14" fmla="*/ 12 w 725"/>
                    <a:gd name="T15" fmla="*/ 5 h 3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5"/>
                    <a:gd name="T25" fmla="*/ 0 h 306"/>
                    <a:gd name="T26" fmla="*/ 725 w 725"/>
                    <a:gd name="T27" fmla="*/ 306 h 30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5" h="306">
                      <a:moveTo>
                        <a:pt x="0" y="0"/>
                      </a:moveTo>
                      <a:lnTo>
                        <a:pt x="18" y="23"/>
                      </a:lnTo>
                      <a:lnTo>
                        <a:pt x="79" y="82"/>
                      </a:lnTo>
                      <a:lnTo>
                        <a:pt x="186" y="158"/>
                      </a:lnTo>
                      <a:lnTo>
                        <a:pt x="344" y="234"/>
                      </a:lnTo>
                      <a:lnTo>
                        <a:pt x="475" y="273"/>
                      </a:lnTo>
                      <a:lnTo>
                        <a:pt x="598" y="294"/>
                      </a:lnTo>
                      <a:lnTo>
                        <a:pt x="725" y="30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" name="Freeform 51"/>
                <p:cNvSpPr>
                  <a:spLocks/>
                </p:cNvSpPr>
                <p:nvPr/>
              </p:nvSpPr>
              <p:spPr bwMode="auto">
                <a:xfrm>
                  <a:off x="5047" y="3207"/>
                  <a:ext cx="179" cy="79"/>
                </a:xfrm>
                <a:custGeom>
                  <a:avLst/>
                  <a:gdLst>
                    <a:gd name="T0" fmla="*/ 0 w 716"/>
                    <a:gd name="T1" fmla="*/ 0 h 316"/>
                    <a:gd name="T2" fmla="*/ 0 w 716"/>
                    <a:gd name="T3" fmla="*/ 1 h 316"/>
                    <a:gd name="T4" fmla="*/ 1 w 716"/>
                    <a:gd name="T5" fmla="*/ 1 h 316"/>
                    <a:gd name="T6" fmla="*/ 3 w 716"/>
                    <a:gd name="T7" fmla="*/ 3 h 316"/>
                    <a:gd name="T8" fmla="*/ 5 w 716"/>
                    <a:gd name="T9" fmla="*/ 4 h 316"/>
                    <a:gd name="T10" fmla="*/ 7 w 716"/>
                    <a:gd name="T11" fmla="*/ 4 h 316"/>
                    <a:gd name="T12" fmla="*/ 9 w 716"/>
                    <a:gd name="T13" fmla="*/ 5 h 316"/>
                    <a:gd name="T14" fmla="*/ 11 w 716"/>
                    <a:gd name="T15" fmla="*/ 5 h 3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6"/>
                    <a:gd name="T25" fmla="*/ 0 h 316"/>
                    <a:gd name="T26" fmla="*/ 716 w 716"/>
                    <a:gd name="T27" fmla="*/ 316 h 3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6" h="316">
                      <a:moveTo>
                        <a:pt x="0" y="0"/>
                      </a:moveTo>
                      <a:lnTo>
                        <a:pt x="18" y="23"/>
                      </a:lnTo>
                      <a:lnTo>
                        <a:pt x="77" y="81"/>
                      </a:lnTo>
                      <a:lnTo>
                        <a:pt x="183" y="157"/>
                      </a:lnTo>
                      <a:lnTo>
                        <a:pt x="337" y="235"/>
                      </a:lnTo>
                      <a:lnTo>
                        <a:pt x="467" y="276"/>
                      </a:lnTo>
                      <a:lnTo>
                        <a:pt x="589" y="301"/>
                      </a:lnTo>
                      <a:lnTo>
                        <a:pt x="716" y="31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" name="Freeform 52"/>
                <p:cNvSpPr>
                  <a:spLocks/>
                </p:cNvSpPr>
                <p:nvPr/>
              </p:nvSpPr>
              <p:spPr bwMode="auto">
                <a:xfrm>
                  <a:off x="5042" y="3196"/>
                  <a:ext cx="188" cy="81"/>
                </a:xfrm>
                <a:custGeom>
                  <a:avLst/>
                  <a:gdLst>
                    <a:gd name="T0" fmla="*/ 0 w 749"/>
                    <a:gd name="T1" fmla="*/ 0 h 323"/>
                    <a:gd name="T2" fmla="*/ 0 w 749"/>
                    <a:gd name="T3" fmla="*/ 1 h 323"/>
                    <a:gd name="T4" fmla="*/ 1 w 749"/>
                    <a:gd name="T5" fmla="*/ 1 h 323"/>
                    <a:gd name="T6" fmla="*/ 3 w 749"/>
                    <a:gd name="T7" fmla="*/ 3 h 323"/>
                    <a:gd name="T8" fmla="*/ 6 w 749"/>
                    <a:gd name="T9" fmla="*/ 4 h 323"/>
                    <a:gd name="T10" fmla="*/ 8 w 749"/>
                    <a:gd name="T11" fmla="*/ 5 h 323"/>
                    <a:gd name="T12" fmla="*/ 10 w 749"/>
                    <a:gd name="T13" fmla="*/ 5 h 323"/>
                    <a:gd name="T14" fmla="*/ 12 w 749"/>
                    <a:gd name="T15" fmla="*/ 5 h 3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9"/>
                    <a:gd name="T25" fmla="*/ 0 h 323"/>
                    <a:gd name="T26" fmla="*/ 749 w 749"/>
                    <a:gd name="T27" fmla="*/ 323 h 3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9" h="3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0" y="82"/>
                      </a:lnTo>
                      <a:lnTo>
                        <a:pt x="191" y="162"/>
                      </a:lnTo>
                      <a:lnTo>
                        <a:pt x="353" y="241"/>
                      </a:lnTo>
                      <a:lnTo>
                        <a:pt x="488" y="283"/>
                      </a:lnTo>
                      <a:lnTo>
                        <a:pt x="616" y="308"/>
                      </a:lnTo>
                      <a:lnTo>
                        <a:pt x="749" y="32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" name="Freeform 53"/>
                <p:cNvSpPr>
                  <a:spLocks/>
                </p:cNvSpPr>
                <p:nvPr/>
              </p:nvSpPr>
              <p:spPr bwMode="auto">
                <a:xfrm>
                  <a:off x="5047" y="3204"/>
                  <a:ext cx="179" cy="78"/>
                </a:xfrm>
                <a:custGeom>
                  <a:avLst/>
                  <a:gdLst>
                    <a:gd name="T0" fmla="*/ 0 w 716"/>
                    <a:gd name="T1" fmla="*/ 0 h 311"/>
                    <a:gd name="T2" fmla="*/ 0 w 716"/>
                    <a:gd name="T3" fmla="*/ 1 h 311"/>
                    <a:gd name="T4" fmla="*/ 1 w 716"/>
                    <a:gd name="T5" fmla="*/ 1 h 311"/>
                    <a:gd name="T6" fmla="*/ 3 w 716"/>
                    <a:gd name="T7" fmla="*/ 3 h 311"/>
                    <a:gd name="T8" fmla="*/ 5 w 716"/>
                    <a:gd name="T9" fmla="*/ 4 h 311"/>
                    <a:gd name="T10" fmla="*/ 7 w 716"/>
                    <a:gd name="T11" fmla="*/ 4 h 311"/>
                    <a:gd name="T12" fmla="*/ 9 w 716"/>
                    <a:gd name="T13" fmla="*/ 5 h 311"/>
                    <a:gd name="T14" fmla="*/ 11 w 71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6"/>
                    <a:gd name="T25" fmla="*/ 0 h 311"/>
                    <a:gd name="T26" fmla="*/ 716 w 71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6" h="311">
                      <a:moveTo>
                        <a:pt x="0" y="0"/>
                      </a:moveTo>
                      <a:lnTo>
                        <a:pt x="18" y="23"/>
                      </a:lnTo>
                      <a:lnTo>
                        <a:pt x="78" y="80"/>
                      </a:lnTo>
                      <a:lnTo>
                        <a:pt x="183" y="154"/>
                      </a:lnTo>
                      <a:lnTo>
                        <a:pt x="338" y="232"/>
                      </a:lnTo>
                      <a:lnTo>
                        <a:pt x="467" y="272"/>
                      </a:lnTo>
                      <a:lnTo>
                        <a:pt x="589" y="296"/>
                      </a:lnTo>
                      <a:lnTo>
                        <a:pt x="71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" name="Freeform 54"/>
                <p:cNvSpPr>
                  <a:spLocks/>
                </p:cNvSpPr>
                <p:nvPr/>
              </p:nvSpPr>
              <p:spPr bwMode="auto">
                <a:xfrm>
                  <a:off x="5036" y="3106"/>
                  <a:ext cx="192" cy="78"/>
                </a:xfrm>
                <a:custGeom>
                  <a:avLst/>
                  <a:gdLst>
                    <a:gd name="T0" fmla="*/ 0 w 766"/>
                    <a:gd name="T1" fmla="*/ 0 h 311"/>
                    <a:gd name="T2" fmla="*/ 0 w 766"/>
                    <a:gd name="T3" fmla="*/ 1 h 311"/>
                    <a:gd name="T4" fmla="*/ 1 w 766"/>
                    <a:gd name="T5" fmla="*/ 1 h 311"/>
                    <a:gd name="T6" fmla="*/ 3 w 766"/>
                    <a:gd name="T7" fmla="*/ 3 h 311"/>
                    <a:gd name="T8" fmla="*/ 6 w 766"/>
                    <a:gd name="T9" fmla="*/ 4 h 311"/>
                    <a:gd name="T10" fmla="*/ 8 w 766"/>
                    <a:gd name="T11" fmla="*/ 5 h 311"/>
                    <a:gd name="T12" fmla="*/ 10 w 766"/>
                    <a:gd name="T13" fmla="*/ 5 h 311"/>
                    <a:gd name="T14" fmla="*/ 12 w 76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6"/>
                    <a:gd name="T25" fmla="*/ 0 h 311"/>
                    <a:gd name="T26" fmla="*/ 766 w 76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6" h="311">
                      <a:moveTo>
                        <a:pt x="0" y="0"/>
                      </a:moveTo>
                      <a:lnTo>
                        <a:pt x="20" y="24"/>
                      </a:lnTo>
                      <a:lnTo>
                        <a:pt x="85" y="84"/>
                      </a:lnTo>
                      <a:lnTo>
                        <a:pt x="199" y="162"/>
                      </a:lnTo>
                      <a:lnTo>
                        <a:pt x="365" y="239"/>
                      </a:lnTo>
                      <a:lnTo>
                        <a:pt x="503" y="278"/>
                      </a:lnTo>
                      <a:lnTo>
                        <a:pt x="631" y="299"/>
                      </a:lnTo>
                      <a:lnTo>
                        <a:pt x="76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Freeform 55"/>
                <p:cNvSpPr>
                  <a:spLocks/>
                </p:cNvSpPr>
                <p:nvPr/>
              </p:nvSpPr>
              <p:spPr bwMode="auto">
                <a:xfrm>
                  <a:off x="5041" y="3115"/>
                  <a:ext cx="183" cy="74"/>
                </a:xfrm>
                <a:custGeom>
                  <a:avLst/>
                  <a:gdLst>
                    <a:gd name="T0" fmla="*/ 0 w 733"/>
                    <a:gd name="T1" fmla="*/ 0 h 297"/>
                    <a:gd name="T2" fmla="*/ 0 w 733"/>
                    <a:gd name="T3" fmla="*/ 0 h 297"/>
                    <a:gd name="T4" fmla="*/ 1 w 733"/>
                    <a:gd name="T5" fmla="*/ 1 h 297"/>
                    <a:gd name="T6" fmla="*/ 3 w 733"/>
                    <a:gd name="T7" fmla="*/ 2 h 297"/>
                    <a:gd name="T8" fmla="*/ 5 w 733"/>
                    <a:gd name="T9" fmla="*/ 3 h 297"/>
                    <a:gd name="T10" fmla="*/ 7 w 733"/>
                    <a:gd name="T11" fmla="*/ 4 h 297"/>
                    <a:gd name="T12" fmla="*/ 9 w 733"/>
                    <a:gd name="T13" fmla="*/ 4 h 297"/>
                    <a:gd name="T14" fmla="*/ 11 w 733"/>
                    <a:gd name="T15" fmla="*/ 4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297"/>
                    <a:gd name="T26" fmla="*/ 733 w 733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297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1" y="79"/>
                      </a:lnTo>
                      <a:lnTo>
                        <a:pt x="191" y="154"/>
                      </a:lnTo>
                      <a:lnTo>
                        <a:pt x="350" y="228"/>
                      </a:lnTo>
                      <a:lnTo>
                        <a:pt x="481" y="265"/>
                      </a:lnTo>
                      <a:lnTo>
                        <a:pt x="604" y="286"/>
                      </a:lnTo>
                      <a:lnTo>
                        <a:pt x="733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Freeform 56"/>
                <p:cNvSpPr>
                  <a:spLocks/>
                </p:cNvSpPr>
                <p:nvPr/>
              </p:nvSpPr>
              <p:spPr bwMode="auto">
                <a:xfrm>
                  <a:off x="5040" y="3118"/>
                  <a:ext cx="183" cy="75"/>
                </a:xfrm>
                <a:custGeom>
                  <a:avLst/>
                  <a:gdLst>
                    <a:gd name="T0" fmla="*/ 0 w 733"/>
                    <a:gd name="T1" fmla="*/ 0 h 301"/>
                    <a:gd name="T2" fmla="*/ 0 w 733"/>
                    <a:gd name="T3" fmla="*/ 0 h 301"/>
                    <a:gd name="T4" fmla="*/ 1 w 733"/>
                    <a:gd name="T5" fmla="*/ 1 h 301"/>
                    <a:gd name="T6" fmla="*/ 3 w 733"/>
                    <a:gd name="T7" fmla="*/ 2 h 301"/>
                    <a:gd name="T8" fmla="*/ 5 w 733"/>
                    <a:gd name="T9" fmla="*/ 3 h 301"/>
                    <a:gd name="T10" fmla="*/ 7 w 733"/>
                    <a:gd name="T11" fmla="*/ 4 h 301"/>
                    <a:gd name="T12" fmla="*/ 9 w 733"/>
                    <a:gd name="T13" fmla="*/ 4 h 301"/>
                    <a:gd name="T14" fmla="*/ 11 w 733"/>
                    <a:gd name="T15" fmla="*/ 5 h 3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301"/>
                    <a:gd name="T26" fmla="*/ 733 w 733"/>
                    <a:gd name="T27" fmla="*/ 301 h 3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301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1" y="81"/>
                      </a:lnTo>
                      <a:lnTo>
                        <a:pt x="191" y="156"/>
                      </a:lnTo>
                      <a:lnTo>
                        <a:pt x="351" y="231"/>
                      </a:lnTo>
                      <a:lnTo>
                        <a:pt x="481" y="269"/>
                      </a:lnTo>
                      <a:lnTo>
                        <a:pt x="605" y="291"/>
                      </a:lnTo>
                      <a:lnTo>
                        <a:pt x="733" y="30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" name="Freeform 57"/>
                <p:cNvSpPr>
                  <a:spLocks/>
                </p:cNvSpPr>
                <p:nvPr/>
              </p:nvSpPr>
              <p:spPr bwMode="auto">
                <a:xfrm>
                  <a:off x="4994" y="3106"/>
                  <a:ext cx="192" cy="78"/>
                </a:xfrm>
                <a:custGeom>
                  <a:avLst/>
                  <a:gdLst>
                    <a:gd name="T0" fmla="*/ 0 w 766"/>
                    <a:gd name="T1" fmla="*/ 0 h 311"/>
                    <a:gd name="T2" fmla="*/ 0 w 766"/>
                    <a:gd name="T3" fmla="*/ 1 h 311"/>
                    <a:gd name="T4" fmla="*/ 2 w 766"/>
                    <a:gd name="T5" fmla="*/ 1 h 311"/>
                    <a:gd name="T6" fmla="*/ 3 w 766"/>
                    <a:gd name="T7" fmla="*/ 3 h 311"/>
                    <a:gd name="T8" fmla="*/ 6 w 766"/>
                    <a:gd name="T9" fmla="*/ 4 h 311"/>
                    <a:gd name="T10" fmla="*/ 8 w 766"/>
                    <a:gd name="T11" fmla="*/ 5 h 311"/>
                    <a:gd name="T12" fmla="*/ 10 w 766"/>
                    <a:gd name="T13" fmla="*/ 5 h 311"/>
                    <a:gd name="T14" fmla="*/ 12 w 76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6"/>
                    <a:gd name="T25" fmla="*/ 0 h 311"/>
                    <a:gd name="T26" fmla="*/ 766 w 76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6" h="311">
                      <a:moveTo>
                        <a:pt x="0" y="0"/>
                      </a:moveTo>
                      <a:lnTo>
                        <a:pt x="20" y="24"/>
                      </a:lnTo>
                      <a:lnTo>
                        <a:pt x="86" y="85"/>
                      </a:lnTo>
                      <a:lnTo>
                        <a:pt x="200" y="162"/>
                      </a:lnTo>
                      <a:lnTo>
                        <a:pt x="366" y="239"/>
                      </a:lnTo>
                      <a:lnTo>
                        <a:pt x="504" y="278"/>
                      </a:lnTo>
                      <a:lnTo>
                        <a:pt x="632" y="300"/>
                      </a:lnTo>
                      <a:lnTo>
                        <a:pt x="76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" name="Freeform 58"/>
                <p:cNvSpPr>
                  <a:spLocks/>
                </p:cNvSpPr>
                <p:nvPr/>
              </p:nvSpPr>
              <p:spPr bwMode="auto">
                <a:xfrm>
                  <a:off x="4999" y="3115"/>
                  <a:ext cx="183" cy="74"/>
                </a:xfrm>
                <a:custGeom>
                  <a:avLst/>
                  <a:gdLst>
                    <a:gd name="T0" fmla="*/ 0 w 733"/>
                    <a:gd name="T1" fmla="*/ 0 h 297"/>
                    <a:gd name="T2" fmla="*/ 0 w 733"/>
                    <a:gd name="T3" fmla="*/ 0 h 297"/>
                    <a:gd name="T4" fmla="*/ 1 w 733"/>
                    <a:gd name="T5" fmla="*/ 1 h 297"/>
                    <a:gd name="T6" fmla="*/ 3 w 733"/>
                    <a:gd name="T7" fmla="*/ 2 h 297"/>
                    <a:gd name="T8" fmla="*/ 5 w 733"/>
                    <a:gd name="T9" fmla="*/ 3 h 297"/>
                    <a:gd name="T10" fmla="*/ 7 w 733"/>
                    <a:gd name="T11" fmla="*/ 4 h 297"/>
                    <a:gd name="T12" fmla="*/ 9 w 733"/>
                    <a:gd name="T13" fmla="*/ 4 h 297"/>
                    <a:gd name="T14" fmla="*/ 11 w 733"/>
                    <a:gd name="T15" fmla="*/ 4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297"/>
                    <a:gd name="T26" fmla="*/ 733 w 733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297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1" y="79"/>
                      </a:lnTo>
                      <a:lnTo>
                        <a:pt x="191" y="154"/>
                      </a:lnTo>
                      <a:lnTo>
                        <a:pt x="350" y="228"/>
                      </a:lnTo>
                      <a:lnTo>
                        <a:pt x="481" y="265"/>
                      </a:lnTo>
                      <a:lnTo>
                        <a:pt x="605" y="286"/>
                      </a:lnTo>
                      <a:lnTo>
                        <a:pt x="733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Freeform 59"/>
                <p:cNvSpPr>
                  <a:spLocks/>
                </p:cNvSpPr>
                <p:nvPr/>
              </p:nvSpPr>
              <p:spPr bwMode="auto">
                <a:xfrm>
                  <a:off x="4998" y="3118"/>
                  <a:ext cx="184" cy="75"/>
                </a:xfrm>
                <a:custGeom>
                  <a:avLst/>
                  <a:gdLst>
                    <a:gd name="T0" fmla="*/ 0 w 732"/>
                    <a:gd name="T1" fmla="*/ 0 h 301"/>
                    <a:gd name="T2" fmla="*/ 0 w 732"/>
                    <a:gd name="T3" fmla="*/ 0 h 301"/>
                    <a:gd name="T4" fmla="*/ 1 w 732"/>
                    <a:gd name="T5" fmla="*/ 1 h 301"/>
                    <a:gd name="T6" fmla="*/ 3 w 732"/>
                    <a:gd name="T7" fmla="*/ 2 h 301"/>
                    <a:gd name="T8" fmla="*/ 6 w 732"/>
                    <a:gd name="T9" fmla="*/ 3 h 301"/>
                    <a:gd name="T10" fmla="*/ 8 w 732"/>
                    <a:gd name="T11" fmla="*/ 4 h 301"/>
                    <a:gd name="T12" fmla="*/ 10 w 732"/>
                    <a:gd name="T13" fmla="*/ 4 h 301"/>
                    <a:gd name="T14" fmla="*/ 12 w 732"/>
                    <a:gd name="T15" fmla="*/ 5 h 3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2"/>
                    <a:gd name="T25" fmla="*/ 0 h 301"/>
                    <a:gd name="T26" fmla="*/ 732 w 732"/>
                    <a:gd name="T27" fmla="*/ 301 h 3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2" h="301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0" y="81"/>
                      </a:lnTo>
                      <a:lnTo>
                        <a:pt x="191" y="156"/>
                      </a:lnTo>
                      <a:lnTo>
                        <a:pt x="350" y="231"/>
                      </a:lnTo>
                      <a:lnTo>
                        <a:pt x="481" y="269"/>
                      </a:lnTo>
                      <a:lnTo>
                        <a:pt x="604" y="291"/>
                      </a:lnTo>
                      <a:lnTo>
                        <a:pt x="732" y="30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Freeform 60"/>
                <p:cNvSpPr>
                  <a:spLocks/>
                </p:cNvSpPr>
                <p:nvPr/>
              </p:nvSpPr>
              <p:spPr bwMode="auto">
                <a:xfrm>
                  <a:off x="5010" y="3388"/>
                  <a:ext cx="20" cy="7"/>
                </a:xfrm>
                <a:custGeom>
                  <a:avLst/>
                  <a:gdLst>
                    <a:gd name="T0" fmla="*/ 0 w 77"/>
                    <a:gd name="T1" fmla="*/ 0 h 30"/>
                    <a:gd name="T2" fmla="*/ 0 w 77"/>
                    <a:gd name="T3" fmla="*/ 0 h 30"/>
                    <a:gd name="T4" fmla="*/ 1 w 77"/>
                    <a:gd name="T5" fmla="*/ 0 h 30"/>
                    <a:gd name="T6" fmla="*/ 1 w 77"/>
                    <a:gd name="T7" fmla="*/ 0 h 30"/>
                    <a:gd name="T8" fmla="*/ 0 w 77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30"/>
                    <a:gd name="T17" fmla="*/ 77 w 77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30">
                      <a:moveTo>
                        <a:pt x="18" y="0"/>
                      </a:moveTo>
                      <a:lnTo>
                        <a:pt x="0" y="30"/>
                      </a:lnTo>
                      <a:lnTo>
                        <a:pt x="77" y="30"/>
                      </a:lnTo>
                      <a:lnTo>
                        <a:pt x="60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Rectangle 61"/>
                <p:cNvSpPr>
                  <a:spLocks noChangeArrowheads="1"/>
                </p:cNvSpPr>
                <p:nvPr/>
              </p:nvSpPr>
              <p:spPr bwMode="auto">
                <a:xfrm>
                  <a:off x="5015" y="3109"/>
                  <a:ext cx="9" cy="279"/>
                </a:xfrm>
                <a:prstGeom prst="rect">
                  <a:avLst/>
                </a:prstGeom>
                <a:solidFill>
                  <a:srgbClr val="BFBFBF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hangingPunct="1"/>
                  <a:endParaRPr lang="pt-BR" altLang="pt-B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Freeform 62"/>
                <p:cNvSpPr>
                  <a:spLocks/>
                </p:cNvSpPr>
                <p:nvPr/>
              </p:nvSpPr>
              <p:spPr bwMode="auto">
                <a:xfrm>
                  <a:off x="4993" y="3197"/>
                  <a:ext cx="192" cy="78"/>
                </a:xfrm>
                <a:custGeom>
                  <a:avLst/>
                  <a:gdLst>
                    <a:gd name="T0" fmla="*/ 0 w 766"/>
                    <a:gd name="T1" fmla="*/ 0 h 311"/>
                    <a:gd name="T2" fmla="*/ 0 w 766"/>
                    <a:gd name="T3" fmla="*/ 1 h 311"/>
                    <a:gd name="T4" fmla="*/ 1 w 766"/>
                    <a:gd name="T5" fmla="*/ 1 h 311"/>
                    <a:gd name="T6" fmla="*/ 3 w 766"/>
                    <a:gd name="T7" fmla="*/ 3 h 311"/>
                    <a:gd name="T8" fmla="*/ 6 w 766"/>
                    <a:gd name="T9" fmla="*/ 4 h 311"/>
                    <a:gd name="T10" fmla="*/ 8 w 766"/>
                    <a:gd name="T11" fmla="*/ 5 h 311"/>
                    <a:gd name="T12" fmla="*/ 10 w 766"/>
                    <a:gd name="T13" fmla="*/ 5 h 311"/>
                    <a:gd name="T14" fmla="*/ 12 w 76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6"/>
                    <a:gd name="T25" fmla="*/ 0 h 311"/>
                    <a:gd name="T26" fmla="*/ 766 w 76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6" h="311">
                      <a:moveTo>
                        <a:pt x="0" y="0"/>
                      </a:moveTo>
                      <a:lnTo>
                        <a:pt x="20" y="24"/>
                      </a:lnTo>
                      <a:lnTo>
                        <a:pt x="85" y="84"/>
                      </a:lnTo>
                      <a:lnTo>
                        <a:pt x="199" y="161"/>
                      </a:lnTo>
                      <a:lnTo>
                        <a:pt x="365" y="239"/>
                      </a:lnTo>
                      <a:lnTo>
                        <a:pt x="503" y="278"/>
                      </a:lnTo>
                      <a:lnTo>
                        <a:pt x="631" y="299"/>
                      </a:lnTo>
                      <a:lnTo>
                        <a:pt x="76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Freeform 63"/>
                <p:cNvSpPr>
                  <a:spLocks/>
                </p:cNvSpPr>
                <p:nvPr/>
              </p:nvSpPr>
              <p:spPr bwMode="auto">
                <a:xfrm>
                  <a:off x="4999" y="3206"/>
                  <a:ext cx="183" cy="74"/>
                </a:xfrm>
                <a:custGeom>
                  <a:avLst/>
                  <a:gdLst>
                    <a:gd name="T0" fmla="*/ 0 w 733"/>
                    <a:gd name="T1" fmla="*/ 0 h 297"/>
                    <a:gd name="T2" fmla="*/ 0 w 733"/>
                    <a:gd name="T3" fmla="*/ 0 h 297"/>
                    <a:gd name="T4" fmla="*/ 1 w 733"/>
                    <a:gd name="T5" fmla="*/ 1 h 297"/>
                    <a:gd name="T6" fmla="*/ 3 w 733"/>
                    <a:gd name="T7" fmla="*/ 2 h 297"/>
                    <a:gd name="T8" fmla="*/ 5 w 733"/>
                    <a:gd name="T9" fmla="*/ 3 h 297"/>
                    <a:gd name="T10" fmla="*/ 7 w 733"/>
                    <a:gd name="T11" fmla="*/ 4 h 297"/>
                    <a:gd name="T12" fmla="*/ 9 w 733"/>
                    <a:gd name="T13" fmla="*/ 4 h 297"/>
                    <a:gd name="T14" fmla="*/ 11 w 733"/>
                    <a:gd name="T15" fmla="*/ 4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297"/>
                    <a:gd name="T26" fmla="*/ 733 w 733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297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1" y="80"/>
                      </a:lnTo>
                      <a:lnTo>
                        <a:pt x="191" y="154"/>
                      </a:lnTo>
                      <a:lnTo>
                        <a:pt x="350" y="228"/>
                      </a:lnTo>
                      <a:lnTo>
                        <a:pt x="481" y="265"/>
                      </a:lnTo>
                      <a:lnTo>
                        <a:pt x="605" y="286"/>
                      </a:lnTo>
                      <a:lnTo>
                        <a:pt x="733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Freeform 64"/>
                <p:cNvSpPr>
                  <a:spLocks/>
                </p:cNvSpPr>
                <p:nvPr/>
              </p:nvSpPr>
              <p:spPr bwMode="auto">
                <a:xfrm>
                  <a:off x="4998" y="3209"/>
                  <a:ext cx="184" cy="76"/>
                </a:xfrm>
                <a:custGeom>
                  <a:avLst/>
                  <a:gdLst>
                    <a:gd name="T0" fmla="*/ 0 w 732"/>
                    <a:gd name="T1" fmla="*/ 0 h 302"/>
                    <a:gd name="T2" fmla="*/ 0 w 732"/>
                    <a:gd name="T3" fmla="*/ 1 h 302"/>
                    <a:gd name="T4" fmla="*/ 1 w 732"/>
                    <a:gd name="T5" fmla="*/ 1 h 302"/>
                    <a:gd name="T6" fmla="*/ 3 w 732"/>
                    <a:gd name="T7" fmla="*/ 3 h 302"/>
                    <a:gd name="T8" fmla="*/ 6 w 732"/>
                    <a:gd name="T9" fmla="*/ 4 h 302"/>
                    <a:gd name="T10" fmla="*/ 8 w 732"/>
                    <a:gd name="T11" fmla="*/ 4 h 302"/>
                    <a:gd name="T12" fmla="*/ 10 w 732"/>
                    <a:gd name="T13" fmla="*/ 5 h 302"/>
                    <a:gd name="T14" fmla="*/ 12 w 732"/>
                    <a:gd name="T15" fmla="*/ 5 h 3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2"/>
                    <a:gd name="T25" fmla="*/ 0 h 302"/>
                    <a:gd name="T26" fmla="*/ 732 w 732"/>
                    <a:gd name="T27" fmla="*/ 302 h 3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2" h="302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0" y="82"/>
                      </a:lnTo>
                      <a:lnTo>
                        <a:pt x="191" y="157"/>
                      </a:lnTo>
                      <a:lnTo>
                        <a:pt x="350" y="232"/>
                      </a:lnTo>
                      <a:lnTo>
                        <a:pt x="481" y="270"/>
                      </a:lnTo>
                      <a:lnTo>
                        <a:pt x="604" y="291"/>
                      </a:lnTo>
                      <a:lnTo>
                        <a:pt x="732" y="30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Freeform 65"/>
                <p:cNvSpPr>
                  <a:spLocks/>
                </p:cNvSpPr>
                <p:nvPr/>
              </p:nvSpPr>
              <p:spPr bwMode="auto">
                <a:xfrm>
                  <a:off x="4993" y="3103"/>
                  <a:ext cx="15" cy="16"/>
                </a:xfrm>
                <a:custGeom>
                  <a:avLst/>
                  <a:gdLst>
                    <a:gd name="T0" fmla="*/ 1 w 60"/>
                    <a:gd name="T1" fmla="*/ 1 h 61"/>
                    <a:gd name="T2" fmla="*/ 1 w 60"/>
                    <a:gd name="T3" fmla="*/ 1 h 61"/>
                    <a:gd name="T4" fmla="*/ 1 w 60"/>
                    <a:gd name="T5" fmla="*/ 1 h 61"/>
                    <a:gd name="T6" fmla="*/ 1 w 60"/>
                    <a:gd name="T7" fmla="*/ 1 h 61"/>
                    <a:gd name="T8" fmla="*/ 1 w 60"/>
                    <a:gd name="T9" fmla="*/ 1 h 61"/>
                    <a:gd name="T10" fmla="*/ 1 w 60"/>
                    <a:gd name="T11" fmla="*/ 1 h 61"/>
                    <a:gd name="T12" fmla="*/ 0 w 60"/>
                    <a:gd name="T13" fmla="*/ 1 h 61"/>
                    <a:gd name="T14" fmla="*/ 0 w 60"/>
                    <a:gd name="T15" fmla="*/ 1 h 61"/>
                    <a:gd name="T16" fmla="*/ 0 w 60"/>
                    <a:gd name="T17" fmla="*/ 1 h 61"/>
                    <a:gd name="T18" fmla="*/ 0 w 60"/>
                    <a:gd name="T19" fmla="*/ 1 h 61"/>
                    <a:gd name="T20" fmla="*/ 0 w 60"/>
                    <a:gd name="T21" fmla="*/ 1 h 61"/>
                    <a:gd name="T22" fmla="*/ 0 w 60"/>
                    <a:gd name="T23" fmla="*/ 1 h 61"/>
                    <a:gd name="T24" fmla="*/ 1 w 60"/>
                    <a:gd name="T25" fmla="*/ 1 h 61"/>
                    <a:gd name="T26" fmla="*/ 1 w 60"/>
                    <a:gd name="T27" fmla="*/ 1 h 61"/>
                    <a:gd name="T28" fmla="*/ 1 w 60"/>
                    <a:gd name="T29" fmla="*/ 1 h 61"/>
                    <a:gd name="T30" fmla="*/ 1 w 60"/>
                    <a:gd name="T31" fmla="*/ 1 h 61"/>
                    <a:gd name="T32" fmla="*/ 1 w 60"/>
                    <a:gd name="T33" fmla="*/ 1 h 61"/>
                    <a:gd name="T34" fmla="*/ 1 w 60"/>
                    <a:gd name="T35" fmla="*/ 1 h 61"/>
                    <a:gd name="T36" fmla="*/ 1 w 60"/>
                    <a:gd name="T37" fmla="*/ 1 h 61"/>
                    <a:gd name="T38" fmla="*/ 0 w 60"/>
                    <a:gd name="T39" fmla="*/ 1 h 61"/>
                    <a:gd name="T40" fmla="*/ 0 w 60"/>
                    <a:gd name="T41" fmla="*/ 1 h 61"/>
                    <a:gd name="T42" fmla="*/ 0 w 60"/>
                    <a:gd name="T43" fmla="*/ 1 h 61"/>
                    <a:gd name="T44" fmla="*/ 0 w 60"/>
                    <a:gd name="T45" fmla="*/ 1 h 61"/>
                    <a:gd name="T46" fmla="*/ 0 w 60"/>
                    <a:gd name="T47" fmla="*/ 1 h 61"/>
                    <a:gd name="T48" fmla="*/ 0 w 60"/>
                    <a:gd name="T49" fmla="*/ 1 h 61"/>
                    <a:gd name="T50" fmla="*/ 1 w 60"/>
                    <a:gd name="T51" fmla="*/ 1 h 61"/>
                    <a:gd name="T52" fmla="*/ 1 w 60"/>
                    <a:gd name="T53" fmla="*/ 1 h 61"/>
                    <a:gd name="T54" fmla="*/ 1 w 60"/>
                    <a:gd name="T55" fmla="*/ 1 h 61"/>
                    <a:gd name="T56" fmla="*/ 1 w 60"/>
                    <a:gd name="T57" fmla="*/ 0 h 61"/>
                    <a:gd name="T58" fmla="*/ 1 w 60"/>
                    <a:gd name="T59" fmla="*/ 0 h 61"/>
                    <a:gd name="T60" fmla="*/ 1 w 60"/>
                    <a:gd name="T61" fmla="*/ 0 h 61"/>
                    <a:gd name="T62" fmla="*/ 0 w 60"/>
                    <a:gd name="T63" fmla="*/ 0 h 61"/>
                    <a:gd name="T64" fmla="*/ 0 w 60"/>
                    <a:gd name="T65" fmla="*/ 0 h 61"/>
                    <a:gd name="T66" fmla="*/ 0 w 60"/>
                    <a:gd name="T67" fmla="*/ 0 h 61"/>
                    <a:gd name="T68" fmla="*/ 0 w 60"/>
                    <a:gd name="T69" fmla="*/ 0 h 61"/>
                    <a:gd name="T70" fmla="*/ 0 w 60"/>
                    <a:gd name="T71" fmla="*/ 0 h 61"/>
                    <a:gd name="T72" fmla="*/ 0 w 60"/>
                    <a:gd name="T73" fmla="*/ 0 h 61"/>
                    <a:gd name="T74" fmla="*/ 0 w 60"/>
                    <a:gd name="T75" fmla="*/ 0 h 61"/>
                    <a:gd name="T76" fmla="*/ 1 w 60"/>
                    <a:gd name="T77" fmla="*/ 0 h 61"/>
                    <a:gd name="T78" fmla="*/ 1 w 60"/>
                    <a:gd name="T79" fmla="*/ 0 h 61"/>
                    <a:gd name="T80" fmla="*/ 1 w 60"/>
                    <a:gd name="T81" fmla="*/ 0 h 61"/>
                    <a:gd name="T82" fmla="*/ 1 w 60"/>
                    <a:gd name="T83" fmla="*/ 0 h 61"/>
                    <a:gd name="T84" fmla="*/ 1 w 60"/>
                    <a:gd name="T85" fmla="*/ 0 h 61"/>
                    <a:gd name="T86" fmla="*/ 1 w 60"/>
                    <a:gd name="T87" fmla="*/ 0 h 61"/>
                    <a:gd name="T88" fmla="*/ 0 w 60"/>
                    <a:gd name="T89" fmla="*/ 0 h 61"/>
                    <a:gd name="T90" fmla="*/ 0 w 60"/>
                    <a:gd name="T91" fmla="*/ 0 h 61"/>
                    <a:gd name="T92" fmla="*/ 0 w 60"/>
                    <a:gd name="T93" fmla="*/ 0 h 61"/>
                    <a:gd name="T94" fmla="*/ 0 w 60"/>
                    <a:gd name="T95" fmla="*/ 0 h 61"/>
                    <a:gd name="T96" fmla="*/ 0 w 60"/>
                    <a:gd name="T97" fmla="*/ 1 h 61"/>
                    <a:gd name="T98" fmla="*/ 0 w 60"/>
                    <a:gd name="T99" fmla="*/ 1 h 61"/>
                    <a:gd name="T100" fmla="*/ 1 w 60"/>
                    <a:gd name="T101" fmla="*/ 1 h 61"/>
                    <a:gd name="T102" fmla="*/ 1 w 60"/>
                    <a:gd name="T103" fmla="*/ 1 h 61"/>
                    <a:gd name="T104" fmla="*/ 1 w 60"/>
                    <a:gd name="T105" fmla="*/ 1 h 61"/>
                    <a:gd name="T106" fmla="*/ 1 w 60"/>
                    <a:gd name="T107" fmla="*/ 1 h 61"/>
                    <a:gd name="T108" fmla="*/ 1 w 60"/>
                    <a:gd name="T109" fmla="*/ 1 h 61"/>
                    <a:gd name="T110" fmla="*/ 1 w 60"/>
                    <a:gd name="T111" fmla="*/ 1 h 61"/>
                    <a:gd name="T112" fmla="*/ 1 w 60"/>
                    <a:gd name="T113" fmla="*/ 1 h 61"/>
                    <a:gd name="T114" fmla="*/ 0 w 60"/>
                    <a:gd name="T115" fmla="*/ 1 h 61"/>
                    <a:gd name="T116" fmla="*/ 0 w 60"/>
                    <a:gd name="T117" fmla="*/ 1 h 61"/>
                    <a:gd name="T118" fmla="*/ 0 w 60"/>
                    <a:gd name="T119" fmla="*/ 1 h 61"/>
                    <a:gd name="T120" fmla="*/ 0 w 60"/>
                    <a:gd name="T121" fmla="*/ 1 h 61"/>
                    <a:gd name="T122" fmla="*/ 0 w 60"/>
                    <a:gd name="T123" fmla="*/ 1 h 61"/>
                    <a:gd name="T124" fmla="*/ 0 w 60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1"/>
                    <a:gd name="T191" fmla="*/ 60 w 60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1">
                      <a:moveTo>
                        <a:pt x="46" y="49"/>
                      </a:move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2" y="51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7" y="53"/>
                      </a:lnTo>
                      <a:lnTo>
                        <a:pt x="58" y="53"/>
                      </a:lnTo>
                      <a:lnTo>
                        <a:pt x="60" y="55"/>
                      </a:lnTo>
                      <a:lnTo>
                        <a:pt x="60" y="57"/>
                      </a:lnTo>
                      <a:lnTo>
                        <a:pt x="58" y="58"/>
                      </a:lnTo>
                      <a:lnTo>
                        <a:pt x="57" y="59"/>
                      </a:lnTo>
                      <a:lnTo>
                        <a:pt x="56" y="60"/>
                      </a:lnTo>
                      <a:lnTo>
                        <a:pt x="55" y="60"/>
                      </a:lnTo>
                      <a:lnTo>
                        <a:pt x="52" y="61"/>
                      </a:lnTo>
                      <a:lnTo>
                        <a:pt x="51" y="61"/>
                      </a:lnTo>
                      <a:lnTo>
                        <a:pt x="50" y="61"/>
                      </a:lnTo>
                      <a:lnTo>
                        <a:pt x="46" y="61"/>
                      </a:ln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10" y="61"/>
                      </a:lnTo>
                      <a:lnTo>
                        <a:pt x="6" y="61"/>
                      </a:lnTo>
                      <a:lnTo>
                        <a:pt x="5" y="60"/>
                      </a:lnTo>
                      <a:lnTo>
                        <a:pt x="3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3"/>
                      </a:lnTo>
                      <a:lnTo>
                        <a:pt x="3" y="52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10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46" y="49"/>
                      </a:ln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2" y="48"/>
                      </a:lnTo>
                      <a:lnTo>
                        <a:pt x="55" y="48"/>
                      </a:lnTo>
                      <a:lnTo>
                        <a:pt x="56" y="47"/>
                      </a:lnTo>
                      <a:lnTo>
                        <a:pt x="57" y="46"/>
                      </a:lnTo>
                      <a:lnTo>
                        <a:pt x="58" y="46"/>
                      </a:lnTo>
                      <a:lnTo>
                        <a:pt x="60" y="45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58" y="41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2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6"/>
                      </a:lnTo>
                      <a:lnTo>
                        <a:pt x="6" y="36"/>
                      </a:lnTo>
                      <a:lnTo>
                        <a:pt x="5" y="35"/>
                      </a:lnTo>
                      <a:lnTo>
                        <a:pt x="3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46" y="24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5" y="23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60" y="20"/>
                      </a:lnTo>
                      <a:lnTo>
                        <a:pt x="60" y="19"/>
                      </a:lnTo>
                      <a:lnTo>
                        <a:pt x="60" y="17"/>
                      </a:lnTo>
                      <a:lnTo>
                        <a:pt x="58" y="16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1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0" y="7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7" y="9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2" y="11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46" y="24"/>
                      </a:lnTo>
                      <a:lnTo>
                        <a:pt x="50" y="24"/>
                      </a:lnTo>
                      <a:lnTo>
                        <a:pt x="51" y="26"/>
                      </a:lnTo>
                      <a:lnTo>
                        <a:pt x="52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8"/>
                      </a:lnTo>
                      <a:lnTo>
                        <a:pt x="58" y="29"/>
                      </a:lnTo>
                      <a:lnTo>
                        <a:pt x="60" y="30"/>
                      </a:lnTo>
                      <a:lnTo>
                        <a:pt x="60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2" y="36"/>
                      </a:lnTo>
                      <a:lnTo>
                        <a:pt x="51" y="36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3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10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Freeform 66"/>
                <p:cNvSpPr>
                  <a:spLocks/>
                </p:cNvSpPr>
                <p:nvPr/>
              </p:nvSpPr>
              <p:spPr bwMode="auto">
                <a:xfrm>
                  <a:off x="5031" y="3103"/>
                  <a:ext cx="15" cy="16"/>
                </a:xfrm>
                <a:custGeom>
                  <a:avLst/>
                  <a:gdLst>
                    <a:gd name="T0" fmla="*/ 0 w 60"/>
                    <a:gd name="T1" fmla="*/ 1 h 61"/>
                    <a:gd name="T2" fmla="*/ 0 w 60"/>
                    <a:gd name="T3" fmla="*/ 1 h 61"/>
                    <a:gd name="T4" fmla="*/ 0 w 60"/>
                    <a:gd name="T5" fmla="*/ 1 h 61"/>
                    <a:gd name="T6" fmla="*/ 0 w 60"/>
                    <a:gd name="T7" fmla="*/ 1 h 61"/>
                    <a:gd name="T8" fmla="*/ 0 w 60"/>
                    <a:gd name="T9" fmla="*/ 1 h 61"/>
                    <a:gd name="T10" fmla="*/ 0 w 60"/>
                    <a:gd name="T11" fmla="*/ 1 h 61"/>
                    <a:gd name="T12" fmla="*/ 1 w 60"/>
                    <a:gd name="T13" fmla="*/ 1 h 61"/>
                    <a:gd name="T14" fmla="*/ 1 w 60"/>
                    <a:gd name="T15" fmla="*/ 1 h 61"/>
                    <a:gd name="T16" fmla="*/ 1 w 60"/>
                    <a:gd name="T17" fmla="*/ 1 h 61"/>
                    <a:gd name="T18" fmla="*/ 1 w 60"/>
                    <a:gd name="T19" fmla="*/ 1 h 61"/>
                    <a:gd name="T20" fmla="*/ 1 w 60"/>
                    <a:gd name="T21" fmla="*/ 1 h 61"/>
                    <a:gd name="T22" fmla="*/ 1 w 60"/>
                    <a:gd name="T23" fmla="*/ 1 h 61"/>
                    <a:gd name="T24" fmla="*/ 0 w 60"/>
                    <a:gd name="T25" fmla="*/ 1 h 61"/>
                    <a:gd name="T26" fmla="*/ 0 w 60"/>
                    <a:gd name="T27" fmla="*/ 1 h 61"/>
                    <a:gd name="T28" fmla="*/ 0 w 60"/>
                    <a:gd name="T29" fmla="*/ 1 h 61"/>
                    <a:gd name="T30" fmla="*/ 0 w 60"/>
                    <a:gd name="T31" fmla="*/ 1 h 61"/>
                    <a:gd name="T32" fmla="*/ 0 w 60"/>
                    <a:gd name="T33" fmla="*/ 1 h 61"/>
                    <a:gd name="T34" fmla="*/ 0 w 60"/>
                    <a:gd name="T35" fmla="*/ 1 h 61"/>
                    <a:gd name="T36" fmla="*/ 0 w 60"/>
                    <a:gd name="T37" fmla="*/ 1 h 61"/>
                    <a:gd name="T38" fmla="*/ 1 w 60"/>
                    <a:gd name="T39" fmla="*/ 1 h 61"/>
                    <a:gd name="T40" fmla="*/ 1 w 60"/>
                    <a:gd name="T41" fmla="*/ 1 h 61"/>
                    <a:gd name="T42" fmla="*/ 1 w 60"/>
                    <a:gd name="T43" fmla="*/ 1 h 61"/>
                    <a:gd name="T44" fmla="*/ 1 w 60"/>
                    <a:gd name="T45" fmla="*/ 1 h 61"/>
                    <a:gd name="T46" fmla="*/ 1 w 60"/>
                    <a:gd name="T47" fmla="*/ 1 h 61"/>
                    <a:gd name="T48" fmla="*/ 1 w 60"/>
                    <a:gd name="T49" fmla="*/ 1 h 61"/>
                    <a:gd name="T50" fmla="*/ 0 w 60"/>
                    <a:gd name="T51" fmla="*/ 1 h 61"/>
                    <a:gd name="T52" fmla="*/ 0 w 60"/>
                    <a:gd name="T53" fmla="*/ 1 h 61"/>
                    <a:gd name="T54" fmla="*/ 0 w 60"/>
                    <a:gd name="T55" fmla="*/ 1 h 61"/>
                    <a:gd name="T56" fmla="*/ 0 w 60"/>
                    <a:gd name="T57" fmla="*/ 0 h 61"/>
                    <a:gd name="T58" fmla="*/ 0 w 60"/>
                    <a:gd name="T59" fmla="*/ 0 h 61"/>
                    <a:gd name="T60" fmla="*/ 0 w 60"/>
                    <a:gd name="T61" fmla="*/ 0 h 61"/>
                    <a:gd name="T62" fmla="*/ 1 w 60"/>
                    <a:gd name="T63" fmla="*/ 0 h 61"/>
                    <a:gd name="T64" fmla="*/ 1 w 60"/>
                    <a:gd name="T65" fmla="*/ 0 h 61"/>
                    <a:gd name="T66" fmla="*/ 1 w 60"/>
                    <a:gd name="T67" fmla="*/ 0 h 61"/>
                    <a:gd name="T68" fmla="*/ 1 w 60"/>
                    <a:gd name="T69" fmla="*/ 0 h 61"/>
                    <a:gd name="T70" fmla="*/ 1 w 60"/>
                    <a:gd name="T71" fmla="*/ 0 h 61"/>
                    <a:gd name="T72" fmla="*/ 1 w 60"/>
                    <a:gd name="T73" fmla="*/ 0 h 61"/>
                    <a:gd name="T74" fmla="*/ 1 w 60"/>
                    <a:gd name="T75" fmla="*/ 0 h 61"/>
                    <a:gd name="T76" fmla="*/ 0 w 60"/>
                    <a:gd name="T77" fmla="*/ 0 h 61"/>
                    <a:gd name="T78" fmla="*/ 0 w 60"/>
                    <a:gd name="T79" fmla="*/ 0 h 61"/>
                    <a:gd name="T80" fmla="*/ 0 w 60"/>
                    <a:gd name="T81" fmla="*/ 0 h 61"/>
                    <a:gd name="T82" fmla="*/ 0 w 60"/>
                    <a:gd name="T83" fmla="*/ 0 h 61"/>
                    <a:gd name="T84" fmla="*/ 0 w 60"/>
                    <a:gd name="T85" fmla="*/ 0 h 61"/>
                    <a:gd name="T86" fmla="*/ 0 w 60"/>
                    <a:gd name="T87" fmla="*/ 0 h 61"/>
                    <a:gd name="T88" fmla="*/ 1 w 60"/>
                    <a:gd name="T89" fmla="*/ 0 h 61"/>
                    <a:gd name="T90" fmla="*/ 1 w 60"/>
                    <a:gd name="T91" fmla="*/ 0 h 61"/>
                    <a:gd name="T92" fmla="*/ 1 w 60"/>
                    <a:gd name="T93" fmla="*/ 0 h 61"/>
                    <a:gd name="T94" fmla="*/ 1 w 60"/>
                    <a:gd name="T95" fmla="*/ 0 h 61"/>
                    <a:gd name="T96" fmla="*/ 1 w 60"/>
                    <a:gd name="T97" fmla="*/ 1 h 61"/>
                    <a:gd name="T98" fmla="*/ 1 w 60"/>
                    <a:gd name="T99" fmla="*/ 1 h 61"/>
                    <a:gd name="T100" fmla="*/ 0 w 60"/>
                    <a:gd name="T101" fmla="*/ 1 h 61"/>
                    <a:gd name="T102" fmla="*/ 0 w 60"/>
                    <a:gd name="T103" fmla="*/ 1 h 61"/>
                    <a:gd name="T104" fmla="*/ 0 w 60"/>
                    <a:gd name="T105" fmla="*/ 1 h 61"/>
                    <a:gd name="T106" fmla="*/ 0 w 60"/>
                    <a:gd name="T107" fmla="*/ 1 h 61"/>
                    <a:gd name="T108" fmla="*/ 0 w 60"/>
                    <a:gd name="T109" fmla="*/ 1 h 61"/>
                    <a:gd name="T110" fmla="*/ 0 w 60"/>
                    <a:gd name="T111" fmla="*/ 1 h 61"/>
                    <a:gd name="T112" fmla="*/ 0 w 60"/>
                    <a:gd name="T113" fmla="*/ 1 h 61"/>
                    <a:gd name="T114" fmla="*/ 1 w 60"/>
                    <a:gd name="T115" fmla="*/ 1 h 61"/>
                    <a:gd name="T116" fmla="*/ 1 w 60"/>
                    <a:gd name="T117" fmla="*/ 1 h 61"/>
                    <a:gd name="T118" fmla="*/ 1 w 60"/>
                    <a:gd name="T119" fmla="*/ 1 h 61"/>
                    <a:gd name="T120" fmla="*/ 1 w 60"/>
                    <a:gd name="T121" fmla="*/ 1 h 61"/>
                    <a:gd name="T122" fmla="*/ 1 w 60"/>
                    <a:gd name="T123" fmla="*/ 1 h 61"/>
                    <a:gd name="T124" fmla="*/ 1 w 60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1"/>
                    <a:gd name="T191" fmla="*/ 60 w 60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1">
                      <a:moveTo>
                        <a:pt x="13" y="49"/>
                      </a:moveTo>
                      <a:lnTo>
                        <a:pt x="11" y="49"/>
                      </a:lnTo>
                      <a:lnTo>
                        <a:pt x="10" y="49"/>
                      </a:lnTo>
                      <a:lnTo>
                        <a:pt x="6" y="51"/>
                      </a:lnTo>
                      <a:lnTo>
                        <a:pt x="5" y="51"/>
                      </a:lnTo>
                      <a:lnTo>
                        <a:pt x="3" y="52"/>
                      </a:lnTo>
                      <a:lnTo>
                        <a:pt x="3" y="53"/>
                      </a:lnTo>
                      <a:lnTo>
                        <a:pt x="2" y="53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2" y="58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5" y="60"/>
                      </a:lnTo>
                      <a:lnTo>
                        <a:pt x="6" y="61"/>
                      </a:lnTo>
                      <a:lnTo>
                        <a:pt x="10" y="61"/>
                      </a:lnTo>
                      <a:lnTo>
                        <a:pt x="11" y="61"/>
                      </a:lnTo>
                      <a:lnTo>
                        <a:pt x="13" y="61"/>
                      </a:lnTo>
                      <a:lnTo>
                        <a:pt x="47" y="61"/>
                      </a:lnTo>
                      <a:lnTo>
                        <a:pt x="50" y="61"/>
                      </a:lnTo>
                      <a:lnTo>
                        <a:pt x="51" y="61"/>
                      </a:lnTo>
                      <a:lnTo>
                        <a:pt x="54" y="61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7" y="59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5"/>
                      </a:lnTo>
                      <a:lnTo>
                        <a:pt x="60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5" y="51"/>
                      </a:lnTo>
                      <a:lnTo>
                        <a:pt x="54" y="51"/>
                      </a:lnTo>
                      <a:lnTo>
                        <a:pt x="51" y="49"/>
                      </a:lnTo>
                      <a:lnTo>
                        <a:pt x="50" y="49"/>
                      </a:lnTo>
                      <a:lnTo>
                        <a:pt x="47" y="49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10" y="49"/>
                      </a:lnTo>
                      <a:lnTo>
                        <a:pt x="6" y="48"/>
                      </a:lnTo>
                      <a:lnTo>
                        <a:pt x="5" y="48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2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6"/>
                      </a:lnTo>
                      <a:lnTo>
                        <a:pt x="54" y="36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7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0"/>
                      </a:lnTo>
                      <a:lnTo>
                        <a:pt x="60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1" y="26"/>
                      </a:lnTo>
                      <a:lnTo>
                        <a:pt x="50" y="24"/>
                      </a:lnTo>
                      <a:lnTo>
                        <a:pt x="47" y="24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6" y="24"/>
                      </a:lnTo>
                      <a:lnTo>
                        <a:pt x="5" y="23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6"/>
                      </a:lnTo>
                      <a:lnTo>
                        <a:pt x="3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1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60" y="8"/>
                      </a:lnTo>
                      <a:lnTo>
                        <a:pt x="60" y="7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6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3"/>
                      </a:lnTo>
                      <a:lnTo>
                        <a:pt x="55" y="14"/>
                      </a:lnTo>
                      <a:lnTo>
                        <a:pt x="57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60" y="19"/>
                      </a:lnTo>
                      <a:lnTo>
                        <a:pt x="60" y="20"/>
                      </a:lnTo>
                      <a:lnTo>
                        <a:pt x="60" y="21"/>
                      </a:lnTo>
                      <a:lnTo>
                        <a:pt x="57" y="22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7" y="24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0" y="26"/>
                      </a:lnTo>
                      <a:lnTo>
                        <a:pt x="6" y="26"/>
                      </a:lnTo>
                      <a:lnTo>
                        <a:pt x="5" y="27"/>
                      </a:lnTo>
                      <a:lnTo>
                        <a:pt x="3" y="27"/>
                      </a:lnTo>
                      <a:lnTo>
                        <a:pt x="3" y="28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4" y="38"/>
                      </a:lnTo>
                      <a:lnTo>
                        <a:pt x="55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60" y="41"/>
                      </a:lnTo>
                      <a:lnTo>
                        <a:pt x="60" y="42"/>
                      </a:lnTo>
                      <a:lnTo>
                        <a:pt x="60" y="43"/>
                      </a:lnTo>
                      <a:lnTo>
                        <a:pt x="60" y="45"/>
                      </a:lnTo>
                      <a:lnTo>
                        <a:pt x="60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5" y="48"/>
                      </a:lnTo>
                      <a:lnTo>
                        <a:pt x="54" y="48"/>
                      </a:lnTo>
                      <a:lnTo>
                        <a:pt x="51" y="49"/>
                      </a:lnTo>
                      <a:lnTo>
                        <a:pt x="50" y="49"/>
                      </a:lnTo>
                      <a:lnTo>
                        <a:pt x="47" y="49"/>
                      </a:lnTo>
                      <a:lnTo>
                        <a:pt x="13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Freeform 67"/>
                <p:cNvSpPr>
                  <a:spLocks/>
                </p:cNvSpPr>
                <p:nvPr/>
              </p:nvSpPr>
              <p:spPr bwMode="auto">
                <a:xfrm>
                  <a:off x="5031" y="3195"/>
                  <a:ext cx="15" cy="16"/>
                </a:xfrm>
                <a:custGeom>
                  <a:avLst/>
                  <a:gdLst>
                    <a:gd name="T0" fmla="*/ 0 w 59"/>
                    <a:gd name="T1" fmla="*/ 1 h 61"/>
                    <a:gd name="T2" fmla="*/ 0 w 59"/>
                    <a:gd name="T3" fmla="*/ 1 h 61"/>
                    <a:gd name="T4" fmla="*/ 0 w 59"/>
                    <a:gd name="T5" fmla="*/ 1 h 61"/>
                    <a:gd name="T6" fmla="*/ 0 w 59"/>
                    <a:gd name="T7" fmla="*/ 1 h 61"/>
                    <a:gd name="T8" fmla="*/ 0 w 59"/>
                    <a:gd name="T9" fmla="*/ 1 h 61"/>
                    <a:gd name="T10" fmla="*/ 0 w 59"/>
                    <a:gd name="T11" fmla="*/ 1 h 61"/>
                    <a:gd name="T12" fmla="*/ 1 w 59"/>
                    <a:gd name="T13" fmla="*/ 1 h 61"/>
                    <a:gd name="T14" fmla="*/ 1 w 59"/>
                    <a:gd name="T15" fmla="*/ 1 h 61"/>
                    <a:gd name="T16" fmla="*/ 1 w 59"/>
                    <a:gd name="T17" fmla="*/ 1 h 61"/>
                    <a:gd name="T18" fmla="*/ 1 w 59"/>
                    <a:gd name="T19" fmla="*/ 1 h 61"/>
                    <a:gd name="T20" fmla="*/ 1 w 59"/>
                    <a:gd name="T21" fmla="*/ 1 h 61"/>
                    <a:gd name="T22" fmla="*/ 1 w 59"/>
                    <a:gd name="T23" fmla="*/ 1 h 61"/>
                    <a:gd name="T24" fmla="*/ 0 w 59"/>
                    <a:gd name="T25" fmla="*/ 1 h 61"/>
                    <a:gd name="T26" fmla="*/ 0 w 59"/>
                    <a:gd name="T27" fmla="*/ 1 h 61"/>
                    <a:gd name="T28" fmla="*/ 0 w 59"/>
                    <a:gd name="T29" fmla="*/ 1 h 61"/>
                    <a:gd name="T30" fmla="*/ 0 w 59"/>
                    <a:gd name="T31" fmla="*/ 1 h 61"/>
                    <a:gd name="T32" fmla="*/ 0 w 59"/>
                    <a:gd name="T33" fmla="*/ 1 h 61"/>
                    <a:gd name="T34" fmla="*/ 0 w 59"/>
                    <a:gd name="T35" fmla="*/ 1 h 61"/>
                    <a:gd name="T36" fmla="*/ 0 w 59"/>
                    <a:gd name="T37" fmla="*/ 1 h 61"/>
                    <a:gd name="T38" fmla="*/ 1 w 59"/>
                    <a:gd name="T39" fmla="*/ 1 h 61"/>
                    <a:gd name="T40" fmla="*/ 1 w 59"/>
                    <a:gd name="T41" fmla="*/ 1 h 61"/>
                    <a:gd name="T42" fmla="*/ 1 w 59"/>
                    <a:gd name="T43" fmla="*/ 1 h 61"/>
                    <a:gd name="T44" fmla="*/ 1 w 59"/>
                    <a:gd name="T45" fmla="*/ 1 h 61"/>
                    <a:gd name="T46" fmla="*/ 1 w 59"/>
                    <a:gd name="T47" fmla="*/ 1 h 61"/>
                    <a:gd name="T48" fmla="*/ 1 w 59"/>
                    <a:gd name="T49" fmla="*/ 1 h 61"/>
                    <a:gd name="T50" fmla="*/ 0 w 59"/>
                    <a:gd name="T51" fmla="*/ 1 h 61"/>
                    <a:gd name="T52" fmla="*/ 0 w 59"/>
                    <a:gd name="T53" fmla="*/ 1 h 61"/>
                    <a:gd name="T54" fmla="*/ 0 w 59"/>
                    <a:gd name="T55" fmla="*/ 1 h 61"/>
                    <a:gd name="T56" fmla="*/ 0 w 59"/>
                    <a:gd name="T57" fmla="*/ 0 h 61"/>
                    <a:gd name="T58" fmla="*/ 0 w 59"/>
                    <a:gd name="T59" fmla="*/ 0 h 61"/>
                    <a:gd name="T60" fmla="*/ 0 w 59"/>
                    <a:gd name="T61" fmla="*/ 0 h 61"/>
                    <a:gd name="T62" fmla="*/ 1 w 59"/>
                    <a:gd name="T63" fmla="*/ 0 h 61"/>
                    <a:gd name="T64" fmla="*/ 1 w 59"/>
                    <a:gd name="T65" fmla="*/ 0 h 61"/>
                    <a:gd name="T66" fmla="*/ 1 w 59"/>
                    <a:gd name="T67" fmla="*/ 0 h 61"/>
                    <a:gd name="T68" fmla="*/ 1 w 59"/>
                    <a:gd name="T69" fmla="*/ 0 h 61"/>
                    <a:gd name="T70" fmla="*/ 1 w 59"/>
                    <a:gd name="T71" fmla="*/ 0 h 61"/>
                    <a:gd name="T72" fmla="*/ 1 w 59"/>
                    <a:gd name="T73" fmla="*/ 0 h 61"/>
                    <a:gd name="T74" fmla="*/ 1 w 59"/>
                    <a:gd name="T75" fmla="*/ 0 h 61"/>
                    <a:gd name="T76" fmla="*/ 0 w 59"/>
                    <a:gd name="T77" fmla="*/ 0 h 61"/>
                    <a:gd name="T78" fmla="*/ 0 w 59"/>
                    <a:gd name="T79" fmla="*/ 0 h 61"/>
                    <a:gd name="T80" fmla="*/ 0 w 59"/>
                    <a:gd name="T81" fmla="*/ 0 h 61"/>
                    <a:gd name="T82" fmla="*/ 0 w 59"/>
                    <a:gd name="T83" fmla="*/ 0 h 61"/>
                    <a:gd name="T84" fmla="*/ 0 w 59"/>
                    <a:gd name="T85" fmla="*/ 0 h 61"/>
                    <a:gd name="T86" fmla="*/ 0 w 59"/>
                    <a:gd name="T87" fmla="*/ 0 h 61"/>
                    <a:gd name="T88" fmla="*/ 1 w 59"/>
                    <a:gd name="T89" fmla="*/ 0 h 61"/>
                    <a:gd name="T90" fmla="*/ 1 w 59"/>
                    <a:gd name="T91" fmla="*/ 0 h 61"/>
                    <a:gd name="T92" fmla="*/ 1 w 59"/>
                    <a:gd name="T93" fmla="*/ 0 h 61"/>
                    <a:gd name="T94" fmla="*/ 1 w 59"/>
                    <a:gd name="T95" fmla="*/ 0 h 61"/>
                    <a:gd name="T96" fmla="*/ 1 w 59"/>
                    <a:gd name="T97" fmla="*/ 1 h 61"/>
                    <a:gd name="T98" fmla="*/ 1 w 59"/>
                    <a:gd name="T99" fmla="*/ 1 h 61"/>
                    <a:gd name="T100" fmla="*/ 0 w 59"/>
                    <a:gd name="T101" fmla="*/ 1 h 61"/>
                    <a:gd name="T102" fmla="*/ 0 w 59"/>
                    <a:gd name="T103" fmla="*/ 1 h 61"/>
                    <a:gd name="T104" fmla="*/ 0 w 59"/>
                    <a:gd name="T105" fmla="*/ 1 h 61"/>
                    <a:gd name="T106" fmla="*/ 0 w 59"/>
                    <a:gd name="T107" fmla="*/ 1 h 61"/>
                    <a:gd name="T108" fmla="*/ 0 w 59"/>
                    <a:gd name="T109" fmla="*/ 1 h 61"/>
                    <a:gd name="T110" fmla="*/ 0 w 59"/>
                    <a:gd name="T111" fmla="*/ 1 h 61"/>
                    <a:gd name="T112" fmla="*/ 0 w 59"/>
                    <a:gd name="T113" fmla="*/ 1 h 61"/>
                    <a:gd name="T114" fmla="*/ 1 w 59"/>
                    <a:gd name="T115" fmla="*/ 1 h 61"/>
                    <a:gd name="T116" fmla="*/ 1 w 59"/>
                    <a:gd name="T117" fmla="*/ 1 h 61"/>
                    <a:gd name="T118" fmla="*/ 1 w 59"/>
                    <a:gd name="T119" fmla="*/ 1 h 61"/>
                    <a:gd name="T120" fmla="*/ 1 w 59"/>
                    <a:gd name="T121" fmla="*/ 1 h 61"/>
                    <a:gd name="T122" fmla="*/ 1 w 59"/>
                    <a:gd name="T123" fmla="*/ 1 h 61"/>
                    <a:gd name="T124" fmla="*/ 1 w 59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"/>
                    <a:gd name="T190" fmla="*/ 0 h 61"/>
                    <a:gd name="T191" fmla="*/ 59 w 59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" h="61">
                      <a:moveTo>
                        <a:pt x="13" y="50"/>
                      </a:move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5" y="51"/>
                      </a:lnTo>
                      <a:lnTo>
                        <a:pt x="4" y="51"/>
                      </a:lnTo>
                      <a:lnTo>
                        <a:pt x="2" y="52"/>
                      </a:lnTo>
                      <a:lnTo>
                        <a:pt x="2" y="53"/>
                      </a:lnTo>
                      <a:lnTo>
                        <a:pt x="1" y="53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2" y="59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5" y="61"/>
                      </a:lnTo>
                      <a:lnTo>
                        <a:pt x="9" y="61"/>
                      </a:lnTo>
                      <a:lnTo>
                        <a:pt x="10" y="61"/>
                      </a:lnTo>
                      <a:lnTo>
                        <a:pt x="13" y="61"/>
                      </a:lnTo>
                      <a:lnTo>
                        <a:pt x="46" y="61"/>
                      </a:lnTo>
                      <a:lnTo>
                        <a:pt x="49" y="61"/>
                      </a:lnTo>
                      <a:lnTo>
                        <a:pt x="51" y="61"/>
                      </a:lnTo>
                      <a:lnTo>
                        <a:pt x="53" y="61"/>
                      </a:lnTo>
                      <a:lnTo>
                        <a:pt x="54" y="60"/>
                      </a:lnTo>
                      <a:lnTo>
                        <a:pt x="57" y="60"/>
                      </a:lnTo>
                      <a:lnTo>
                        <a:pt x="57" y="59"/>
                      </a:lnTo>
                      <a:lnTo>
                        <a:pt x="59" y="58"/>
                      </a:lnTo>
                      <a:lnTo>
                        <a:pt x="59" y="57"/>
                      </a:lnTo>
                      <a:lnTo>
                        <a:pt x="59" y="56"/>
                      </a:lnTo>
                      <a:lnTo>
                        <a:pt x="59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4" y="51"/>
                      </a:lnTo>
                      <a:lnTo>
                        <a:pt x="53" y="51"/>
                      </a:lnTo>
                      <a:lnTo>
                        <a:pt x="51" y="50"/>
                      </a:lnTo>
                      <a:lnTo>
                        <a:pt x="49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5" y="48"/>
                      </a:lnTo>
                      <a:lnTo>
                        <a:pt x="4" y="48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5" y="38"/>
                      </a:lnTo>
                      <a:lnTo>
                        <a:pt x="9" y="38"/>
                      </a:lnTo>
                      <a:lnTo>
                        <a:pt x="10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49" y="38"/>
                      </a:lnTo>
                      <a:lnTo>
                        <a:pt x="51" y="37"/>
                      </a:lnTo>
                      <a:lnTo>
                        <a:pt x="53" y="37"/>
                      </a:lnTo>
                      <a:lnTo>
                        <a:pt x="54" y="35"/>
                      </a:lnTo>
                      <a:lnTo>
                        <a:pt x="57" y="35"/>
                      </a:lnTo>
                      <a:lnTo>
                        <a:pt x="57" y="34"/>
                      </a:lnTo>
                      <a:lnTo>
                        <a:pt x="59" y="33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1" y="26"/>
                      </a:lnTo>
                      <a:lnTo>
                        <a:pt x="49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9" y="25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4" y="14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49" y="13"/>
                      </a:lnTo>
                      <a:lnTo>
                        <a:pt x="51" y="13"/>
                      </a:lnTo>
                      <a:lnTo>
                        <a:pt x="53" y="12"/>
                      </a:lnTo>
                      <a:lnTo>
                        <a:pt x="54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59" y="4"/>
                      </a:lnTo>
                      <a:lnTo>
                        <a:pt x="57" y="3"/>
                      </a:lnTo>
                      <a:lnTo>
                        <a:pt x="57" y="2"/>
                      </a:lnTo>
                      <a:lnTo>
                        <a:pt x="54" y="2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5" y="12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49" y="13"/>
                      </a:lnTo>
                      <a:lnTo>
                        <a:pt x="51" y="13"/>
                      </a:lnTo>
                      <a:lnTo>
                        <a:pt x="53" y="13"/>
                      </a:lnTo>
                      <a:lnTo>
                        <a:pt x="54" y="14"/>
                      </a:lnTo>
                      <a:lnTo>
                        <a:pt x="57" y="15"/>
                      </a:lnTo>
                      <a:lnTo>
                        <a:pt x="59" y="16"/>
                      </a:lnTo>
                      <a:lnTo>
                        <a:pt x="59" y="18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9" y="21"/>
                      </a:lnTo>
                      <a:lnTo>
                        <a:pt x="57" y="22"/>
                      </a:lnTo>
                      <a:lnTo>
                        <a:pt x="54" y="23"/>
                      </a:lnTo>
                      <a:lnTo>
                        <a:pt x="53" y="25"/>
                      </a:lnTo>
                      <a:lnTo>
                        <a:pt x="51" y="25"/>
                      </a:lnTo>
                      <a:lnTo>
                        <a:pt x="49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4" y="35"/>
                      </a:lnTo>
                      <a:lnTo>
                        <a:pt x="5" y="37"/>
                      </a:lnTo>
                      <a:lnTo>
                        <a:pt x="9" y="37"/>
                      </a:lnTo>
                      <a:lnTo>
                        <a:pt x="10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49" y="38"/>
                      </a:lnTo>
                      <a:lnTo>
                        <a:pt x="51" y="38"/>
                      </a:lnTo>
                      <a:lnTo>
                        <a:pt x="53" y="38"/>
                      </a:lnTo>
                      <a:lnTo>
                        <a:pt x="54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59" y="41"/>
                      </a:lnTo>
                      <a:lnTo>
                        <a:pt x="59" y="42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4" y="48"/>
                      </a:lnTo>
                      <a:lnTo>
                        <a:pt x="53" y="48"/>
                      </a:lnTo>
                      <a:lnTo>
                        <a:pt x="51" y="50"/>
                      </a:lnTo>
                      <a:lnTo>
                        <a:pt x="49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Freeform 68"/>
                <p:cNvSpPr>
                  <a:spLocks/>
                </p:cNvSpPr>
                <p:nvPr/>
              </p:nvSpPr>
              <p:spPr bwMode="auto">
                <a:xfrm>
                  <a:off x="4993" y="3195"/>
                  <a:ext cx="15" cy="16"/>
                </a:xfrm>
                <a:custGeom>
                  <a:avLst/>
                  <a:gdLst>
                    <a:gd name="T0" fmla="*/ 1 w 60"/>
                    <a:gd name="T1" fmla="*/ 1 h 61"/>
                    <a:gd name="T2" fmla="*/ 1 w 60"/>
                    <a:gd name="T3" fmla="*/ 1 h 61"/>
                    <a:gd name="T4" fmla="*/ 1 w 60"/>
                    <a:gd name="T5" fmla="*/ 1 h 61"/>
                    <a:gd name="T6" fmla="*/ 1 w 60"/>
                    <a:gd name="T7" fmla="*/ 1 h 61"/>
                    <a:gd name="T8" fmla="*/ 1 w 60"/>
                    <a:gd name="T9" fmla="*/ 1 h 61"/>
                    <a:gd name="T10" fmla="*/ 1 w 60"/>
                    <a:gd name="T11" fmla="*/ 1 h 61"/>
                    <a:gd name="T12" fmla="*/ 0 w 60"/>
                    <a:gd name="T13" fmla="*/ 1 h 61"/>
                    <a:gd name="T14" fmla="*/ 0 w 60"/>
                    <a:gd name="T15" fmla="*/ 1 h 61"/>
                    <a:gd name="T16" fmla="*/ 0 w 60"/>
                    <a:gd name="T17" fmla="*/ 1 h 61"/>
                    <a:gd name="T18" fmla="*/ 0 w 60"/>
                    <a:gd name="T19" fmla="*/ 1 h 61"/>
                    <a:gd name="T20" fmla="*/ 0 w 60"/>
                    <a:gd name="T21" fmla="*/ 1 h 61"/>
                    <a:gd name="T22" fmla="*/ 0 w 60"/>
                    <a:gd name="T23" fmla="*/ 1 h 61"/>
                    <a:gd name="T24" fmla="*/ 1 w 60"/>
                    <a:gd name="T25" fmla="*/ 1 h 61"/>
                    <a:gd name="T26" fmla="*/ 1 w 60"/>
                    <a:gd name="T27" fmla="*/ 1 h 61"/>
                    <a:gd name="T28" fmla="*/ 1 w 60"/>
                    <a:gd name="T29" fmla="*/ 1 h 61"/>
                    <a:gd name="T30" fmla="*/ 1 w 60"/>
                    <a:gd name="T31" fmla="*/ 1 h 61"/>
                    <a:gd name="T32" fmla="*/ 1 w 60"/>
                    <a:gd name="T33" fmla="*/ 1 h 61"/>
                    <a:gd name="T34" fmla="*/ 1 w 60"/>
                    <a:gd name="T35" fmla="*/ 1 h 61"/>
                    <a:gd name="T36" fmla="*/ 1 w 60"/>
                    <a:gd name="T37" fmla="*/ 1 h 61"/>
                    <a:gd name="T38" fmla="*/ 0 w 60"/>
                    <a:gd name="T39" fmla="*/ 1 h 61"/>
                    <a:gd name="T40" fmla="*/ 0 w 60"/>
                    <a:gd name="T41" fmla="*/ 1 h 61"/>
                    <a:gd name="T42" fmla="*/ 0 w 60"/>
                    <a:gd name="T43" fmla="*/ 1 h 61"/>
                    <a:gd name="T44" fmla="*/ 0 w 60"/>
                    <a:gd name="T45" fmla="*/ 1 h 61"/>
                    <a:gd name="T46" fmla="*/ 0 w 60"/>
                    <a:gd name="T47" fmla="*/ 1 h 61"/>
                    <a:gd name="T48" fmla="*/ 0 w 60"/>
                    <a:gd name="T49" fmla="*/ 1 h 61"/>
                    <a:gd name="T50" fmla="*/ 1 w 60"/>
                    <a:gd name="T51" fmla="*/ 1 h 61"/>
                    <a:gd name="T52" fmla="*/ 1 w 60"/>
                    <a:gd name="T53" fmla="*/ 1 h 61"/>
                    <a:gd name="T54" fmla="*/ 1 w 60"/>
                    <a:gd name="T55" fmla="*/ 1 h 61"/>
                    <a:gd name="T56" fmla="*/ 1 w 60"/>
                    <a:gd name="T57" fmla="*/ 0 h 61"/>
                    <a:gd name="T58" fmla="*/ 1 w 60"/>
                    <a:gd name="T59" fmla="*/ 0 h 61"/>
                    <a:gd name="T60" fmla="*/ 1 w 60"/>
                    <a:gd name="T61" fmla="*/ 0 h 61"/>
                    <a:gd name="T62" fmla="*/ 0 w 60"/>
                    <a:gd name="T63" fmla="*/ 0 h 61"/>
                    <a:gd name="T64" fmla="*/ 0 w 60"/>
                    <a:gd name="T65" fmla="*/ 0 h 61"/>
                    <a:gd name="T66" fmla="*/ 0 w 60"/>
                    <a:gd name="T67" fmla="*/ 0 h 61"/>
                    <a:gd name="T68" fmla="*/ 0 w 60"/>
                    <a:gd name="T69" fmla="*/ 0 h 61"/>
                    <a:gd name="T70" fmla="*/ 0 w 60"/>
                    <a:gd name="T71" fmla="*/ 0 h 61"/>
                    <a:gd name="T72" fmla="*/ 0 w 60"/>
                    <a:gd name="T73" fmla="*/ 0 h 61"/>
                    <a:gd name="T74" fmla="*/ 0 w 60"/>
                    <a:gd name="T75" fmla="*/ 0 h 61"/>
                    <a:gd name="T76" fmla="*/ 1 w 60"/>
                    <a:gd name="T77" fmla="*/ 0 h 61"/>
                    <a:gd name="T78" fmla="*/ 1 w 60"/>
                    <a:gd name="T79" fmla="*/ 0 h 61"/>
                    <a:gd name="T80" fmla="*/ 1 w 60"/>
                    <a:gd name="T81" fmla="*/ 0 h 61"/>
                    <a:gd name="T82" fmla="*/ 1 w 60"/>
                    <a:gd name="T83" fmla="*/ 0 h 61"/>
                    <a:gd name="T84" fmla="*/ 1 w 60"/>
                    <a:gd name="T85" fmla="*/ 0 h 61"/>
                    <a:gd name="T86" fmla="*/ 1 w 60"/>
                    <a:gd name="T87" fmla="*/ 0 h 61"/>
                    <a:gd name="T88" fmla="*/ 0 w 60"/>
                    <a:gd name="T89" fmla="*/ 0 h 61"/>
                    <a:gd name="T90" fmla="*/ 0 w 60"/>
                    <a:gd name="T91" fmla="*/ 0 h 61"/>
                    <a:gd name="T92" fmla="*/ 0 w 60"/>
                    <a:gd name="T93" fmla="*/ 0 h 61"/>
                    <a:gd name="T94" fmla="*/ 0 w 60"/>
                    <a:gd name="T95" fmla="*/ 0 h 61"/>
                    <a:gd name="T96" fmla="*/ 0 w 60"/>
                    <a:gd name="T97" fmla="*/ 1 h 61"/>
                    <a:gd name="T98" fmla="*/ 0 w 60"/>
                    <a:gd name="T99" fmla="*/ 1 h 61"/>
                    <a:gd name="T100" fmla="*/ 1 w 60"/>
                    <a:gd name="T101" fmla="*/ 1 h 61"/>
                    <a:gd name="T102" fmla="*/ 1 w 60"/>
                    <a:gd name="T103" fmla="*/ 1 h 61"/>
                    <a:gd name="T104" fmla="*/ 1 w 60"/>
                    <a:gd name="T105" fmla="*/ 1 h 61"/>
                    <a:gd name="T106" fmla="*/ 1 w 60"/>
                    <a:gd name="T107" fmla="*/ 1 h 61"/>
                    <a:gd name="T108" fmla="*/ 1 w 60"/>
                    <a:gd name="T109" fmla="*/ 1 h 61"/>
                    <a:gd name="T110" fmla="*/ 1 w 60"/>
                    <a:gd name="T111" fmla="*/ 1 h 61"/>
                    <a:gd name="T112" fmla="*/ 1 w 60"/>
                    <a:gd name="T113" fmla="*/ 1 h 61"/>
                    <a:gd name="T114" fmla="*/ 0 w 60"/>
                    <a:gd name="T115" fmla="*/ 1 h 61"/>
                    <a:gd name="T116" fmla="*/ 0 w 60"/>
                    <a:gd name="T117" fmla="*/ 1 h 61"/>
                    <a:gd name="T118" fmla="*/ 0 w 60"/>
                    <a:gd name="T119" fmla="*/ 1 h 61"/>
                    <a:gd name="T120" fmla="*/ 0 w 60"/>
                    <a:gd name="T121" fmla="*/ 1 h 61"/>
                    <a:gd name="T122" fmla="*/ 0 w 60"/>
                    <a:gd name="T123" fmla="*/ 1 h 61"/>
                    <a:gd name="T124" fmla="*/ 0 w 60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1"/>
                    <a:gd name="T191" fmla="*/ 60 w 60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1">
                      <a:moveTo>
                        <a:pt x="47" y="50"/>
                      </a:move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3" y="51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7" y="53"/>
                      </a:lnTo>
                      <a:lnTo>
                        <a:pt x="59" y="53"/>
                      </a:lnTo>
                      <a:lnTo>
                        <a:pt x="60" y="56"/>
                      </a:lnTo>
                      <a:lnTo>
                        <a:pt x="60" y="57"/>
                      </a:lnTo>
                      <a:lnTo>
                        <a:pt x="59" y="58"/>
                      </a:lnTo>
                      <a:lnTo>
                        <a:pt x="57" y="59"/>
                      </a:lnTo>
                      <a:lnTo>
                        <a:pt x="56" y="60"/>
                      </a:lnTo>
                      <a:lnTo>
                        <a:pt x="55" y="60"/>
                      </a:lnTo>
                      <a:lnTo>
                        <a:pt x="53" y="61"/>
                      </a:lnTo>
                      <a:lnTo>
                        <a:pt x="51" y="61"/>
                      </a:lnTo>
                      <a:lnTo>
                        <a:pt x="50" y="61"/>
                      </a:lnTo>
                      <a:lnTo>
                        <a:pt x="47" y="61"/>
                      </a:ln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10" y="61"/>
                      </a:lnTo>
                      <a:lnTo>
                        <a:pt x="6" y="61"/>
                      </a:lnTo>
                      <a:lnTo>
                        <a:pt x="5" y="60"/>
                      </a:lnTo>
                      <a:lnTo>
                        <a:pt x="3" y="60"/>
                      </a:lnTo>
                      <a:lnTo>
                        <a:pt x="2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2" y="53"/>
                      </a:lnTo>
                      <a:lnTo>
                        <a:pt x="3" y="52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7" y="50"/>
                      </a:ln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3" y="48"/>
                      </a:lnTo>
                      <a:lnTo>
                        <a:pt x="55" y="48"/>
                      </a:lnTo>
                      <a:lnTo>
                        <a:pt x="56" y="47"/>
                      </a:lnTo>
                      <a:lnTo>
                        <a:pt x="57" y="46"/>
                      </a:lnTo>
                      <a:lnTo>
                        <a:pt x="59" y="46"/>
                      </a:lnTo>
                      <a:lnTo>
                        <a:pt x="60" y="45"/>
                      </a:lnTo>
                      <a:lnTo>
                        <a:pt x="60" y="44"/>
                      </a:lnTo>
                      <a:lnTo>
                        <a:pt x="60" y="42"/>
                      </a:lnTo>
                      <a:lnTo>
                        <a:pt x="59" y="41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3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7"/>
                      </a:lnTo>
                      <a:lnTo>
                        <a:pt x="6" y="37"/>
                      </a:lnTo>
                      <a:lnTo>
                        <a:pt x="5" y="35"/>
                      </a:lnTo>
                      <a:lnTo>
                        <a:pt x="3" y="35"/>
                      </a:lnTo>
                      <a:lnTo>
                        <a:pt x="2" y="34"/>
                      </a:lnTo>
                      <a:lnTo>
                        <a:pt x="2" y="33"/>
                      </a:lnTo>
                      <a:lnTo>
                        <a:pt x="2" y="32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7" y="25"/>
                      </a:lnTo>
                      <a:lnTo>
                        <a:pt x="50" y="25"/>
                      </a:lnTo>
                      <a:lnTo>
                        <a:pt x="51" y="25"/>
                      </a:lnTo>
                      <a:lnTo>
                        <a:pt x="53" y="25"/>
                      </a:lnTo>
                      <a:lnTo>
                        <a:pt x="55" y="23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9" y="21"/>
                      </a:lnTo>
                      <a:lnTo>
                        <a:pt x="60" y="20"/>
                      </a:lnTo>
                      <a:lnTo>
                        <a:pt x="60" y="19"/>
                      </a:lnTo>
                      <a:lnTo>
                        <a:pt x="60" y="18"/>
                      </a:lnTo>
                      <a:lnTo>
                        <a:pt x="59" y="16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9" y="4"/>
                      </a:lnTo>
                      <a:lnTo>
                        <a:pt x="60" y="4"/>
                      </a:lnTo>
                      <a:lnTo>
                        <a:pt x="60" y="7"/>
                      </a:lnTo>
                      <a:lnTo>
                        <a:pt x="60" y="8"/>
                      </a:lnTo>
                      <a:lnTo>
                        <a:pt x="59" y="8"/>
                      </a:lnTo>
                      <a:lnTo>
                        <a:pt x="57" y="9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3" y="12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6" y="25"/>
                      </a:lnTo>
                      <a:lnTo>
                        <a:pt x="10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7" y="25"/>
                      </a:lnTo>
                      <a:lnTo>
                        <a:pt x="50" y="25"/>
                      </a:lnTo>
                      <a:lnTo>
                        <a:pt x="51" y="26"/>
                      </a:lnTo>
                      <a:lnTo>
                        <a:pt x="53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8"/>
                      </a:lnTo>
                      <a:lnTo>
                        <a:pt x="59" y="29"/>
                      </a:lnTo>
                      <a:lnTo>
                        <a:pt x="60" y="31"/>
                      </a:lnTo>
                      <a:lnTo>
                        <a:pt x="60" y="32"/>
                      </a:lnTo>
                      <a:lnTo>
                        <a:pt x="59" y="33"/>
                      </a:lnTo>
                      <a:lnTo>
                        <a:pt x="57" y="34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7"/>
                      </a:lnTo>
                      <a:lnTo>
                        <a:pt x="51" y="37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" name="Freeform 69"/>
                <p:cNvSpPr>
                  <a:spLocks/>
                </p:cNvSpPr>
                <p:nvPr/>
              </p:nvSpPr>
              <p:spPr bwMode="auto">
                <a:xfrm>
                  <a:off x="5196" y="3464"/>
                  <a:ext cx="19" cy="7"/>
                </a:xfrm>
                <a:custGeom>
                  <a:avLst/>
                  <a:gdLst>
                    <a:gd name="T0" fmla="*/ 0 w 77"/>
                    <a:gd name="T1" fmla="*/ 0 h 30"/>
                    <a:gd name="T2" fmla="*/ 0 w 77"/>
                    <a:gd name="T3" fmla="*/ 0 h 30"/>
                    <a:gd name="T4" fmla="*/ 1 w 77"/>
                    <a:gd name="T5" fmla="*/ 0 h 30"/>
                    <a:gd name="T6" fmla="*/ 1 w 77"/>
                    <a:gd name="T7" fmla="*/ 0 h 30"/>
                    <a:gd name="T8" fmla="*/ 0 w 77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30"/>
                    <a:gd name="T17" fmla="*/ 77 w 77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30">
                      <a:moveTo>
                        <a:pt x="17" y="0"/>
                      </a:moveTo>
                      <a:lnTo>
                        <a:pt x="0" y="30"/>
                      </a:lnTo>
                      <a:lnTo>
                        <a:pt x="77" y="30"/>
                      </a:lnTo>
                      <a:lnTo>
                        <a:pt x="5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Rectangle 70"/>
                <p:cNvSpPr>
                  <a:spLocks noChangeArrowheads="1"/>
                </p:cNvSpPr>
                <p:nvPr/>
              </p:nvSpPr>
              <p:spPr bwMode="auto">
                <a:xfrm>
                  <a:off x="5201" y="3185"/>
                  <a:ext cx="9" cy="279"/>
                </a:xfrm>
                <a:prstGeom prst="rect">
                  <a:avLst/>
                </a:prstGeom>
                <a:solidFill>
                  <a:srgbClr val="BFBFBF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hangingPunct="1"/>
                  <a:endParaRPr lang="pt-BR" altLang="pt-B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71"/>
                <p:cNvSpPr>
                  <a:spLocks/>
                </p:cNvSpPr>
                <p:nvPr/>
              </p:nvSpPr>
              <p:spPr bwMode="auto">
                <a:xfrm>
                  <a:off x="5178" y="3180"/>
                  <a:ext cx="15" cy="15"/>
                </a:xfrm>
                <a:custGeom>
                  <a:avLst/>
                  <a:gdLst>
                    <a:gd name="T0" fmla="*/ 1 w 60"/>
                    <a:gd name="T1" fmla="*/ 1 h 62"/>
                    <a:gd name="T2" fmla="*/ 1 w 60"/>
                    <a:gd name="T3" fmla="*/ 1 h 62"/>
                    <a:gd name="T4" fmla="*/ 1 w 60"/>
                    <a:gd name="T5" fmla="*/ 1 h 62"/>
                    <a:gd name="T6" fmla="*/ 1 w 60"/>
                    <a:gd name="T7" fmla="*/ 1 h 62"/>
                    <a:gd name="T8" fmla="*/ 1 w 60"/>
                    <a:gd name="T9" fmla="*/ 1 h 62"/>
                    <a:gd name="T10" fmla="*/ 1 w 60"/>
                    <a:gd name="T11" fmla="*/ 1 h 62"/>
                    <a:gd name="T12" fmla="*/ 0 w 60"/>
                    <a:gd name="T13" fmla="*/ 1 h 62"/>
                    <a:gd name="T14" fmla="*/ 0 w 60"/>
                    <a:gd name="T15" fmla="*/ 1 h 62"/>
                    <a:gd name="T16" fmla="*/ 0 w 60"/>
                    <a:gd name="T17" fmla="*/ 1 h 62"/>
                    <a:gd name="T18" fmla="*/ 0 w 60"/>
                    <a:gd name="T19" fmla="*/ 1 h 62"/>
                    <a:gd name="T20" fmla="*/ 0 w 60"/>
                    <a:gd name="T21" fmla="*/ 1 h 62"/>
                    <a:gd name="T22" fmla="*/ 0 w 60"/>
                    <a:gd name="T23" fmla="*/ 1 h 62"/>
                    <a:gd name="T24" fmla="*/ 1 w 60"/>
                    <a:gd name="T25" fmla="*/ 1 h 62"/>
                    <a:gd name="T26" fmla="*/ 1 w 60"/>
                    <a:gd name="T27" fmla="*/ 1 h 62"/>
                    <a:gd name="T28" fmla="*/ 1 w 60"/>
                    <a:gd name="T29" fmla="*/ 1 h 62"/>
                    <a:gd name="T30" fmla="*/ 1 w 60"/>
                    <a:gd name="T31" fmla="*/ 1 h 62"/>
                    <a:gd name="T32" fmla="*/ 1 w 60"/>
                    <a:gd name="T33" fmla="*/ 0 h 62"/>
                    <a:gd name="T34" fmla="*/ 1 w 60"/>
                    <a:gd name="T35" fmla="*/ 0 h 62"/>
                    <a:gd name="T36" fmla="*/ 1 w 60"/>
                    <a:gd name="T37" fmla="*/ 0 h 62"/>
                    <a:gd name="T38" fmla="*/ 0 w 60"/>
                    <a:gd name="T39" fmla="*/ 0 h 62"/>
                    <a:gd name="T40" fmla="*/ 0 w 60"/>
                    <a:gd name="T41" fmla="*/ 0 h 62"/>
                    <a:gd name="T42" fmla="*/ 0 w 60"/>
                    <a:gd name="T43" fmla="*/ 0 h 62"/>
                    <a:gd name="T44" fmla="*/ 0 w 60"/>
                    <a:gd name="T45" fmla="*/ 0 h 62"/>
                    <a:gd name="T46" fmla="*/ 0 w 60"/>
                    <a:gd name="T47" fmla="*/ 0 h 62"/>
                    <a:gd name="T48" fmla="*/ 0 w 60"/>
                    <a:gd name="T49" fmla="*/ 0 h 62"/>
                    <a:gd name="T50" fmla="*/ 1 w 60"/>
                    <a:gd name="T51" fmla="*/ 0 h 62"/>
                    <a:gd name="T52" fmla="*/ 1 w 60"/>
                    <a:gd name="T53" fmla="*/ 0 h 62"/>
                    <a:gd name="T54" fmla="*/ 1 w 60"/>
                    <a:gd name="T55" fmla="*/ 0 h 62"/>
                    <a:gd name="T56" fmla="*/ 1 w 60"/>
                    <a:gd name="T57" fmla="*/ 0 h 62"/>
                    <a:gd name="T58" fmla="*/ 1 w 60"/>
                    <a:gd name="T59" fmla="*/ 0 h 62"/>
                    <a:gd name="T60" fmla="*/ 1 w 60"/>
                    <a:gd name="T61" fmla="*/ 0 h 62"/>
                    <a:gd name="T62" fmla="*/ 0 w 60"/>
                    <a:gd name="T63" fmla="*/ 0 h 62"/>
                    <a:gd name="T64" fmla="*/ 0 w 60"/>
                    <a:gd name="T65" fmla="*/ 0 h 62"/>
                    <a:gd name="T66" fmla="*/ 0 w 60"/>
                    <a:gd name="T67" fmla="*/ 0 h 62"/>
                    <a:gd name="T68" fmla="*/ 0 w 60"/>
                    <a:gd name="T69" fmla="*/ 0 h 62"/>
                    <a:gd name="T70" fmla="*/ 0 w 60"/>
                    <a:gd name="T71" fmla="*/ 0 h 62"/>
                    <a:gd name="T72" fmla="*/ 0 w 60"/>
                    <a:gd name="T73" fmla="*/ 0 h 62"/>
                    <a:gd name="T74" fmla="*/ 0 w 60"/>
                    <a:gd name="T75" fmla="*/ 0 h 62"/>
                    <a:gd name="T76" fmla="*/ 1 w 60"/>
                    <a:gd name="T77" fmla="*/ 0 h 62"/>
                    <a:gd name="T78" fmla="*/ 1 w 60"/>
                    <a:gd name="T79" fmla="*/ 0 h 62"/>
                    <a:gd name="T80" fmla="*/ 1 w 60"/>
                    <a:gd name="T81" fmla="*/ 0 h 62"/>
                    <a:gd name="T82" fmla="*/ 1 w 60"/>
                    <a:gd name="T83" fmla="*/ 0 h 62"/>
                    <a:gd name="T84" fmla="*/ 1 w 60"/>
                    <a:gd name="T85" fmla="*/ 0 h 62"/>
                    <a:gd name="T86" fmla="*/ 1 w 60"/>
                    <a:gd name="T87" fmla="*/ 0 h 62"/>
                    <a:gd name="T88" fmla="*/ 0 w 60"/>
                    <a:gd name="T89" fmla="*/ 0 h 62"/>
                    <a:gd name="T90" fmla="*/ 0 w 60"/>
                    <a:gd name="T91" fmla="*/ 0 h 62"/>
                    <a:gd name="T92" fmla="*/ 0 w 60"/>
                    <a:gd name="T93" fmla="*/ 0 h 62"/>
                    <a:gd name="T94" fmla="*/ 0 w 60"/>
                    <a:gd name="T95" fmla="*/ 0 h 62"/>
                    <a:gd name="T96" fmla="*/ 0 w 60"/>
                    <a:gd name="T97" fmla="*/ 0 h 62"/>
                    <a:gd name="T98" fmla="*/ 0 w 60"/>
                    <a:gd name="T99" fmla="*/ 0 h 62"/>
                    <a:gd name="T100" fmla="*/ 1 w 60"/>
                    <a:gd name="T101" fmla="*/ 0 h 62"/>
                    <a:gd name="T102" fmla="*/ 1 w 60"/>
                    <a:gd name="T103" fmla="*/ 0 h 62"/>
                    <a:gd name="T104" fmla="*/ 1 w 60"/>
                    <a:gd name="T105" fmla="*/ 0 h 62"/>
                    <a:gd name="T106" fmla="*/ 1 w 60"/>
                    <a:gd name="T107" fmla="*/ 0 h 62"/>
                    <a:gd name="T108" fmla="*/ 1 w 60"/>
                    <a:gd name="T109" fmla="*/ 0 h 62"/>
                    <a:gd name="T110" fmla="*/ 1 w 60"/>
                    <a:gd name="T111" fmla="*/ 0 h 62"/>
                    <a:gd name="T112" fmla="*/ 1 w 60"/>
                    <a:gd name="T113" fmla="*/ 0 h 62"/>
                    <a:gd name="T114" fmla="*/ 0 w 60"/>
                    <a:gd name="T115" fmla="*/ 0 h 62"/>
                    <a:gd name="T116" fmla="*/ 0 w 60"/>
                    <a:gd name="T117" fmla="*/ 0 h 62"/>
                    <a:gd name="T118" fmla="*/ 0 w 60"/>
                    <a:gd name="T119" fmla="*/ 0 h 62"/>
                    <a:gd name="T120" fmla="*/ 0 w 60"/>
                    <a:gd name="T121" fmla="*/ 1 h 62"/>
                    <a:gd name="T122" fmla="*/ 0 w 60"/>
                    <a:gd name="T123" fmla="*/ 1 h 62"/>
                    <a:gd name="T124" fmla="*/ 0 w 60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2"/>
                    <a:gd name="T191" fmla="*/ 60 w 60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2">
                      <a:moveTo>
                        <a:pt x="47" y="50"/>
                      </a:move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3" y="51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7" y="53"/>
                      </a:lnTo>
                      <a:lnTo>
                        <a:pt x="58" y="53"/>
                      </a:lnTo>
                      <a:lnTo>
                        <a:pt x="60" y="56"/>
                      </a:lnTo>
                      <a:lnTo>
                        <a:pt x="60" y="57"/>
                      </a:lnTo>
                      <a:lnTo>
                        <a:pt x="58" y="58"/>
                      </a:lnTo>
                      <a:lnTo>
                        <a:pt x="57" y="59"/>
                      </a:lnTo>
                      <a:lnTo>
                        <a:pt x="56" y="61"/>
                      </a:lnTo>
                      <a:lnTo>
                        <a:pt x="55" y="61"/>
                      </a:lnTo>
                      <a:lnTo>
                        <a:pt x="53" y="62"/>
                      </a:lnTo>
                      <a:lnTo>
                        <a:pt x="51" y="62"/>
                      </a:lnTo>
                      <a:lnTo>
                        <a:pt x="50" y="62"/>
                      </a:lnTo>
                      <a:lnTo>
                        <a:pt x="47" y="62"/>
                      </a:lnTo>
                      <a:lnTo>
                        <a:pt x="13" y="62"/>
                      </a:lnTo>
                      <a:lnTo>
                        <a:pt x="11" y="62"/>
                      </a:lnTo>
                      <a:lnTo>
                        <a:pt x="10" y="62"/>
                      </a:lnTo>
                      <a:lnTo>
                        <a:pt x="6" y="62"/>
                      </a:lnTo>
                      <a:lnTo>
                        <a:pt x="5" y="61"/>
                      </a:lnTo>
                      <a:lnTo>
                        <a:pt x="3" y="61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3" y="52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7" y="50"/>
                      </a:ln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3" y="49"/>
                      </a:lnTo>
                      <a:lnTo>
                        <a:pt x="55" y="49"/>
                      </a:lnTo>
                      <a:lnTo>
                        <a:pt x="56" y="47"/>
                      </a:lnTo>
                      <a:lnTo>
                        <a:pt x="57" y="46"/>
                      </a:lnTo>
                      <a:lnTo>
                        <a:pt x="58" y="46"/>
                      </a:lnTo>
                      <a:lnTo>
                        <a:pt x="60" y="45"/>
                      </a:lnTo>
                      <a:lnTo>
                        <a:pt x="60" y="44"/>
                      </a:lnTo>
                      <a:lnTo>
                        <a:pt x="60" y="43"/>
                      </a:lnTo>
                      <a:lnTo>
                        <a:pt x="58" y="42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3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7"/>
                      </a:lnTo>
                      <a:lnTo>
                        <a:pt x="6" y="37"/>
                      </a:lnTo>
                      <a:lnTo>
                        <a:pt x="5" y="36"/>
                      </a:lnTo>
                      <a:lnTo>
                        <a:pt x="3" y="36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7" y="25"/>
                      </a:lnTo>
                      <a:lnTo>
                        <a:pt x="50" y="25"/>
                      </a:lnTo>
                      <a:lnTo>
                        <a:pt x="51" y="25"/>
                      </a:lnTo>
                      <a:lnTo>
                        <a:pt x="53" y="25"/>
                      </a:lnTo>
                      <a:lnTo>
                        <a:pt x="55" y="24"/>
                      </a:lnTo>
                      <a:lnTo>
                        <a:pt x="56" y="23"/>
                      </a:lnTo>
                      <a:lnTo>
                        <a:pt x="57" y="23"/>
                      </a:lnTo>
                      <a:lnTo>
                        <a:pt x="58" y="21"/>
                      </a:lnTo>
                      <a:lnTo>
                        <a:pt x="60" y="20"/>
                      </a:lnTo>
                      <a:lnTo>
                        <a:pt x="60" y="19"/>
                      </a:lnTo>
                      <a:lnTo>
                        <a:pt x="60" y="18"/>
                      </a:lnTo>
                      <a:lnTo>
                        <a:pt x="58" y="17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2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4"/>
                      </a:lnTo>
                      <a:lnTo>
                        <a:pt x="58" y="5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7" y="9"/>
                      </a:lnTo>
                      <a:lnTo>
                        <a:pt x="56" y="11"/>
                      </a:lnTo>
                      <a:lnTo>
                        <a:pt x="55" y="11"/>
                      </a:lnTo>
                      <a:lnTo>
                        <a:pt x="53" y="12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5" y="24"/>
                      </a:lnTo>
                      <a:lnTo>
                        <a:pt x="6" y="25"/>
                      </a:lnTo>
                      <a:lnTo>
                        <a:pt x="10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7" y="25"/>
                      </a:lnTo>
                      <a:lnTo>
                        <a:pt x="50" y="25"/>
                      </a:lnTo>
                      <a:lnTo>
                        <a:pt x="51" y="26"/>
                      </a:lnTo>
                      <a:lnTo>
                        <a:pt x="53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8"/>
                      </a:lnTo>
                      <a:lnTo>
                        <a:pt x="58" y="30"/>
                      </a:lnTo>
                      <a:lnTo>
                        <a:pt x="60" y="31"/>
                      </a:lnTo>
                      <a:lnTo>
                        <a:pt x="60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3" y="37"/>
                      </a:lnTo>
                      <a:lnTo>
                        <a:pt x="51" y="37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Freeform 72"/>
                <p:cNvSpPr>
                  <a:spLocks/>
                </p:cNvSpPr>
                <p:nvPr/>
              </p:nvSpPr>
              <p:spPr bwMode="auto">
                <a:xfrm>
                  <a:off x="5215" y="3180"/>
                  <a:ext cx="15" cy="15"/>
                </a:xfrm>
                <a:custGeom>
                  <a:avLst/>
                  <a:gdLst>
                    <a:gd name="T0" fmla="*/ 0 w 59"/>
                    <a:gd name="T1" fmla="*/ 1 h 62"/>
                    <a:gd name="T2" fmla="*/ 0 w 59"/>
                    <a:gd name="T3" fmla="*/ 1 h 62"/>
                    <a:gd name="T4" fmla="*/ 0 w 59"/>
                    <a:gd name="T5" fmla="*/ 1 h 62"/>
                    <a:gd name="T6" fmla="*/ 0 w 59"/>
                    <a:gd name="T7" fmla="*/ 1 h 62"/>
                    <a:gd name="T8" fmla="*/ 0 w 59"/>
                    <a:gd name="T9" fmla="*/ 1 h 62"/>
                    <a:gd name="T10" fmla="*/ 0 w 59"/>
                    <a:gd name="T11" fmla="*/ 1 h 62"/>
                    <a:gd name="T12" fmla="*/ 1 w 59"/>
                    <a:gd name="T13" fmla="*/ 1 h 62"/>
                    <a:gd name="T14" fmla="*/ 1 w 59"/>
                    <a:gd name="T15" fmla="*/ 1 h 62"/>
                    <a:gd name="T16" fmla="*/ 1 w 59"/>
                    <a:gd name="T17" fmla="*/ 1 h 62"/>
                    <a:gd name="T18" fmla="*/ 1 w 59"/>
                    <a:gd name="T19" fmla="*/ 1 h 62"/>
                    <a:gd name="T20" fmla="*/ 1 w 59"/>
                    <a:gd name="T21" fmla="*/ 1 h 62"/>
                    <a:gd name="T22" fmla="*/ 1 w 59"/>
                    <a:gd name="T23" fmla="*/ 1 h 62"/>
                    <a:gd name="T24" fmla="*/ 0 w 59"/>
                    <a:gd name="T25" fmla="*/ 1 h 62"/>
                    <a:gd name="T26" fmla="*/ 0 w 59"/>
                    <a:gd name="T27" fmla="*/ 1 h 62"/>
                    <a:gd name="T28" fmla="*/ 0 w 59"/>
                    <a:gd name="T29" fmla="*/ 1 h 62"/>
                    <a:gd name="T30" fmla="*/ 0 w 59"/>
                    <a:gd name="T31" fmla="*/ 1 h 62"/>
                    <a:gd name="T32" fmla="*/ 0 w 59"/>
                    <a:gd name="T33" fmla="*/ 0 h 62"/>
                    <a:gd name="T34" fmla="*/ 0 w 59"/>
                    <a:gd name="T35" fmla="*/ 0 h 62"/>
                    <a:gd name="T36" fmla="*/ 0 w 59"/>
                    <a:gd name="T37" fmla="*/ 0 h 62"/>
                    <a:gd name="T38" fmla="*/ 1 w 59"/>
                    <a:gd name="T39" fmla="*/ 0 h 62"/>
                    <a:gd name="T40" fmla="*/ 1 w 59"/>
                    <a:gd name="T41" fmla="*/ 0 h 62"/>
                    <a:gd name="T42" fmla="*/ 1 w 59"/>
                    <a:gd name="T43" fmla="*/ 0 h 62"/>
                    <a:gd name="T44" fmla="*/ 1 w 59"/>
                    <a:gd name="T45" fmla="*/ 0 h 62"/>
                    <a:gd name="T46" fmla="*/ 1 w 59"/>
                    <a:gd name="T47" fmla="*/ 0 h 62"/>
                    <a:gd name="T48" fmla="*/ 1 w 59"/>
                    <a:gd name="T49" fmla="*/ 0 h 62"/>
                    <a:gd name="T50" fmla="*/ 0 w 59"/>
                    <a:gd name="T51" fmla="*/ 0 h 62"/>
                    <a:gd name="T52" fmla="*/ 0 w 59"/>
                    <a:gd name="T53" fmla="*/ 0 h 62"/>
                    <a:gd name="T54" fmla="*/ 0 w 59"/>
                    <a:gd name="T55" fmla="*/ 0 h 62"/>
                    <a:gd name="T56" fmla="*/ 0 w 59"/>
                    <a:gd name="T57" fmla="*/ 0 h 62"/>
                    <a:gd name="T58" fmla="*/ 0 w 59"/>
                    <a:gd name="T59" fmla="*/ 0 h 62"/>
                    <a:gd name="T60" fmla="*/ 0 w 59"/>
                    <a:gd name="T61" fmla="*/ 0 h 62"/>
                    <a:gd name="T62" fmla="*/ 1 w 59"/>
                    <a:gd name="T63" fmla="*/ 0 h 62"/>
                    <a:gd name="T64" fmla="*/ 1 w 59"/>
                    <a:gd name="T65" fmla="*/ 0 h 62"/>
                    <a:gd name="T66" fmla="*/ 1 w 59"/>
                    <a:gd name="T67" fmla="*/ 0 h 62"/>
                    <a:gd name="T68" fmla="*/ 1 w 59"/>
                    <a:gd name="T69" fmla="*/ 0 h 62"/>
                    <a:gd name="T70" fmla="*/ 1 w 59"/>
                    <a:gd name="T71" fmla="*/ 0 h 62"/>
                    <a:gd name="T72" fmla="*/ 1 w 59"/>
                    <a:gd name="T73" fmla="*/ 0 h 62"/>
                    <a:gd name="T74" fmla="*/ 1 w 59"/>
                    <a:gd name="T75" fmla="*/ 0 h 62"/>
                    <a:gd name="T76" fmla="*/ 0 w 59"/>
                    <a:gd name="T77" fmla="*/ 0 h 62"/>
                    <a:gd name="T78" fmla="*/ 0 w 59"/>
                    <a:gd name="T79" fmla="*/ 0 h 62"/>
                    <a:gd name="T80" fmla="*/ 0 w 59"/>
                    <a:gd name="T81" fmla="*/ 0 h 62"/>
                    <a:gd name="T82" fmla="*/ 0 w 59"/>
                    <a:gd name="T83" fmla="*/ 0 h 62"/>
                    <a:gd name="T84" fmla="*/ 0 w 59"/>
                    <a:gd name="T85" fmla="*/ 0 h 62"/>
                    <a:gd name="T86" fmla="*/ 0 w 59"/>
                    <a:gd name="T87" fmla="*/ 0 h 62"/>
                    <a:gd name="T88" fmla="*/ 1 w 59"/>
                    <a:gd name="T89" fmla="*/ 0 h 62"/>
                    <a:gd name="T90" fmla="*/ 1 w 59"/>
                    <a:gd name="T91" fmla="*/ 0 h 62"/>
                    <a:gd name="T92" fmla="*/ 1 w 59"/>
                    <a:gd name="T93" fmla="*/ 0 h 62"/>
                    <a:gd name="T94" fmla="*/ 1 w 59"/>
                    <a:gd name="T95" fmla="*/ 0 h 62"/>
                    <a:gd name="T96" fmla="*/ 1 w 59"/>
                    <a:gd name="T97" fmla="*/ 0 h 62"/>
                    <a:gd name="T98" fmla="*/ 1 w 59"/>
                    <a:gd name="T99" fmla="*/ 0 h 62"/>
                    <a:gd name="T100" fmla="*/ 0 w 59"/>
                    <a:gd name="T101" fmla="*/ 0 h 62"/>
                    <a:gd name="T102" fmla="*/ 0 w 59"/>
                    <a:gd name="T103" fmla="*/ 0 h 62"/>
                    <a:gd name="T104" fmla="*/ 0 w 59"/>
                    <a:gd name="T105" fmla="*/ 0 h 62"/>
                    <a:gd name="T106" fmla="*/ 0 w 59"/>
                    <a:gd name="T107" fmla="*/ 0 h 62"/>
                    <a:gd name="T108" fmla="*/ 0 w 59"/>
                    <a:gd name="T109" fmla="*/ 0 h 62"/>
                    <a:gd name="T110" fmla="*/ 0 w 59"/>
                    <a:gd name="T111" fmla="*/ 0 h 62"/>
                    <a:gd name="T112" fmla="*/ 0 w 59"/>
                    <a:gd name="T113" fmla="*/ 0 h 62"/>
                    <a:gd name="T114" fmla="*/ 1 w 59"/>
                    <a:gd name="T115" fmla="*/ 0 h 62"/>
                    <a:gd name="T116" fmla="*/ 1 w 59"/>
                    <a:gd name="T117" fmla="*/ 0 h 62"/>
                    <a:gd name="T118" fmla="*/ 1 w 59"/>
                    <a:gd name="T119" fmla="*/ 0 h 62"/>
                    <a:gd name="T120" fmla="*/ 1 w 59"/>
                    <a:gd name="T121" fmla="*/ 1 h 62"/>
                    <a:gd name="T122" fmla="*/ 1 w 59"/>
                    <a:gd name="T123" fmla="*/ 1 h 62"/>
                    <a:gd name="T124" fmla="*/ 1 w 59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"/>
                    <a:gd name="T190" fmla="*/ 0 h 62"/>
                    <a:gd name="T191" fmla="*/ 59 w 59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" h="62">
                      <a:moveTo>
                        <a:pt x="13" y="50"/>
                      </a:moveTo>
                      <a:lnTo>
                        <a:pt x="11" y="50"/>
                      </a:lnTo>
                      <a:lnTo>
                        <a:pt x="9" y="50"/>
                      </a:lnTo>
                      <a:lnTo>
                        <a:pt x="6" y="51"/>
                      </a:lnTo>
                      <a:lnTo>
                        <a:pt x="5" y="51"/>
                      </a:lnTo>
                      <a:lnTo>
                        <a:pt x="2" y="52"/>
                      </a:lnTo>
                      <a:lnTo>
                        <a:pt x="2" y="53"/>
                      </a:lnTo>
                      <a:lnTo>
                        <a:pt x="1" y="53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6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3" y="62"/>
                      </a:lnTo>
                      <a:lnTo>
                        <a:pt x="46" y="62"/>
                      </a:lnTo>
                      <a:lnTo>
                        <a:pt x="50" y="62"/>
                      </a:lnTo>
                      <a:lnTo>
                        <a:pt x="51" y="62"/>
                      </a:lnTo>
                      <a:lnTo>
                        <a:pt x="53" y="62"/>
                      </a:lnTo>
                      <a:lnTo>
                        <a:pt x="55" y="61"/>
                      </a:lnTo>
                      <a:lnTo>
                        <a:pt x="57" y="61"/>
                      </a:lnTo>
                      <a:lnTo>
                        <a:pt x="57" y="59"/>
                      </a:lnTo>
                      <a:lnTo>
                        <a:pt x="59" y="58"/>
                      </a:lnTo>
                      <a:lnTo>
                        <a:pt x="59" y="57"/>
                      </a:lnTo>
                      <a:lnTo>
                        <a:pt x="59" y="56"/>
                      </a:lnTo>
                      <a:lnTo>
                        <a:pt x="59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5" y="51"/>
                      </a:lnTo>
                      <a:lnTo>
                        <a:pt x="53" y="51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lnTo>
                        <a:pt x="11" y="50"/>
                      </a:lnTo>
                      <a:lnTo>
                        <a:pt x="9" y="50"/>
                      </a:lnTo>
                      <a:lnTo>
                        <a:pt x="6" y="49"/>
                      </a:lnTo>
                      <a:lnTo>
                        <a:pt x="5" y="49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1" y="37"/>
                      </a:lnTo>
                      <a:lnTo>
                        <a:pt x="53" y="37"/>
                      </a:lnTo>
                      <a:lnTo>
                        <a:pt x="55" y="36"/>
                      </a:lnTo>
                      <a:lnTo>
                        <a:pt x="57" y="36"/>
                      </a:lnTo>
                      <a:lnTo>
                        <a:pt x="57" y="34"/>
                      </a:lnTo>
                      <a:lnTo>
                        <a:pt x="59" y="33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30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3" y="26"/>
                      </a:lnTo>
                      <a:lnTo>
                        <a:pt x="51" y="26"/>
                      </a:lnTo>
                      <a:lnTo>
                        <a:pt x="50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2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3" y="12"/>
                      </a:lnTo>
                      <a:lnTo>
                        <a:pt x="55" y="11"/>
                      </a:lnTo>
                      <a:lnTo>
                        <a:pt x="57" y="11"/>
                      </a:lnTo>
                      <a:lnTo>
                        <a:pt x="57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59" y="5"/>
                      </a:lnTo>
                      <a:lnTo>
                        <a:pt x="57" y="4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3" y="13"/>
                      </a:lnTo>
                      <a:lnTo>
                        <a:pt x="55" y="14"/>
                      </a:lnTo>
                      <a:lnTo>
                        <a:pt x="57" y="15"/>
                      </a:lnTo>
                      <a:lnTo>
                        <a:pt x="59" y="17"/>
                      </a:lnTo>
                      <a:lnTo>
                        <a:pt x="59" y="18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9" y="21"/>
                      </a:lnTo>
                      <a:lnTo>
                        <a:pt x="57" y="23"/>
                      </a:lnTo>
                      <a:lnTo>
                        <a:pt x="55" y="24"/>
                      </a:lnTo>
                      <a:lnTo>
                        <a:pt x="53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9" y="26"/>
                      </a:lnTo>
                      <a:lnTo>
                        <a:pt x="6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5" y="36"/>
                      </a:lnTo>
                      <a:lnTo>
                        <a:pt x="6" y="37"/>
                      </a:lnTo>
                      <a:lnTo>
                        <a:pt x="9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3" y="38"/>
                      </a:lnTo>
                      <a:lnTo>
                        <a:pt x="55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59" y="42"/>
                      </a:lnTo>
                      <a:lnTo>
                        <a:pt x="59" y="43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5" y="49"/>
                      </a:lnTo>
                      <a:lnTo>
                        <a:pt x="53" y="49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Freeform 73"/>
                <p:cNvSpPr>
                  <a:spLocks/>
                </p:cNvSpPr>
                <p:nvPr/>
              </p:nvSpPr>
              <p:spPr bwMode="auto">
                <a:xfrm>
                  <a:off x="5179" y="3271"/>
                  <a:ext cx="15" cy="16"/>
                </a:xfrm>
                <a:custGeom>
                  <a:avLst/>
                  <a:gdLst>
                    <a:gd name="T0" fmla="*/ 1 w 59"/>
                    <a:gd name="T1" fmla="*/ 1 h 62"/>
                    <a:gd name="T2" fmla="*/ 1 w 59"/>
                    <a:gd name="T3" fmla="*/ 1 h 62"/>
                    <a:gd name="T4" fmla="*/ 1 w 59"/>
                    <a:gd name="T5" fmla="*/ 1 h 62"/>
                    <a:gd name="T6" fmla="*/ 1 w 59"/>
                    <a:gd name="T7" fmla="*/ 1 h 62"/>
                    <a:gd name="T8" fmla="*/ 1 w 59"/>
                    <a:gd name="T9" fmla="*/ 1 h 62"/>
                    <a:gd name="T10" fmla="*/ 1 w 59"/>
                    <a:gd name="T11" fmla="*/ 1 h 62"/>
                    <a:gd name="T12" fmla="*/ 0 w 59"/>
                    <a:gd name="T13" fmla="*/ 1 h 62"/>
                    <a:gd name="T14" fmla="*/ 0 w 59"/>
                    <a:gd name="T15" fmla="*/ 1 h 62"/>
                    <a:gd name="T16" fmla="*/ 0 w 59"/>
                    <a:gd name="T17" fmla="*/ 1 h 62"/>
                    <a:gd name="T18" fmla="*/ 0 w 59"/>
                    <a:gd name="T19" fmla="*/ 1 h 62"/>
                    <a:gd name="T20" fmla="*/ 0 w 59"/>
                    <a:gd name="T21" fmla="*/ 1 h 62"/>
                    <a:gd name="T22" fmla="*/ 0 w 59"/>
                    <a:gd name="T23" fmla="*/ 1 h 62"/>
                    <a:gd name="T24" fmla="*/ 1 w 59"/>
                    <a:gd name="T25" fmla="*/ 1 h 62"/>
                    <a:gd name="T26" fmla="*/ 1 w 59"/>
                    <a:gd name="T27" fmla="*/ 1 h 62"/>
                    <a:gd name="T28" fmla="*/ 1 w 59"/>
                    <a:gd name="T29" fmla="*/ 1 h 62"/>
                    <a:gd name="T30" fmla="*/ 1 w 59"/>
                    <a:gd name="T31" fmla="*/ 1 h 62"/>
                    <a:gd name="T32" fmla="*/ 1 w 59"/>
                    <a:gd name="T33" fmla="*/ 1 h 62"/>
                    <a:gd name="T34" fmla="*/ 1 w 59"/>
                    <a:gd name="T35" fmla="*/ 1 h 62"/>
                    <a:gd name="T36" fmla="*/ 1 w 59"/>
                    <a:gd name="T37" fmla="*/ 1 h 62"/>
                    <a:gd name="T38" fmla="*/ 0 w 59"/>
                    <a:gd name="T39" fmla="*/ 1 h 62"/>
                    <a:gd name="T40" fmla="*/ 0 w 59"/>
                    <a:gd name="T41" fmla="*/ 1 h 62"/>
                    <a:gd name="T42" fmla="*/ 0 w 59"/>
                    <a:gd name="T43" fmla="*/ 1 h 62"/>
                    <a:gd name="T44" fmla="*/ 0 w 59"/>
                    <a:gd name="T45" fmla="*/ 1 h 62"/>
                    <a:gd name="T46" fmla="*/ 0 w 59"/>
                    <a:gd name="T47" fmla="*/ 1 h 62"/>
                    <a:gd name="T48" fmla="*/ 0 w 59"/>
                    <a:gd name="T49" fmla="*/ 1 h 62"/>
                    <a:gd name="T50" fmla="*/ 1 w 59"/>
                    <a:gd name="T51" fmla="*/ 1 h 62"/>
                    <a:gd name="T52" fmla="*/ 1 w 59"/>
                    <a:gd name="T53" fmla="*/ 1 h 62"/>
                    <a:gd name="T54" fmla="*/ 1 w 59"/>
                    <a:gd name="T55" fmla="*/ 0 h 62"/>
                    <a:gd name="T56" fmla="*/ 1 w 59"/>
                    <a:gd name="T57" fmla="*/ 0 h 62"/>
                    <a:gd name="T58" fmla="*/ 1 w 59"/>
                    <a:gd name="T59" fmla="*/ 0 h 62"/>
                    <a:gd name="T60" fmla="*/ 1 w 59"/>
                    <a:gd name="T61" fmla="*/ 0 h 62"/>
                    <a:gd name="T62" fmla="*/ 0 w 59"/>
                    <a:gd name="T63" fmla="*/ 0 h 62"/>
                    <a:gd name="T64" fmla="*/ 0 w 59"/>
                    <a:gd name="T65" fmla="*/ 0 h 62"/>
                    <a:gd name="T66" fmla="*/ 0 w 59"/>
                    <a:gd name="T67" fmla="*/ 0 h 62"/>
                    <a:gd name="T68" fmla="*/ 0 w 59"/>
                    <a:gd name="T69" fmla="*/ 0 h 62"/>
                    <a:gd name="T70" fmla="*/ 0 w 59"/>
                    <a:gd name="T71" fmla="*/ 0 h 62"/>
                    <a:gd name="T72" fmla="*/ 0 w 59"/>
                    <a:gd name="T73" fmla="*/ 0 h 62"/>
                    <a:gd name="T74" fmla="*/ 0 w 59"/>
                    <a:gd name="T75" fmla="*/ 0 h 62"/>
                    <a:gd name="T76" fmla="*/ 1 w 59"/>
                    <a:gd name="T77" fmla="*/ 0 h 62"/>
                    <a:gd name="T78" fmla="*/ 1 w 59"/>
                    <a:gd name="T79" fmla="*/ 0 h 62"/>
                    <a:gd name="T80" fmla="*/ 1 w 59"/>
                    <a:gd name="T81" fmla="*/ 0 h 62"/>
                    <a:gd name="T82" fmla="*/ 1 w 59"/>
                    <a:gd name="T83" fmla="*/ 0 h 62"/>
                    <a:gd name="T84" fmla="*/ 1 w 59"/>
                    <a:gd name="T85" fmla="*/ 0 h 62"/>
                    <a:gd name="T86" fmla="*/ 1 w 59"/>
                    <a:gd name="T87" fmla="*/ 0 h 62"/>
                    <a:gd name="T88" fmla="*/ 0 w 59"/>
                    <a:gd name="T89" fmla="*/ 0 h 62"/>
                    <a:gd name="T90" fmla="*/ 0 w 59"/>
                    <a:gd name="T91" fmla="*/ 0 h 62"/>
                    <a:gd name="T92" fmla="*/ 0 w 59"/>
                    <a:gd name="T93" fmla="*/ 0 h 62"/>
                    <a:gd name="T94" fmla="*/ 0 w 59"/>
                    <a:gd name="T95" fmla="*/ 0 h 62"/>
                    <a:gd name="T96" fmla="*/ 0 w 59"/>
                    <a:gd name="T97" fmla="*/ 1 h 62"/>
                    <a:gd name="T98" fmla="*/ 0 w 59"/>
                    <a:gd name="T99" fmla="*/ 1 h 62"/>
                    <a:gd name="T100" fmla="*/ 1 w 59"/>
                    <a:gd name="T101" fmla="*/ 1 h 62"/>
                    <a:gd name="T102" fmla="*/ 1 w 59"/>
                    <a:gd name="T103" fmla="*/ 1 h 62"/>
                    <a:gd name="T104" fmla="*/ 1 w 59"/>
                    <a:gd name="T105" fmla="*/ 1 h 62"/>
                    <a:gd name="T106" fmla="*/ 1 w 59"/>
                    <a:gd name="T107" fmla="*/ 1 h 62"/>
                    <a:gd name="T108" fmla="*/ 1 w 59"/>
                    <a:gd name="T109" fmla="*/ 1 h 62"/>
                    <a:gd name="T110" fmla="*/ 1 w 59"/>
                    <a:gd name="T111" fmla="*/ 1 h 62"/>
                    <a:gd name="T112" fmla="*/ 1 w 59"/>
                    <a:gd name="T113" fmla="*/ 1 h 62"/>
                    <a:gd name="T114" fmla="*/ 0 w 59"/>
                    <a:gd name="T115" fmla="*/ 1 h 62"/>
                    <a:gd name="T116" fmla="*/ 0 w 59"/>
                    <a:gd name="T117" fmla="*/ 1 h 62"/>
                    <a:gd name="T118" fmla="*/ 0 w 59"/>
                    <a:gd name="T119" fmla="*/ 1 h 62"/>
                    <a:gd name="T120" fmla="*/ 0 w 59"/>
                    <a:gd name="T121" fmla="*/ 1 h 62"/>
                    <a:gd name="T122" fmla="*/ 0 w 59"/>
                    <a:gd name="T123" fmla="*/ 1 h 62"/>
                    <a:gd name="T124" fmla="*/ 0 w 59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"/>
                    <a:gd name="T190" fmla="*/ 0 h 62"/>
                    <a:gd name="T191" fmla="*/ 59 w 59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" h="62">
                      <a:moveTo>
                        <a:pt x="46" y="50"/>
                      </a:move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2" y="51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7" y="53"/>
                      </a:lnTo>
                      <a:lnTo>
                        <a:pt x="58" y="53"/>
                      </a:lnTo>
                      <a:lnTo>
                        <a:pt x="59" y="56"/>
                      </a:lnTo>
                      <a:lnTo>
                        <a:pt x="59" y="57"/>
                      </a:lnTo>
                      <a:lnTo>
                        <a:pt x="58" y="58"/>
                      </a:lnTo>
                      <a:lnTo>
                        <a:pt x="57" y="59"/>
                      </a:lnTo>
                      <a:lnTo>
                        <a:pt x="56" y="60"/>
                      </a:lnTo>
                      <a:lnTo>
                        <a:pt x="55" y="60"/>
                      </a:lnTo>
                      <a:lnTo>
                        <a:pt x="52" y="62"/>
                      </a:lnTo>
                      <a:lnTo>
                        <a:pt x="51" y="62"/>
                      </a:lnTo>
                      <a:lnTo>
                        <a:pt x="50" y="62"/>
                      </a:lnTo>
                      <a:lnTo>
                        <a:pt x="46" y="62"/>
                      </a:lnTo>
                      <a:lnTo>
                        <a:pt x="13" y="62"/>
                      </a:lnTo>
                      <a:lnTo>
                        <a:pt x="11" y="62"/>
                      </a:lnTo>
                      <a:lnTo>
                        <a:pt x="9" y="62"/>
                      </a:lnTo>
                      <a:lnTo>
                        <a:pt x="6" y="62"/>
                      </a:lnTo>
                      <a:lnTo>
                        <a:pt x="5" y="60"/>
                      </a:lnTo>
                      <a:lnTo>
                        <a:pt x="2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2" y="52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9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6" y="50"/>
                      </a:ln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2" y="48"/>
                      </a:lnTo>
                      <a:lnTo>
                        <a:pt x="55" y="48"/>
                      </a:lnTo>
                      <a:lnTo>
                        <a:pt x="56" y="47"/>
                      </a:lnTo>
                      <a:lnTo>
                        <a:pt x="57" y="46"/>
                      </a:lnTo>
                      <a:lnTo>
                        <a:pt x="58" y="46"/>
                      </a:lnTo>
                      <a:lnTo>
                        <a:pt x="59" y="45"/>
                      </a:lnTo>
                      <a:lnTo>
                        <a:pt x="59" y="44"/>
                      </a:lnTo>
                      <a:lnTo>
                        <a:pt x="59" y="43"/>
                      </a:lnTo>
                      <a:lnTo>
                        <a:pt x="58" y="41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2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9" y="37"/>
                      </a:lnTo>
                      <a:lnTo>
                        <a:pt x="6" y="37"/>
                      </a:lnTo>
                      <a:lnTo>
                        <a:pt x="5" y="35"/>
                      </a:lnTo>
                      <a:lnTo>
                        <a:pt x="2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6" y="25"/>
                      </a:lnTo>
                      <a:lnTo>
                        <a:pt x="50" y="25"/>
                      </a:lnTo>
                      <a:lnTo>
                        <a:pt x="51" y="25"/>
                      </a:lnTo>
                      <a:lnTo>
                        <a:pt x="52" y="25"/>
                      </a:lnTo>
                      <a:lnTo>
                        <a:pt x="55" y="24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59" y="20"/>
                      </a:lnTo>
                      <a:lnTo>
                        <a:pt x="59" y="19"/>
                      </a:lnTo>
                      <a:lnTo>
                        <a:pt x="59" y="18"/>
                      </a:lnTo>
                      <a:lnTo>
                        <a:pt x="58" y="16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6" y="12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5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8"/>
                      </a:lnTo>
                      <a:lnTo>
                        <a:pt x="58" y="8"/>
                      </a:lnTo>
                      <a:lnTo>
                        <a:pt x="57" y="9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2" y="12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5" y="24"/>
                      </a:lnTo>
                      <a:lnTo>
                        <a:pt x="6" y="25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46" y="25"/>
                      </a:lnTo>
                      <a:lnTo>
                        <a:pt x="50" y="25"/>
                      </a:lnTo>
                      <a:lnTo>
                        <a:pt x="51" y="26"/>
                      </a:lnTo>
                      <a:lnTo>
                        <a:pt x="52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8"/>
                      </a:lnTo>
                      <a:lnTo>
                        <a:pt x="58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2" y="37"/>
                      </a:lnTo>
                      <a:lnTo>
                        <a:pt x="51" y="37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9" y="38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9" y="50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4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Freeform 74"/>
                <p:cNvSpPr>
                  <a:spLocks/>
                </p:cNvSpPr>
                <p:nvPr/>
              </p:nvSpPr>
              <p:spPr bwMode="auto">
                <a:xfrm>
                  <a:off x="5216" y="3271"/>
                  <a:ext cx="15" cy="16"/>
                </a:xfrm>
                <a:custGeom>
                  <a:avLst/>
                  <a:gdLst>
                    <a:gd name="T0" fmla="*/ 0 w 60"/>
                    <a:gd name="T1" fmla="*/ 1 h 62"/>
                    <a:gd name="T2" fmla="*/ 0 w 60"/>
                    <a:gd name="T3" fmla="*/ 1 h 62"/>
                    <a:gd name="T4" fmla="*/ 0 w 60"/>
                    <a:gd name="T5" fmla="*/ 1 h 62"/>
                    <a:gd name="T6" fmla="*/ 0 w 60"/>
                    <a:gd name="T7" fmla="*/ 1 h 62"/>
                    <a:gd name="T8" fmla="*/ 0 w 60"/>
                    <a:gd name="T9" fmla="*/ 1 h 62"/>
                    <a:gd name="T10" fmla="*/ 0 w 60"/>
                    <a:gd name="T11" fmla="*/ 1 h 62"/>
                    <a:gd name="T12" fmla="*/ 1 w 60"/>
                    <a:gd name="T13" fmla="*/ 1 h 62"/>
                    <a:gd name="T14" fmla="*/ 1 w 60"/>
                    <a:gd name="T15" fmla="*/ 1 h 62"/>
                    <a:gd name="T16" fmla="*/ 1 w 60"/>
                    <a:gd name="T17" fmla="*/ 1 h 62"/>
                    <a:gd name="T18" fmla="*/ 1 w 60"/>
                    <a:gd name="T19" fmla="*/ 1 h 62"/>
                    <a:gd name="T20" fmla="*/ 1 w 60"/>
                    <a:gd name="T21" fmla="*/ 1 h 62"/>
                    <a:gd name="T22" fmla="*/ 1 w 60"/>
                    <a:gd name="T23" fmla="*/ 1 h 62"/>
                    <a:gd name="T24" fmla="*/ 0 w 60"/>
                    <a:gd name="T25" fmla="*/ 1 h 62"/>
                    <a:gd name="T26" fmla="*/ 0 w 60"/>
                    <a:gd name="T27" fmla="*/ 1 h 62"/>
                    <a:gd name="T28" fmla="*/ 0 w 60"/>
                    <a:gd name="T29" fmla="*/ 1 h 62"/>
                    <a:gd name="T30" fmla="*/ 0 w 60"/>
                    <a:gd name="T31" fmla="*/ 1 h 62"/>
                    <a:gd name="T32" fmla="*/ 0 w 60"/>
                    <a:gd name="T33" fmla="*/ 1 h 62"/>
                    <a:gd name="T34" fmla="*/ 0 w 60"/>
                    <a:gd name="T35" fmla="*/ 1 h 62"/>
                    <a:gd name="T36" fmla="*/ 0 w 60"/>
                    <a:gd name="T37" fmla="*/ 1 h 62"/>
                    <a:gd name="T38" fmla="*/ 1 w 60"/>
                    <a:gd name="T39" fmla="*/ 1 h 62"/>
                    <a:gd name="T40" fmla="*/ 1 w 60"/>
                    <a:gd name="T41" fmla="*/ 1 h 62"/>
                    <a:gd name="T42" fmla="*/ 1 w 60"/>
                    <a:gd name="T43" fmla="*/ 1 h 62"/>
                    <a:gd name="T44" fmla="*/ 1 w 60"/>
                    <a:gd name="T45" fmla="*/ 1 h 62"/>
                    <a:gd name="T46" fmla="*/ 1 w 60"/>
                    <a:gd name="T47" fmla="*/ 1 h 62"/>
                    <a:gd name="T48" fmla="*/ 1 w 60"/>
                    <a:gd name="T49" fmla="*/ 1 h 62"/>
                    <a:gd name="T50" fmla="*/ 0 w 60"/>
                    <a:gd name="T51" fmla="*/ 1 h 62"/>
                    <a:gd name="T52" fmla="*/ 0 w 60"/>
                    <a:gd name="T53" fmla="*/ 1 h 62"/>
                    <a:gd name="T54" fmla="*/ 0 w 60"/>
                    <a:gd name="T55" fmla="*/ 0 h 62"/>
                    <a:gd name="T56" fmla="*/ 0 w 60"/>
                    <a:gd name="T57" fmla="*/ 0 h 62"/>
                    <a:gd name="T58" fmla="*/ 0 w 60"/>
                    <a:gd name="T59" fmla="*/ 0 h 62"/>
                    <a:gd name="T60" fmla="*/ 0 w 60"/>
                    <a:gd name="T61" fmla="*/ 0 h 62"/>
                    <a:gd name="T62" fmla="*/ 1 w 60"/>
                    <a:gd name="T63" fmla="*/ 0 h 62"/>
                    <a:gd name="T64" fmla="*/ 1 w 60"/>
                    <a:gd name="T65" fmla="*/ 0 h 62"/>
                    <a:gd name="T66" fmla="*/ 1 w 60"/>
                    <a:gd name="T67" fmla="*/ 0 h 62"/>
                    <a:gd name="T68" fmla="*/ 1 w 60"/>
                    <a:gd name="T69" fmla="*/ 0 h 62"/>
                    <a:gd name="T70" fmla="*/ 1 w 60"/>
                    <a:gd name="T71" fmla="*/ 0 h 62"/>
                    <a:gd name="T72" fmla="*/ 1 w 60"/>
                    <a:gd name="T73" fmla="*/ 0 h 62"/>
                    <a:gd name="T74" fmla="*/ 1 w 60"/>
                    <a:gd name="T75" fmla="*/ 0 h 62"/>
                    <a:gd name="T76" fmla="*/ 0 w 60"/>
                    <a:gd name="T77" fmla="*/ 0 h 62"/>
                    <a:gd name="T78" fmla="*/ 0 w 60"/>
                    <a:gd name="T79" fmla="*/ 0 h 62"/>
                    <a:gd name="T80" fmla="*/ 0 w 60"/>
                    <a:gd name="T81" fmla="*/ 0 h 62"/>
                    <a:gd name="T82" fmla="*/ 0 w 60"/>
                    <a:gd name="T83" fmla="*/ 0 h 62"/>
                    <a:gd name="T84" fmla="*/ 0 w 60"/>
                    <a:gd name="T85" fmla="*/ 0 h 62"/>
                    <a:gd name="T86" fmla="*/ 0 w 60"/>
                    <a:gd name="T87" fmla="*/ 0 h 62"/>
                    <a:gd name="T88" fmla="*/ 1 w 60"/>
                    <a:gd name="T89" fmla="*/ 0 h 62"/>
                    <a:gd name="T90" fmla="*/ 1 w 60"/>
                    <a:gd name="T91" fmla="*/ 0 h 62"/>
                    <a:gd name="T92" fmla="*/ 1 w 60"/>
                    <a:gd name="T93" fmla="*/ 0 h 62"/>
                    <a:gd name="T94" fmla="*/ 1 w 60"/>
                    <a:gd name="T95" fmla="*/ 0 h 62"/>
                    <a:gd name="T96" fmla="*/ 1 w 60"/>
                    <a:gd name="T97" fmla="*/ 1 h 62"/>
                    <a:gd name="T98" fmla="*/ 1 w 60"/>
                    <a:gd name="T99" fmla="*/ 1 h 62"/>
                    <a:gd name="T100" fmla="*/ 0 w 60"/>
                    <a:gd name="T101" fmla="*/ 1 h 62"/>
                    <a:gd name="T102" fmla="*/ 0 w 60"/>
                    <a:gd name="T103" fmla="*/ 1 h 62"/>
                    <a:gd name="T104" fmla="*/ 0 w 60"/>
                    <a:gd name="T105" fmla="*/ 1 h 62"/>
                    <a:gd name="T106" fmla="*/ 0 w 60"/>
                    <a:gd name="T107" fmla="*/ 1 h 62"/>
                    <a:gd name="T108" fmla="*/ 0 w 60"/>
                    <a:gd name="T109" fmla="*/ 1 h 62"/>
                    <a:gd name="T110" fmla="*/ 0 w 60"/>
                    <a:gd name="T111" fmla="*/ 1 h 62"/>
                    <a:gd name="T112" fmla="*/ 0 w 60"/>
                    <a:gd name="T113" fmla="*/ 1 h 62"/>
                    <a:gd name="T114" fmla="*/ 1 w 60"/>
                    <a:gd name="T115" fmla="*/ 1 h 62"/>
                    <a:gd name="T116" fmla="*/ 1 w 60"/>
                    <a:gd name="T117" fmla="*/ 1 h 62"/>
                    <a:gd name="T118" fmla="*/ 1 w 60"/>
                    <a:gd name="T119" fmla="*/ 1 h 62"/>
                    <a:gd name="T120" fmla="*/ 1 w 60"/>
                    <a:gd name="T121" fmla="*/ 1 h 62"/>
                    <a:gd name="T122" fmla="*/ 1 w 60"/>
                    <a:gd name="T123" fmla="*/ 1 h 62"/>
                    <a:gd name="T124" fmla="*/ 1 w 60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2"/>
                    <a:gd name="T191" fmla="*/ 60 w 60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2">
                      <a:moveTo>
                        <a:pt x="13" y="50"/>
                      </a:move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6" y="51"/>
                      </a:lnTo>
                      <a:lnTo>
                        <a:pt x="5" y="51"/>
                      </a:lnTo>
                      <a:lnTo>
                        <a:pt x="3" y="52"/>
                      </a:lnTo>
                      <a:lnTo>
                        <a:pt x="3" y="53"/>
                      </a:lnTo>
                      <a:lnTo>
                        <a:pt x="1" y="53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5" y="60"/>
                      </a:lnTo>
                      <a:lnTo>
                        <a:pt x="6" y="62"/>
                      </a:lnTo>
                      <a:lnTo>
                        <a:pt x="10" y="62"/>
                      </a:lnTo>
                      <a:lnTo>
                        <a:pt x="11" y="62"/>
                      </a:lnTo>
                      <a:lnTo>
                        <a:pt x="13" y="62"/>
                      </a:lnTo>
                      <a:lnTo>
                        <a:pt x="47" y="62"/>
                      </a:lnTo>
                      <a:lnTo>
                        <a:pt x="50" y="62"/>
                      </a:lnTo>
                      <a:lnTo>
                        <a:pt x="51" y="62"/>
                      </a:lnTo>
                      <a:lnTo>
                        <a:pt x="54" y="62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7" y="59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5" y="51"/>
                      </a:lnTo>
                      <a:lnTo>
                        <a:pt x="54" y="51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13" y="50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6" y="48"/>
                      </a:lnTo>
                      <a:lnTo>
                        <a:pt x="5" y="48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7"/>
                      </a:lnTo>
                      <a:lnTo>
                        <a:pt x="54" y="37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7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0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1" y="26"/>
                      </a:lnTo>
                      <a:lnTo>
                        <a:pt x="50" y="25"/>
                      </a:lnTo>
                      <a:lnTo>
                        <a:pt x="4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3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3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2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60" y="8"/>
                      </a:lnTo>
                      <a:lnTo>
                        <a:pt x="60" y="7"/>
                      </a:lnTo>
                      <a:lnTo>
                        <a:pt x="60" y="5"/>
                      </a:lnTo>
                      <a:lnTo>
                        <a:pt x="57" y="3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3"/>
                      </a:lnTo>
                      <a:lnTo>
                        <a:pt x="55" y="14"/>
                      </a:lnTo>
                      <a:lnTo>
                        <a:pt x="57" y="15"/>
                      </a:lnTo>
                      <a:lnTo>
                        <a:pt x="60" y="16"/>
                      </a:lnTo>
                      <a:lnTo>
                        <a:pt x="60" y="18"/>
                      </a:lnTo>
                      <a:lnTo>
                        <a:pt x="60" y="19"/>
                      </a:lnTo>
                      <a:lnTo>
                        <a:pt x="60" y="20"/>
                      </a:lnTo>
                      <a:lnTo>
                        <a:pt x="60" y="21"/>
                      </a:lnTo>
                      <a:lnTo>
                        <a:pt x="57" y="22"/>
                      </a:lnTo>
                      <a:lnTo>
                        <a:pt x="55" y="24"/>
                      </a:lnTo>
                      <a:lnTo>
                        <a:pt x="54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6" y="26"/>
                      </a:lnTo>
                      <a:lnTo>
                        <a:pt x="5" y="27"/>
                      </a:lnTo>
                      <a:lnTo>
                        <a:pt x="3" y="27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10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4" y="38"/>
                      </a:lnTo>
                      <a:lnTo>
                        <a:pt x="55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60" y="41"/>
                      </a:lnTo>
                      <a:lnTo>
                        <a:pt x="60" y="43"/>
                      </a:lnTo>
                      <a:lnTo>
                        <a:pt x="60" y="44"/>
                      </a:lnTo>
                      <a:lnTo>
                        <a:pt x="60" y="45"/>
                      </a:lnTo>
                      <a:lnTo>
                        <a:pt x="60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5" y="48"/>
                      </a:lnTo>
                      <a:lnTo>
                        <a:pt x="54" y="48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Freeform 75"/>
                <p:cNvSpPr>
                  <a:spLocks/>
                </p:cNvSpPr>
                <p:nvPr/>
              </p:nvSpPr>
              <p:spPr bwMode="auto">
                <a:xfrm>
                  <a:off x="5184" y="3183"/>
                  <a:ext cx="186" cy="78"/>
                </a:xfrm>
                <a:custGeom>
                  <a:avLst/>
                  <a:gdLst>
                    <a:gd name="T0" fmla="*/ 0 w 747"/>
                    <a:gd name="T1" fmla="*/ 0 h 311"/>
                    <a:gd name="T2" fmla="*/ 0 w 747"/>
                    <a:gd name="T3" fmla="*/ 1 h 311"/>
                    <a:gd name="T4" fmla="*/ 1 w 747"/>
                    <a:gd name="T5" fmla="*/ 1 h 311"/>
                    <a:gd name="T6" fmla="*/ 3 w 747"/>
                    <a:gd name="T7" fmla="*/ 3 h 311"/>
                    <a:gd name="T8" fmla="*/ 5 w 747"/>
                    <a:gd name="T9" fmla="*/ 4 h 311"/>
                    <a:gd name="T10" fmla="*/ 7 w 747"/>
                    <a:gd name="T11" fmla="*/ 5 h 311"/>
                    <a:gd name="T12" fmla="*/ 9 w 747"/>
                    <a:gd name="T13" fmla="*/ 5 h 311"/>
                    <a:gd name="T14" fmla="*/ 11 w 747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7"/>
                    <a:gd name="T25" fmla="*/ 0 h 311"/>
                    <a:gd name="T26" fmla="*/ 747 w 747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7" h="311">
                      <a:moveTo>
                        <a:pt x="0" y="0"/>
                      </a:moveTo>
                      <a:lnTo>
                        <a:pt x="20" y="24"/>
                      </a:lnTo>
                      <a:lnTo>
                        <a:pt x="83" y="84"/>
                      </a:lnTo>
                      <a:lnTo>
                        <a:pt x="195" y="162"/>
                      </a:lnTo>
                      <a:lnTo>
                        <a:pt x="357" y="239"/>
                      </a:lnTo>
                      <a:lnTo>
                        <a:pt x="490" y="278"/>
                      </a:lnTo>
                      <a:lnTo>
                        <a:pt x="616" y="299"/>
                      </a:lnTo>
                      <a:lnTo>
                        <a:pt x="747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Freeform 76"/>
                <p:cNvSpPr>
                  <a:spLocks/>
                </p:cNvSpPr>
                <p:nvPr/>
              </p:nvSpPr>
              <p:spPr bwMode="auto">
                <a:xfrm>
                  <a:off x="5188" y="3192"/>
                  <a:ext cx="179" cy="74"/>
                </a:xfrm>
                <a:custGeom>
                  <a:avLst/>
                  <a:gdLst>
                    <a:gd name="T0" fmla="*/ 0 w 715"/>
                    <a:gd name="T1" fmla="*/ 0 h 297"/>
                    <a:gd name="T2" fmla="*/ 0 w 715"/>
                    <a:gd name="T3" fmla="*/ 0 h 297"/>
                    <a:gd name="T4" fmla="*/ 1 w 715"/>
                    <a:gd name="T5" fmla="*/ 1 h 297"/>
                    <a:gd name="T6" fmla="*/ 3 w 715"/>
                    <a:gd name="T7" fmla="*/ 2 h 297"/>
                    <a:gd name="T8" fmla="*/ 5 w 715"/>
                    <a:gd name="T9" fmla="*/ 3 h 297"/>
                    <a:gd name="T10" fmla="*/ 7 w 715"/>
                    <a:gd name="T11" fmla="*/ 4 h 297"/>
                    <a:gd name="T12" fmla="*/ 9 w 715"/>
                    <a:gd name="T13" fmla="*/ 4 h 297"/>
                    <a:gd name="T14" fmla="*/ 11 w 715"/>
                    <a:gd name="T15" fmla="*/ 4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5"/>
                    <a:gd name="T25" fmla="*/ 0 h 297"/>
                    <a:gd name="T26" fmla="*/ 715 w 715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5" h="297">
                      <a:moveTo>
                        <a:pt x="0" y="0"/>
                      </a:moveTo>
                      <a:lnTo>
                        <a:pt x="17" y="23"/>
                      </a:lnTo>
                      <a:lnTo>
                        <a:pt x="78" y="80"/>
                      </a:lnTo>
                      <a:lnTo>
                        <a:pt x="185" y="155"/>
                      </a:lnTo>
                      <a:lnTo>
                        <a:pt x="340" y="228"/>
                      </a:lnTo>
                      <a:lnTo>
                        <a:pt x="469" y="265"/>
                      </a:lnTo>
                      <a:lnTo>
                        <a:pt x="589" y="287"/>
                      </a:lnTo>
                      <a:lnTo>
                        <a:pt x="715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Freeform 77"/>
                <p:cNvSpPr>
                  <a:spLocks/>
                </p:cNvSpPr>
                <p:nvPr/>
              </p:nvSpPr>
              <p:spPr bwMode="auto">
                <a:xfrm>
                  <a:off x="5188" y="3195"/>
                  <a:ext cx="179" cy="76"/>
                </a:xfrm>
                <a:custGeom>
                  <a:avLst/>
                  <a:gdLst>
                    <a:gd name="T0" fmla="*/ 0 w 715"/>
                    <a:gd name="T1" fmla="*/ 0 h 301"/>
                    <a:gd name="T2" fmla="*/ 0 w 715"/>
                    <a:gd name="T3" fmla="*/ 1 h 301"/>
                    <a:gd name="T4" fmla="*/ 1 w 715"/>
                    <a:gd name="T5" fmla="*/ 1 h 301"/>
                    <a:gd name="T6" fmla="*/ 3 w 715"/>
                    <a:gd name="T7" fmla="*/ 3 h 301"/>
                    <a:gd name="T8" fmla="*/ 5 w 715"/>
                    <a:gd name="T9" fmla="*/ 4 h 301"/>
                    <a:gd name="T10" fmla="*/ 8 w 715"/>
                    <a:gd name="T11" fmla="*/ 4 h 301"/>
                    <a:gd name="T12" fmla="*/ 9 w 715"/>
                    <a:gd name="T13" fmla="*/ 5 h 301"/>
                    <a:gd name="T14" fmla="*/ 11 w 715"/>
                    <a:gd name="T15" fmla="*/ 5 h 3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5"/>
                    <a:gd name="T25" fmla="*/ 0 h 301"/>
                    <a:gd name="T26" fmla="*/ 715 w 715"/>
                    <a:gd name="T27" fmla="*/ 301 h 3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5" h="301">
                      <a:moveTo>
                        <a:pt x="0" y="0"/>
                      </a:moveTo>
                      <a:lnTo>
                        <a:pt x="18" y="22"/>
                      </a:lnTo>
                      <a:lnTo>
                        <a:pt x="79" y="81"/>
                      </a:lnTo>
                      <a:lnTo>
                        <a:pt x="186" y="156"/>
                      </a:lnTo>
                      <a:lnTo>
                        <a:pt x="341" y="231"/>
                      </a:lnTo>
                      <a:lnTo>
                        <a:pt x="470" y="269"/>
                      </a:lnTo>
                      <a:lnTo>
                        <a:pt x="590" y="291"/>
                      </a:lnTo>
                      <a:lnTo>
                        <a:pt x="715" y="30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Freeform 78"/>
                <p:cNvSpPr>
                  <a:spLocks/>
                </p:cNvSpPr>
                <p:nvPr/>
              </p:nvSpPr>
              <p:spPr bwMode="auto">
                <a:xfrm>
                  <a:off x="5224" y="3183"/>
                  <a:ext cx="192" cy="78"/>
                </a:xfrm>
                <a:custGeom>
                  <a:avLst/>
                  <a:gdLst>
                    <a:gd name="T0" fmla="*/ 0 w 766"/>
                    <a:gd name="T1" fmla="*/ 0 h 311"/>
                    <a:gd name="T2" fmla="*/ 0 w 766"/>
                    <a:gd name="T3" fmla="*/ 1 h 311"/>
                    <a:gd name="T4" fmla="*/ 2 w 766"/>
                    <a:gd name="T5" fmla="*/ 1 h 311"/>
                    <a:gd name="T6" fmla="*/ 3 w 766"/>
                    <a:gd name="T7" fmla="*/ 3 h 311"/>
                    <a:gd name="T8" fmla="*/ 6 w 766"/>
                    <a:gd name="T9" fmla="*/ 4 h 311"/>
                    <a:gd name="T10" fmla="*/ 8 w 766"/>
                    <a:gd name="T11" fmla="*/ 5 h 311"/>
                    <a:gd name="T12" fmla="*/ 10 w 766"/>
                    <a:gd name="T13" fmla="*/ 5 h 311"/>
                    <a:gd name="T14" fmla="*/ 12 w 76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6"/>
                    <a:gd name="T25" fmla="*/ 0 h 311"/>
                    <a:gd name="T26" fmla="*/ 766 w 76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6" h="311">
                      <a:moveTo>
                        <a:pt x="0" y="0"/>
                      </a:moveTo>
                      <a:lnTo>
                        <a:pt x="21" y="24"/>
                      </a:lnTo>
                      <a:lnTo>
                        <a:pt x="86" y="84"/>
                      </a:lnTo>
                      <a:lnTo>
                        <a:pt x="200" y="161"/>
                      </a:lnTo>
                      <a:lnTo>
                        <a:pt x="366" y="239"/>
                      </a:lnTo>
                      <a:lnTo>
                        <a:pt x="504" y="278"/>
                      </a:lnTo>
                      <a:lnTo>
                        <a:pt x="632" y="299"/>
                      </a:lnTo>
                      <a:lnTo>
                        <a:pt x="76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Freeform 79"/>
                <p:cNvSpPr>
                  <a:spLocks/>
                </p:cNvSpPr>
                <p:nvPr/>
              </p:nvSpPr>
              <p:spPr bwMode="auto">
                <a:xfrm>
                  <a:off x="5229" y="3191"/>
                  <a:ext cx="183" cy="75"/>
                </a:xfrm>
                <a:custGeom>
                  <a:avLst/>
                  <a:gdLst>
                    <a:gd name="T0" fmla="*/ 0 w 733"/>
                    <a:gd name="T1" fmla="*/ 0 h 297"/>
                    <a:gd name="T2" fmla="*/ 0 w 733"/>
                    <a:gd name="T3" fmla="*/ 1 h 297"/>
                    <a:gd name="T4" fmla="*/ 1 w 733"/>
                    <a:gd name="T5" fmla="*/ 1 h 297"/>
                    <a:gd name="T6" fmla="*/ 3 w 733"/>
                    <a:gd name="T7" fmla="*/ 3 h 297"/>
                    <a:gd name="T8" fmla="*/ 5 w 733"/>
                    <a:gd name="T9" fmla="*/ 4 h 297"/>
                    <a:gd name="T10" fmla="*/ 7 w 733"/>
                    <a:gd name="T11" fmla="*/ 4 h 297"/>
                    <a:gd name="T12" fmla="*/ 9 w 733"/>
                    <a:gd name="T13" fmla="*/ 5 h 297"/>
                    <a:gd name="T14" fmla="*/ 11 w 733"/>
                    <a:gd name="T15" fmla="*/ 5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297"/>
                    <a:gd name="T26" fmla="*/ 733 w 733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297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1" y="80"/>
                      </a:lnTo>
                      <a:lnTo>
                        <a:pt x="192" y="154"/>
                      </a:lnTo>
                      <a:lnTo>
                        <a:pt x="351" y="228"/>
                      </a:lnTo>
                      <a:lnTo>
                        <a:pt x="481" y="265"/>
                      </a:lnTo>
                      <a:lnTo>
                        <a:pt x="605" y="286"/>
                      </a:lnTo>
                      <a:lnTo>
                        <a:pt x="733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" name="Freeform 80"/>
                <p:cNvSpPr>
                  <a:spLocks/>
                </p:cNvSpPr>
                <p:nvPr/>
              </p:nvSpPr>
              <p:spPr bwMode="auto">
                <a:xfrm>
                  <a:off x="5228" y="3195"/>
                  <a:ext cx="183" cy="76"/>
                </a:xfrm>
                <a:custGeom>
                  <a:avLst/>
                  <a:gdLst>
                    <a:gd name="T0" fmla="*/ 0 w 733"/>
                    <a:gd name="T1" fmla="*/ 0 h 301"/>
                    <a:gd name="T2" fmla="*/ 0 w 733"/>
                    <a:gd name="T3" fmla="*/ 1 h 301"/>
                    <a:gd name="T4" fmla="*/ 1 w 733"/>
                    <a:gd name="T5" fmla="*/ 1 h 301"/>
                    <a:gd name="T6" fmla="*/ 3 w 733"/>
                    <a:gd name="T7" fmla="*/ 3 h 301"/>
                    <a:gd name="T8" fmla="*/ 5 w 733"/>
                    <a:gd name="T9" fmla="*/ 4 h 301"/>
                    <a:gd name="T10" fmla="*/ 7 w 733"/>
                    <a:gd name="T11" fmla="*/ 4 h 301"/>
                    <a:gd name="T12" fmla="*/ 9 w 733"/>
                    <a:gd name="T13" fmla="*/ 5 h 301"/>
                    <a:gd name="T14" fmla="*/ 11 w 733"/>
                    <a:gd name="T15" fmla="*/ 5 h 3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301"/>
                    <a:gd name="T26" fmla="*/ 733 w 733"/>
                    <a:gd name="T27" fmla="*/ 301 h 3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301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1" y="81"/>
                      </a:lnTo>
                      <a:lnTo>
                        <a:pt x="191" y="156"/>
                      </a:lnTo>
                      <a:lnTo>
                        <a:pt x="350" y="231"/>
                      </a:lnTo>
                      <a:lnTo>
                        <a:pt x="481" y="269"/>
                      </a:lnTo>
                      <a:lnTo>
                        <a:pt x="604" y="291"/>
                      </a:lnTo>
                      <a:lnTo>
                        <a:pt x="733" y="30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" name="Freeform 81"/>
                <p:cNvSpPr>
                  <a:spLocks/>
                </p:cNvSpPr>
                <p:nvPr/>
              </p:nvSpPr>
              <p:spPr bwMode="auto">
                <a:xfrm>
                  <a:off x="5383" y="3542"/>
                  <a:ext cx="20" cy="7"/>
                </a:xfrm>
                <a:custGeom>
                  <a:avLst/>
                  <a:gdLst>
                    <a:gd name="T0" fmla="*/ 0 w 77"/>
                    <a:gd name="T1" fmla="*/ 0 h 29"/>
                    <a:gd name="T2" fmla="*/ 0 w 77"/>
                    <a:gd name="T3" fmla="*/ 0 h 29"/>
                    <a:gd name="T4" fmla="*/ 1 w 77"/>
                    <a:gd name="T5" fmla="*/ 0 h 29"/>
                    <a:gd name="T6" fmla="*/ 1 w 77"/>
                    <a:gd name="T7" fmla="*/ 0 h 29"/>
                    <a:gd name="T8" fmla="*/ 0 w 7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9"/>
                    <a:gd name="T17" fmla="*/ 77 w 7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9">
                      <a:moveTo>
                        <a:pt x="18" y="0"/>
                      </a:moveTo>
                      <a:lnTo>
                        <a:pt x="0" y="29"/>
                      </a:lnTo>
                      <a:lnTo>
                        <a:pt x="77" y="29"/>
                      </a:lnTo>
                      <a:lnTo>
                        <a:pt x="59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0" name="Rectangle 82"/>
                <p:cNvSpPr>
                  <a:spLocks noChangeArrowheads="1"/>
                </p:cNvSpPr>
                <p:nvPr/>
              </p:nvSpPr>
              <p:spPr bwMode="auto">
                <a:xfrm>
                  <a:off x="5388" y="3263"/>
                  <a:ext cx="9" cy="279"/>
                </a:xfrm>
                <a:prstGeom prst="rect">
                  <a:avLst/>
                </a:prstGeom>
                <a:solidFill>
                  <a:srgbClr val="BFBFBF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hangingPunct="1"/>
                  <a:endParaRPr lang="pt-BR" altLang="pt-B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83"/>
                <p:cNvSpPr>
                  <a:spLocks/>
                </p:cNvSpPr>
                <p:nvPr/>
              </p:nvSpPr>
              <p:spPr bwMode="auto">
                <a:xfrm>
                  <a:off x="5365" y="3257"/>
                  <a:ext cx="15" cy="16"/>
                </a:xfrm>
                <a:custGeom>
                  <a:avLst/>
                  <a:gdLst>
                    <a:gd name="T0" fmla="*/ 1 w 59"/>
                    <a:gd name="T1" fmla="*/ 1 h 62"/>
                    <a:gd name="T2" fmla="*/ 1 w 59"/>
                    <a:gd name="T3" fmla="*/ 1 h 62"/>
                    <a:gd name="T4" fmla="*/ 1 w 59"/>
                    <a:gd name="T5" fmla="*/ 1 h 62"/>
                    <a:gd name="T6" fmla="*/ 1 w 59"/>
                    <a:gd name="T7" fmla="*/ 1 h 62"/>
                    <a:gd name="T8" fmla="*/ 1 w 59"/>
                    <a:gd name="T9" fmla="*/ 1 h 62"/>
                    <a:gd name="T10" fmla="*/ 1 w 59"/>
                    <a:gd name="T11" fmla="*/ 1 h 62"/>
                    <a:gd name="T12" fmla="*/ 0 w 59"/>
                    <a:gd name="T13" fmla="*/ 1 h 62"/>
                    <a:gd name="T14" fmla="*/ 0 w 59"/>
                    <a:gd name="T15" fmla="*/ 1 h 62"/>
                    <a:gd name="T16" fmla="*/ 0 w 59"/>
                    <a:gd name="T17" fmla="*/ 1 h 62"/>
                    <a:gd name="T18" fmla="*/ 0 w 59"/>
                    <a:gd name="T19" fmla="*/ 1 h 62"/>
                    <a:gd name="T20" fmla="*/ 0 w 59"/>
                    <a:gd name="T21" fmla="*/ 1 h 62"/>
                    <a:gd name="T22" fmla="*/ 0 w 59"/>
                    <a:gd name="T23" fmla="*/ 1 h 62"/>
                    <a:gd name="T24" fmla="*/ 1 w 59"/>
                    <a:gd name="T25" fmla="*/ 1 h 62"/>
                    <a:gd name="T26" fmla="*/ 1 w 59"/>
                    <a:gd name="T27" fmla="*/ 1 h 62"/>
                    <a:gd name="T28" fmla="*/ 1 w 59"/>
                    <a:gd name="T29" fmla="*/ 1 h 62"/>
                    <a:gd name="T30" fmla="*/ 1 w 59"/>
                    <a:gd name="T31" fmla="*/ 1 h 62"/>
                    <a:gd name="T32" fmla="*/ 1 w 59"/>
                    <a:gd name="T33" fmla="*/ 1 h 62"/>
                    <a:gd name="T34" fmla="*/ 1 w 59"/>
                    <a:gd name="T35" fmla="*/ 1 h 62"/>
                    <a:gd name="T36" fmla="*/ 1 w 59"/>
                    <a:gd name="T37" fmla="*/ 1 h 62"/>
                    <a:gd name="T38" fmla="*/ 0 w 59"/>
                    <a:gd name="T39" fmla="*/ 1 h 62"/>
                    <a:gd name="T40" fmla="*/ 0 w 59"/>
                    <a:gd name="T41" fmla="*/ 1 h 62"/>
                    <a:gd name="T42" fmla="*/ 0 w 59"/>
                    <a:gd name="T43" fmla="*/ 1 h 62"/>
                    <a:gd name="T44" fmla="*/ 0 w 59"/>
                    <a:gd name="T45" fmla="*/ 1 h 62"/>
                    <a:gd name="T46" fmla="*/ 0 w 59"/>
                    <a:gd name="T47" fmla="*/ 1 h 62"/>
                    <a:gd name="T48" fmla="*/ 0 w 59"/>
                    <a:gd name="T49" fmla="*/ 1 h 62"/>
                    <a:gd name="T50" fmla="*/ 1 w 59"/>
                    <a:gd name="T51" fmla="*/ 1 h 62"/>
                    <a:gd name="T52" fmla="*/ 1 w 59"/>
                    <a:gd name="T53" fmla="*/ 1 h 62"/>
                    <a:gd name="T54" fmla="*/ 1 w 59"/>
                    <a:gd name="T55" fmla="*/ 0 h 62"/>
                    <a:gd name="T56" fmla="*/ 1 w 59"/>
                    <a:gd name="T57" fmla="*/ 0 h 62"/>
                    <a:gd name="T58" fmla="*/ 1 w 59"/>
                    <a:gd name="T59" fmla="*/ 0 h 62"/>
                    <a:gd name="T60" fmla="*/ 1 w 59"/>
                    <a:gd name="T61" fmla="*/ 0 h 62"/>
                    <a:gd name="T62" fmla="*/ 0 w 59"/>
                    <a:gd name="T63" fmla="*/ 0 h 62"/>
                    <a:gd name="T64" fmla="*/ 0 w 59"/>
                    <a:gd name="T65" fmla="*/ 0 h 62"/>
                    <a:gd name="T66" fmla="*/ 0 w 59"/>
                    <a:gd name="T67" fmla="*/ 0 h 62"/>
                    <a:gd name="T68" fmla="*/ 0 w 59"/>
                    <a:gd name="T69" fmla="*/ 0 h 62"/>
                    <a:gd name="T70" fmla="*/ 0 w 59"/>
                    <a:gd name="T71" fmla="*/ 0 h 62"/>
                    <a:gd name="T72" fmla="*/ 0 w 59"/>
                    <a:gd name="T73" fmla="*/ 0 h 62"/>
                    <a:gd name="T74" fmla="*/ 0 w 59"/>
                    <a:gd name="T75" fmla="*/ 0 h 62"/>
                    <a:gd name="T76" fmla="*/ 1 w 59"/>
                    <a:gd name="T77" fmla="*/ 0 h 62"/>
                    <a:gd name="T78" fmla="*/ 1 w 59"/>
                    <a:gd name="T79" fmla="*/ 0 h 62"/>
                    <a:gd name="T80" fmla="*/ 1 w 59"/>
                    <a:gd name="T81" fmla="*/ 0 h 62"/>
                    <a:gd name="T82" fmla="*/ 1 w 59"/>
                    <a:gd name="T83" fmla="*/ 0 h 62"/>
                    <a:gd name="T84" fmla="*/ 1 w 59"/>
                    <a:gd name="T85" fmla="*/ 0 h 62"/>
                    <a:gd name="T86" fmla="*/ 1 w 59"/>
                    <a:gd name="T87" fmla="*/ 0 h 62"/>
                    <a:gd name="T88" fmla="*/ 0 w 59"/>
                    <a:gd name="T89" fmla="*/ 0 h 62"/>
                    <a:gd name="T90" fmla="*/ 0 w 59"/>
                    <a:gd name="T91" fmla="*/ 0 h 62"/>
                    <a:gd name="T92" fmla="*/ 0 w 59"/>
                    <a:gd name="T93" fmla="*/ 0 h 62"/>
                    <a:gd name="T94" fmla="*/ 0 w 59"/>
                    <a:gd name="T95" fmla="*/ 0 h 62"/>
                    <a:gd name="T96" fmla="*/ 0 w 59"/>
                    <a:gd name="T97" fmla="*/ 1 h 62"/>
                    <a:gd name="T98" fmla="*/ 0 w 59"/>
                    <a:gd name="T99" fmla="*/ 1 h 62"/>
                    <a:gd name="T100" fmla="*/ 1 w 59"/>
                    <a:gd name="T101" fmla="*/ 1 h 62"/>
                    <a:gd name="T102" fmla="*/ 1 w 59"/>
                    <a:gd name="T103" fmla="*/ 1 h 62"/>
                    <a:gd name="T104" fmla="*/ 1 w 59"/>
                    <a:gd name="T105" fmla="*/ 1 h 62"/>
                    <a:gd name="T106" fmla="*/ 1 w 59"/>
                    <a:gd name="T107" fmla="*/ 1 h 62"/>
                    <a:gd name="T108" fmla="*/ 1 w 59"/>
                    <a:gd name="T109" fmla="*/ 1 h 62"/>
                    <a:gd name="T110" fmla="*/ 1 w 59"/>
                    <a:gd name="T111" fmla="*/ 1 h 62"/>
                    <a:gd name="T112" fmla="*/ 1 w 59"/>
                    <a:gd name="T113" fmla="*/ 1 h 62"/>
                    <a:gd name="T114" fmla="*/ 0 w 59"/>
                    <a:gd name="T115" fmla="*/ 1 h 62"/>
                    <a:gd name="T116" fmla="*/ 0 w 59"/>
                    <a:gd name="T117" fmla="*/ 1 h 62"/>
                    <a:gd name="T118" fmla="*/ 0 w 59"/>
                    <a:gd name="T119" fmla="*/ 1 h 62"/>
                    <a:gd name="T120" fmla="*/ 0 w 59"/>
                    <a:gd name="T121" fmla="*/ 1 h 62"/>
                    <a:gd name="T122" fmla="*/ 0 w 59"/>
                    <a:gd name="T123" fmla="*/ 1 h 62"/>
                    <a:gd name="T124" fmla="*/ 0 w 59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"/>
                    <a:gd name="T190" fmla="*/ 0 h 62"/>
                    <a:gd name="T191" fmla="*/ 59 w 59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" h="62">
                      <a:moveTo>
                        <a:pt x="46" y="50"/>
                      </a:move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2" y="51"/>
                      </a:lnTo>
                      <a:lnTo>
                        <a:pt x="54" y="51"/>
                      </a:lnTo>
                      <a:lnTo>
                        <a:pt x="55" y="52"/>
                      </a:lnTo>
                      <a:lnTo>
                        <a:pt x="57" y="53"/>
                      </a:lnTo>
                      <a:lnTo>
                        <a:pt x="58" y="53"/>
                      </a:lnTo>
                      <a:lnTo>
                        <a:pt x="59" y="56"/>
                      </a:lnTo>
                      <a:lnTo>
                        <a:pt x="59" y="57"/>
                      </a:lnTo>
                      <a:lnTo>
                        <a:pt x="58" y="58"/>
                      </a:lnTo>
                      <a:lnTo>
                        <a:pt x="57" y="59"/>
                      </a:lnTo>
                      <a:lnTo>
                        <a:pt x="55" y="61"/>
                      </a:lnTo>
                      <a:lnTo>
                        <a:pt x="54" y="61"/>
                      </a:lnTo>
                      <a:lnTo>
                        <a:pt x="52" y="62"/>
                      </a:lnTo>
                      <a:lnTo>
                        <a:pt x="51" y="62"/>
                      </a:lnTo>
                      <a:lnTo>
                        <a:pt x="50" y="62"/>
                      </a:lnTo>
                      <a:lnTo>
                        <a:pt x="46" y="62"/>
                      </a:lnTo>
                      <a:lnTo>
                        <a:pt x="13" y="62"/>
                      </a:lnTo>
                      <a:lnTo>
                        <a:pt x="10" y="62"/>
                      </a:lnTo>
                      <a:lnTo>
                        <a:pt x="9" y="62"/>
                      </a:lnTo>
                      <a:lnTo>
                        <a:pt x="6" y="62"/>
                      </a:lnTo>
                      <a:lnTo>
                        <a:pt x="4" y="61"/>
                      </a:lnTo>
                      <a:lnTo>
                        <a:pt x="2" y="61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2" y="52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3" y="50"/>
                      </a:lnTo>
                      <a:lnTo>
                        <a:pt x="46" y="50"/>
                      </a:ln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2" y="49"/>
                      </a:lnTo>
                      <a:lnTo>
                        <a:pt x="54" y="49"/>
                      </a:lnTo>
                      <a:lnTo>
                        <a:pt x="55" y="47"/>
                      </a:lnTo>
                      <a:lnTo>
                        <a:pt x="57" y="46"/>
                      </a:lnTo>
                      <a:lnTo>
                        <a:pt x="58" y="46"/>
                      </a:lnTo>
                      <a:lnTo>
                        <a:pt x="59" y="45"/>
                      </a:lnTo>
                      <a:lnTo>
                        <a:pt x="59" y="44"/>
                      </a:lnTo>
                      <a:lnTo>
                        <a:pt x="59" y="43"/>
                      </a:lnTo>
                      <a:lnTo>
                        <a:pt x="58" y="42"/>
                      </a:lnTo>
                      <a:lnTo>
                        <a:pt x="57" y="40"/>
                      </a:lnTo>
                      <a:lnTo>
                        <a:pt x="55" y="39"/>
                      </a:lnTo>
                      <a:lnTo>
                        <a:pt x="54" y="39"/>
                      </a:lnTo>
                      <a:lnTo>
                        <a:pt x="52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6" y="37"/>
                      </a:lnTo>
                      <a:lnTo>
                        <a:pt x="4" y="36"/>
                      </a:lnTo>
                      <a:lnTo>
                        <a:pt x="2" y="36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4" y="27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10" y="25"/>
                      </a:lnTo>
                      <a:lnTo>
                        <a:pt x="13" y="25"/>
                      </a:lnTo>
                      <a:lnTo>
                        <a:pt x="46" y="25"/>
                      </a:lnTo>
                      <a:lnTo>
                        <a:pt x="50" y="25"/>
                      </a:lnTo>
                      <a:lnTo>
                        <a:pt x="51" y="25"/>
                      </a:lnTo>
                      <a:lnTo>
                        <a:pt x="52" y="25"/>
                      </a:lnTo>
                      <a:lnTo>
                        <a:pt x="54" y="24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58" y="21"/>
                      </a:lnTo>
                      <a:lnTo>
                        <a:pt x="59" y="20"/>
                      </a:lnTo>
                      <a:lnTo>
                        <a:pt x="59" y="19"/>
                      </a:lnTo>
                      <a:lnTo>
                        <a:pt x="59" y="18"/>
                      </a:lnTo>
                      <a:lnTo>
                        <a:pt x="58" y="17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4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6" y="12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7" y="4"/>
                      </a:lnTo>
                      <a:lnTo>
                        <a:pt x="58" y="5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8"/>
                      </a:lnTo>
                      <a:lnTo>
                        <a:pt x="58" y="8"/>
                      </a:lnTo>
                      <a:lnTo>
                        <a:pt x="57" y="9"/>
                      </a:lnTo>
                      <a:lnTo>
                        <a:pt x="55" y="11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6" y="13"/>
                      </a:lnTo>
                      <a:lnTo>
                        <a:pt x="13" y="13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5"/>
                      </a:lnTo>
                      <a:lnTo>
                        <a:pt x="10" y="25"/>
                      </a:lnTo>
                      <a:lnTo>
                        <a:pt x="13" y="25"/>
                      </a:lnTo>
                      <a:lnTo>
                        <a:pt x="46" y="25"/>
                      </a:lnTo>
                      <a:lnTo>
                        <a:pt x="50" y="25"/>
                      </a:lnTo>
                      <a:lnTo>
                        <a:pt x="51" y="26"/>
                      </a:lnTo>
                      <a:lnTo>
                        <a:pt x="52" y="26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7" y="28"/>
                      </a:lnTo>
                      <a:lnTo>
                        <a:pt x="58" y="30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5" y="36"/>
                      </a:lnTo>
                      <a:lnTo>
                        <a:pt x="54" y="36"/>
                      </a:lnTo>
                      <a:lnTo>
                        <a:pt x="52" y="37"/>
                      </a:lnTo>
                      <a:lnTo>
                        <a:pt x="51" y="37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13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6" y="38"/>
                      </a:lnTo>
                      <a:lnTo>
                        <a:pt x="4" y="39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3" y="50"/>
                      </a:lnTo>
                      <a:lnTo>
                        <a:pt x="4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Freeform 84"/>
                <p:cNvSpPr>
                  <a:spLocks/>
                </p:cNvSpPr>
                <p:nvPr/>
              </p:nvSpPr>
              <p:spPr bwMode="auto">
                <a:xfrm>
                  <a:off x="5404" y="3257"/>
                  <a:ext cx="15" cy="16"/>
                </a:xfrm>
                <a:custGeom>
                  <a:avLst/>
                  <a:gdLst>
                    <a:gd name="T0" fmla="*/ 0 w 59"/>
                    <a:gd name="T1" fmla="*/ 1 h 62"/>
                    <a:gd name="T2" fmla="*/ 0 w 59"/>
                    <a:gd name="T3" fmla="*/ 1 h 62"/>
                    <a:gd name="T4" fmla="*/ 0 w 59"/>
                    <a:gd name="T5" fmla="*/ 1 h 62"/>
                    <a:gd name="T6" fmla="*/ 0 w 59"/>
                    <a:gd name="T7" fmla="*/ 1 h 62"/>
                    <a:gd name="T8" fmla="*/ 0 w 59"/>
                    <a:gd name="T9" fmla="*/ 1 h 62"/>
                    <a:gd name="T10" fmla="*/ 0 w 59"/>
                    <a:gd name="T11" fmla="*/ 1 h 62"/>
                    <a:gd name="T12" fmla="*/ 1 w 59"/>
                    <a:gd name="T13" fmla="*/ 1 h 62"/>
                    <a:gd name="T14" fmla="*/ 1 w 59"/>
                    <a:gd name="T15" fmla="*/ 1 h 62"/>
                    <a:gd name="T16" fmla="*/ 1 w 59"/>
                    <a:gd name="T17" fmla="*/ 1 h 62"/>
                    <a:gd name="T18" fmla="*/ 1 w 59"/>
                    <a:gd name="T19" fmla="*/ 1 h 62"/>
                    <a:gd name="T20" fmla="*/ 1 w 59"/>
                    <a:gd name="T21" fmla="*/ 1 h 62"/>
                    <a:gd name="T22" fmla="*/ 1 w 59"/>
                    <a:gd name="T23" fmla="*/ 1 h 62"/>
                    <a:gd name="T24" fmla="*/ 0 w 59"/>
                    <a:gd name="T25" fmla="*/ 1 h 62"/>
                    <a:gd name="T26" fmla="*/ 0 w 59"/>
                    <a:gd name="T27" fmla="*/ 1 h 62"/>
                    <a:gd name="T28" fmla="*/ 0 w 59"/>
                    <a:gd name="T29" fmla="*/ 1 h 62"/>
                    <a:gd name="T30" fmla="*/ 0 w 59"/>
                    <a:gd name="T31" fmla="*/ 1 h 62"/>
                    <a:gd name="T32" fmla="*/ 0 w 59"/>
                    <a:gd name="T33" fmla="*/ 1 h 62"/>
                    <a:gd name="T34" fmla="*/ 0 w 59"/>
                    <a:gd name="T35" fmla="*/ 1 h 62"/>
                    <a:gd name="T36" fmla="*/ 0 w 59"/>
                    <a:gd name="T37" fmla="*/ 1 h 62"/>
                    <a:gd name="T38" fmla="*/ 1 w 59"/>
                    <a:gd name="T39" fmla="*/ 1 h 62"/>
                    <a:gd name="T40" fmla="*/ 1 w 59"/>
                    <a:gd name="T41" fmla="*/ 1 h 62"/>
                    <a:gd name="T42" fmla="*/ 1 w 59"/>
                    <a:gd name="T43" fmla="*/ 1 h 62"/>
                    <a:gd name="T44" fmla="*/ 1 w 59"/>
                    <a:gd name="T45" fmla="*/ 1 h 62"/>
                    <a:gd name="T46" fmla="*/ 1 w 59"/>
                    <a:gd name="T47" fmla="*/ 1 h 62"/>
                    <a:gd name="T48" fmla="*/ 1 w 59"/>
                    <a:gd name="T49" fmla="*/ 1 h 62"/>
                    <a:gd name="T50" fmla="*/ 0 w 59"/>
                    <a:gd name="T51" fmla="*/ 1 h 62"/>
                    <a:gd name="T52" fmla="*/ 0 w 59"/>
                    <a:gd name="T53" fmla="*/ 1 h 62"/>
                    <a:gd name="T54" fmla="*/ 0 w 59"/>
                    <a:gd name="T55" fmla="*/ 0 h 62"/>
                    <a:gd name="T56" fmla="*/ 0 w 59"/>
                    <a:gd name="T57" fmla="*/ 0 h 62"/>
                    <a:gd name="T58" fmla="*/ 0 w 59"/>
                    <a:gd name="T59" fmla="*/ 0 h 62"/>
                    <a:gd name="T60" fmla="*/ 0 w 59"/>
                    <a:gd name="T61" fmla="*/ 0 h 62"/>
                    <a:gd name="T62" fmla="*/ 1 w 59"/>
                    <a:gd name="T63" fmla="*/ 0 h 62"/>
                    <a:gd name="T64" fmla="*/ 1 w 59"/>
                    <a:gd name="T65" fmla="*/ 0 h 62"/>
                    <a:gd name="T66" fmla="*/ 1 w 59"/>
                    <a:gd name="T67" fmla="*/ 0 h 62"/>
                    <a:gd name="T68" fmla="*/ 1 w 59"/>
                    <a:gd name="T69" fmla="*/ 0 h 62"/>
                    <a:gd name="T70" fmla="*/ 1 w 59"/>
                    <a:gd name="T71" fmla="*/ 0 h 62"/>
                    <a:gd name="T72" fmla="*/ 1 w 59"/>
                    <a:gd name="T73" fmla="*/ 0 h 62"/>
                    <a:gd name="T74" fmla="*/ 1 w 59"/>
                    <a:gd name="T75" fmla="*/ 0 h 62"/>
                    <a:gd name="T76" fmla="*/ 0 w 59"/>
                    <a:gd name="T77" fmla="*/ 0 h 62"/>
                    <a:gd name="T78" fmla="*/ 0 w 59"/>
                    <a:gd name="T79" fmla="*/ 0 h 62"/>
                    <a:gd name="T80" fmla="*/ 0 w 59"/>
                    <a:gd name="T81" fmla="*/ 0 h 62"/>
                    <a:gd name="T82" fmla="*/ 0 w 59"/>
                    <a:gd name="T83" fmla="*/ 0 h 62"/>
                    <a:gd name="T84" fmla="*/ 0 w 59"/>
                    <a:gd name="T85" fmla="*/ 0 h 62"/>
                    <a:gd name="T86" fmla="*/ 0 w 59"/>
                    <a:gd name="T87" fmla="*/ 0 h 62"/>
                    <a:gd name="T88" fmla="*/ 1 w 59"/>
                    <a:gd name="T89" fmla="*/ 0 h 62"/>
                    <a:gd name="T90" fmla="*/ 1 w 59"/>
                    <a:gd name="T91" fmla="*/ 0 h 62"/>
                    <a:gd name="T92" fmla="*/ 1 w 59"/>
                    <a:gd name="T93" fmla="*/ 0 h 62"/>
                    <a:gd name="T94" fmla="*/ 1 w 59"/>
                    <a:gd name="T95" fmla="*/ 0 h 62"/>
                    <a:gd name="T96" fmla="*/ 1 w 59"/>
                    <a:gd name="T97" fmla="*/ 1 h 62"/>
                    <a:gd name="T98" fmla="*/ 1 w 59"/>
                    <a:gd name="T99" fmla="*/ 1 h 62"/>
                    <a:gd name="T100" fmla="*/ 0 w 59"/>
                    <a:gd name="T101" fmla="*/ 1 h 62"/>
                    <a:gd name="T102" fmla="*/ 0 w 59"/>
                    <a:gd name="T103" fmla="*/ 1 h 62"/>
                    <a:gd name="T104" fmla="*/ 0 w 59"/>
                    <a:gd name="T105" fmla="*/ 1 h 62"/>
                    <a:gd name="T106" fmla="*/ 0 w 59"/>
                    <a:gd name="T107" fmla="*/ 1 h 62"/>
                    <a:gd name="T108" fmla="*/ 0 w 59"/>
                    <a:gd name="T109" fmla="*/ 1 h 62"/>
                    <a:gd name="T110" fmla="*/ 0 w 59"/>
                    <a:gd name="T111" fmla="*/ 1 h 62"/>
                    <a:gd name="T112" fmla="*/ 0 w 59"/>
                    <a:gd name="T113" fmla="*/ 1 h 62"/>
                    <a:gd name="T114" fmla="*/ 1 w 59"/>
                    <a:gd name="T115" fmla="*/ 1 h 62"/>
                    <a:gd name="T116" fmla="*/ 1 w 59"/>
                    <a:gd name="T117" fmla="*/ 1 h 62"/>
                    <a:gd name="T118" fmla="*/ 1 w 59"/>
                    <a:gd name="T119" fmla="*/ 1 h 62"/>
                    <a:gd name="T120" fmla="*/ 1 w 59"/>
                    <a:gd name="T121" fmla="*/ 1 h 62"/>
                    <a:gd name="T122" fmla="*/ 1 w 59"/>
                    <a:gd name="T123" fmla="*/ 1 h 62"/>
                    <a:gd name="T124" fmla="*/ 1 w 59"/>
                    <a:gd name="T125" fmla="*/ 1 h 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"/>
                    <a:gd name="T190" fmla="*/ 0 h 62"/>
                    <a:gd name="T191" fmla="*/ 59 w 59"/>
                    <a:gd name="T192" fmla="*/ 62 h 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" h="62">
                      <a:moveTo>
                        <a:pt x="13" y="50"/>
                      </a:moveTo>
                      <a:lnTo>
                        <a:pt x="11" y="50"/>
                      </a:lnTo>
                      <a:lnTo>
                        <a:pt x="9" y="50"/>
                      </a:lnTo>
                      <a:lnTo>
                        <a:pt x="6" y="51"/>
                      </a:lnTo>
                      <a:lnTo>
                        <a:pt x="5" y="51"/>
                      </a:lnTo>
                      <a:lnTo>
                        <a:pt x="2" y="52"/>
                      </a:lnTo>
                      <a:lnTo>
                        <a:pt x="2" y="53"/>
                      </a:lnTo>
                      <a:lnTo>
                        <a:pt x="1" y="53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6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3" y="62"/>
                      </a:lnTo>
                      <a:lnTo>
                        <a:pt x="46" y="62"/>
                      </a:lnTo>
                      <a:lnTo>
                        <a:pt x="50" y="62"/>
                      </a:lnTo>
                      <a:lnTo>
                        <a:pt x="51" y="62"/>
                      </a:lnTo>
                      <a:lnTo>
                        <a:pt x="53" y="62"/>
                      </a:lnTo>
                      <a:lnTo>
                        <a:pt x="54" y="61"/>
                      </a:lnTo>
                      <a:lnTo>
                        <a:pt x="57" y="61"/>
                      </a:lnTo>
                      <a:lnTo>
                        <a:pt x="57" y="59"/>
                      </a:lnTo>
                      <a:lnTo>
                        <a:pt x="59" y="58"/>
                      </a:lnTo>
                      <a:lnTo>
                        <a:pt x="59" y="57"/>
                      </a:lnTo>
                      <a:lnTo>
                        <a:pt x="59" y="56"/>
                      </a:lnTo>
                      <a:lnTo>
                        <a:pt x="59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4" y="51"/>
                      </a:lnTo>
                      <a:lnTo>
                        <a:pt x="53" y="51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lnTo>
                        <a:pt x="11" y="50"/>
                      </a:lnTo>
                      <a:lnTo>
                        <a:pt x="9" y="50"/>
                      </a:lnTo>
                      <a:lnTo>
                        <a:pt x="6" y="49"/>
                      </a:lnTo>
                      <a:lnTo>
                        <a:pt x="5" y="49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1" y="37"/>
                      </a:lnTo>
                      <a:lnTo>
                        <a:pt x="53" y="37"/>
                      </a:lnTo>
                      <a:lnTo>
                        <a:pt x="54" y="36"/>
                      </a:lnTo>
                      <a:lnTo>
                        <a:pt x="57" y="36"/>
                      </a:lnTo>
                      <a:lnTo>
                        <a:pt x="57" y="34"/>
                      </a:lnTo>
                      <a:lnTo>
                        <a:pt x="59" y="33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30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1" y="26"/>
                      </a:lnTo>
                      <a:lnTo>
                        <a:pt x="50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2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3" y="12"/>
                      </a:lnTo>
                      <a:lnTo>
                        <a:pt x="54" y="11"/>
                      </a:lnTo>
                      <a:lnTo>
                        <a:pt x="57" y="11"/>
                      </a:lnTo>
                      <a:lnTo>
                        <a:pt x="57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59" y="5"/>
                      </a:lnTo>
                      <a:lnTo>
                        <a:pt x="57" y="4"/>
                      </a:lnTo>
                      <a:lnTo>
                        <a:pt x="57" y="2"/>
                      </a:lnTo>
                      <a:lnTo>
                        <a:pt x="54" y="2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6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3" y="13"/>
                      </a:lnTo>
                      <a:lnTo>
                        <a:pt x="54" y="14"/>
                      </a:lnTo>
                      <a:lnTo>
                        <a:pt x="57" y="15"/>
                      </a:lnTo>
                      <a:lnTo>
                        <a:pt x="59" y="17"/>
                      </a:lnTo>
                      <a:lnTo>
                        <a:pt x="59" y="18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9" y="21"/>
                      </a:lnTo>
                      <a:lnTo>
                        <a:pt x="57" y="23"/>
                      </a:lnTo>
                      <a:lnTo>
                        <a:pt x="54" y="24"/>
                      </a:lnTo>
                      <a:lnTo>
                        <a:pt x="53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6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9" y="26"/>
                      </a:lnTo>
                      <a:lnTo>
                        <a:pt x="6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5" y="36"/>
                      </a:lnTo>
                      <a:lnTo>
                        <a:pt x="6" y="37"/>
                      </a:lnTo>
                      <a:lnTo>
                        <a:pt x="9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3" y="38"/>
                      </a:lnTo>
                      <a:lnTo>
                        <a:pt x="54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59" y="42"/>
                      </a:lnTo>
                      <a:lnTo>
                        <a:pt x="59" y="43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4" y="49"/>
                      </a:lnTo>
                      <a:lnTo>
                        <a:pt x="53" y="49"/>
                      </a:lnTo>
                      <a:lnTo>
                        <a:pt x="51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Freeform 85"/>
                <p:cNvSpPr>
                  <a:spLocks/>
                </p:cNvSpPr>
                <p:nvPr/>
              </p:nvSpPr>
              <p:spPr bwMode="auto">
                <a:xfrm>
                  <a:off x="5181" y="3275"/>
                  <a:ext cx="191" cy="78"/>
                </a:xfrm>
                <a:custGeom>
                  <a:avLst/>
                  <a:gdLst>
                    <a:gd name="T0" fmla="*/ 0 w 766"/>
                    <a:gd name="T1" fmla="*/ 0 h 311"/>
                    <a:gd name="T2" fmla="*/ 0 w 766"/>
                    <a:gd name="T3" fmla="*/ 1 h 311"/>
                    <a:gd name="T4" fmla="*/ 1 w 766"/>
                    <a:gd name="T5" fmla="*/ 1 h 311"/>
                    <a:gd name="T6" fmla="*/ 3 w 766"/>
                    <a:gd name="T7" fmla="*/ 3 h 311"/>
                    <a:gd name="T8" fmla="*/ 6 w 766"/>
                    <a:gd name="T9" fmla="*/ 4 h 311"/>
                    <a:gd name="T10" fmla="*/ 8 w 766"/>
                    <a:gd name="T11" fmla="*/ 5 h 311"/>
                    <a:gd name="T12" fmla="*/ 10 w 766"/>
                    <a:gd name="T13" fmla="*/ 5 h 311"/>
                    <a:gd name="T14" fmla="*/ 12 w 766"/>
                    <a:gd name="T15" fmla="*/ 5 h 3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6"/>
                    <a:gd name="T25" fmla="*/ 0 h 311"/>
                    <a:gd name="T26" fmla="*/ 766 w 766"/>
                    <a:gd name="T27" fmla="*/ 311 h 3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6" h="311">
                      <a:moveTo>
                        <a:pt x="0" y="0"/>
                      </a:moveTo>
                      <a:lnTo>
                        <a:pt x="20" y="24"/>
                      </a:lnTo>
                      <a:lnTo>
                        <a:pt x="85" y="85"/>
                      </a:lnTo>
                      <a:lnTo>
                        <a:pt x="199" y="162"/>
                      </a:lnTo>
                      <a:lnTo>
                        <a:pt x="366" y="239"/>
                      </a:lnTo>
                      <a:lnTo>
                        <a:pt x="503" y="278"/>
                      </a:lnTo>
                      <a:lnTo>
                        <a:pt x="632" y="299"/>
                      </a:lnTo>
                      <a:lnTo>
                        <a:pt x="766" y="31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" name="Freeform 86"/>
                <p:cNvSpPr>
                  <a:spLocks/>
                </p:cNvSpPr>
                <p:nvPr/>
              </p:nvSpPr>
              <p:spPr bwMode="auto">
                <a:xfrm>
                  <a:off x="5186" y="3284"/>
                  <a:ext cx="184" cy="74"/>
                </a:xfrm>
                <a:custGeom>
                  <a:avLst/>
                  <a:gdLst>
                    <a:gd name="T0" fmla="*/ 0 w 732"/>
                    <a:gd name="T1" fmla="*/ 0 h 297"/>
                    <a:gd name="T2" fmla="*/ 0 w 732"/>
                    <a:gd name="T3" fmla="*/ 0 h 297"/>
                    <a:gd name="T4" fmla="*/ 1 w 732"/>
                    <a:gd name="T5" fmla="*/ 1 h 297"/>
                    <a:gd name="T6" fmla="*/ 3 w 732"/>
                    <a:gd name="T7" fmla="*/ 2 h 297"/>
                    <a:gd name="T8" fmla="*/ 6 w 732"/>
                    <a:gd name="T9" fmla="*/ 3 h 297"/>
                    <a:gd name="T10" fmla="*/ 8 w 732"/>
                    <a:gd name="T11" fmla="*/ 4 h 297"/>
                    <a:gd name="T12" fmla="*/ 10 w 732"/>
                    <a:gd name="T13" fmla="*/ 4 h 297"/>
                    <a:gd name="T14" fmla="*/ 12 w 732"/>
                    <a:gd name="T15" fmla="*/ 4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2"/>
                    <a:gd name="T25" fmla="*/ 0 h 297"/>
                    <a:gd name="T26" fmla="*/ 732 w 732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2" h="297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80" y="80"/>
                      </a:lnTo>
                      <a:lnTo>
                        <a:pt x="191" y="155"/>
                      </a:lnTo>
                      <a:lnTo>
                        <a:pt x="350" y="228"/>
                      </a:lnTo>
                      <a:lnTo>
                        <a:pt x="480" y="265"/>
                      </a:lnTo>
                      <a:lnTo>
                        <a:pt x="604" y="287"/>
                      </a:lnTo>
                      <a:lnTo>
                        <a:pt x="732" y="297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" name="Freeform 87"/>
                <p:cNvSpPr>
                  <a:spLocks/>
                </p:cNvSpPr>
                <p:nvPr/>
              </p:nvSpPr>
              <p:spPr bwMode="auto">
                <a:xfrm>
                  <a:off x="5185" y="3287"/>
                  <a:ext cx="184" cy="75"/>
                </a:xfrm>
                <a:custGeom>
                  <a:avLst/>
                  <a:gdLst>
                    <a:gd name="T0" fmla="*/ 0 w 733"/>
                    <a:gd name="T1" fmla="*/ 0 h 301"/>
                    <a:gd name="T2" fmla="*/ 0 w 733"/>
                    <a:gd name="T3" fmla="*/ 0 h 301"/>
                    <a:gd name="T4" fmla="*/ 1 w 733"/>
                    <a:gd name="T5" fmla="*/ 1 h 301"/>
                    <a:gd name="T6" fmla="*/ 3 w 733"/>
                    <a:gd name="T7" fmla="*/ 2 h 301"/>
                    <a:gd name="T8" fmla="*/ 6 w 733"/>
                    <a:gd name="T9" fmla="*/ 3 h 301"/>
                    <a:gd name="T10" fmla="*/ 8 w 733"/>
                    <a:gd name="T11" fmla="*/ 4 h 301"/>
                    <a:gd name="T12" fmla="*/ 10 w 733"/>
                    <a:gd name="T13" fmla="*/ 4 h 301"/>
                    <a:gd name="T14" fmla="*/ 12 w 733"/>
                    <a:gd name="T15" fmla="*/ 5 h 3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3"/>
                    <a:gd name="T25" fmla="*/ 0 h 301"/>
                    <a:gd name="T26" fmla="*/ 733 w 733"/>
                    <a:gd name="T27" fmla="*/ 301 h 3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3" h="301">
                      <a:moveTo>
                        <a:pt x="0" y="0"/>
                      </a:moveTo>
                      <a:lnTo>
                        <a:pt x="19" y="22"/>
                      </a:lnTo>
                      <a:lnTo>
                        <a:pt x="81" y="81"/>
                      </a:lnTo>
                      <a:lnTo>
                        <a:pt x="191" y="156"/>
                      </a:lnTo>
                      <a:lnTo>
                        <a:pt x="350" y="231"/>
                      </a:lnTo>
                      <a:lnTo>
                        <a:pt x="481" y="269"/>
                      </a:lnTo>
                      <a:lnTo>
                        <a:pt x="604" y="290"/>
                      </a:lnTo>
                      <a:lnTo>
                        <a:pt x="733" y="30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" name="Freeform 88"/>
                <p:cNvSpPr>
                  <a:spLocks/>
                </p:cNvSpPr>
                <p:nvPr/>
              </p:nvSpPr>
              <p:spPr bwMode="auto">
                <a:xfrm>
                  <a:off x="5405" y="3349"/>
                  <a:ext cx="14" cy="15"/>
                </a:xfrm>
                <a:custGeom>
                  <a:avLst/>
                  <a:gdLst>
                    <a:gd name="T0" fmla="*/ 0 w 60"/>
                    <a:gd name="T1" fmla="*/ 1 h 61"/>
                    <a:gd name="T2" fmla="*/ 0 w 60"/>
                    <a:gd name="T3" fmla="*/ 1 h 61"/>
                    <a:gd name="T4" fmla="*/ 0 w 60"/>
                    <a:gd name="T5" fmla="*/ 1 h 61"/>
                    <a:gd name="T6" fmla="*/ 0 w 60"/>
                    <a:gd name="T7" fmla="*/ 1 h 61"/>
                    <a:gd name="T8" fmla="*/ 0 w 60"/>
                    <a:gd name="T9" fmla="*/ 1 h 61"/>
                    <a:gd name="T10" fmla="*/ 0 w 60"/>
                    <a:gd name="T11" fmla="*/ 1 h 61"/>
                    <a:gd name="T12" fmla="*/ 1 w 60"/>
                    <a:gd name="T13" fmla="*/ 1 h 61"/>
                    <a:gd name="T14" fmla="*/ 1 w 60"/>
                    <a:gd name="T15" fmla="*/ 1 h 61"/>
                    <a:gd name="T16" fmla="*/ 1 w 60"/>
                    <a:gd name="T17" fmla="*/ 1 h 61"/>
                    <a:gd name="T18" fmla="*/ 1 w 60"/>
                    <a:gd name="T19" fmla="*/ 1 h 61"/>
                    <a:gd name="T20" fmla="*/ 1 w 60"/>
                    <a:gd name="T21" fmla="*/ 1 h 61"/>
                    <a:gd name="T22" fmla="*/ 1 w 60"/>
                    <a:gd name="T23" fmla="*/ 1 h 61"/>
                    <a:gd name="T24" fmla="*/ 0 w 60"/>
                    <a:gd name="T25" fmla="*/ 1 h 61"/>
                    <a:gd name="T26" fmla="*/ 0 w 60"/>
                    <a:gd name="T27" fmla="*/ 1 h 61"/>
                    <a:gd name="T28" fmla="*/ 0 w 60"/>
                    <a:gd name="T29" fmla="*/ 1 h 61"/>
                    <a:gd name="T30" fmla="*/ 0 w 60"/>
                    <a:gd name="T31" fmla="*/ 1 h 61"/>
                    <a:gd name="T32" fmla="*/ 0 w 60"/>
                    <a:gd name="T33" fmla="*/ 0 h 61"/>
                    <a:gd name="T34" fmla="*/ 0 w 60"/>
                    <a:gd name="T35" fmla="*/ 0 h 61"/>
                    <a:gd name="T36" fmla="*/ 0 w 60"/>
                    <a:gd name="T37" fmla="*/ 0 h 61"/>
                    <a:gd name="T38" fmla="*/ 1 w 60"/>
                    <a:gd name="T39" fmla="*/ 0 h 61"/>
                    <a:gd name="T40" fmla="*/ 1 w 60"/>
                    <a:gd name="T41" fmla="*/ 0 h 61"/>
                    <a:gd name="T42" fmla="*/ 1 w 60"/>
                    <a:gd name="T43" fmla="*/ 0 h 61"/>
                    <a:gd name="T44" fmla="*/ 1 w 60"/>
                    <a:gd name="T45" fmla="*/ 0 h 61"/>
                    <a:gd name="T46" fmla="*/ 1 w 60"/>
                    <a:gd name="T47" fmla="*/ 0 h 61"/>
                    <a:gd name="T48" fmla="*/ 1 w 60"/>
                    <a:gd name="T49" fmla="*/ 0 h 61"/>
                    <a:gd name="T50" fmla="*/ 0 w 60"/>
                    <a:gd name="T51" fmla="*/ 0 h 61"/>
                    <a:gd name="T52" fmla="*/ 0 w 60"/>
                    <a:gd name="T53" fmla="*/ 0 h 61"/>
                    <a:gd name="T54" fmla="*/ 0 w 60"/>
                    <a:gd name="T55" fmla="*/ 0 h 61"/>
                    <a:gd name="T56" fmla="*/ 0 w 60"/>
                    <a:gd name="T57" fmla="*/ 0 h 61"/>
                    <a:gd name="T58" fmla="*/ 0 w 60"/>
                    <a:gd name="T59" fmla="*/ 0 h 61"/>
                    <a:gd name="T60" fmla="*/ 0 w 60"/>
                    <a:gd name="T61" fmla="*/ 0 h 61"/>
                    <a:gd name="T62" fmla="*/ 1 w 60"/>
                    <a:gd name="T63" fmla="*/ 0 h 61"/>
                    <a:gd name="T64" fmla="*/ 1 w 60"/>
                    <a:gd name="T65" fmla="*/ 0 h 61"/>
                    <a:gd name="T66" fmla="*/ 1 w 60"/>
                    <a:gd name="T67" fmla="*/ 0 h 61"/>
                    <a:gd name="T68" fmla="*/ 1 w 60"/>
                    <a:gd name="T69" fmla="*/ 0 h 61"/>
                    <a:gd name="T70" fmla="*/ 1 w 60"/>
                    <a:gd name="T71" fmla="*/ 0 h 61"/>
                    <a:gd name="T72" fmla="*/ 1 w 60"/>
                    <a:gd name="T73" fmla="*/ 0 h 61"/>
                    <a:gd name="T74" fmla="*/ 1 w 60"/>
                    <a:gd name="T75" fmla="*/ 0 h 61"/>
                    <a:gd name="T76" fmla="*/ 0 w 60"/>
                    <a:gd name="T77" fmla="*/ 0 h 61"/>
                    <a:gd name="T78" fmla="*/ 0 w 60"/>
                    <a:gd name="T79" fmla="*/ 0 h 61"/>
                    <a:gd name="T80" fmla="*/ 0 w 60"/>
                    <a:gd name="T81" fmla="*/ 0 h 61"/>
                    <a:gd name="T82" fmla="*/ 0 w 60"/>
                    <a:gd name="T83" fmla="*/ 0 h 61"/>
                    <a:gd name="T84" fmla="*/ 0 w 60"/>
                    <a:gd name="T85" fmla="*/ 0 h 61"/>
                    <a:gd name="T86" fmla="*/ 0 w 60"/>
                    <a:gd name="T87" fmla="*/ 0 h 61"/>
                    <a:gd name="T88" fmla="*/ 1 w 60"/>
                    <a:gd name="T89" fmla="*/ 0 h 61"/>
                    <a:gd name="T90" fmla="*/ 1 w 60"/>
                    <a:gd name="T91" fmla="*/ 0 h 61"/>
                    <a:gd name="T92" fmla="*/ 1 w 60"/>
                    <a:gd name="T93" fmla="*/ 0 h 61"/>
                    <a:gd name="T94" fmla="*/ 1 w 60"/>
                    <a:gd name="T95" fmla="*/ 0 h 61"/>
                    <a:gd name="T96" fmla="*/ 1 w 60"/>
                    <a:gd name="T97" fmla="*/ 0 h 61"/>
                    <a:gd name="T98" fmla="*/ 1 w 60"/>
                    <a:gd name="T99" fmla="*/ 0 h 61"/>
                    <a:gd name="T100" fmla="*/ 0 w 60"/>
                    <a:gd name="T101" fmla="*/ 0 h 61"/>
                    <a:gd name="T102" fmla="*/ 0 w 60"/>
                    <a:gd name="T103" fmla="*/ 0 h 61"/>
                    <a:gd name="T104" fmla="*/ 0 w 60"/>
                    <a:gd name="T105" fmla="*/ 0 h 61"/>
                    <a:gd name="T106" fmla="*/ 0 w 60"/>
                    <a:gd name="T107" fmla="*/ 0 h 61"/>
                    <a:gd name="T108" fmla="*/ 0 w 60"/>
                    <a:gd name="T109" fmla="*/ 0 h 61"/>
                    <a:gd name="T110" fmla="*/ 0 w 60"/>
                    <a:gd name="T111" fmla="*/ 0 h 61"/>
                    <a:gd name="T112" fmla="*/ 0 w 60"/>
                    <a:gd name="T113" fmla="*/ 0 h 61"/>
                    <a:gd name="T114" fmla="*/ 1 w 60"/>
                    <a:gd name="T115" fmla="*/ 0 h 61"/>
                    <a:gd name="T116" fmla="*/ 1 w 60"/>
                    <a:gd name="T117" fmla="*/ 0 h 61"/>
                    <a:gd name="T118" fmla="*/ 1 w 60"/>
                    <a:gd name="T119" fmla="*/ 0 h 61"/>
                    <a:gd name="T120" fmla="*/ 1 w 60"/>
                    <a:gd name="T121" fmla="*/ 1 h 61"/>
                    <a:gd name="T122" fmla="*/ 1 w 60"/>
                    <a:gd name="T123" fmla="*/ 1 h 61"/>
                    <a:gd name="T124" fmla="*/ 1 w 60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1"/>
                    <a:gd name="T191" fmla="*/ 60 w 60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1">
                      <a:moveTo>
                        <a:pt x="13" y="49"/>
                      </a:moveTo>
                      <a:lnTo>
                        <a:pt x="11" y="49"/>
                      </a:lnTo>
                      <a:lnTo>
                        <a:pt x="10" y="49"/>
                      </a:lnTo>
                      <a:lnTo>
                        <a:pt x="6" y="51"/>
                      </a:lnTo>
                      <a:lnTo>
                        <a:pt x="5" y="51"/>
                      </a:lnTo>
                      <a:lnTo>
                        <a:pt x="3" y="52"/>
                      </a:lnTo>
                      <a:lnTo>
                        <a:pt x="3" y="53"/>
                      </a:lnTo>
                      <a:lnTo>
                        <a:pt x="2" y="53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2" y="58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5" y="60"/>
                      </a:lnTo>
                      <a:lnTo>
                        <a:pt x="6" y="61"/>
                      </a:lnTo>
                      <a:lnTo>
                        <a:pt x="10" y="61"/>
                      </a:lnTo>
                      <a:lnTo>
                        <a:pt x="11" y="61"/>
                      </a:lnTo>
                      <a:lnTo>
                        <a:pt x="13" y="61"/>
                      </a:lnTo>
                      <a:lnTo>
                        <a:pt x="47" y="61"/>
                      </a:lnTo>
                      <a:lnTo>
                        <a:pt x="50" y="61"/>
                      </a:lnTo>
                      <a:lnTo>
                        <a:pt x="51" y="61"/>
                      </a:lnTo>
                      <a:lnTo>
                        <a:pt x="54" y="61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7" y="59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5"/>
                      </a:lnTo>
                      <a:lnTo>
                        <a:pt x="60" y="53"/>
                      </a:lnTo>
                      <a:lnTo>
                        <a:pt x="57" y="53"/>
                      </a:lnTo>
                      <a:lnTo>
                        <a:pt x="57" y="52"/>
                      </a:lnTo>
                      <a:lnTo>
                        <a:pt x="55" y="51"/>
                      </a:lnTo>
                      <a:lnTo>
                        <a:pt x="54" y="51"/>
                      </a:lnTo>
                      <a:lnTo>
                        <a:pt x="51" y="49"/>
                      </a:lnTo>
                      <a:lnTo>
                        <a:pt x="50" y="49"/>
                      </a:lnTo>
                      <a:lnTo>
                        <a:pt x="47" y="49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10" y="49"/>
                      </a:lnTo>
                      <a:lnTo>
                        <a:pt x="6" y="48"/>
                      </a:lnTo>
                      <a:lnTo>
                        <a:pt x="5" y="48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2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6"/>
                      </a:lnTo>
                      <a:lnTo>
                        <a:pt x="54" y="36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7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0"/>
                      </a:lnTo>
                      <a:lnTo>
                        <a:pt x="60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1" y="26"/>
                      </a:lnTo>
                      <a:lnTo>
                        <a:pt x="50" y="24"/>
                      </a:lnTo>
                      <a:lnTo>
                        <a:pt x="47" y="24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6" y="24"/>
                      </a:lnTo>
                      <a:lnTo>
                        <a:pt x="5" y="23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6"/>
                      </a:lnTo>
                      <a:lnTo>
                        <a:pt x="3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1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60" y="8"/>
                      </a:lnTo>
                      <a:lnTo>
                        <a:pt x="60" y="7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6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lnTo>
                        <a:pt x="54" y="13"/>
                      </a:lnTo>
                      <a:lnTo>
                        <a:pt x="55" y="14"/>
                      </a:lnTo>
                      <a:lnTo>
                        <a:pt x="57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60" y="19"/>
                      </a:lnTo>
                      <a:lnTo>
                        <a:pt x="60" y="20"/>
                      </a:lnTo>
                      <a:lnTo>
                        <a:pt x="60" y="21"/>
                      </a:lnTo>
                      <a:lnTo>
                        <a:pt x="57" y="22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7" y="24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0" y="26"/>
                      </a:lnTo>
                      <a:lnTo>
                        <a:pt x="6" y="26"/>
                      </a:lnTo>
                      <a:lnTo>
                        <a:pt x="5" y="27"/>
                      </a:lnTo>
                      <a:lnTo>
                        <a:pt x="3" y="27"/>
                      </a:lnTo>
                      <a:lnTo>
                        <a:pt x="3" y="28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4" y="38"/>
                      </a:lnTo>
                      <a:lnTo>
                        <a:pt x="55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60" y="41"/>
                      </a:lnTo>
                      <a:lnTo>
                        <a:pt x="60" y="42"/>
                      </a:lnTo>
                      <a:lnTo>
                        <a:pt x="60" y="43"/>
                      </a:lnTo>
                      <a:lnTo>
                        <a:pt x="60" y="45"/>
                      </a:lnTo>
                      <a:lnTo>
                        <a:pt x="60" y="46"/>
                      </a:lnTo>
                      <a:lnTo>
                        <a:pt x="57" y="46"/>
                      </a:lnTo>
                      <a:lnTo>
                        <a:pt x="57" y="47"/>
                      </a:lnTo>
                      <a:lnTo>
                        <a:pt x="55" y="48"/>
                      </a:lnTo>
                      <a:lnTo>
                        <a:pt x="54" y="48"/>
                      </a:lnTo>
                      <a:lnTo>
                        <a:pt x="51" y="49"/>
                      </a:lnTo>
                      <a:lnTo>
                        <a:pt x="50" y="49"/>
                      </a:lnTo>
                      <a:lnTo>
                        <a:pt x="47" y="49"/>
                      </a:lnTo>
                      <a:lnTo>
                        <a:pt x="13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Freeform 89"/>
                <p:cNvSpPr>
                  <a:spLocks/>
                </p:cNvSpPr>
                <p:nvPr/>
              </p:nvSpPr>
              <p:spPr bwMode="auto">
                <a:xfrm>
                  <a:off x="5366" y="3349"/>
                  <a:ext cx="15" cy="15"/>
                </a:xfrm>
                <a:custGeom>
                  <a:avLst/>
                  <a:gdLst>
                    <a:gd name="T0" fmla="*/ 1 w 60"/>
                    <a:gd name="T1" fmla="*/ 1 h 61"/>
                    <a:gd name="T2" fmla="*/ 1 w 60"/>
                    <a:gd name="T3" fmla="*/ 1 h 61"/>
                    <a:gd name="T4" fmla="*/ 1 w 60"/>
                    <a:gd name="T5" fmla="*/ 1 h 61"/>
                    <a:gd name="T6" fmla="*/ 1 w 60"/>
                    <a:gd name="T7" fmla="*/ 1 h 61"/>
                    <a:gd name="T8" fmla="*/ 1 w 60"/>
                    <a:gd name="T9" fmla="*/ 1 h 61"/>
                    <a:gd name="T10" fmla="*/ 1 w 60"/>
                    <a:gd name="T11" fmla="*/ 1 h 61"/>
                    <a:gd name="T12" fmla="*/ 0 w 60"/>
                    <a:gd name="T13" fmla="*/ 1 h 61"/>
                    <a:gd name="T14" fmla="*/ 0 w 60"/>
                    <a:gd name="T15" fmla="*/ 1 h 61"/>
                    <a:gd name="T16" fmla="*/ 0 w 60"/>
                    <a:gd name="T17" fmla="*/ 1 h 61"/>
                    <a:gd name="T18" fmla="*/ 0 w 60"/>
                    <a:gd name="T19" fmla="*/ 1 h 61"/>
                    <a:gd name="T20" fmla="*/ 0 w 60"/>
                    <a:gd name="T21" fmla="*/ 1 h 61"/>
                    <a:gd name="T22" fmla="*/ 0 w 60"/>
                    <a:gd name="T23" fmla="*/ 1 h 61"/>
                    <a:gd name="T24" fmla="*/ 1 w 60"/>
                    <a:gd name="T25" fmla="*/ 1 h 61"/>
                    <a:gd name="T26" fmla="*/ 1 w 60"/>
                    <a:gd name="T27" fmla="*/ 1 h 61"/>
                    <a:gd name="T28" fmla="*/ 1 w 60"/>
                    <a:gd name="T29" fmla="*/ 1 h 61"/>
                    <a:gd name="T30" fmla="*/ 1 w 60"/>
                    <a:gd name="T31" fmla="*/ 1 h 61"/>
                    <a:gd name="T32" fmla="*/ 1 w 60"/>
                    <a:gd name="T33" fmla="*/ 0 h 61"/>
                    <a:gd name="T34" fmla="*/ 1 w 60"/>
                    <a:gd name="T35" fmla="*/ 0 h 61"/>
                    <a:gd name="T36" fmla="*/ 1 w 60"/>
                    <a:gd name="T37" fmla="*/ 0 h 61"/>
                    <a:gd name="T38" fmla="*/ 0 w 60"/>
                    <a:gd name="T39" fmla="*/ 0 h 61"/>
                    <a:gd name="T40" fmla="*/ 0 w 60"/>
                    <a:gd name="T41" fmla="*/ 0 h 61"/>
                    <a:gd name="T42" fmla="*/ 0 w 60"/>
                    <a:gd name="T43" fmla="*/ 0 h 61"/>
                    <a:gd name="T44" fmla="*/ 0 w 60"/>
                    <a:gd name="T45" fmla="*/ 0 h 61"/>
                    <a:gd name="T46" fmla="*/ 0 w 60"/>
                    <a:gd name="T47" fmla="*/ 0 h 61"/>
                    <a:gd name="T48" fmla="*/ 0 w 60"/>
                    <a:gd name="T49" fmla="*/ 0 h 61"/>
                    <a:gd name="T50" fmla="*/ 1 w 60"/>
                    <a:gd name="T51" fmla="*/ 0 h 61"/>
                    <a:gd name="T52" fmla="*/ 1 w 60"/>
                    <a:gd name="T53" fmla="*/ 0 h 61"/>
                    <a:gd name="T54" fmla="*/ 1 w 60"/>
                    <a:gd name="T55" fmla="*/ 0 h 61"/>
                    <a:gd name="T56" fmla="*/ 1 w 60"/>
                    <a:gd name="T57" fmla="*/ 0 h 61"/>
                    <a:gd name="T58" fmla="*/ 1 w 60"/>
                    <a:gd name="T59" fmla="*/ 0 h 61"/>
                    <a:gd name="T60" fmla="*/ 1 w 60"/>
                    <a:gd name="T61" fmla="*/ 0 h 61"/>
                    <a:gd name="T62" fmla="*/ 0 w 60"/>
                    <a:gd name="T63" fmla="*/ 0 h 61"/>
                    <a:gd name="T64" fmla="*/ 0 w 60"/>
                    <a:gd name="T65" fmla="*/ 0 h 61"/>
                    <a:gd name="T66" fmla="*/ 0 w 60"/>
                    <a:gd name="T67" fmla="*/ 0 h 61"/>
                    <a:gd name="T68" fmla="*/ 0 w 60"/>
                    <a:gd name="T69" fmla="*/ 0 h 61"/>
                    <a:gd name="T70" fmla="*/ 0 w 60"/>
                    <a:gd name="T71" fmla="*/ 0 h 61"/>
                    <a:gd name="T72" fmla="*/ 0 w 60"/>
                    <a:gd name="T73" fmla="*/ 0 h 61"/>
                    <a:gd name="T74" fmla="*/ 0 w 60"/>
                    <a:gd name="T75" fmla="*/ 0 h 61"/>
                    <a:gd name="T76" fmla="*/ 1 w 60"/>
                    <a:gd name="T77" fmla="*/ 0 h 61"/>
                    <a:gd name="T78" fmla="*/ 1 w 60"/>
                    <a:gd name="T79" fmla="*/ 0 h 61"/>
                    <a:gd name="T80" fmla="*/ 1 w 60"/>
                    <a:gd name="T81" fmla="*/ 0 h 61"/>
                    <a:gd name="T82" fmla="*/ 1 w 60"/>
                    <a:gd name="T83" fmla="*/ 0 h 61"/>
                    <a:gd name="T84" fmla="*/ 1 w 60"/>
                    <a:gd name="T85" fmla="*/ 0 h 61"/>
                    <a:gd name="T86" fmla="*/ 1 w 60"/>
                    <a:gd name="T87" fmla="*/ 0 h 61"/>
                    <a:gd name="T88" fmla="*/ 0 w 60"/>
                    <a:gd name="T89" fmla="*/ 0 h 61"/>
                    <a:gd name="T90" fmla="*/ 0 w 60"/>
                    <a:gd name="T91" fmla="*/ 0 h 61"/>
                    <a:gd name="T92" fmla="*/ 0 w 60"/>
                    <a:gd name="T93" fmla="*/ 0 h 61"/>
                    <a:gd name="T94" fmla="*/ 0 w 60"/>
                    <a:gd name="T95" fmla="*/ 0 h 61"/>
                    <a:gd name="T96" fmla="*/ 0 w 60"/>
                    <a:gd name="T97" fmla="*/ 0 h 61"/>
                    <a:gd name="T98" fmla="*/ 0 w 60"/>
                    <a:gd name="T99" fmla="*/ 0 h 61"/>
                    <a:gd name="T100" fmla="*/ 1 w 60"/>
                    <a:gd name="T101" fmla="*/ 0 h 61"/>
                    <a:gd name="T102" fmla="*/ 1 w 60"/>
                    <a:gd name="T103" fmla="*/ 0 h 61"/>
                    <a:gd name="T104" fmla="*/ 1 w 60"/>
                    <a:gd name="T105" fmla="*/ 0 h 61"/>
                    <a:gd name="T106" fmla="*/ 1 w 60"/>
                    <a:gd name="T107" fmla="*/ 0 h 61"/>
                    <a:gd name="T108" fmla="*/ 1 w 60"/>
                    <a:gd name="T109" fmla="*/ 0 h 61"/>
                    <a:gd name="T110" fmla="*/ 1 w 60"/>
                    <a:gd name="T111" fmla="*/ 0 h 61"/>
                    <a:gd name="T112" fmla="*/ 1 w 60"/>
                    <a:gd name="T113" fmla="*/ 0 h 61"/>
                    <a:gd name="T114" fmla="*/ 0 w 60"/>
                    <a:gd name="T115" fmla="*/ 0 h 61"/>
                    <a:gd name="T116" fmla="*/ 0 w 60"/>
                    <a:gd name="T117" fmla="*/ 0 h 61"/>
                    <a:gd name="T118" fmla="*/ 0 w 60"/>
                    <a:gd name="T119" fmla="*/ 0 h 61"/>
                    <a:gd name="T120" fmla="*/ 0 w 60"/>
                    <a:gd name="T121" fmla="*/ 1 h 61"/>
                    <a:gd name="T122" fmla="*/ 0 w 60"/>
                    <a:gd name="T123" fmla="*/ 1 h 61"/>
                    <a:gd name="T124" fmla="*/ 0 w 60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"/>
                    <a:gd name="T190" fmla="*/ 0 h 61"/>
                    <a:gd name="T191" fmla="*/ 60 w 60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" h="61">
                      <a:moveTo>
                        <a:pt x="47" y="49"/>
                      </a:move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2" y="51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7" y="53"/>
                      </a:lnTo>
                      <a:lnTo>
                        <a:pt x="58" y="53"/>
                      </a:lnTo>
                      <a:lnTo>
                        <a:pt x="60" y="55"/>
                      </a:lnTo>
                      <a:lnTo>
                        <a:pt x="60" y="57"/>
                      </a:lnTo>
                      <a:lnTo>
                        <a:pt x="58" y="58"/>
                      </a:lnTo>
                      <a:lnTo>
                        <a:pt x="57" y="59"/>
                      </a:lnTo>
                      <a:lnTo>
                        <a:pt x="56" y="60"/>
                      </a:lnTo>
                      <a:lnTo>
                        <a:pt x="55" y="60"/>
                      </a:lnTo>
                      <a:lnTo>
                        <a:pt x="52" y="61"/>
                      </a:lnTo>
                      <a:lnTo>
                        <a:pt x="51" y="61"/>
                      </a:lnTo>
                      <a:lnTo>
                        <a:pt x="50" y="61"/>
                      </a:lnTo>
                      <a:lnTo>
                        <a:pt x="47" y="61"/>
                      </a:ln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10" y="61"/>
                      </a:lnTo>
                      <a:lnTo>
                        <a:pt x="6" y="61"/>
                      </a:lnTo>
                      <a:lnTo>
                        <a:pt x="5" y="60"/>
                      </a:lnTo>
                      <a:lnTo>
                        <a:pt x="3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3"/>
                      </a:lnTo>
                      <a:lnTo>
                        <a:pt x="3" y="52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10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47" y="49"/>
                      </a:ln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2" y="48"/>
                      </a:lnTo>
                      <a:lnTo>
                        <a:pt x="55" y="48"/>
                      </a:lnTo>
                      <a:lnTo>
                        <a:pt x="56" y="47"/>
                      </a:lnTo>
                      <a:lnTo>
                        <a:pt x="57" y="46"/>
                      </a:lnTo>
                      <a:lnTo>
                        <a:pt x="58" y="46"/>
                      </a:lnTo>
                      <a:lnTo>
                        <a:pt x="60" y="45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58" y="41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2" y="38"/>
                      </a:lnTo>
                      <a:lnTo>
                        <a:pt x="51" y="38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6"/>
                      </a:lnTo>
                      <a:lnTo>
                        <a:pt x="6" y="36"/>
                      </a:lnTo>
                      <a:lnTo>
                        <a:pt x="5" y="35"/>
                      </a:lnTo>
                      <a:lnTo>
                        <a:pt x="3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47" y="24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5" y="23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60" y="20"/>
                      </a:lnTo>
                      <a:lnTo>
                        <a:pt x="60" y="19"/>
                      </a:lnTo>
                      <a:lnTo>
                        <a:pt x="60" y="17"/>
                      </a:lnTo>
                      <a:lnTo>
                        <a:pt x="58" y="16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1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0" y="7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7" y="9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2" y="11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47" y="24"/>
                      </a:lnTo>
                      <a:lnTo>
                        <a:pt x="50" y="24"/>
                      </a:lnTo>
                      <a:lnTo>
                        <a:pt x="51" y="26"/>
                      </a:lnTo>
                      <a:lnTo>
                        <a:pt x="52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8"/>
                      </a:lnTo>
                      <a:lnTo>
                        <a:pt x="58" y="29"/>
                      </a:lnTo>
                      <a:lnTo>
                        <a:pt x="60" y="30"/>
                      </a:lnTo>
                      <a:lnTo>
                        <a:pt x="60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2" y="36"/>
                      </a:lnTo>
                      <a:lnTo>
                        <a:pt x="51" y="36"/>
                      </a:lnTo>
                      <a:lnTo>
                        <a:pt x="50" y="38"/>
                      </a:lnTo>
                      <a:lnTo>
                        <a:pt x="47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3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10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47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5" name="Line 92"/>
            <p:cNvSpPr>
              <a:spLocks noChangeShapeType="1"/>
            </p:cNvSpPr>
            <p:nvPr/>
          </p:nvSpPr>
          <p:spPr bwMode="auto">
            <a:xfrm>
              <a:off x="1835696" y="3288090"/>
              <a:ext cx="453069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93"/>
            <p:cNvSpPr>
              <a:spLocks noChangeShapeType="1"/>
            </p:cNvSpPr>
            <p:nvPr/>
          </p:nvSpPr>
          <p:spPr bwMode="auto">
            <a:xfrm>
              <a:off x="1835696" y="3455486"/>
              <a:ext cx="453069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94"/>
            <p:cNvSpPr>
              <a:spLocks noChangeShapeType="1"/>
            </p:cNvSpPr>
            <p:nvPr/>
          </p:nvSpPr>
          <p:spPr bwMode="auto">
            <a:xfrm>
              <a:off x="1835696" y="3622881"/>
              <a:ext cx="453069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" name="Retângulo 82"/>
          <p:cNvSpPr/>
          <p:nvPr/>
        </p:nvSpPr>
        <p:spPr>
          <a:xfrm>
            <a:off x="2029115" y="1219200"/>
            <a:ext cx="1501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Módulo </a:t>
            </a:r>
            <a:r>
              <a:rPr lang="pt-BR" sz="2000" dirty="0" err="1"/>
              <a:t>FV</a:t>
            </a:r>
            <a:endParaRPr lang="pt-BR" sz="2000" dirty="0"/>
          </a:p>
        </p:txBody>
      </p:sp>
      <p:sp>
        <p:nvSpPr>
          <p:cNvPr id="84" name="Retângulo 83"/>
          <p:cNvSpPr/>
          <p:nvPr/>
        </p:nvSpPr>
        <p:spPr>
          <a:xfrm>
            <a:off x="3671440" y="1447630"/>
            <a:ext cx="1130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Inversor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5137190" y="1447630"/>
            <a:ext cx="1130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Medidor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350487" y="1418027"/>
            <a:ext cx="80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Rede</a:t>
            </a:r>
          </a:p>
        </p:txBody>
      </p:sp>
    </p:spTree>
    <p:extLst>
      <p:ext uri="{BB962C8B-B14F-4D97-AF65-F5344CB8AC3E}">
        <p14:creationId xmlns:p14="http://schemas.microsoft.com/office/powerpoint/2010/main" val="145100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7413" y="1852612"/>
            <a:ext cx="3713162" cy="2790825"/>
            <a:chOff x="1289" y="1253"/>
            <a:chExt cx="2339" cy="1758"/>
          </a:xfrm>
        </p:grpSpPr>
        <p:grpSp>
          <p:nvGrpSpPr>
            <p:cNvPr id="30804" name="Group 5"/>
            <p:cNvGrpSpPr>
              <a:grpSpLocks/>
            </p:cNvGrpSpPr>
            <p:nvPr/>
          </p:nvGrpSpPr>
          <p:grpSpPr bwMode="auto">
            <a:xfrm>
              <a:off x="1289" y="1253"/>
              <a:ext cx="1381" cy="568"/>
              <a:chOff x="1289" y="1253"/>
              <a:chExt cx="1381" cy="568"/>
            </a:xfrm>
          </p:grpSpPr>
          <p:sp>
            <p:nvSpPr>
              <p:cNvPr id="30826" name="Rectangle 6"/>
              <p:cNvSpPr>
                <a:spLocks noChangeArrowheads="1"/>
              </p:cNvSpPr>
              <p:nvPr/>
            </p:nvSpPr>
            <p:spPr bwMode="auto">
              <a:xfrm>
                <a:off x="1289" y="1253"/>
                <a:ext cx="138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pt-BR" altLang="pt-BR" sz="1600" dirty="0">
                    <a:solidFill>
                      <a:srgbClr val="FF0000"/>
                    </a:solidFill>
                    <a:latin typeface="Albertus Medium" pitchFamily="34" charset="0"/>
                    <a:cs typeface="Arial" pitchFamily="34" charset="0"/>
                  </a:rPr>
                  <a:t>Entregue a Rede</a:t>
                </a:r>
              </a:p>
              <a:p>
                <a:r>
                  <a:rPr lang="pt-BR" altLang="pt-BR" sz="1600" dirty="0">
                    <a:solidFill>
                      <a:srgbClr val="FF0000"/>
                    </a:solidFill>
                    <a:latin typeface="Albertus Medium" pitchFamily="34" charset="0"/>
                    <a:cs typeface="Arial" pitchFamily="34" charset="0"/>
                  </a:rPr>
                  <a:t>(a outros consumidores)</a:t>
                </a:r>
              </a:p>
            </p:txBody>
          </p:sp>
          <p:sp>
            <p:nvSpPr>
              <p:cNvPr id="30827" name="Freeform 7"/>
              <p:cNvSpPr>
                <a:spLocks/>
              </p:cNvSpPr>
              <p:nvPr/>
            </p:nvSpPr>
            <p:spPr bwMode="auto">
              <a:xfrm>
                <a:off x="1958" y="1578"/>
                <a:ext cx="243" cy="243"/>
              </a:xfrm>
              <a:custGeom>
                <a:avLst/>
                <a:gdLst>
                  <a:gd name="T0" fmla="*/ 291 w 146"/>
                  <a:gd name="T1" fmla="*/ 0 h 145"/>
                  <a:gd name="T2" fmla="*/ 195 w 146"/>
                  <a:gd name="T3" fmla="*/ 211 h 145"/>
                  <a:gd name="T4" fmla="*/ 13 w 146"/>
                  <a:gd name="T5" fmla="*/ 744 h 145"/>
                  <a:gd name="T6" fmla="*/ 0 w 146"/>
                  <a:gd name="T7" fmla="*/ 1329 h 145"/>
                  <a:gd name="T8" fmla="*/ 117 w 146"/>
                  <a:gd name="T9" fmla="*/ 1562 h 145"/>
                  <a:gd name="T10" fmla="*/ 346 w 146"/>
                  <a:gd name="T11" fmla="*/ 1761 h 145"/>
                  <a:gd name="T12" fmla="*/ 922 w 146"/>
                  <a:gd name="T13" fmla="*/ 1902 h 145"/>
                  <a:gd name="T14" fmla="*/ 1388 w 146"/>
                  <a:gd name="T15" fmla="*/ 1916 h 145"/>
                  <a:gd name="T16" fmla="*/ 1723 w 146"/>
                  <a:gd name="T17" fmla="*/ 1865 h 145"/>
                  <a:gd name="T18" fmla="*/ 1861 w 146"/>
                  <a:gd name="T19" fmla="*/ 1823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6"/>
                  <a:gd name="T31" fmla="*/ 0 h 145"/>
                  <a:gd name="T32" fmla="*/ 146 w 146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6" h="145">
                    <a:moveTo>
                      <a:pt x="23" y="0"/>
                    </a:moveTo>
                    <a:lnTo>
                      <a:pt x="15" y="16"/>
                    </a:lnTo>
                    <a:lnTo>
                      <a:pt x="1" y="56"/>
                    </a:lnTo>
                    <a:lnTo>
                      <a:pt x="0" y="100"/>
                    </a:lnTo>
                    <a:lnTo>
                      <a:pt x="9" y="118"/>
                    </a:lnTo>
                    <a:lnTo>
                      <a:pt x="27" y="133"/>
                    </a:lnTo>
                    <a:lnTo>
                      <a:pt x="72" y="144"/>
                    </a:lnTo>
                    <a:lnTo>
                      <a:pt x="109" y="145"/>
                    </a:lnTo>
                    <a:lnTo>
                      <a:pt x="135" y="141"/>
                    </a:lnTo>
                    <a:lnTo>
                      <a:pt x="146" y="138"/>
                    </a:lnTo>
                  </a:path>
                </a:pathLst>
              </a:cu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0805" name="Group 8"/>
            <p:cNvGrpSpPr>
              <a:grpSpLocks/>
            </p:cNvGrpSpPr>
            <p:nvPr/>
          </p:nvGrpSpPr>
          <p:grpSpPr bwMode="auto">
            <a:xfrm>
              <a:off x="2096" y="1410"/>
              <a:ext cx="1532" cy="1601"/>
              <a:chOff x="914" y="3387"/>
              <a:chExt cx="555" cy="580"/>
            </a:xfrm>
          </p:grpSpPr>
          <p:sp>
            <p:nvSpPr>
              <p:cNvPr id="30806" name="Line 9"/>
              <p:cNvSpPr>
                <a:spLocks noChangeShapeType="1"/>
              </p:cNvSpPr>
              <p:nvPr/>
            </p:nvSpPr>
            <p:spPr bwMode="auto">
              <a:xfrm>
                <a:off x="914" y="3900"/>
                <a:ext cx="18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07" name="Line 10"/>
              <p:cNvSpPr>
                <a:spLocks noChangeShapeType="1"/>
              </p:cNvSpPr>
              <p:nvPr/>
            </p:nvSpPr>
            <p:spPr bwMode="auto">
              <a:xfrm>
                <a:off x="928" y="3860"/>
                <a:ext cx="84" cy="10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08" name="Line 11"/>
              <p:cNvSpPr>
                <a:spLocks noChangeShapeType="1"/>
              </p:cNvSpPr>
              <p:nvPr/>
            </p:nvSpPr>
            <p:spPr bwMode="auto">
              <a:xfrm>
                <a:off x="938" y="3824"/>
                <a:ext cx="112" cy="1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09" name="Line 12"/>
              <p:cNvSpPr>
                <a:spLocks noChangeShapeType="1"/>
              </p:cNvSpPr>
              <p:nvPr/>
            </p:nvSpPr>
            <p:spPr bwMode="auto">
              <a:xfrm>
                <a:off x="953" y="3787"/>
                <a:ext cx="125" cy="1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0" name="Line 13"/>
              <p:cNvSpPr>
                <a:spLocks noChangeShapeType="1"/>
              </p:cNvSpPr>
              <p:nvPr/>
            </p:nvSpPr>
            <p:spPr bwMode="auto">
              <a:xfrm>
                <a:off x="968" y="3752"/>
                <a:ext cx="168" cy="1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1" name="Line 14"/>
              <p:cNvSpPr>
                <a:spLocks noChangeShapeType="1"/>
              </p:cNvSpPr>
              <p:nvPr/>
            </p:nvSpPr>
            <p:spPr bwMode="auto">
              <a:xfrm>
                <a:off x="980" y="3714"/>
                <a:ext cx="192" cy="2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2" name="Line 15"/>
              <p:cNvSpPr>
                <a:spLocks noChangeShapeType="1"/>
              </p:cNvSpPr>
              <p:nvPr/>
            </p:nvSpPr>
            <p:spPr bwMode="auto">
              <a:xfrm>
                <a:off x="1011" y="3700"/>
                <a:ext cx="192" cy="2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3" name="Line 16"/>
              <p:cNvSpPr>
                <a:spLocks noChangeShapeType="1"/>
              </p:cNvSpPr>
              <p:nvPr/>
            </p:nvSpPr>
            <p:spPr bwMode="auto">
              <a:xfrm>
                <a:off x="1022" y="3666"/>
                <a:ext cx="205" cy="2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4" name="Line 17"/>
              <p:cNvSpPr>
                <a:spLocks noChangeShapeType="1"/>
              </p:cNvSpPr>
              <p:nvPr/>
            </p:nvSpPr>
            <p:spPr bwMode="auto">
              <a:xfrm>
                <a:off x="1029" y="3635"/>
                <a:ext cx="220" cy="2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5" name="Line 18"/>
              <p:cNvSpPr>
                <a:spLocks noChangeShapeType="1"/>
              </p:cNvSpPr>
              <p:nvPr/>
            </p:nvSpPr>
            <p:spPr bwMode="auto">
              <a:xfrm>
                <a:off x="1039" y="3603"/>
                <a:ext cx="230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6" name="Line 19"/>
              <p:cNvSpPr>
                <a:spLocks noChangeShapeType="1"/>
              </p:cNvSpPr>
              <p:nvPr/>
            </p:nvSpPr>
            <p:spPr bwMode="auto">
              <a:xfrm>
                <a:off x="1051" y="3574"/>
                <a:ext cx="245" cy="25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7" name="Line 20"/>
              <p:cNvSpPr>
                <a:spLocks noChangeShapeType="1"/>
              </p:cNvSpPr>
              <p:nvPr/>
            </p:nvSpPr>
            <p:spPr bwMode="auto">
              <a:xfrm>
                <a:off x="1066" y="3540"/>
                <a:ext cx="261" cy="27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8" name="Line 21"/>
              <p:cNvSpPr>
                <a:spLocks noChangeShapeType="1"/>
              </p:cNvSpPr>
              <p:nvPr/>
            </p:nvSpPr>
            <p:spPr bwMode="auto">
              <a:xfrm>
                <a:off x="1079" y="3509"/>
                <a:ext cx="272" cy="28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9" name="Line 22"/>
              <p:cNvSpPr>
                <a:spLocks noChangeShapeType="1"/>
              </p:cNvSpPr>
              <p:nvPr/>
            </p:nvSpPr>
            <p:spPr bwMode="auto">
              <a:xfrm>
                <a:off x="1092" y="3476"/>
                <a:ext cx="278" cy="29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0" name="Line 23"/>
              <p:cNvSpPr>
                <a:spLocks noChangeShapeType="1"/>
              </p:cNvSpPr>
              <p:nvPr/>
            </p:nvSpPr>
            <p:spPr bwMode="auto">
              <a:xfrm>
                <a:off x="1123" y="3464"/>
                <a:ext cx="279" cy="28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1" name="Line 24"/>
              <p:cNvSpPr>
                <a:spLocks noChangeShapeType="1"/>
              </p:cNvSpPr>
              <p:nvPr/>
            </p:nvSpPr>
            <p:spPr bwMode="auto">
              <a:xfrm>
                <a:off x="1144" y="3447"/>
                <a:ext cx="293" cy="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2" name="Line 25"/>
              <p:cNvSpPr>
                <a:spLocks noChangeShapeType="1"/>
              </p:cNvSpPr>
              <p:nvPr/>
            </p:nvSpPr>
            <p:spPr bwMode="auto">
              <a:xfrm>
                <a:off x="1161" y="3426"/>
                <a:ext cx="308" cy="30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3" name="Line 26"/>
              <p:cNvSpPr>
                <a:spLocks noChangeShapeType="1"/>
              </p:cNvSpPr>
              <p:nvPr/>
            </p:nvSpPr>
            <p:spPr bwMode="auto">
              <a:xfrm>
                <a:off x="1184" y="3406"/>
                <a:ext cx="254" cy="25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4" name="Line 27"/>
              <p:cNvSpPr>
                <a:spLocks noChangeShapeType="1"/>
              </p:cNvSpPr>
              <p:nvPr/>
            </p:nvSpPr>
            <p:spPr bwMode="auto">
              <a:xfrm>
                <a:off x="1269" y="3405"/>
                <a:ext cx="101" cy="1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25" name="Line 28"/>
              <p:cNvSpPr>
                <a:spLocks noChangeShapeType="1"/>
              </p:cNvSpPr>
              <p:nvPr/>
            </p:nvSpPr>
            <p:spPr bwMode="auto">
              <a:xfrm>
                <a:off x="1205" y="3387"/>
                <a:ext cx="228" cy="2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0723" name="Group 29"/>
          <p:cNvGrpSpPr>
            <a:grpSpLocks/>
          </p:cNvGrpSpPr>
          <p:nvPr/>
        </p:nvGrpSpPr>
        <p:grpSpPr bwMode="auto">
          <a:xfrm>
            <a:off x="1030287" y="1666878"/>
            <a:ext cx="5951530" cy="3206755"/>
            <a:chOff x="636" y="1320"/>
            <a:chExt cx="3749" cy="2020"/>
          </a:xfrm>
        </p:grpSpPr>
        <p:sp>
          <p:nvSpPr>
            <p:cNvPr id="30802" name="Freeform 30"/>
            <p:cNvSpPr>
              <a:spLocks/>
            </p:cNvSpPr>
            <p:nvPr/>
          </p:nvSpPr>
          <p:spPr bwMode="auto">
            <a:xfrm>
              <a:off x="636" y="1545"/>
              <a:ext cx="3749" cy="1795"/>
            </a:xfrm>
            <a:custGeom>
              <a:avLst/>
              <a:gdLst>
                <a:gd name="T0" fmla="*/ 915 w 3749"/>
                <a:gd name="T1" fmla="*/ 1795 h 1795"/>
                <a:gd name="T2" fmla="*/ 1163 w 3749"/>
                <a:gd name="T3" fmla="*/ 1795 h 1795"/>
                <a:gd name="T4" fmla="*/ 1354 w 3749"/>
                <a:gd name="T5" fmla="*/ 1685 h 1795"/>
                <a:gd name="T6" fmla="*/ 1487 w 3749"/>
                <a:gd name="T7" fmla="*/ 1538 h 1795"/>
                <a:gd name="T8" fmla="*/ 1560 w 3749"/>
                <a:gd name="T9" fmla="*/ 1317 h 1795"/>
                <a:gd name="T10" fmla="*/ 1613 w 3749"/>
                <a:gd name="T11" fmla="*/ 1171 h 1795"/>
                <a:gd name="T12" fmla="*/ 1694 w 3749"/>
                <a:gd name="T13" fmla="*/ 951 h 1795"/>
                <a:gd name="T14" fmla="*/ 1745 w 3749"/>
                <a:gd name="T15" fmla="*/ 811 h 1795"/>
                <a:gd name="T16" fmla="*/ 1775 w 3749"/>
                <a:gd name="T17" fmla="*/ 935 h 1795"/>
                <a:gd name="T18" fmla="*/ 1848 w 3749"/>
                <a:gd name="T19" fmla="*/ 686 h 1795"/>
                <a:gd name="T20" fmla="*/ 1900 w 3749"/>
                <a:gd name="T21" fmla="*/ 532 h 1795"/>
                <a:gd name="T22" fmla="*/ 1975 w 3749"/>
                <a:gd name="T23" fmla="*/ 384 h 1795"/>
                <a:gd name="T24" fmla="*/ 2012 w 3749"/>
                <a:gd name="T25" fmla="*/ 285 h 1795"/>
                <a:gd name="T26" fmla="*/ 2103 w 3749"/>
                <a:gd name="T27" fmla="*/ 256 h 1795"/>
                <a:gd name="T28" fmla="*/ 2195 w 3749"/>
                <a:gd name="T29" fmla="*/ 152 h 1795"/>
                <a:gd name="T30" fmla="*/ 2285 w 3749"/>
                <a:gd name="T31" fmla="*/ 86 h 1795"/>
                <a:gd name="T32" fmla="*/ 2377 w 3749"/>
                <a:gd name="T33" fmla="*/ 0 h 1795"/>
                <a:gd name="T34" fmla="*/ 2469 w 3749"/>
                <a:gd name="T35" fmla="*/ 87 h 1795"/>
                <a:gd name="T36" fmla="*/ 2561 w 3749"/>
                <a:gd name="T37" fmla="*/ 106 h 1795"/>
                <a:gd name="T38" fmla="*/ 2651 w 3749"/>
                <a:gd name="T39" fmla="*/ 223 h 1795"/>
                <a:gd name="T40" fmla="*/ 2743 w 3749"/>
                <a:gd name="T41" fmla="*/ 281 h 1795"/>
                <a:gd name="T42" fmla="*/ 2835 w 3749"/>
                <a:gd name="T43" fmla="*/ 512 h 1795"/>
                <a:gd name="T44" fmla="*/ 2926 w 3749"/>
                <a:gd name="T45" fmla="*/ 585 h 1795"/>
                <a:gd name="T46" fmla="*/ 3018 w 3749"/>
                <a:gd name="T47" fmla="*/ 939 h 1795"/>
                <a:gd name="T48" fmla="*/ 3108 w 3749"/>
                <a:gd name="T49" fmla="*/ 1115 h 1795"/>
                <a:gd name="T50" fmla="*/ 3200 w 3749"/>
                <a:gd name="T51" fmla="*/ 1196 h 1795"/>
                <a:gd name="T52" fmla="*/ 3292 w 3749"/>
                <a:gd name="T53" fmla="*/ 1257 h 1795"/>
                <a:gd name="T54" fmla="*/ 3383 w 3749"/>
                <a:gd name="T55" fmla="*/ 1282 h 1795"/>
                <a:gd name="T56" fmla="*/ 3474 w 3749"/>
                <a:gd name="T57" fmla="*/ 1382 h 1795"/>
                <a:gd name="T58" fmla="*/ 3565 w 3749"/>
                <a:gd name="T59" fmla="*/ 1709 h 1795"/>
                <a:gd name="T60" fmla="*/ 3749 w 3749"/>
                <a:gd name="T61" fmla="*/ 1795 h 1795"/>
                <a:gd name="T62" fmla="*/ 0 w 3749"/>
                <a:gd name="T63" fmla="*/ 1795 h 1795"/>
                <a:gd name="T64" fmla="*/ 915 w 3749"/>
                <a:gd name="T65" fmla="*/ 1795 h 17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49"/>
                <a:gd name="T100" fmla="*/ 0 h 1795"/>
                <a:gd name="T101" fmla="*/ 3749 w 3749"/>
                <a:gd name="T102" fmla="*/ 1795 h 17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49" h="1795">
                  <a:moveTo>
                    <a:pt x="915" y="1795"/>
                  </a:moveTo>
                  <a:lnTo>
                    <a:pt x="1163" y="1795"/>
                  </a:lnTo>
                  <a:lnTo>
                    <a:pt x="1354" y="1685"/>
                  </a:lnTo>
                  <a:lnTo>
                    <a:pt x="1487" y="1538"/>
                  </a:lnTo>
                  <a:lnTo>
                    <a:pt x="1560" y="1317"/>
                  </a:lnTo>
                  <a:lnTo>
                    <a:pt x="1613" y="1171"/>
                  </a:lnTo>
                  <a:lnTo>
                    <a:pt x="1694" y="951"/>
                  </a:lnTo>
                  <a:lnTo>
                    <a:pt x="1745" y="811"/>
                  </a:lnTo>
                  <a:lnTo>
                    <a:pt x="1775" y="935"/>
                  </a:lnTo>
                  <a:lnTo>
                    <a:pt x="1848" y="686"/>
                  </a:lnTo>
                  <a:lnTo>
                    <a:pt x="1900" y="532"/>
                  </a:lnTo>
                  <a:lnTo>
                    <a:pt x="1975" y="384"/>
                  </a:lnTo>
                  <a:lnTo>
                    <a:pt x="2012" y="285"/>
                  </a:lnTo>
                  <a:lnTo>
                    <a:pt x="2103" y="256"/>
                  </a:lnTo>
                  <a:lnTo>
                    <a:pt x="2195" y="152"/>
                  </a:lnTo>
                  <a:lnTo>
                    <a:pt x="2285" y="86"/>
                  </a:lnTo>
                  <a:lnTo>
                    <a:pt x="2377" y="0"/>
                  </a:lnTo>
                  <a:lnTo>
                    <a:pt x="2469" y="87"/>
                  </a:lnTo>
                  <a:lnTo>
                    <a:pt x="2561" y="106"/>
                  </a:lnTo>
                  <a:lnTo>
                    <a:pt x="2651" y="223"/>
                  </a:lnTo>
                  <a:lnTo>
                    <a:pt x="2743" y="281"/>
                  </a:lnTo>
                  <a:lnTo>
                    <a:pt x="2835" y="512"/>
                  </a:lnTo>
                  <a:lnTo>
                    <a:pt x="2926" y="585"/>
                  </a:lnTo>
                  <a:lnTo>
                    <a:pt x="3018" y="939"/>
                  </a:lnTo>
                  <a:lnTo>
                    <a:pt x="3108" y="1115"/>
                  </a:lnTo>
                  <a:lnTo>
                    <a:pt x="3200" y="1196"/>
                  </a:lnTo>
                  <a:lnTo>
                    <a:pt x="3292" y="1257"/>
                  </a:lnTo>
                  <a:lnTo>
                    <a:pt x="3383" y="1282"/>
                  </a:lnTo>
                  <a:lnTo>
                    <a:pt x="3474" y="1382"/>
                  </a:lnTo>
                  <a:lnTo>
                    <a:pt x="3565" y="1709"/>
                  </a:lnTo>
                  <a:lnTo>
                    <a:pt x="3749" y="1795"/>
                  </a:lnTo>
                  <a:lnTo>
                    <a:pt x="0" y="1795"/>
                  </a:lnTo>
                  <a:lnTo>
                    <a:pt x="915" y="179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03" name="Rectangle 31"/>
            <p:cNvSpPr>
              <a:spLocks noChangeArrowheads="1"/>
            </p:cNvSpPr>
            <p:nvPr/>
          </p:nvSpPr>
          <p:spPr bwMode="auto">
            <a:xfrm>
              <a:off x="3072" y="1320"/>
              <a:ext cx="2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s-ES_tradnl" altLang="pt-BR" sz="2200" i="1">
                  <a:solidFill>
                    <a:srgbClr val="FF0000"/>
                  </a:solidFill>
                  <a:latin typeface="Albertus Medium" pitchFamily="34" charset="0"/>
                  <a:cs typeface="Arial" pitchFamily="34" charset="0"/>
                </a:rPr>
                <a:t>P</a:t>
              </a:r>
              <a:r>
                <a:rPr lang="es-ES_tradnl" altLang="pt-BR" sz="2200" baseline="-25000">
                  <a:solidFill>
                    <a:srgbClr val="FF0000"/>
                  </a:solidFill>
                  <a:latin typeface="Albertus Medium" pitchFamily="34" charset="0"/>
                  <a:cs typeface="Arial" pitchFamily="34" charset="0"/>
                </a:rPr>
                <a:t>FV</a:t>
              </a:r>
              <a:endParaRPr lang="es-ES_tradnl" altLang="pt-BR" sz="2200">
                <a:latin typeface="Albertus Medium" pitchFamily="34" charset="0"/>
                <a:cs typeface="Arial" pitchFamily="34" charset="0"/>
              </a:endParaRPr>
            </a:p>
          </p:txBody>
        </p:sp>
      </p:grpSp>
      <p:sp>
        <p:nvSpPr>
          <p:cNvPr id="30724" name="Rectangle 32"/>
          <p:cNvSpPr>
            <a:spLocks noChangeArrowheads="1"/>
          </p:cNvSpPr>
          <p:nvPr/>
        </p:nvSpPr>
        <p:spPr bwMode="auto">
          <a:xfrm rot="-5400000">
            <a:off x="95461" y="2792107"/>
            <a:ext cx="1269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pt-BR" dirty="0" err="1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Potência</a:t>
            </a:r>
            <a:r>
              <a:rPr lang="es-ES_tradnl" altLang="pt-BR" sz="2000" dirty="0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 </a:t>
            </a:r>
            <a:endParaRPr lang="es-ES_tradnl" altLang="pt-BR" sz="2000" dirty="0">
              <a:latin typeface="Albertus Medium" pitchFamily="34" charset="0"/>
              <a:cs typeface="Arial" pitchFamily="34" charset="0"/>
            </a:endParaRPr>
          </a:p>
        </p:txBody>
      </p:sp>
      <p:sp>
        <p:nvSpPr>
          <p:cNvPr id="30725" name="Rectangle 33"/>
          <p:cNvSpPr>
            <a:spLocks noChangeArrowheads="1"/>
          </p:cNvSpPr>
          <p:nvPr/>
        </p:nvSpPr>
        <p:spPr bwMode="auto">
          <a:xfrm>
            <a:off x="4413250" y="4948237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pt-BR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12</a:t>
            </a:r>
            <a:endParaRPr lang="es-ES_tradnl" altLang="pt-BR">
              <a:latin typeface="Albertus Medium" pitchFamily="34" charset="0"/>
              <a:cs typeface="Arial" pitchFamily="34" charset="0"/>
            </a:endParaRPr>
          </a:p>
        </p:txBody>
      </p:sp>
      <p:sp>
        <p:nvSpPr>
          <p:cNvPr id="30726" name="Rectangle 34"/>
          <p:cNvSpPr>
            <a:spLocks noChangeArrowheads="1"/>
          </p:cNvSpPr>
          <p:nvPr/>
        </p:nvSpPr>
        <p:spPr bwMode="auto">
          <a:xfrm>
            <a:off x="4117593" y="5528230"/>
            <a:ext cx="924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pt-BR" dirty="0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Tempo</a:t>
            </a:r>
            <a:endParaRPr lang="es-ES_tradnl" altLang="pt-BR" dirty="0">
              <a:latin typeface="Albertus Medium" pitchFamily="34" charset="0"/>
              <a:cs typeface="Arial" pitchFamily="34" charset="0"/>
            </a:endParaRPr>
          </a:p>
        </p:txBody>
      </p:sp>
      <p:sp>
        <p:nvSpPr>
          <p:cNvPr id="30727" name="Rectangle 35"/>
          <p:cNvSpPr>
            <a:spLocks noChangeArrowheads="1"/>
          </p:cNvSpPr>
          <p:nvPr/>
        </p:nvSpPr>
        <p:spPr bwMode="auto">
          <a:xfrm>
            <a:off x="1028700" y="4956175"/>
            <a:ext cx="142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pt-BR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0</a:t>
            </a:r>
            <a:endParaRPr lang="es-ES_tradnl" altLang="pt-BR">
              <a:latin typeface="Albertus Medium" pitchFamily="34" charset="0"/>
              <a:cs typeface="Arial" pitchFamily="34" charset="0"/>
            </a:endParaRPr>
          </a:p>
        </p:txBody>
      </p:sp>
      <p:grpSp>
        <p:nvGrpSpPr>
          <p:cNvPr id="30728" name="Group 36"/>
          <p:cNvGrpSpPr>
            <a:grpSpLocks/>
          </p:cNvGrpSpPr>
          <p:nvPr/>
        </p:nvGrpSpPr>
        <p:grpSpPr bwMode="auto">
          <a:xfrm>
            <a:off x="1011238" y="1143000"/>
            <a:ext cx="6983412" cy="3735387"/>
            <a:chOff x="624" y="1206"/>
            <a:chExt cx="4399" cy="2353"/>
          </a:xfrm>
        </p:grpSpPr>
        <p:sp>
          <p:nvSpPr>
            <p:cNvPr id="30798" name="Line 37"/>
            <p:cNvSpPr>
              <a:spLocks noChangeShapeType="1"/>
            </p:cNvSpPr>
            <p:nvPr/>
          </p:nvSpPr>
          <p:spPr bwMode="auto">
            <a:xfrm flipH="1">
              <a:off x="635" y="1206"/>
              <a:ext cx="438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99" name="Line 38"/>
            <p:cNvSpPr>
              <a:spLocks noChangeShapeType="1"/>
            </p:cNvSpPr>
            <p:nvPr/>
          </p:nvSpPr>
          <p:spPr bwMode="auto">
            <a:xfrm>
              <a:off x="624" y="3556"/>
              <a:ext cx="438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00" name="Line 39"/>
            <p:cNvSpPr>
              <a:spLocks noChangeShapeType="1"/>
            </p:cNvSpPr>
            <p:nvPr/>
          </p:nvSpPr>
          <p:spPr bwMode="auto">
            <a:xfrm flipV="1">
              <a:off x="5018" y="1211"/>
              <a:ext cx="3" cy="23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01" name="Line 40"/>
            <p:cNvSpPr>
              <a:spLocks noChangeShapeType="1"/>
            </p:cNvSpPr>
            <p:nvPr/>
          </p:nvSpPr>
          <p:spPr bwMode="auto">
            <a:xfrm>
              <a:off x="632" y="1211"/>
              <a:ext cx="3" cy="23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29" name="Rectangle 41"/>
          <p:cNvSpPr>
            <a:spLocks noChangeArrowheads="1"/>
          </p:cNvSpPr>
          <p:nvPr/>
        </p:nvSpPr>
        <p:spPr bwMode="auto">
          <a:xfrm>
            <a:off x="7953375" y="4948237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pt-BR">
                <a:solidFill>
                  <a:srgbClr val="000000"/>
                </a:solidFill>
                <a:latin typeface="Albertus Medium" pitchFamily="34" charset="0"/>
                <a:cs typeface="Arial" pitchFamily="34" charset="0"/>
              </a:rPr>
              <a:t>24</a:t>
            </a:r>
            <a:endParaRPr lang="es-ES_tradnl" altLang="pt-BR">
              <a:latin typeface="Albertus Medium" pitchFamily="34" charset="0"/>
              <a:cs typeface="Arial" pitchFamily="34" charset="0"/>
            </a:endParaRPr>
          </a:p>
        </p:txBody>
      </p:sp>
      <p:grpSp>
        <p:nvGrpSpPr>
          <p:cNvPr id="30730" name="Group 42"/>
          <p:cNvGrpSpPr>
            <a:grpSpLocks/>
          </p:cNvGrpSpPr>
          <p:nvPr/>
        </p:nvGrpSpPr>
        <p:grpSpPr bwMode="auto">
          <a:xfrm>
            <a:off x="1022350" y="1514475"/>
            <a:ext cx="6980238" cy="3206750"/>
            <a:chOff x="631" y="1440"/>
            <a:chExt cx="4397" cy="2020"/>
          </a:xfrm>
        </p:grpSpPr>
        <p:sp>
          <p:nvSpPr>
            <p:cNvPr id="30796" name="Freeform 43"/>
            <p:cNvSpPr>
              <a:spLocks/>
            </p:cNvSpPr>
            <p:nvPr/>
          </p:nvSpPr>
          <p:spPr bwMode="auto">
            <a:xfrm>
              <a:off x="631" y="1689"/>
              <a:ext cx="4397" cy="1771"/>
            </a:xfrm>
            <a:custGeom>
              <a:avLst/>
              <a:gdLst>
                <a:gd name="T0" fmla="*/ 0 w 4779"/>
                <a:gd name="T1" fmla="*/ 1247 h 1927"/>
                <a:gd name="T2" fmla="*/ 85 w 4779"/>
                <a:gd name="T3" fmla="*/ 1216 h 1927"/>
                <a:gd name="T4" fmla="*/ 159 w 4779"/>
                <a:gd name="T5" fmla="*/ 1243 h 1927"/>
                <a:gd name="T6" fmla="*/ 206 w 4779"/>
                <a:gd name="T7" fmla="*/ 1226 h 1927"/>
                <a:gd name="T8" fmla="*/ 313 w 4779"/>
                <a:gd name="T9" fmla="*/ 1243 h 1927"/>
                <a:gd name="T10" fmla="*/ 408 w 4779"/>
                <a:gd name="T11" fmla="*/ 1221 h 1927"/>
                <a:gd name="T12" fmla="*/ 471 w 4779"/>
                <a:gd name="T13" fmla="*/ 1264 h 1927"/>
                <a:gd name="T14" fmla="*/ 570 w 4779"/>
                <a:gd name="T15" fmla="*/ 1226 h 1927"/>
                <a:gd name="T16" fmla="*/ 645 w 4779"/>
                <a:gd name="T17" fmla="*/ 1226 h 1927"/>
                <a:gd name="T18" fmla="*/ 736 w 4779"/>
                <a:gd name="T19" fmla="*/ 1221 h 1927"/>
                <a:gd name="T20" fmla="*/ 788 w 4779"/>
                <a:gd name="T21" fmla="*/ 1153 h 1927"/>
                <a:gd name="T22" fmla="*/ 872 w 4779"/>
                <a:gd name="T23" fmla="*/ 1074 h 1927"/>
                <a:gd name="T24" fmla="*/ 888 w 4779"/>
                <a:gd name="T25" fmla="*/ 892 h 1927"/>
                <a:gd name="T26" fmla="*/ 973 w 4779"/>
                <a:gd name="T27" fmla="*/ 906 h 1927"/>
                <a:gd name="T28" fmla="*/ 1027 w 4779"/>
                <a:gd name="T29" fmla="*/ 1054 h 1927"/>
                <a:gd name="T30" fmla="*/ 1063 w 4779"/>
                <a:gd name="T31" fmla="*/ 1148 h 1927"/>
                <a:gd name="T32" fmla="*/ 1147 w 4779"/>
                <a:gd name="T33" fmla="*/ 1159 h 1927"/>
                <a:gd name="T34" fmla="*/ 1222 w 4779"/>
                <a:gd name="T35" fmla="*/ 1232 h 1927"/>
                <a:gd name="T36" fmla="*/ 1350 w 4779"/>
                <a:gd name="T37" fmla="*/ 1232 h 1927"/>
                <a:gd name="T38" fmla="*/ 1444 w 4779"/>
                <a:gd name="T39" fmla="*/ 1148 h 1927"/>
                <a:gd name="T40" fmla="*/ 1560 w 4779"/>
                <a:gd name="T41" fmla="*/ 1205 h 1927"/>
                <a:gd name="T42" fmla="*/ 1671 w 4779"/>
                <a:gd name="T43" fmla="*/ 1153 h 1927"/>
                <a:gd name="T44" fmla="*/ 1777 w 4779"/>
                <a:gd name="T45" fmla="*/ 1017 h 1927"/>
                <a:gd name="T46" fmla="*/ 1893 w 4779"/>
                <a:gd name="T47" fmla="*/ 949 h 1927"/>
                <a:gd name="T48" fmla="*/ 2041 w 4779"/>
                <a:gd name="T49" fmla="*/ 809 h 1927"/>
                <a:gd name="T50" fmla="*/ 2152 w 4779"/>
                <a:gd name="T51" fmla="*/ 788 h 1927"/>
                <a:gd name="T52" fmla="*/ 2310 w 4779"/>
                <a:gd name="T53" fmla="*/ 845 h 1927"/>
                <a:gd name="T54" fmla="*/ 2416 w 4779"/>
                <a:gd name="T55" fmla="*/ 676 h 1927"/>
                <a:gd name="T56" fmla="*/ 2549 w 4779"/>
                <a:gd name="T57" fmla="*/ 562 h 1927"/>
                <a:gd name="T58" fmla="*/ 2611 w 4779"/>
                <a:gd name="T59" fmla="*/ 520 h 1927"/>
                <a:gd name="T60" fmla="*/ 2644 w 4779"/>
                <a:gd name="T61" fmla="*/ 250 h 1927"/>
                <a:gd name="T62" fmla="*/ 2674 w 4779"/>
                <a:gd name="T63" fmla="*/ 116 h 1927"/>
                <a:gd name="T64" fmla="*/ 2677 w 4779"/>
                <a:gd name="T65" fmla="*/ 15 h 1927"/>
                <a:gd name="T66" fmla="*/ 2770 w 4779"/>
                <a:gd name="T67" fmla="*/ 0 h 1927"/>
                <a:gd name="T68" fmla="*/ 2808 w 4779"/>
                <a:gd name="T69" fmla="*/ 131 h 1927"/>
                <a:gd name="T70" fmla="*/ 2918 w 4779"/>
                <a:gd name="T71" fmla="*/ 295 h 1927"/>
                <a:gd name="T72" fmla="*/ 2950 w 4779"/>
                <a:gd name="T73" fmla="*/ 619 h 1927"/>
                <a:gd name="T74" fmla="*/ 3003 w 4779"/>
                <a:gd name="T75" fmla="*/ 913 h 1927"/>
                <a:gd name="T76" fmla="*/ 3146 w 4779"/>
                <a:gd name="T77" fmla="*/ 1232 h 1927"/>
                <a:gd name="T78" fmla="*/ 3151 w 4779"/>
                <a:gd name="T79" fmla="*/ 1226 h 19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79"/>
                <a:gd name="T121" fmla="*/ 0 h 1927"/>
                <a:gd name="T122" fmla="*/ 4779 w 4779"/>
                <a:gd name="T123" fmla="*/ 1927 h 19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79" h="1927">
                  <a:moveTo>
                    <a:pt x="0" y="1903"/>
                  </a:moveTo>
                  <a:lnTo>
                    <a:pt x="129" y="1855"/>
                  </a:lnTo>
                  <a:lnTo>
                    <a:pt x="241" y="1895"/>
                  </a:lnTo>
                  <a:lnTo>
                    <a:pt x="313" y="1870"/>
                  </a:lnTo>
                  <a:lnTo>
                    <a:pt x="474" y="1895"/>
                  </a:lnTo>
                  <a:lnTo>
                    <a:pt x="618" y="1863"/>
                  </a:lnTo>
                  <a:lnTo>
                    <a:pt x="714" y="1927"/>
                  </a:lnTo>
                  <a:lnTo>
                    <a:pt x="866" y="1870"/>
                  </a:lnTo>
                  <a:lnTo>
                    <a:pt x="978" y="1870"/>
                  </a:lnTo>
                  <a:lnTo>
                    <a:pt x="1115" y="1863"/>
                  </a:lnTo>
                  <a:lnTo>
                    <a:pt x="1195" y="1759"/>
                  </a:lnTo>
                  <a:lnTo>
                    <a:pt x="1323" y="1639"/>
                  </a:lnTo>
                  <a:lnTo>
                    <a:pt x="1347" y="1361"/>
                  </a:lnTo>
                  <a:lnTo>
                    <a:pt x="1476" y="1383"/>
                  </a:lnTo>
                  <a:lnTo>
                    <a:pt x="1556" y="1608"/>
                  </a:lnTo>
                  <a:lnTo>
                    <a:pt x="1612" y="1751"/>
                  </a:lnTo>
                  <a:lnTo>
                    <a:pt x="1740" y="1767"/>
                  </a:lnTo>
                  <a:lnTo>
                    <a:pt x="1852" y="1879"/>
                  </a:lnTo>
                  <a:lnTo>
                    <a:pt x="2046" y="1879"/>
                  </a:lnTo>
                  <a:lnTo>
                    <a:pt x="2189" y="1751"/>
                  </a:lnTo>
                  <a:lnTo>
                    <a:pt x="2366" y="1839"/>
                  </a:lnTo>
                  <a:lnTo>
                    <a:pt x="2534" y="1759"/>
                  </a:lnTo>
                  <a:lnTo>
                    <a:pt x="2694" y="1552"/>
                  </a:lnTo>
                  <a:lnTo>
                    <a:pt x="2871" y="1448"/>
                  </a:lnTo>
                  <a:lnTo>
                    <a:pt x="3095" y="1233"/>
                  </a:lnTo>
                  <a:lnTo>
                    <a:pt x="3264" y="1200"/>
                  </a:lnTo>
                  <a:lnTo>
                    <a:pt x="3504" y="1288"/>
                  </a:lnTo>
                  <a:lnTo>
                    <a:pt x="3665" y="1033"/>
                  </a:lnTo>
                  <a:lnTo>
                    <a:pt x="3866" y="857"/>
                  </a:lnTo>
                  <a:lnTo>
                    <a:pt x="3961" y="793"/>
                  </a:lnTo>
                  <a:lnTo>
                    <a:pt x="4011" y="381"/>
                  </a:lnTo>
                  <a:lnTo>
                    <a:pt x="4054" y="176"/>
                  </a:lnTo>
                  <a:lnTo>
                    <a:pt x="4062" y="23"/>
                  </a:lnTo>
                  <a:lnTo>
                    <a:pt x="4202" y="0"/>
                  </a:lnTo>
                  <a:lnTo>
                    <a:pt x="4258" y="199"/>
                  </a:lnTo>
                  <a:lnTo>
                    <a:pt x="4426" y="450"/>
                  </a:lnTo>
                  <a:lnTo>
                    <a:pt x="4475" y="944"/>
                  </a:lnTo>
                  <a:lnTo>
                    <a:pt x="4555" y="1392"/>
                  </a:lnTo>
                  <a:lnTo>
                    <a:pt x="4771" y="1879"/>
                  </a:lnTo>
                  <a:lnTo>
                    <a:pt x="4779" y="187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97" name="Rectangle 44"/>
            <p:cNvSpPr>
              <a:spLocks noChangeArrowheads="1"/>
            </p:cNvSpPr>
            <p:nvPr/>
          </p:nvSpPr>
          <p:spPr bwMode="auto">
            <a:xfrm>
              <a:off x="4320" y="1440"/>
              <a:ext cx="1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s-ES_tradnl" altLang="pt-BR" sz="2200" i="1">
                  <a:solidFill>
                    <a:srgbClr val="0000FF"/>
                  </a:solidFill>
                  <a:latin typeface="Albertus Medium" pitchFamily="34" charset="0"/>
                  <a:cs typeface="Arial" pitchFamily="34" charset="0"/>
                </a:rPr>
                <a:t>P</a:t>
              </a:r>
              <a:r>
                <a:rPr lang="es-ES_tradnl" altLang="pt-BR" sz="2200" baseline="-25000">
                  <a:solidFill>
                    <a:srgbClr val="0000FF"/>
                  </a:solidFill>
                  <a:latin typeface="Albertus Medium" pitchFamily="34" charset="0"/>
                  <a:cs typeface="Arial" pitchFamily="34" charset="0"/>
                </a:rPr>
                <a:t>C</a:t>
              </a:r>
              <a:endParaRPr lang="es-ES_tradnl" altLang="pt-BR" sz="2200">
                <a:latin typeface="Albertus Medium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038225" y="1920875"/>
            <a:ext cx="6945313" cy="2955925"/>
            <a:chOff x="570" y="1429"/>
            <a:chExt cx="4375" cy="1862"/>
          </a:xfrm>
        </p:grpSpPr>
        <p:sp>
          <p:nvSpPr>
            <p:cNvPr id="30765" name="Freeform 46"/>
            <p:cNvSpPr>
              <a:spLocks/>
            </p:cNvSpPr>
            <p:nvPr/>
          </p:nvSpPr>
          <p:spPr bwMode="auto">
            <a:xfrm>
              <a:off x="4234" y="1708"/>
              <a:ext cx="305" cy="279"/>
            </a:xfrm>
            <a:custGeom>
              <a:avLst/>
              <a:gdLst>
                <a:gd name="T0" fmla="*/ 0 w 305"/>
                <a:gd name="T1" fmla="*/ 279 h 279"/>
                <a:gd name="T2" fmla="*/ 305 w 305"/>
                <a:gd name="T3" fmla="*/ 0 h 279"/>
                <a:gd name="T4" fmla="*/ 0 60000 65536"/>
                <a:gd name="T5" fmla="*/ 0 60000 65536"/>
                <a:gd name="T6" fmla="*/ 0 w 305"/>
                <a:gd name="T7" fmla="*/ 0 h 279"/>
                <a:gd name="T8" fmla="*/ 305 w 305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" h="279">
                  <a:moveTo>
                    <a:pt x="0" y="279"/>
                  </a:moveTo>
                  <a:lnTo>
                    <a:pt x="305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66" name="Line 47"/>
            <p:cNvSpPr>
              <a:spLocks noChangeShapeType="1"/>
            </p:cNvSpPr>
            <p:nvPr/>
          </p:nvSpPr>
          <p:spPr bwMode="auto">
            <a:xfrm flipV="1">
              <a:off x="570" y="3145"/>
              <a:ext cx="141" cy="1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67" name="Line 48"/>
            <p:cNvSpPr>
              <a:spLocks noChangeShapeType="1"/>
            </p:cNvSpPr>
            <p:nvPr/>
          </p:nvSpPr>
          <p:spPr bwMode="auto">
            <a:xfrm flipV="1">
              <a:off x="714" y="3151"/>
              <a:ext cx="138" cy="1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68" name="Line 49"/>
            <p:cNvSpPr>
              <a:spLocks noChangeShapeType="1"/>
            </p:cNvSpPr>
            <p:nvPr/>
          </p:nvSpPr>
          <p:spPr bwMode="auto">
            <a:xfrm flipV="1">
              <a:off x="879" y="3162"/>
              <a:ext cx="119" cy="1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69" name="Line 50"/>
            <p:cNvSpPr>
              <a:spLocks noChangeShapeType="1"/>
            </p:cNvSpPr>
            <p:nvPr/>
          </p:nvSpPr>
          <p:spPr bwMode="auto">
            <a:xfrm flipV="1">
              <a:off x="1028" y="3159"/>
              <a:ext cx="122" cy="1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0" name="Line 51"/>
            <p:cNvSpPr>
              <a:spLocks noChangeShapeType="1"/>
            </p:cNvSpPr>
            <p:nvPr/>
          </p:nvSpPr>
          <p:spPr bwMode="auto">
            <a:xfrm flipV="1">
              <a:off x="1174" y="3170"/>
              <a:ext cx="108" cy="10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1" name="Line 52"/>
            <p:cNvSpPr>
              <a:spLocks noChangeShapeType="1"/>
            </p:cNvSpPr>
            <p:nvPr/>
          </p:nvSpPr>
          <p:spPr bwMode="auto">
            <a:xfrm flipV="1">
              <a:off x="1313" y="3137"/>
              <a:ext cx="143" cy="14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2" name="Line 53"/>
            <p:cNvSpPr>
              <a:spLocks noChangeShapeType="1"/>
            </p:cNvSpPr>
            <p:nvPr/>
          </p:nvSpPr>
          <p:spPr bwMode="auto">
            <a:xfrm flipV="1">
              <a:off x="1445" y="3140"/>
              <a:ext cx="141" cy="1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3" name="Line 54"/>
            <p:cNvSpPr>
              <a:spLocks noChangeShapeType="1"/>
            </p:cNvSpPr>
            <p:nvPr/>
          </p:nvSpPr>
          <p:spPr bwMode="auto">
            <a:xfrm flipV="1">
              <a:off x="1796" y="2685"/>
              <a:ext cx="80" cy="8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4" name="Line 55"/>
            <p:cNvSpPr>
              <a:spLocks noChangeShapeType="1"/>
            </p:cNvSpPr>
            <p:nvPr/>
          </p:nvSpPr>
          <p:spPr bwMode="auto">
            <a:xfrm flipV="1">
              <a:off x="1785" y="2770"/>
              <a:ext cx="160" cy="15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5" name="Line 56"/>
            <p:cNvSpPr>
              <a:spLocks noChangeShapeType="1"/>
            </p:cNvSpPr>
            <p:nvPr/>
          </p:nvSpPr>
          <p:spPr bwMode="auto">
            <a:xfrm flipV="1">
              <a:off x="4302" y="1429"/>
              <a:ext cx="91" cy="9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6" name="Line 57"/>
            <p:cNvSpPr>
              <a:spLocks noChangeShapeType="1"/>
            </p:cNvSpPr>
            <p:nvPr/>
          </p:nvSpPr>
          <p:spPr bwMode="auto">
            <a:xfrm flipV="1">
              <a:off x="4277" y="1515"/>
              <a:ext cx="166" cy="16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7" name="Line 58"/>
            <p:cNvSpPr>
              <a:spLocks noChangeShapeType="1"/>
            </p:cNvSpPr>
            <p:nvPr/>
          </p:nvSpPr>
          <p:spPr bwMode="auto">
            <a:xfrm flipV="1">
              <a:off x="4238" y="1619"/>
              <a:ext cx="246" cy="24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8" name="Line 59"/>
            <p:cNvSpPr>
              <a:spLocks noChangeShapeType="1"/>
            </p:cNvSpPr>
            <p:nvPr/>
          </p:nvSpPr>
          <p:spPr bwMode="auto">
            <a:xfrm flipV="1">
              <a:off x="4202" y="1788"/>
              <a:ext cx="417" cy="36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79" name="Line 60"/>
            <p:cNvSpPr>
              <a:spLocks noChangeShapeType="1"/>
            </p:cNvSpPr>
            <p:nvPr/>
          </p:nvSpPr>
          <p:spPr bwMode="auto">
            <a:xfrm flipV="1">
              <a:off x="3747" y="1917"/>
              <a:ext cx="889" cy="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0" name="Line 61"/>
            <p:cNvSpPr>
              <a:spLocks noChangeShapeType="1"/>
            </p:cNvSpPr>
            <p:nvPr/>
          </p:nvSpPr>
          <p:spPr bwMode="auto">
            <a:xfrm flipV="1">
              <a:off x="3838" y="2050"/>
              <a:ext cx="812" cy="6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1" name="Line 62"/>
            <p:cNvSpPr>
              <a:spLocks noChangeShapeType="1"/>
            </p:cNvSpPr>
            <p:nvPr/>
          </p:nvSpPr>
          <p:spPr bwMode="auto">
            <a:xfrm flipV="1">
              <a:off x="3954" y="2196"/>
              <a:ext cx="707" cy="57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2" name="Line 63"/>
            <p:cNvSpPr>
              <a:spLocks noChangeShapeType="1"/>
            </p:cNvSpPr>
            <p:nvPr/>
          </p:nvSpPr>
          <p:spPr bwMode="auto">
            <a:xfrm flipV="1">
              <a:off x="4012" y="2323"/>
              <a:ext cx="662" cy="5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3" name="Line 64"/>
            <p:cNvSpPr>
              <a:spLocks noChangeShapeType="1"/>
            </p:cNvSpPr>
            <p:nvPr/>
          </p:nvSpPr>
          <p:spPr bwMode="auto">
            <a:xfrm flipV="1">
              <a:off x="4053" y="2442"/>
              <a:ext cx="644" cy="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4" name="Line 65"/>
            <p:cNvSpPr>
              <a:spLocks noChangeShapeType="1"/>
            </p:cNvSpPr>
            <p:nvPr/>
          </p:nvSpPr>
          <p:spPr bwMode="auto">
            <a:xfrm flipV="1">
              <a:off x="4081" y="2558"/>
              <a:ext cx="638" cy="47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5" name="Line 66"/>
            <p:cNvSpPr>
              <a:spLocks noChangeShapeType="1"/>
            </p:cNvSpPr>
            <p:nvPr/>
          </p:nvSpPr>
          <p:spPr bwMode="auto">
            <a:xfrm flipV="1">
              <a:off x="4111" y="2685"/>
              <a:ext cx="627" cy="44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6" name="Line 67"/>
            <p:cNvSpPr>
              <a:spLocks noChangeShapeType="1"/>
            </p:cNvSpPr>
            <p:nvPr/>
          </p:nvSpPr>
          <p:spPr bwMode="auto">
            <a:xfrm flipV="1">
              <a:off x="4145" y="2776"/>
              <a:ext cx="637" cy="44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7" name="Line 68"/>
            <p:cNvSpPr>
              <a:spLocks noChangeShapeType="1"/>
            </p:cNvSpPr>
            <p:nvPr/>
          </p:nvSpPr>
          <p:spPr bwMode="auto">
            <a:xfrm flipV="1">
              <a:off x="4219" y="2886"/>
              <a:ext cx="607" cy="39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8" name="Line 69"/>
            <p:cNvSpPr>
              <a:spLocks noChangeShapeType="1"/>
            </p:cNvSpPr>
            <p:nvPr/>
          </p:nvSpPr>
          <p:spPr bwMode="auto">
            <a:xfrm flipV="1">
              <a:off x="4423" y="2988"/>
              <a:ext cx="447" cy="2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89" name="Line 70"/>
            <p:cNvSpPr>
              <a:spLocks noChangeShapeType="1"/>
            </p:cNvSpPr>
            <p:nvPr/>
          </p:nvSpPr>
          <p:spPr bwMode="auto">
            <a:xfrm flipV="1">
              <a:off x="4586" y="3088"/>
              <a:ext cx="320" cy="20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90" name="Line 71"/>
            <p:cNvSpPr>
              <a:spLocks noChangeShapeType="1"/>
            </p:cNvSpPr>
            <p:nvPr/>
          </p:nvSpPr>
          <p:spPr bwMode="auto">
            <a:xfrm flipV="1">
              <a:off x="4768" y="3176"/>
              <a:ext cx="177" cy="10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0791" name="Group 72"/>
            <p:cNvGrpSpPr>
              <a:grpSpLocks/>
            </p:cNvGrpSpPr>
            <p:nvPr/>
          </p:nvGrpSpPr>
          <p:grpSpPr bwMode="auto">
            <a:xfrm>
              <a:off x="704" y="2517"/>
              <a:ext cx="1058" cy="441"/>
              <a:chOff x="718" y="2611"/>
              <a:chExt cx="1058" cy="441"/>
            </a:xfrm>
          </p:grpSpPr>
          <p:sp>
            <p:nvSpPr>
              <p:cNvPr id="30794" name="Rectangle 73"/>
              <p:cNvSpPr>
                <a:spLocks noChangeArrowheads="1"/>
              </p:cNvSpPr>
              <p:nvPr/>
            </p:nvSpPr>
            <p:spPr bwMode="auto">
              <a:xfrm>
                <a:off x="718" y="2611"/>
                <a:ext cx="105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s-ES_tradnl" altLang="pt-BR" sz="1600" dirty="0">
                    <a:solidFill>
                      <a:srgbClr val="0000FF"/>
                    </a:solidFill>
                    <a:latin typeface="Albertus Medium" pitchFamily="34" charset="0"/>
                    <a:cs typeface="Arial" pitchFamily="34" charset="0"/>
                  </a:rPr>
                  <a:t>Adquirida da Rede</a:t>
                </a:r>
              </a:p>
            </p:txBody>
          </p:sp>
          <p:sp>
            <p:nvSpPr>
              <p:cNvPr id="30795" name="Freeform 74"/>
              <p:cNvSpPr>
                <a:spLocks/>
              </p:cNvSpPr>
              <p:nvPr/>
            </p:nvSpPr>
            <p:spPr bwMode="auto">
              <a:xfrm>
                <a:off x="1224" y="2809"/>
                <a:ext cx="243" cy="243"/>
              </a:xfrm>
              <a:custGeom>
                <a:avLst/>
                <a:gdLst>
                  <a:gd name="T0" fmla="*/ 291 w 146"/>
                  <a:gd name="T1" fmla="*/ 0 h 145"/>
                  <a:gd name="T2" fmla="*/ 195 w 146"/>
                  <a:gd name="T3" fmla="*/ 211 h 145"/>
                  <a:gd name="T4" fmla="*/ 13 w 146"/>
                  <a:gd name="T5" fmla="*/ 744 h 145"/>
                  <a:gd name="T6" fmla="*/ 0 w 146"/>
                  <a:gd name="T7" fmla="*/ 1329 h 145"/>
                  <a:gd name="T8" fmla="*/ 117 w 146"/>
                  <a:gd name="T9" fmla="*/ 1562 h 145"/>
                  <a:gd name="T10" fmla="*/ 346 w 146"/>
                  <a:gd name="T11" fmla="*/ 1761 h 145"/>
                  <a:gd name="T12" fmla="*/ 922 w 146"/>
                  <a:gd name="T13" fmla="*/ 1902 h 145"/>
                  <a:gd name="T14" fmla="*/ 1388 w 146"/>
                  <a:gd name="T15" fmla="*/ 1916 h 145"/>
                  <a:gd name="T16" fmla="*/ 1723 w 146"/>
                  <a:gd name="T17" fmla="*/ 1865 h 145"/>
                  <a:gd name="T18" fmla="*/ 1861 w 146"/>
                  <a:gd name="T19" fmla="*/ 1823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6"/>
                  <a:gd name="T31" fmla="*/ 0 h 145"/>
                  <a:gd name="T32" fmla="*/ 146 w 146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6" h="145">
                    <a:moveTo>
                      <a:pt x="23" y="0"/>
                    </a:moveTo>
                    <a:lnTo>
                      <a:pt x="15" y="16"/>
                    </a:lnTo>
                    <a:lnTo>
                      <a:pt x="1" y="56"/>
                    </a:lnTo>
                    <a:lnTo>
                      <a:pt x="0" y="100"/>
                    </a:lnTo>
                    <a:lnTo>
                      <a:pt x="9" y="118"/>
                    </a:lnTo>
                    <a:lnTo>
                      <a:pt x="27" y="133"/>
                    </a:lnTo>
                    <a:lnTo>
                      <a:pt x="72" y="144"/>
                    </a:lnTo>
                    <a:lnTo>
                      <a:pt x="109" y="145"/>
                    </a:lnTo>
                    <a:lnTo>
                      <a:pt x="135" y="141"/>
                    </a:lnTo>
                    <a:lnTo>
                      <a:pt x="146" y="138"/>
                    </a:lnTo>
                  </a:path>
                </a:pathLst>
              </a:custGeom>
              <a:noFill/>
              <a:ln w="50800">
                <a:solidFill>
                  <a:srgbClr val="0000FF"/>
                </a:solidFill>
                <a:prstDash val="solid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0792" name="Line 75"/>
            <p:cNvSpPr>
              <a:spLocks noChangeShapeType="1"/>
            </p:cNvSpPr>
            <p:nvPr/>
          </p:nvSpPr>
          <p:spPr bwMode="auto">
            <a:xfrm flipV="1">
              <a:off x="1596" y="2883"/>
              <a:ext cx="387" cy="40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93" name="Line 76"/>
            <p:cNvSpPr>
              <a:spLocks noChangeShapeType="1"/>
            </p:cNvSpPr>
            <p:nvPr/>
          </p:nvSpPr>
          <p:spPr bwMode="auto">
            <a:xfrm flipV="1">
              <a:off x="1732" y="2973"/>
              <a:ext cx="296" cy="31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094038" y="1996281"/>
            <a:ext cx="3648075" cy="2905125"/>
            <a:chOff x="1882" y="1464"/>
            <a:chExt cx="2298" cy="1830"/>
          </a:xfrm>
        </p:grpSpPr>
        <p:grpSp>
          <p:nvGrpSpPr>
            <p:cNvPr id="30735" name="Group 79"/>
            <p:cNvGrpSpPr>
              <a:grpSpLocks/>
            </p:cNvGrpSpPr>
            <p:nvPr/>
          </p:nvGrpSpPr>
          <p:grpSpPr bwMode="auto">
            <a:xfrm>
              <a:off x="1882" y="2523"/>
              <a:ext cx="2268" cy="771"/>
              <a:chOff x="1882" y="2614"/>
              <a:chExt cx="2268" cy="771"/>
            </a:xfrm>
          </p:grpSpPr>
          <p:sp>
            <p:nvSpPr>
              <p:cNvPr id="30739" name="Line 80"/>
              <p:cNvSpPr>
                <a:spLocks noChangeShapeType="1"/>
              </p:cNvSpPr>
              <p:nvPr/>
            </p:nvSpPr>
            <p:spPr bwMode="auto">
              <a:xfrm>
                <a:off x="2426" y="3249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0" name="Line 81"/>
              <p:cNvSpPr>
                <a:spLocks noChangeShapeType="1"/>
              </p:cNvSpPr>
              <p:nvPr/>
            </p:nvSpPr>
            <p:spPr bwMode="auto">
              <a:xfrm>
                <a:off x="2517" y="3203"/>
                <a:ext cx="0" cy="182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1" name="Line 82"/>
              <p:cNvSpPr>
                <a:spLocks noChangeShapeType="1"/>
              </p:cNvSpPr>
              <p:nvPr/>
            </p:nvSpPr>
            <p:spPr bwMode="auto">
              <a:xfrm>
                <a:off x="2608" y="315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2" name="Line 83"/>
              <p:cNvSpPr>
                <a:spLocks noChangeShapeType="1"/>
              </p:cNvSpPr>
              <p:nvPr/>
            </p:nvSpPr>
            <p:spPr bwMode="auto">
              <a:xfrm>
                <a:off x="2699" y="3203"/>
                <a:ext cx="0" cy="182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3" name="Line 84"/>
              <p:cNvSpPr>
                <a:spLocks noChangeShapeType="1"/>
              </p:cNvSpPr>
              <p:nvPr/>
            </p:nvSpPr>
            <p:spPr bwMode="auto">
              <a:xfrm>
                <a:off x="2789" y="3203"/>
                <a:ext cx="0" cy="182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4" name="Line 85"/>
              <p:cNvSpPr>
                <a:spLocks noChangeShapeType="1"/>
              </p:cNvSpPr>
              <p:nvPr/>
            </p:nvSpPr>
            <p:spPr bwMode="auto">
              <a:xfrm>
                <a:off x="2880" y="315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5" name="Line 86"/>
              <p:cNvSpPr>
                <a:spLocks noChangeShapeType="1"/>
              </p:cNvSpPr>
              <p:nvPr/>
            </p:nvSpPr>
            <p:spPr bwMode="auto">
              <a:xfrm>
                <a:off x="2971" y="3067"/>
                <a:ext cx="0" cy="318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6" name="Line 87"/>
              <p:cNvSpPr>
                <a:spLocks noChangeShapeType="1"/>
              </p:cNvSpPr>
              <p:nvPr/>
            </p:nvSpPr>
            <p:spPr bwMode="auto">
              <a:xfrm>
                <a:off x="3061" y="2977"/>
                <a:ext cx="0" cy="408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7" name="Line 88"/>
              <p:cNvSpPr>
                <a:spLocks noChangeShapeType="1"/>
              </p:cNvSpPr>
              <p:nvPr/>
            </p:nvSpPr>
            <p:spPr bwMode="auto">
              <a:xfrm>
                <a:off x="3152" y="2886"/>
                <a:ext cx="0" cy="499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8" name="Line 89"/>
              <p:cNvSpPr>
                <a:spLocks noChangeShapeType="1"/>
              </p:cNvSpPr>
              <p:nvPr/>
            </p:nvSpPr>
            <p:spPr bwMode="auto">
              <a:xfrm>
                <a:off x="3243" y="2841"/>
                <a:ext cx="0" cy="544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49" name="Line 90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635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0" name="Line 91"/>
              <p:cNvSpPr>
                <a:spLocks noChangeShapeType="1"/>
              </p:cNvSpPr>
              <p:nvPr/>
            </p:nvSpPr>
            <p:spPr bwMode="auto">
              <a:xfrm>
                <a:off x="2336" y="3249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1" name="Line 92"/>
              <p:cNvSpPr>
                <a:spLocks noChangeShapeType="1"/>
              </p:cNvSpPr>
              <p:nvPr/>
            </p:nvSpPr>
            <p:spPr bwMode="auto">
              <a:xfrm>
                <a:off x="2064" y="315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2" name="Line 93"/>
              <p:cNvSpPr>
                <a:spLocks noChangeShapeType="1"/>
              </p:cNvSpPr>
              <p:nvPr/>
            </p:nvSpPr>
            <p:spPr bwMode="auto">
              <a:xfrm>
                <a:off x="2245" y="3203"/>
                <a:ext cx="0" cy="182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3" name="Line 94"/>
              <p:cNvSpPr>
                <a:spLocks noChangeShapeType="1"/>
              </p:cNvSpPr>
              <p:nvPr/>
            </p:nvSpPr>
            <p:spPr bwMode="auto">
              <a:xfrm>
                <a:off x="2154" y="315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4" name="Line 95"/>
              <p:cNvSpPr>
                <a:spLocks noChangeShapeType="1"/>
              </p:cNvSpPr>
              <p:nvPr/>
            </p:nvSpPr>
            <p:spPr bwMode="auto">
              <a:xfrm>
                <a:off x="1973" y="3249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5" name="Line 96"/>
              <p:cNvSpPr>
                <a:spLocks noChangeShapeType="1"/>
              </p:cNvSpPr>
              <p:nvPr/>
            </p:nvSpPr>
            <p:spPr bwMode="auto">
              <a:xfrm>
                <a:off x="1882" y="3294"/>
                <a:ext cx="0" cy="91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6" name="Line 97"/>
              <p:cNvSpPr>
                <a:spLocks noChangeShapeType="1"/>
              </p:cNvSpPr>
              <p:nvPr/>
            </p:nvSpPr>
            <p:spPr bwMode="auto">
              <a:xfrm>
                <a:off x="3424" y="2659"/>
                <a:ext cx="0" cy="726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7" name="Line 98"/>
              <p:cNvSpPr>
                <a:spLocks noChangeShapeType="1"/>
              </p:cNvSpPr>
              <p:nvPr/>
            </p:nvSpPr>
            <p:spPr bwMode="auto">
              <a:xfrm>
                <a:off x="3515" y="2614"/>
                <a:ext cx="0" cy="771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8" name="Line 99"/>
              <p:cNvSpPr>
                <a:spLocks noChangeShapeType="1"/>
              </p:cNvSpPr>
              <p:nvPr/>
            </p:nvSpPr>
            <p:spPr bwMode="auto">
              <a:xfrm>
                <a:off x="3606" y="2651"/>
                <a:ext cx="0" cy="726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59" name="Line 100"/>
              <p:cNvSpPr>
                <a:spLocks noChangeShapeType="1"/>
              </p:cNvSpPr>
              <p:nvPr/>
            </p:nvSpPr>
            <p:spPr bwMode="auto">
              <a:xfrm>
                <a:off x="3696" y="2705"/>
                <a:ext cx="0" cy="680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60" name="Line 101"/>
              <p:cNvSpPr>
                <a:spLocks noChangeShapeType="1"/>
              </p:cNvSpPr>
              <p:nvPr/>
            </p:nvSpPr>
            <p:spPr bwMode="auto">
              <a:xfrm>
                <a:off x="3787" y="2795"/>
                <a:ext cx="0" cy="590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61" name="Line 102"/>
              <p:cNvSpPr>
                <a:spLocks noChangeShapeType="1"/>
              </p:cNvSpPr>
              <p:nvPr/>
            </p:nvSpPr>
            <p:spPr bwMode="auto">
              <a:xfrm>
                <a:off x="3878" y="2841"/>
                <a:ext cx="0" cy="544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62" name="Line 103"/>
              <p:cNvSpPr>
                <a:spLocks noChangeShapeType="1"/>
              </p:cNvSpPr>
              <p:nvPr/>
            </p:nvSpPr>
            <p:spPr bwMode="auto">
              <a:xfrm>
                <a:off x="3969" y="2886"/>
                <a:ext cx="0" cy="499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63" name="Line 104"/>
              <p:cNvSpPr>
                <a:spLocks noChangeShapeType="1"/>
              </p:cNvSpPr>
              <p:nvPr/>
            </p:nvSpPr>
            <p:spPr bwMode="auto">
              <a:xfrm>
                <a:off x="4059" y="2977"/>
                <a:ext cx="0" cy="408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64" name="Line 105"/>
              <p:cNvSpPr>
                <a:spLocks noChangeShapeType="1"/>
              </p:cNvSpPr>
              <p:nvPr/>
            </p:nvSpPr>
            <p:spPr bwMode="auto">
              <a:xfrm>
                <a:off x="4150" y="3294"/>
                <a:ext cx="0" cy="91"/>
              </a:xfrm>
              <a:prstGeom prst="line">
                <a:avLst/>
              </a:prstGeom>
              <a:noFill/>
              <a:ln w="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30736" name="Group 106"/>
            <p:cNvGrpSpPr>
              <a:grpSpLocks/>
            </p:cNvGrpSpPr>
            <p:nvPr/>
          </p:nvGrpSpPr>
          <p:grpSpPr bwMode="auto">
            <a:xfrm>
              <a:off x="3424" y="1464"/>
              <a:ext cx="756" cy="1446"/>
              <a:chOff x="3424" y="1464"/>
              <a:chExt cx="756" cy="1446"/>
            </a:xfrm>
          </p:grpSpPr>
          <p:sp>
            <p:nvSpPr>
              <p:cNvPr id="30737" name="Rectangle 107"/>
              <p:cNvSpPr>
                <a:spLocks noChangeArrowheads="1"/>
              </p:cNvSpPr>
              <p:nvPr/>
            </p:nvSpPr>
            <p:spPr bwMode="auto">
              <a:xfrm>
                <a:off x="3424" y="1464"/>
                <a:ext cx="7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s-ES_tradnl" altLang="pt-BR" sz="1600" dirty="0">
                    <a:solidFill>
                      <a:srgbClr val="99CC00"/>
                    </a:solidFill>
                    <a:latin typeface="Albertus Medium" pitchFamily="34" charset="0"/>
                    <a:cs typeface="Arial" pitchFamily="34" charset="0"/>
                  </a:rPr>
                  <a:t>Consumida localmente</a:t>
                </a:r>
              </a:p>
            </p:txBody>
          </p:sp>
          <p:sp>
            <p:nvSpPr>
              <p:cNvPr id="30738" name="Freeform 108"/>
              <p:cNvSpPr>
                <a:spLocks/>
              </p:cNvSpPr>
              <p:nvPr/>
            </p:nvSpPr>
            <p:spPr bwMode="auto">
              <a:xfrm rot="21388108">
                <a:off x="3710" y="1789"/>
                <a:ext cx="29" cy="1121"/>
              </a:xfrm>
              <a:custGeom>
                <a:avLst/>
                <a:gdLst>
                  <a:gd name="T0" fmla="*/ 2183 w 146"/>
                  <a:gd name="T1" fmla="*/ 0 h 145"/>
                  <a:gd name="T2" fmla="*/ 1415 w 146"/>
                  <a:gd name="T3" fmla="*/ 802 h 145"/>
                  <a:gd name="T4" fmla="*/ 75 w 146"/>
                  <a:gd name="T5" fmla="*/ 2792 h 145"/>
                  <a:gd name="T6" fmla="*/ 0 w 146"/>
                  <a:gd name="T7" fmla="*/ 5004 h 145"/>
                  <a:gd name="T8" fmla="*/ 848 w 146"/>
                  <a:gd name="T9" fmla="*/ 5894 h 145"/>
                  <a:gd name="T10" fmla="*/ 2566 w 146"/>
                  <a:gd name="T11" fmla="*/ 6644 h 145"/>
                  <a:gd name="T12" fmla="*/ 6837 w 146"/>
                  <a:gd name="T13" fmla="*/ 7197 h 145"/>
                  <a:gd name="T14" fmla="*/ 10360 w 146"/>
                  <a:gd name="T15" fmla="*/ 7241 h 145"/>
                  <a:gd name="T16" fmla="*/ 12834 w 146"/>
                  <a:gd name="T17" fmla="*/ 7031 h 145"/>
                  <a:gd name="T18" fmla="*/ 13879 w 146"/>
                  <a:gd name="T19" fmla="*/ 689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6"/>
                  <a:gd name="T31" fmla="*/ 0 h 145"/>
                  <a:gd name="T32" fmla="*/ 146 w 146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6" h="145">
                    <a:moveTo>
                      <a:pt x="23" y="0"/>
                    </a:moveTo>
                    <a:lnTo>
                      <a:pt x="15" y="16"/>
                    </a:lnTo>
                    <a:lnTo>
                      <a:pt x="1" y="56"/>
                    </a:lnTo>
                    <a:lnTo>
                      <a:pt x="0" y="100"/>
                    </a:lnTo>
                    <a:lnTo>
                      <a:pt x="9" y="118"/>
                    </a:lnTo>
                    <a:lnTo>
                      <a:pt x="27" y="133"/>
                    </a:lnTo>
                    <a:lnTo>
                      <a:pt x="72" y="144"/>
                    </a:lnTo>
                    <a:lnTo>
                      <a:pt x="109" y="145"/>
                    </a:lnTo>
                    <a:lnTo>
                      <a:pt x="135" y="141"/>
                    </a:lnTo>
                    <a:lnTo>
                      <a:pt x="146" y="138"/>
                    </a:lnTo>
                  </a:path>
                </a:pathLst>
              </a:custGeom>
              <a:noFill/>
              <a:ln w="50800">
                <a:solidFill>
                  <a:srgbClr val="99CC00"/>
                </a:solidFill>
                <a:prstDash val="solid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8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neel.gov.br/arquivos/gif/4_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965130"/>
            <a:ext cx="457152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neel.gov.br/arquivos/gif/3_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476726"/>
            <a:ext cx="457152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38400" y="5867400"/>
            <a:ext cx="457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Fonte: ANEEL (http://www2.aneel.gov.br/aplicacoes/noticias/Output_</a:t>
            </a:r>
          </a:p>
          <a:p>
            <a:r>
              <a:rPr lang="pt-BR" altLang="pt-BR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Noticias.cfm?Identidade</a:t>
            </a:r>
            <a:r>
              <a:rPr lang="pt-BR" altLang="pt-BR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=9044&amp;id_area=90).  Acesso em 11/05/2016.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52800" y="1495526"/>
            <a:ext cx="1156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8 kW / conexão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16879" y="565020"/>
            <a:ext cx="2414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Final de 2015</a:t>
            </a:r>
          </a:p>
        </p:txBody>
      </p:sp>
    </p:spTree>
    <p:extLst>
      <p:ext uri="{BB962C8B-B14F-4D97-AF65-F5344CB8AC3E}">
        <p14:creationId xmlns:p14="http://schemas.microsoft.com/office/powerpoint/2010/main" val="193631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68800"/>
            <a:ext cx="4679999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486400" y="772633"/>
            <a:ext cx="32004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Benefícios:</a:t>
            </a:r>
          </a:p>
          <a:p>
            <a:pPr algn="just"/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Resfriamento dos módulos devido à evaporação (?)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Redução da evaporação da água (?)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Redução da proliferação de algas (?)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Grandes áreas disponíveis para a instalação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Desafios:</a:t>
            </a:r>
          </a:p>
          <a:p>
            <a:pPr algn="just"/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Ancoragem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Ambiente úmido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Estruturas flutuantes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/>
              <a:t>Compartilhamento da área com outras atividades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534473"/>
            <a:ext cx="4680000" cy="24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16080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232</Words>
  <Application>Microsoft Office PowerPoint</Application>
  <PresentationFormat>Apresentação na tela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Albertus Medium</vt:lpstr>
      <vt:lpstr>Arial</vt:lpstr>
      <vt:lpstr>Calibri</vt:lpstr>
      <vt:lpstr>Times New Roman</vt:lpstr>
      <vt:lpstr>Verdana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Aranda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lc</dc:creator>
  <cp:lastModifiedBy>Marcelo Almeida</cp:lastModifiedBy>
  <cp:revision>306</cp:revision>
  <dcterms:created xsi:type="dcterms:W3CDTF">2008-07-23T20:20:16Z</dcterms:created>
  <dcterms:modified xsi:type="dcterms:W3CDTF">2016-05-18T07:54:29Z</dcterms:modified>
</cp:coreProperties>
</file>