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1" r:id="rId4"/>
    <p:sldId id="260" r:id="rId5"/>
    <p:sldId id="263" r:id="rId6"/>
    <p:sldId id="262" r:id="rId7"/>
    <p:sldId id="265" r:id="rId8"/>
    <p:sldId id="299" r:id="rId9"/>
    <p:sldId id="267" r:id="rId10"/>
    <p:sldId id="268" r:id="rId11"/>
    <p:sldId id="270" r:id="rId12"/>
    <p:sldId id="303" r:id="rId13"/>
    <p:sldId id="305" r:id="rId14"/>
    <p:sldId id="293" r:id="rId15"/>
    <p:sldId id="306" r:id="rId16"/>
    <p:sldId id="307" r:id="rId17"/>
    <p:sldId id="30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462" autoAdjust="0"/>
  </p:normalViewPr>
  <p:slideViewPr>
    <p:cSldViewPr>
      <p:cViewPr>
        <p:scale>
          <a:sx n="65" d="100"/>
          <a:sy n="65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Introdução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00E387A2-6D33-41E7-B284-12A8E1A64250}" type="presOf" srcId="{D1284407-B51C-4FA7-B16E-60994787E705}" destId="{947078B7-7C59-4B8F-9411-539672D240D6}" srcOrd="0" destOrd="0" presId="urn:microsoft.com/office/officeart/2005/8/layout/list1"/>
    <dgm:cxn modelId="{CE6C6A03-23D7-413D-A887-159077335F17}" type="presOf" srcId="{099F64BC-31FF-48E9-A028-9E04A1D655A0}" destId="{9B6ABACE-3F0A-4508-A4F5-97AD7BD8D3ED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208A03D3-D8C3-487C-BD79-17EE716BC0DD}" type="presOf" srcId="{099F64BC-31FF-48E9-A028-9E04A1D655A0}" destId="{89175DA1-1F81-4FF6-A1A2-3903594823F5}" srcOrd="1" destOrd="0" presId="urn:microsoft.com/office/officeart/2005/8/layout/list1"/>
    <dgm:cxn modelId="{FA9F73DF-9E8E-4CB3-AD26-651973D4B5CA}" type="presParOf" srcId="{947078B7-7C59-4B8F-9411-539672D240D6}" destId="{BE97943F-2FFF-46D7-A1F2-3C571B3995AE}" srcOrd="0" destOrd="0" presId="urn:microsoft.com/office/officeart/2005/8/layout/list1"/>
    <dgm:cxn modelId="{FFAFD8C7-68A9-4BC5-9FA9-CA17B513E9A2}" type="presParOf" srcId="{BE97943F-2FFF-46D7-A1F2-3C571B3995AE}" destId="{9B6ABACE-3F0A-4508-A4F5-97AD7BD8D3ED}" srcOrd="0" destOrd="0" presId="urn:microsoft.com/office/officeart/2005/8/layout/list1"/>
    <dgm:cxn modelId="{1F03CB15-DEFB-4A72-A145-02492D7E5DAC}" type="presParOf" srcId="{BE97943F-2FFF-46D7-A1F2-3C571B3995AE}" destId="{89175DA1-1F81-4FF6-A1A2-3903594823F5}" srcOrd="1" destOrd="0" presId="urn:microsoft.com/office/officeart/2005/8/layout/list1"/>
    <dgm:cxn modelId="{136CB759-E683-465F-9E7A-6E674F78C2CA}" type="presParOf" srcId="{947078B7-7C59-4B8F-9411-539672D240D6}" destId="{A4FEC9FA-CF63-4CEF-A16B-5547484E59D2}" srcOrd="1" destOrd="0" presId="urn:microsoft.com/office/officeart/2005/8/layout/list1"/>
    <dgm:cxn modelId="{356E949F-19B2-441C-BBC0-EACA18A9F5A4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F9BDEC74-9445-4805-A882-30D4B6087AB6}" type="presOf" srcId="{099F64BC-31FF-48E9-A028-9E04A1D655A0}" destId="{89175DA1-1F81-4FF6-A1A2-3903594823F5}" srcOrd="1" destOrd="0" presId="urn:microsoft.com/office/officeart/2005/8/layout/list1"/>
    <dgm:cxn modelId="{9815F477-97A1-4EFA-A829-D56B50389835}" type="presOf" srcId="{099F64BC-31FF-48E9-A028-9E04A1D655A0}" destId="{9B6ABACE-3F0A-4508-A4F5-97AD7BD8D3ED}" srcOrd="0" destOrd="0" presId="urn:microsoft.com/office/officeart/2005/8/layout/list1"/>
    <dgm:cxn modelId="{AA02E427-FB1D-43D5-914E-570C2A9A772E}" type="presOf" srcId="{D1284407-B51C-4FA7-B16E-60994787E705}" destId="{947078B7-7C59-4B8F-9411-539672D240D6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6BCCD1C8-A35B-44C0-A94A-2E3B24ADCE7A}" type="presParOf" srcId="{947078B7-7C59-4B8F-9411-539672D240D6}" destId="{BE97943F-2FFF-46D7-A1F2-3C571B3995AE}" srcOrd="0" destOrd="0" presId="urn:microsoft.com/office/officeart/2005/8/layout/list1"/>
    <dgm:cxn modelId="{377E0042-8493-44B2-95F5-E4539A70655E}" type="presParOf" srcId="{BE97943F-2FFF-46D7-A1F2-3C571B3995AE}" destId="{9B6ABACE-3F0A-4508-A4F5-97AD7BD8D3ED}" srcOrd="0" destOrd="0" presId="urn:microsoft.com/office/officeart/2005/8/layout/list1"/>
    <dgm:cxn modelId="{2F7A7242-66C7-406F-9493-96BFEA1A7170}" type="presParOf" srcId="{BE97943F-2FFF-46D7-A1F2-3C571B3995AE}" destId="{89175DA1-1F81-4FF6-A1A2-3903594823F5}" srcOrd="1" destOrd="0" presId="urn:microsoft.com/office/officeart/2005/8/layout/list1"/>
    <dgm:cxn modelId="{E476EE5F-67D9-4C48-98D1-657D222DAD2B}" type="presParOf" srcId="{947078B7-7C59-4B8F-9411-539672D240D6}" destId="{A4FEC9FA-CF63-4CEF-A16B-5547484E59D2}" srcOrd="1" destOrd="0" presId="urn:microsoft.com/office/officeart/2005/8/layout/list1"/>
    <dgm:cxn modelId="{6174971C-49A7-4148-9A68-EFE3AB0AB704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3FC833F3-6733-4359-AC6E-CF15449CB04A}" type="presOf" srcId="{099F64BC-31FF-48E9-A028-9E04A1D655A0}" destId="{9B6ABACE-3F0A-4508-A4F5-97AD7BD8D3ED}" srcOrd="0" destOrd="0" presId="urn:microsoft.com/office/officeart/2005/8/layout/list1"/>
    <dgm:cxn modelId="{85C9254B-1B17-4588-B808-A4B3F2A07E8B}" type="presOf" srcId="{D1284407-B51C-4FA7-B16E-60994787E705}" destId="{947078B7-7C59-4B8F-9411-539672D240D6}" srcOrd="0" destOrd="0" presId="urn:microsoft.com/office/officeart/2005/8/layout/list1"/>
    <dgm:cxn modelId="{55EF33CA-88D7-4249-A491-B2682C8AC7D0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702E0564-06ED-4372-B4FA-DF15049F5F54}" type="presParOf" srcId="{947078B7-7C59-4B8F-9411-539672D240D6}" destId="{BE97943F-2FFF-46D7-A1F2-3C571B3995AE}" srcOrd="0" destOrd="0" presId="urn:microsoft.com/office/officeart/2005/8/layout/list1"/>
    <dgm:cxn modelId="{E7AAD0D3-76CE-4600-AA9E-D87E0F0D8275}" type="presParOf" srcId="{BE97943F-2FFF-46D7-A1F2-3C571B3995AE}" destId="{9B6ABACE-3F0A-4508-A4F5-97AD7BD8D3ED}" srcOrd="0" destOrd="0" presId="urn:microsoft.com/office/officeart/2005/8/layout/list1"/>
    <dgm:cxn modelId="{0E7BC17F-7455-40AB-BE34-1A6D07961CA9}" type="presParOf" srcId="{BE97943F-2FFF-46D7-A1F2-3C571B3995AE}" destId="{89175DA1-1F81-4FF6-A1A2-3903594823F5}" srcOrd="1" destOrd="0" presId="urn:microsoft.com/office/officeart/2005/8/layout/list1"/>
    <dgm:cxn modelId="{B54D2339-FF51-4146-AF5E-FA6E86666A6F}" type="presParOf" srcId="{947078B7-7C59-4B8F-9411-539672D240D6}" destId="{A4FEC9FA-CF63-4CEF-A16B-5547484E59D2}" srcOrd="1" destOrd="0" presId="urn:microsoft.com/office/officeart/2005/8/layout/list1"/>
    <dgm:cxn modelId="{DE7DDEE7-0708-4B6C-933E-078926DE5863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2081B4E9-9E91-4476-ADA3-E0CDA930BBD8}" type="presOf" srcId="{099F64BC-31FF-48E9-A028-9E04A1D655A0}" destId="{9B6ABACE-3F0A-4508-A4F5-97AD7BD8D3ED}" srcOrd="0" destOrd="0" presId="urn:microsoft.com/office/officeart/2005/8/layout/list1"/>
    <dgm:cxn modelId="{CEE4E3E3-124A-4C8E-AB1E-23A21B359955}" type="presOf" srcId="{D1284407-B51C-4FA7-B16E-60994787E705}" destId="{947078B7-7C59-4B8F-9411-539672D240D6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93F21281-3122-4768-84A9-5E3DBBF7CC1B}" type="presOf" srcId="{099F64BC-31FF-48E9-A028-9E04A1D655A0}" destId="{89175DA1-1F81-4FF6-A1A2-3903594823F5}" srcOrd="1" destOrd="0" presId="urn:microsoft.com/office/officeart/2005/8/layout/list1"/>
    <dgm:cxn modelId="{61B18630-7FE7-419D-9288-9162EF7E0813}" type="presParOf" srcId="{947078B7-7C59-4B8F-9411-539672D240D6}" destId="{BE97943F-2FFF-46D7-A1F2-3C571B3995AE}" srcOrd="0" destOrd="0" presId="urn:microsoft.com/office/officeart/2005/8/layout/list1"/>
    <dgm:cxn modelId="{C74EDF6E-6D48-436B-96F1-22EF05AA97FF}" type="presParOf" srcId="{BE97943F-2FFF-46D7-A1F2-3C571B3995AE}" destId="{9B6ABACE-3F0A-4508-A4F5-97AD7BD8D3ED}" srcOrd="0" destOrd="0" presId="urn:microsoft.com/office/officeart/2005/8/layout/list1"/>
    <dgm:cxn modelId="{D92F0252-A69D-4599-A321-3A56264DE5D8}" type="presParOf" srcId="{BE97943F-2FFF-46D7-A1F2-3C571B3995AE}" destId="{89175DA1-1F81-4FF6-A1A2-3903594823F5}" srcOrd="1" destOrd="0" presId="urn:microsoft.com/office/officeart/2005/8/layout/list1"/>
    <dgm:cxn modelId="{1AE514FE-A83A-49DF-BB9E-1482F31AEE6A}" type="presParOf" srcId="{947078B7-7C59-4B8F-9411-539672D240D6}" destId="{A4FEC9FA-CF63-4CEF-A16B-5547484E59D2}" srcOrd="1" destOrd="0" presId="urn:microsoft.com/office/officeart/2005/8/layout/list1"/>
    <dgm:cxn modelId="{CED35D99-B4A3-4E75-B637-01F5BA2FD97E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06C2FBDD-4C1F-4823-9656-DC999C44CAAE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CC87C9A3-8E46-4384-84B0-241F94BB557C}" type="presOf" srcId="{D1284407-B51C-4FA7-B16E-60994787E705}" destId="{947078B7-7C59-4B8F-9411-539672D240D6}" srcOrd="0" destOrd="0" presId="urn:microsoft.com/office/officeart/2005/8/layout/list1"/>
    <dgm:cxn modelId="{E9CB945B-E4A4-4DA8-9B31-79E9835F66BC}" type="presOf" srcId="{099F64BC-31FF-48E9-A028-9E04A1D655A0}" destId="{9B6ABACE-3F0A-4508-A4F5-97AD7BD8D3ED}" srcOrd="0" destOrd="0" presId="urn:microsoft.com/office/officeart/2005/8/layout/list1"/>
    <dgm:cxn modelId="{A70EEE2F-7D38-4058-BA91-7BA381F419DD}" type="presParOf" srcId="{947078B7-7C59-4B8F-9411-539672D240D6}" destId="{BE97943F-2FFF-46D7-A1F2-3C571B3995AE}" srcOrd="0" destOrd="0" presId="urn:microsoft.com/office/officeart/2005/8/layout/list1"/>
    <dgm:cxn modelId="{3E437136-2F0F-46F0-93B1-F2AF1A1C07AC}" type="presParOf" srcId="{BE97943F-2FFF-46D7-A1F2-3C571B3995AE}" destId="{9B6ABACE-3F0A-4508-A4F5-97AD7BD8D3ED}" srcOrd="0" destOrd="0" presId="urn:microsoft.com/office/officeart/2005/8/layout/list1"/>
    <dgm:cxn modelId="{ACF702B2-3A31-4A03-B122-0F85909823CA}" type="presParOf" srcId="{BE97943F-2FFF-46D7-A1F2-3C571B3995AE}" destId="{89175DA1-1F81-4FF6-A1A2-3903594823F5}" srcOrd="1" destOrd="0" presId="urn:microsoft.com/office/officeart/2005/8/layout/list1"/>
    <dgm:cxn modelId="{B3F895A8-7B56-4B54-91EA-4D8D68C2239A}" type="presParOf" srcId="{947078B7-7C59-4B8F-9411-539672D240D6}" destId="{A4FEC9FA-CF63-4CEF-A16B-5547484E59D2}" srcOrd="1" destOrd="0" presId="urn:microsoft.com/office/officeart/2005/8/layout/list1"/>
    <dgm:cxn modelId="{6BE86BD2-9CAB-48CF-959D-6BD3BE3BDCC1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Conclusões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44BF66B4-7D44-4F85-A405-A98F850E6F55}" type="presOf" srcId="{099F64BC-31FF-48E9-A028-9E04A1D655A0}" destId="{9B6ABACE-3F0A-4508-A4F5-97AD7BD8D3ED}" srcOrd="0" destOrd="0" presId="urn:microsoft.com/office/officeart/2005/8/layout/list1"/>
    <dgm:cxn modelId="{95D9ECB9-4775-4557-B665-10F4AFD569F7}" type="presOf" srcId="{D1284407-B51C-4FA7-B16E-60994787E705}" destId="{947078B7-7C59-4B8F-9411-539672D240D6}" srcOrd="0" destOrd="0" presId="urn:microsoft.com/office/officeart/2005/8/layout/list1"/>
    <dgm:cxn modelId="{7D9AB91D-857D-48CB-9FE2-E5C33CB212D6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67EAEDDA-D6B9-46EC-A598-3292B70DA2BC}" type="presParOf" srcId="{947078B7-7C59-4B8F-9411-539672D240D6}" destId="{BE97943F-2FFF-46D7-A1F2-3C571B3995AE}" srcOrd="0" destOrd="0" presId="urn:microsoft.com/office/officeart/2005/8/layout/list1"/>
    <dgm:cxn modelId="{26F034BB-E619-433B-8466-15B52D5B5BB7}" type="presParOf" srcId="{BE97943F-2FFF-46D7-A1F2-3C571B3995AE}" destId="{9B6ABACE-3F0A-4508-A4F5-97AD7BD8D3ED}" srcOrd="0" destOrd="0" presId="urn:microsoft.com/office/officeart/2005/8/layout/list1"/>
    <dgm:cxn modelId="{B8DF1528-3BD1-4920-A552-181D44DBA477}" type="presParOf" srcId="{BE97943F-2FFF-46D7-A1F2-3C571B3995AE}" destId="{89175DA1-1F81-4FF6-A1A2-3903594823F5}" srcOrd="1" destOrd="0" presId="urn:microsoft.com/office/officeart/2005/8/layout/list1"/>
    <dgm:cxn modelId="{F1933FEC-4725-4DB1-9F93-5409F7139A87}" type="presParOf" srcId="{947078B7-7C59-4B8F-9411-539672D240D6}" destId="{A4FEC9FA-CF63-4CEF-A16B-5547484E59D2}" srcOrd="1" destOrd="0" presId="urn:microsoft.com/office/officeart/2005/8/layout/list1"/>
    <dgm:cxn modelId="{12EE46B5-566E-4A8D-A3BA-9BEC5A773B9C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Agradecimentos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BF15252D-4155-40FF-882F-362E1D3D3C98}" type="presOf" srcId="{D1284407-B51C-4FA7-B16E-60994787E705}" destId="{947078B7-7C59-4B8F-9411-539672D240D6}" srcOrd="0" destOrd="0" presId="urn:microsoft.com/office/officeart/2005/8/layout/list1"/>
    <dgm:cxn modelId="{AA9C35AA-E4FA-4D54-975B-38A243965719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397DE082-75AC-45E7-88EA-5AB02546DA14}" type="presOf" srcId="{099F64BC-31FF-48E9-A028-9E04A1D655A0}" destId="{9B6ABACE-3F0A-4508-A4F5-97AD7BD8D3ED}" srcOrd="0" destOrd="0" presId="urn:microsoft.com/office/officeart/2005/8/layout/list1"/>
    <dgm:cxn modelId="{0E730A33-3FB0-4B3F-89F4-91FCEBF371BC}" type="presParOf" srcId="{947078B7-7C59-4B8F-9411-539672D240D6}" destId="{BE97943F-2FFF-46D7-A1F2-3C571B3995AE}" srcOrd="0" destOrd="0" presId="urn:microsoft.com/office/officeart/2005/8/layout/list1"/>
    <dgm:cxn modelId="{4F10660C-A687-40F2-9E2D-2C5A89C8B6F2}" type="presParOf" srcId="{BE97943F-2FFF-46D7-A1F2-3C571B3995AE}" destId="{9B6ABACE-3F0A-4508-A4F5-97AD7BD8D3ED}" srcOrd="0" destOrd="0" presId="urn:microsoft.com/office/officeart/2005/8/layout/list1"/>
    <dgm:cxn modelId="{3A16D9C7-694A-4172-9C33-289EC2AF2BDD}" type="presParOf" srcId="{BE97943F-2FFF-46D7-A1F2-3C571B3995AE}" destId="{89175DA1-1F81-4FF6-A1A2-3903594823F5}" srcOrd="1" destOrd="0" presId="urn:microsoft.com/office/officeart/2005/8/layout/list1"/>
    <dgm:cxn modelId="{2731DD58-8D30-4D7C-B6AA-6F90134F5DBB}" type="presParOf" srcId="{947078B7-7C59-4B8F-9411-539672D240D6}" destId="{A4FEC9FA-CF63-4CEF-A16B-5547484E59D2}" srcOrd="1" destOrd="0" presId="urn:microsoft.com/office/officeart/2005/8/layout/list1"/>
    <dgm:cxn modelId="{CDC25583-B5ED-4E02-B7A8-31192497AF2E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Introdução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FC63AFED-8659-437D-AD32-84C53117500F}" type="presOf" srcId="{099F64BC-31FF-48E9-A028-9E04A1D655A0}" destId="{9B6ABACE-3F0A-4508-A4F5-97AD7BD8D3ED}" srcOrd="0" destOrd="0" presId="urn:microsoft.com/office/officeart/2005/8/layout/list1"/>
    <dgm:cxn modelId="{001C56B2-4088-4279-9028-30BC8E7694A2}" type="presOf" srcId="{D1284407-B51C-4FA7-B16E-60994787E705}" destId="{947078B7-7C59-4B8F-9411-539672D240D6}" srcOrd="0" destOrd="0" presId="urn:microsoft.com/office/officeart/2005/8/layout/list1"/>
    <dgm:cxn modelId="{72EC4AD7-6C6C-4955-A2FA-BD9EA28F0C38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3CEB2B70-E8DD-40C8-8D43-B528826247A1}" type="presParOf" srcId="{947078B7-7C59-4B8F-9411-539672D240D6}" destId="{BE97943F-2FFF-46D7-A1F2-3C571B3995AE}" srcOrd="0" destOrd="0" presId="urn:microsoft.com/office/officeart/2005/8/layout/list1"/>
    <dgm:cxn modelId="{1B67E2A1-880F-4BCC-B1A5-3468B3DDCC87}" type="presParOf" srcId="{BE97943F-2FFF-46D7-A1F2-3C571B3995AE}" destId="{9B6ABACE-3F0A-4508-A4F5-97AD7BD8D3ED}" srcOrd="0" destOrd="0" presId="urn:microsoft.com/office/officeart/2005/8/layout/list1"/>
    <dgm:cxn modelId="{B856CFAF-7C75-447A-8E57-6DD4CA325D0B}" type="presParOf" srcId="{BE97943F-2FFF-46D7-A1F2-3C571B3995AE}" destId="{89175DA1-1F81-4FF6-A1A2-3903594823F5}" srcOrd="1" destOrd="0" presId="urn:microsoft.com/office/officeart/2005/8/layout/list1"/>
    <dgm:cxn modelId="{15FE21F9-E055-4F91-AD1B-576D732F1142}" type="presParOf" srcId="{947078B7-7C59-4B8F-9411-539672D240D6}" destId="{A4FEC9FA-CF63-4CEF-A16B-5547484E59D2}" srcOrd="1" destOrd="0" presId="urn:microsoft.com/office/officeart/2005/8/layout/list1"/>
    <dgm:cxn modelId="{5EFD7D05-5CD2-48DB-94FD-59E9F645EBE5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62D8F129-C20F-4E32-B789-AE4BD41057EC}" type="presOf" srcId="{099F64BC-31FF-48E9-A028-9E04A1D655A0}" destId="{9B6ABACE-3F0A-4508-A4F5-97AD7BD8D3ED}" srcOrd="0" destOrd="0" presId="urn:microsoft.com/office/officeart/2005/8/layout/list1"/>
    <dgm:cxn modelId="{AA25F0F2-6502-4853-9D7F-1A92329E4AB4}" type="presOf" srcId="{D1284407-B51C-4FA7-B16E-60994787E705}" destId="{947078B7-7C59-4B8F-9411-539672D240D6}" srcOrd="0" destOrd="0" presId="urn:microsoft.com/office/officeart/2005/8/layout/list1"/>
    <dgm:cxn modelId="{031871C3-DA13-4F00-8645-0EC791899186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B734ACF8-4771-4967-94FE-85288F5D317D}" type="presParOf" srcId="{947078B7-7C59-4B8F-9411-539672D240D6}" destId="{BE97943F-2FFF-46D7-A1F2-3C571B3995AE}" srcOrd="0" destOrd="0" presId="urn:microsoft.com/office/officeart/2005/8/layout/list1"/>
    <dgm:cxn modelId="{98FB7DA3-1E36-4E10-98BA-EE37226FE4F8}" type="presParOf" srcId="{BE97943F-2FFF-46D7-A1F2-3C571B3995AE}" destId="{9B6ABACE-3F0A-4508-A4F5-97AD7BD8D3ED}" srcOrd="0" destOrd="0" presId="urn:microsoft.com/office/officeart/2005/8/layout/list1"/>
    <dgm:cxn modelId="{4C78E301-F540-40D0-A765-E814B4876C54}" type="presParOf" srcId="{BE97943F-2FFF-46D7-A1F2-3C571B3995AE}" destId="{89175DA1-1F81-4FF6-A1A2-3903594823F5}" srcOrd="1" destOrd="0" presId="urn:microsoft.com/office/officeart/2005/8/layout/list1"/>
    <dgm:cxn modelId="{CF6CDECB-8E29-4FF6-B933-7100C9081384}" type="presParOf" srcId="{947078B7-7C59-4B8F-9411-539672D240D6}" destId="{A4FEC9FA-CF63-4CEF-A16B-5547484E59D2}" srcOrd="1" destOrd="0" presId="urn:microsoft.com/office/officeart/2005/8/layout/list1"/>
    <dgm:cxn modelId="{C109FE68-9AED-4332-A2CB-DB087C58B196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E85822D4-B005-4BC9-9EF5-816FFB9DC0FC}" type="presOf" srcId="{099F64BC-31FF-48E9-A028-9E04A1D655A0}" destId="{9B6ABACE-3F0A-4508-A4F5-97AD7BD8D3ED}" srcOrd="0" destOrd="0" presId="urn:microsoft.com/office/officeart/2005/8/layout/list1"/>
    <dgm:cxn modelId="{AFA8F2DF-1E96-4424-8854-A56EF2D6FE59}" type="presOf" srcId="{099F64BC-31FF-48E9-A028-9E04A1D655A0}" destId="{89175DA1-1F81-4FF6-A1A2-3903594823F5}" srcOrd="1" destOrd="0" presId="urn:microsoft.com/office/officeart/2005/8/layout/list1"/>
    <dgm:cxn modelId="{5C4555EE-10BC-4238-8819-6D2AE752A89D}" type="presOf" srcId="{D1284407-B51C-4FA7-B16E-60994787E705}" destId="{947078B7-7C59-4B8F-9411-539672D240D6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9C47D4B4-341A-46C9-BBA7-A616ECBB0C05}" type="presParOf" srcId="{947078B7-7C59-4B8F-9411-539672D240D6}" destId="{BE97943F-2FFF-46D7-A1F2-3C571B3995AE}" srcOrd="0" destOrd="0" presId="urn:microsoft.com/office/officeart/2005/8/layout/list1"/>
    <dgm:cxn modelId="{EB296108-9A04-45A7-A171-07C1BD599CB2}" type="presParOf" srcId="{BE97943F-2FFF-46D7-A1F2-3C571B3995AE}" destId="{9B6ABACE-3F0A-4508-A4F5-97AD7BD8D3ED}" srcOrd="0" destOrd="0" presId="urn:microsoft.com/office/officeart/2005/8/layout/list1"/>
    <dgm:cxn modelId="{3765F31B-F3AE-4C47-B8A2-27A9784719A4}" type="presParOf" srcId="{BE97943F-2FFF-46D7-A1F2-3C571B3995AE}" destId="{89175DA1-1F81-4FF6-A1A2-3903594823F5}" srcOrd="1" destOrd="0" presId="urn:microsoft.com/office/officeart/2005/8/layout/list1"/>
    <dgm:cxn modelId="{2A75C04C-6230-42BB-8696-E08F89F02B1A}" type="presParOf" srcId="{947078B7-7C59-4B8F-9411-539672D240D6}" destId="{A4FEC9FA-CF63-4CEF-A16B-5547484E59D2}" srcOrd="1" destOrd="0" presId="urn:microsoft.com/office/officeart/2005/8/layout/list1"/>
    <dgm:cxn modelId="{87E3A835-5048-4FC9-AEB6-4EBBC4991B97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3B1CC69E-869B-4277-8575-2D49A6F68138}" type="presOf" srcId="{099F64BC-31FF-48E9-A028-9E04A1D655A0}" destId="{89175DA1-1F81-4FF6-A1A2-3903594823F5}" srcOrd="1" destOrd="0" presId="urn:microsoft.com/office/officeart/2005/8/layout/list1"/>
    <dgm:cxn modelId="{23967AAD-ECA4-45A7-BEFB-0C36B2BC5B8E}" type="presOf" srcId="{099F64BC-31FF-48E9-A028-9E04A1D655A0}" destId="{9B6ABACE-3F0A-4508-A4F5-97AD7BD8D3ED}" srcOrd="0" destOrd="0" presId="urn:microsoft.com/office/officeart/2005/8/layout/list1"/>
    <dgm:cxn modelId="{098AB4B6-8045-4C61-BF42-23E5B93CE737}" type="presOf" srcId="{D1284407-B51C-4FA7-B16E-60994787E705}" destId="{947078B7-7C59-4B8F-9411-539672D240D6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DCC241B1-A015-4C2E-8CF4-C5A477EF0D1C}" type="presParOf" srcId="{947078B7-7C59-4B8F-9411-539672D240D6}" destId="{BE97943F-2FFF-46D7-A1F2-3C571B3995AE}" srcOrd="0" destOrd="0" presId="urn:microsoft.com/office/officeart/2005/8/layout/list1"/>
    <dgm:cxn modelId="{7E977B8A-9893-48B4-8CE7-87873EF61CEB}" type="presParOf" srcId="{BE97943F-2FFF-46D7-A1F2-3C571B3995AE}" destId="{9B6ABACE-3F0A-4508-A4F5-97AD7BD8D3ED}" srcOrd="0" destOrd="0" presId="urn:microsoft.com/office/officeart/2005/8/layout/list1"/>
    <dgm:cxn modelId="{3047A64F-9A60-4708-9D4A-E27CD94C1CC8}" type="presParOf" srcId="{BE97943F-2FFF-46D7-A1F2-3C571B3995AE}" destId="{89175DA1-1F81-4FF6-A1A2-3903594823F5}" srcOrd="1" destOrd="0" presId="urn:microsoft.com/office/officeart/2005/8/layout/list1"/>
    <dgm:cxn modelId="{D201A82E-4327-4AE1-B2DF-AC562382EA3D}" type="presParOf" srcId="{947078B7-7C59-4B8F-9411-539672D240D6}" destId="{A4FEC9FA-CF63-4CEF-A16B-5547484E59D2}" srcOrd="1" destOrd="0" presId="urn:microsoft.com/office/officeart/2005/8/layout/list1"/>
    <dgm:cxn modelId="{35D5935C-E11E-41B6-95EA-DC4E5492AC8B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6410F105-3BD3-4D36-A9C5-AD4F0FD8F310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6F3427D1-AD7E-42A2-A336-A5E49C0E8C91}" type="presOf" srcId="{099F64BC-31FF-48E9-A028-9E04A1D655A0}" destId="{9B6ABACE-3F0A-4508-A4F5-97AD7BD8D3ED}" srcOrd="0" destOrd="0" presId="urn:microsoft.com/office/officeart/2005/8/layout/list1"/>
    <dgm:cxn modelId="{6D20004E-3667-4A62-85B3-D34383C82E51}" type="presOf" srcId="{D1284407-B51C-4FA7-B16E-60994787E705}" destId="{947078B7-7C59-4B8F-9411-539672D240D6}" srcOrd="0" destOrd="0" presId="urn:microsoft.com/office/officeart/2005/8/layout/list1"/>
    <dgm:cxn modelId="{C378B058-DE5D-4683-A019-1A0381535B0B}" type="presParOf" srcId="{947078B7-7C59-4B8F-9411-539672D240D6}" destId="{BE97943F-2FFF-46D7-A1F2-3C571B3995AE}" srcOrd="0" destOrd="0" presId="urn:microsoft.com/office/officeart/2005/8/layout/list1"/>
    <dgm:cxn modelId="{6AAAAB78-49A4-4EDB-B95C-E50BE5296463}" type="presParOf" srcId="{BE97943F-2FFF-46D7-A1F2-3C571B3995AE}" destId="{9B6ABACE-3F0A-4508-A4F5-97AD7BD8D3ED}" srcOrd="0" destOrd="0" presId="urn:microsoft.com/office/officeart/2005/8/layout/list1"/>
    <dgm:cxn modelId="{168E582E-3423-4B88-9954-29510A48AEA8}" type="presParOf" srcId="{BE97943F-2FFF-46D7-A1F2-3C571B3995AE}" destId="{89175DA1-1F81-4FF6-A1A2-3903594823F5}" srcOrd="1" destOrd="0" presId="urn:microsoft.com/office/officeart/2005/8/layout/list1"/>
    <dgm:cxn modelId="{2D5DC67E-92E2-4155-BBF5-682A5C988B88}" type="presParOf" srcId="{947078B7-7C59-4B8F-9411-539672D240D6}" destId="{A4FEC9FA-CF63-4CEF-A16B-5547484E59D2}" srcOrd="1" destOrd="0" presId="urn:microsoft.com/office/officeart/2005/8/layout/list1"/>
    <dgm:cxn modelId="{BDB12103-A3A6-4C10-B08E-AAF5F5F7D8AE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57C98DC9-6171-4324-979A-B0FF39E20336}" type="presOf" srcId="{D1284407-B51C-4FA7-B16E-60994787E705}" destId="{947078B7-7C59-4B8F-9411-539672D240D6}" srcOrd="0" destOrd="0" presId="urn:microsoft.com/office/officeart/2005/8/layout/list1"/>
    <dgm:cxn modelId="{A98D9522-EB05-4A6D-A1F9-7DF7D6C47CC2}" type="presOf" srcId="{099F64BC-31FF-48E9-A028-9E04A1D655A0}" destId="{89175DA1-1F81-4FF6-A1A2-3903594823F5}" srcOrd="1" destOrd="0" presId="urn:microsoft.com/office/officeart/2005/8/layout/list1"/>
    <dgm:cxn modelId="{5A0F84E0-CAB4-411A-BB9E-EF966A916855}" type="presOf" srcId="{099F64BC-31FF-48E9-A028-9E04A1D655A0}" destId="{9B6ABACE-3F0A-4508-A4F5-97AD7BD8D3ED}" srcOrd="0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CB788B7A-1335-4052-894D-A300B27AD977}" type="presParOf" srcId="{947078B7-7C59-4B8F-9411-539672D240D6}" destId="{BE97943F-2FFF-46D7-A1F2-3C571B3995AE}" srcOrd="0" destOrd="0" presId="urn:microsoft.com/office/officeart/2005/8/layout/list1"/>
    <dgm:cxn modelId="{E95A7570-333E-48E1-B60B-A4911005E182}" type="presParOf" srcId="{BE97943F-2FFF-46D7-A1F2-3C571B3995AE}" destId="{9B6ABACE-3F0A-4508-A4F5-97AD7BD8D3ED}" srcOrd="0" destOrd="0" presId="urn:microsoft.com/office/officeart/2005/8/layout/list1"/>
    <dgm:cxn modelId="{26F761F7-21A3-4534-B96A-917797EFA053}" type="presParOf" srcId="{BE97943F-2FFF-46D7-A1F2-3C571B3995AE}" destId="{89175DA1-1F81-4FF6-A1A2-3903594823F5}" srcOrd="1" destOrd="0" presId="urn:microsoft.com/office/officeart/2005/8/layout/list1"/>
    <dgm:cxn modelId="{FA6DD66F-B049-4A45-B9AC-2FD3DF598C27}" type="presParOf" srcId="{947078B7-7C59-4B8F-9411-539672D240D6}" destId="{A4FEC9FA-CF63-4CEF-A16B-5547484E59D2}" srcOrd="1" destOrd="0" presId="urn:microsoft.com/office/officeart/2005/8/layout/list1"/>
    <dgm:cxn modelId="{42DC52BC-92DB-43E8-9575-7ACDB4EC599D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2235632D-1F75-4AED-BE36-071076FDF8BD}" type="presOf" srcId="{099F64BC-31FF-48E9-A028-9E04A1D655A0}" destId="{9B6ABACE-3F0A-4508-A4F5-97AD7BD8D3ED}" srcOrd="0" destOrd="0" presId="urn:microsoft.com/office/officeart/2005/8/layout/list1"/>
    <dgm:cxn modelId="{9051C307-6100-4ED2-9562-6FA215EFEB8E}" type="presOf" srcId="{D1284407-B51C-4FA7-B16E-60994787E705}" destId="{947078B7-7C59-4B8F-9411-539672D240D6}" srcOrd="0" destOrd="0" presId="urn:microsoft.com/office/officeart/2005/8/layout/list1"/>
    <dgm:cxn modelId="{F17F1ABB-EB3A-4AD4-A0C7-2F622C2F48D3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3F8C12A1-02B8-43A0-949D-BC1E0A845585}" type="presParOf" srcId="{947078B7-7C59-4B8F-9411-539672D240D6}" destId="{BE97943F-2FFF-46D7-A1F2-3C571B3995AE}" srcOrd="0" destOrd="0" presId="urn:microsoft.com/office/officeart/2005/8/layout/list1"/>
    <dgm:cxn modelId="{B50D3B0F-DB29-44D7-AAB4-860B91A26B32}" type="presParOf" srcId="{BE97943F-2FFF-46D7-A1F2-3C571B3995AE}" destId="{9B6ABACE-3F0A-4508-A4F5-97AD7BD8D3ED}" srcOrd="0" destOrd="0" presId="urn:microsoft.com/office/officeart/2005/8/layout/list1"/>
    <dgm:cxn modelId="{14382CC9-E58B-4955-8CBD-BFC70CAA8820}" type="presParOf" srcId="{BE97943F-2FFF-46D7-A1F2-3C571B3995AE}" destId="{89175DA1-1F81-4FF6-A1A2-3903594823F5}" srcOrd="1" destOrd="0" presId="urn:microsoft.com/office/officeart/2005/8/layout/list1"/>
    <dgm:cxn modelId="{C6AA43CC-B469-4C85-B8B9-6E73C646527F}" type="presParOf" srcId="{947078B7-7C59-4B8F-9411-539672D240D6}" destId="{A4FEC9FA-CF63-4CEF-A16B-5547484E59D2}" srcOrd="1" destOrd="0" presId="urn:microsoft.com/office/officeart/2005/8/layout/list1"/>
    <dgm:cxn modelId="{3326A278-37EC-4762-AB0B-6E595F6EC124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284407-B51C-4FA7-B16E-60994787E7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9F64BC-31FF-48E9-A028-9E04A1D655A0}">
      <dgm:prSet phldrT="[Texto]"/>
      <dgm:spPr>
        <a:ln>
          <a:noFill/>
        </a:ln>
      </dgm:spPr>
      <dgm:t>
        <a:bodyPr/>
        <a:lstStyle/>
        <a:p>
          <a:r>
            <a:rPr 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491B2-1479-489D-A5CF-E28CCC3BE3D0}" type="parTrans" cxnId="{36141C34-D7B4-4BF7-9578-75D8F0D3D074}">
      <dgm:prSet/>
      <dgm:spPr/>
      <dgm:t>
        <a:bodyPr/>
        <a:lstStyle/>
        <a:p>
          <a:endParaRPr lang="pt-BR"/>
        </a:p>
      </dgm:t>
    </dgm:pt>
    <dgm:pt modelId="{F0FAC0B3-6E2E-4144-9C3E-B8F7A7430787}" type="sibTrans" cxnId="{36141C34-D7B4-4BF7-9578-75D8F0D3D074}">
      <dgm:prSet/>
      <dgm:spPr/>
      <dgm:t>
        <a:bodyPr/>
        <a:lstStyle/>
        <a:p>
          <a:endParaRPr lang="pt-BR"/>
        </a:p>
      </dgm:t>
    </dgm:pt>
    <dgm:pt modelId="{947078B7-7C59-4B8F-9411-539672D240D6}" type="pres">
      <dgm:prSet presAssocID="{D1284407-B51C-4FA7-B16E-60994787E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97943F-2FFF-46D7-A1F2-3C571B3995AE}" type="pres">
      <dgm:prSet presAssocID="{099F64BC-31FF-48E9-A028-9E04A1D655A0}" presName="parentLin" presStyleCnt="0"/>
      <dgm:spPr/>
    </dgm:pt>
    <dgm:pt modelId="{9B6ABACE-3F0A-4508-A4F5-97AD7BD8D3ED}" type="pres">
      <dgm:prSet presAssocID="{099F64BC-31FF-48E9-A028-9E04A1D655A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9175DA1-1F81-4FF6-A1A2-3903594823F5}" type="pres">
      <dgm:prSet presAssocID="{099F64BC-31FF-48E9-A028-9E04A1D655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EC9FA-CF63-4CEF-A16B-5547484E59D2}" type="pres">
      <dgm:prSet presAssocID="{099F64BC-31FF-48E9-A028-9E04A1D655A0}" presName="negativeSpace" presStyleCnt="0"/>
      <dgm:spPr/>
    </dgm:pt>
    <dgm:pt modelId="{EF382465-11BC-4971-8F7D-AD676BEF8CBA}" type="pres">
      <dgm:prSet presAssocID="{099F64BC-31FF-48E9-A028-9E04A1D655A0}" presName="childText" presStyleLbl="conFgAcc1" presStyleIdx="0" presStyleCnt="1">
        <dgm:presLayoutVars>
          <dgm:bulletEnabled val="1"/>
        </dgm:presLayoutVars>
      </dgm:prSet>
      <dgm:spPr>
        <a:noFill/>
        <a:ln w="63500">
          <a:solidFill>
            <a:srgbClr val="0070C0"/>
          </a:solidFill>
        </a:ln>
      </dgm:spPr>
      <dgm:t>
        <a:bodyPr/>
        <a:lstStyle/>
        <a:p>
          <a:endParaRPr lang="pt-BR"/>
        </a:p>
      </dgm:t>
    </dgm:pt>
  </dgm:ptLst>
  <dgm:cxnLst>
    <dgm:cxn modelId="{AADEBDD7-7D5E-45EA-A77D-82345165D239}" type="presOf" srcId="{099F64BC-31FF-48E9-A028-9E04A1D655A0}" destId="{9B6ABACE-3F0A-4508-A4F5-97AD7BD8D3ED}" srcOrd="0" destOrd="0" presId="urn:microsoft.com/office/officeart/2005/8/layout/list1"/>
    <dgm:cxn modelId="{05AB38DF-6440-4E6C-8DDE-A6B6D5E8B17A}" type="presOf" srcId="{D1284407-B51C-4FA7-B16E-60994787E705}" destId="{947078B7-7C59-4B8F-9411-539672D240D6}" srcOrd="0" destOrd="0" presId="urn:microsoft.com/office/officeart/2005/8/layout/list1"/>
    <dgm:cxn modelId="{AFE2756A-0F79-4ACB-9CB4-FFCA24518BB8}" type="presOf" srcId="{099F64BC-31FF-48E9-A028-9E04A1D655A0}" destId="{89175DA1-1F81-4FF6-A1A2-3903594823F5}" srcOrd="1" destOrd="0" presId="urn:microsoft.com/office/officeart/2005/8/layout/list1"/>
    <dgm:cxn modelId="{36141C34-D7B4-4BF7-9578-75D8F0D3D074}" srcId="{D1284407-B51C-4FA7-B16E-60994787E705}" destId="{099F64BC-31FF-48E9-A028-9E04A1D655A0}" srcOrd="0" destOrd="0" parTransId="{BEA491B2-1479-489D-A5CF-E28CCC3BE3D0}" sibTransId="{F0FAC0B3-6E2E-4144-9C3E-B8F7A7430787}"/>
    <dgm:cxn modelId="{CC3E2A6E-2723-4DCC-92C5-73EFEFA1B870}" type="presParOf" srcId="{947078B7-7C59-4B8F-9411-539672D240D6}" destId="{BE97943F-2FFF-46D7-A1F2-3C571B3995AE}" srcOrd="0" destOrd="0" presId="urn:microsoft.com/office/officeart/2005/8/layout/list1"/>
    <dgm:cxn modelId="{B8296A20-E731-4C42-9061-EC9C2D5EB396}" type="presParOf" srcId="{BE97943F-2FFF-46D7-A1F2-3C571B3995AE}" destId="{9B6ABACE-3F0A-4508-A4F5-97AD7BD8D3ED}" srcOrd="0" destOrd="0" presId="urn:microsoft.com/office/officeart/2005/8/layout/list1"/>
    <dgm:cxn modelId="{F69AA682-5835-4D1C-8196-1A728CCF00EA}" type="presParOf" srcId="{BE97943F-2FFF-46D7-A1F2-3C571B3995AE}" destId="{89175DA1-1F81-4FF6-A1A2-3903594823F5}" srcOrd="1" destOrd="0" presId="urn:microsoft.com/office/officeart/2005/8/layout/list1"/>
    <dgm:cxn modelId="{200A4D97-6A88-4CBD-BDAD-1E8F3E3AC7B4}" type="presParOf" srcId="{947078B7-7C59-4B8F-9411-539672D240D6}" destId="{A4FEC9FA-CF63-4CEF-A16B-5547484E59D2}" srcOrd="1" destOrd="0" presId="urn:microsoft.com/office/officeart/2005/8/layout/list1"/>
    <dgm:cxn modelId="{A28D145D-E6AD-4D1D-90B2-60D72FFF8FC6}" type="presParOf" srcId="{947078B7-7C59-4B8F-9411-539672D240D6}" destId="{EF382465-11BC-4971-8F7D-AD676BEF8CB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Introdução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Introdução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e métodos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82465-11BC-4971-8F7D-AD676BEF8CBA}">
      <dsp:nvSpPr>
        <dsp:cNvPr id="0" name=""/>
        <dsp:cNvSpPr/>
      </dsp:nvSpPr>
      <dsp:spPr>
        <a:xfrm>
          <a:off x="0" y="514484"/>
          <a:ext cx="8941568" cy="856800"/>
        </a:xfrm>
        <a:prstGeom prst="rect">
          <a:avLst/>
        </a:prstGeom>
        <a:noFill/>
        <a:ln w="63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75DA1-1F81-4FF6-A1A2-3903594823F5}">
      <dsp:nvSpPr>
        <dsp:cNvPr id="0" name=""/>
        <dsp:cNvSpPr/>
      </dsp:nvSpPr>
      <dsp:spPr>
        <a:xfrm>
          <a:off x="447078" y="12644"/>
          <a:ext cx="625909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79" tIns="0" rIns="23657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 e discussão</a:t>
          </a:r>
          <a:endParaRPr lang="pt-BR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074" y="61640"/>
        <a:ext cx="6161105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29EC-5C0F-4705-9F3F-AD83E64AAA4B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D77A7-CDB1-4AB0-A67C-43100C1BBC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97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DELINEAMENTO POSSIBILITOU...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FUNÇÃO</a:t>
            </a:r>
            <a:r>
              <a:rPr lang="pt-BR" baseline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PRIMEIRO</a:t>
            </a:r>
            <a:r>
              <a:rPr lang="pt-BR" baseline="0" dirty="0" smtClean="0"/>
              <a:t> ATENDIA A DEMANDA HÍDRICA DEPOIS A NUTRICIONAL. SEMPRE COM A HÍDRICA JÁ SUPRIA A DEMANDA NUTRICIONAL.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PRIMEIRO</a:t>
            </a:r>
            <a:r>
              <a:rPr lang="pt-BR" baseline="0" dirty="0" smtClean="0"/>
              <a:t> ATENDIA A DEMANDA HÍDRICA DEPOIS A NUTRICIONAL. SEMPRE COM A HÍDRICA JÁ SUPRIA A DEMANDA NUTRICIONAL.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FUNÇÃO</a:t>
            </a:r>
            <a:r>
              <a:rPr lang="pt-BR" baseline="0" dirty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FUNÇÃO</a:t>
            </a:r>
            <a:r>
              <a:rPr lang="pt-BR" baseline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VERMELHO</a:t>
            </a:r>
            <a:r>
              <a:rPr lang="pt-BR" baseline="0" dirty="0" smtClean="0"/>
              <a:t> = VERÃO; AZUL = INVERNO; VERDE = PRIMAVERA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89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FUNÇÃO</a:t>
            </a:r>
            <a:r>
              <a:rPr lang="pt-BR" baseline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FUNÇÃO</a:t>
            </a:r>
            <a:r>
              <a:rPr lang="pt-BR" baseline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FUNÇÃO</a:t>
            </a:r>
            <a:r>
              <a:rPr lang="pt-BR" baseline="0" dirty="0" smtClean="0"/>
              <a:t> DE RESPOSTA = REGRESSÃO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D77A7-CDB1-4AB0-A67C-43100C1BBC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2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2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56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8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8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86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7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89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B158-D78F-4C8B-BF54-128E4DE2B4C7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75D3-2EE5-4745-B179-59AD15866D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21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5.jpeg"/><Relationship Id="rId5" Type="http://schemas.openxmlformats.org/officeDocument/2006/relationships/diagramData" Target="../diagrams/data11.xml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3.gif"/><Relationship Id="rId4" Type="http://schemas.openxmlformats.org/officeDocument/2006/relationships/diagramLayout" Target="../diagrams/layout12.xm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11.gif"/><Relationship Id="rId5" Type="http://schemas.openxmlformats.org/officeDocument/2006/relationships/diagramLayout" Target="../diagrams/layout15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5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-13892" y="3822139"/>
            <a:ext cx="915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Gilmar Oliveira </a:t>
            </a:r>
            <a:r>
              <a:rPr lang="pt-BR" sz="2200" dirty="0" smtClean="0"/>
              <a:t>Santos, </a:t>
            </a:r>
            <a:r>
              <a:rPr lang="pt-BR" sz="2200" dirty="0"/>
              <a:t>Rogério Teixeira de Faria, </a:t>
            </a:r>
            <a:r>
              <a:rPr lang="pt-BR" sz="2200" dirty="0" smtClean="0"/>
              <a:t>e </a:t>
            </a:r>
            <a:endParaRPr lang="pt-BR" sz="2200" dirty="0" smtClean="0"/>
          </a:p>
          <a:p>
            <a:pPr algn="ctr"/>
            <a:r>
              <a:rPr lang="pt-BR" sz="2200" dirty="0" smtClean="0"/>
              <a:t>Gilberto </a:t>
            </a:r>
            <a:r>
              <a:rPr lang="pt-BR" sz="2200" dirty="0"/>
              <a:t>Aparecido </a:t>
            </a:r>
            <a:r>
              <a:rPr lang="pt-BR" sz="2200" dirty="0" err="1" smtClean="0"/>
              <a:t>Rodriguês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4225" y="5690548"/>
            <a:ext cx="359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26/05/2015</a:t>
            </a:r>
          </a:p>
          <a:p>
            <a:pPr algn="ctr"/>
            <a:r>
              <a:rPr lang="pt-BR" b="1" dirty="0" smtClean="0"/>
              <a:t>N° 367 - Sala 2</a:t>
            </a:r>
          </a:p>
          <a:p>
            <a:pPr algn="ctr"/>
            <a:r>
              <a:rPr lang="pt-BR" b="1" dirty="0" smtClean="0"/>
              <a:t>17:00 - 17:30 </a:t>
            </a:r>
            <a:r>
              <a:rPr lang="pt-BR" b="1" dirty="0" err="1" smtClean="0"/>
              <a:t>hs</a:t>
            </a:r>
            <a:endParaRPr lang="pt-BR" b="1" dirty="0" smtClean="0"/>
          </a:p>
          <a:p>
            <a:pPr algn="ctr"/>
            <a:r>
              <a:rPr lang="pt-BR" b="1" dirty="0" smtClean="0"/>
              <a:t>Poços de Caldas - MG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1" y="2032392"/>
            <a:ext cx="9151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PRODUTIVIDADE E QUALIDADE DA </a:t>
            </a:r>
            <a:r>
              <a:rPr lang="pt-BR" sz="2800" b="1" i="1" dirty="0"/>
              <a:t>BRACHIARIA BRIZANTHA </a:t>
            </a:r>
            <a:r>
              <a:rPr lang="pt-BR" sz="2800" b="1" dirty="0"/>
              <a:t>FERTIRRIGADA COM EFLUENTE DE ESGOTO TRATADO</a:t>
            </a:r>
            <a:endParaRPr lang="pt-BR" sz="2800" dirty="0"/>
          </a:p>
        </p:txBody>
      </p:sp>
      <p:pic>
        <p:nvPicPr>
          <p:cNvPr id="102" name="Picture 4" descr="n_wafa12.gif (58073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11" y="5591645"/>
            <a:ext cx="1609936" cy="12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n_wafa12.gif (58073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04" y="5574470"/>
            <a:ext cx="3201796" cy="12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://t0.gstatic.com/images?q=tbn:ANd9GcRV01uCF7jPKRtNImJVFENao729h1Xdh6CcxILm5KSxapMRxElw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75" y="5558445"/>
            <a:ext cx="503757" cy="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77291" y="6351787"/>
            <a:ext cx="2133600" cy="365125"/>
          </a:xfrm>
        </p:spPr>
        <p:txBody>
          <a:bodyPr/>
          <a:lstStyle/>
          <a:p>
            <a:fld id="{4D4725A8-71D1-4DF7-B79B-3A1A6BA90895}" type="slidenum">
              <a:rPr lang="pt-BR" smtClean="0"/>
              <a:t>1</a:t>
            </a:fld>
            <a:endParaRPr lang="pt-BR"/>
          </a:p>
        </p:txBody>
      </p:sp>
      <p:pic>
        <p:nvPicPr>
          <p:cNvPr id="106" name="Picture 4" descr="n_wafa12.gif (58073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74469"/>
            <a:ext cx="6398422" cy="12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16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86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53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385" y="6540102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49" y="6520781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76" y="6540102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0" y="6542205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Espaço Reservado para Número de Slide 2"/>
          <p:cNvSpPr txBox="1">
            <a:spLocks/>
          </p:cNvSpPr>
          <p:nvPr/>
        </p:nvSpPr>
        <p:spPr>
          <a:xfrm>
            <a:off x="6477291" y="6351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4725A8-71D1-4DF7-B79B-3A1A6BA90895}" type="slidenum">
              <a:rPr lang="pt-BR" smtClean="0"/>
              <a:pPr/>
              <a:t>1</a:t>
            </a:fld>
            <a:endParaRPr lang="pt-BR"/>
          </a:p>
        </p:txBody>
      </p:sp>
      <p:cxnSp>
        <p:nvCxnSpPr>
          <p:cNvPr id="115" name="Conector reto 114"/>
          <p:cNvCxnSpPr/>
          <p:nvPr/>
        </p:nvCxnSpPr>
        <p:spPr>
          <a:xfrm flipV="1">
            <a:off x="8849398" y="5872791"/>
            <a:ext cx="0" cy="980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11" y="6304756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12" y="6313886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79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411" y="64994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02" y="64994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79" y="6499297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Espaço Reservado para Número de Slide 3"/>
          <p:cNvSpPr txBox="1">
            <a:spLocks/>
          </p:cNvSpPr>
          <p:nvPr/>
        </p:nvSpPr>
        <p:spPr>
          <a:xfrm>
            <a:off x="3943565" y="6351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4725A8-71D1-4DF7-B79B-3A1A6BA90895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2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35" y="6313886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60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27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59" y="65105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50" y="65105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94" y="6542205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Espaço Reservado para Número de Slide 2"/>
          <p:cNvSpPr txBox="1">
            <a:spLocks/>
          </p:cNvSpPr>
          <p:nvPr/>
        </p:nvSpPr>
        <p:spPr>
          <a:xfrm>
            <a:off x="3943565" y="6351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4725A8-71D1-4DF7-B79B-3A1A6BA90895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30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5" y="6304756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86" y="6313886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3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5" y="64994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6" y="6499473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3" y="6499297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304757"/>
            <a:ext cx="1139955" cy="7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499297"/>
            <a:ext cx="699514" cy="4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Assemblei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4627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18763" y="0"/>
            <a:ext cx="6432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algn="ctr"/>
            <a:r>
              <a:rPr lang="pt-BR" b="1" dirty="0" smtClean="0"/>
              <a:t>XIX </a:t>
            </a:r>
            <a:r>
              <a:rPr lang="pt-BR" b="1" dirty="0"/>
              <a:t>Exposição de Experiências Municipais em Saneamento</a:t>
            </a:r>
          </a:p>
          <a:p>
            <a:pPr algn="ctr"/>
            <a:r>
              <a:rPr lang="pt-BR" b="1" dirty="0"/>
              <a:t>De 24 a 29 de maio de 2015 </a:t>
            </a:r>
            <a:r>
              <a:rPr lang="pt-BR" b="1" dirty="0" smtClean="0"/>
              <a:t>- </a:t>
            </a:r>
            <a:r>
              <a:rPr lang="pt-BR" b="1" dirty="0"/>
              <a:t>Poços de Caldas - MG</a:t>
            </a:r>
          </a:p>
        </p:txBody>
      </p:sp>
    </p:spTree>
    <p:extLst>
      <p:ext uri="{BB962C8B-B14F-4D97-AF65-F5344CB8AC3E}">
        <p14:creationId xmlns:p14="http://schemas.microsoft.com/office/powerpoint/2010/main" val="1131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3825484666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tângulo 9"/>
          <p:cNvSpPr/>
          <p:nvPr/>
        </p:nvSpPr>
        <p:spPr>
          <a:xfrm>
            <a:off x="15159" y="2636912"/>
            <a:ext cx="91440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rgbClr val="FF0000"/>
                </a:solidFill>
              </a:rPr>
              <a:t>Verão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Outono-Inverno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Primavera</a:t>
            </a: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38923"/>
              </p:ext>
            </p:extLst>
          </p:nvPr>
        </p:nvGraphicFramePr>
        <p:xfrm>
          <a:off x="24788" y="335855"/>
          <a:ext cx="9119212" cy="652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077"/>
                <a:gridCol w="2035663"/>
                <a:gridCol w="1178848"/>
                <a:gridCol w="1114906"/>
                <a:gridCol w="1114906"/>
                <a:gridCol w="1114906"/>
                <a:gridCol w="1114906"/>
              </a:tblGrid>
              <a:tr h="4076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Mês/Ano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Ciclo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 (t ha</a:t>
                      </a:r>
                      <a:r>
                        <a:rPr lang="pt-BR" sz="18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6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Fevereiro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14°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4,332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3,285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3,169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3,369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3,026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Março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15°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5,074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4,761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2,973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3,707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FF0000"/>
                          </a:solidFill>
                          <a:effectLst/>
                        </a:rPr>
                        <a:t>3,125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Março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16°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3,611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4,077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3,247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2,732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2,850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Abril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17°</a:t>
                      </a:r>
                      <a:endParaRPr lang="pt-BR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4,985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4,541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4,232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4,054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3,842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Maio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18°</a:t>
                      </a:r>
                      <a:endParaRPr lang="pt-BR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2,816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2,768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2,037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1,717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1,686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Junho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19°</a:t>
                      </a:r>
                      <a:endParaRPr lang="pt-BR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1,958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1,803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1,649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1,241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852,0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Julho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20°</a:t>
                      </a:r>
                      <a:endParaRPr lang="pt-BR" sz="1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2,397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1,955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1,251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797,0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626,0</a:t>
                      </a:r>
                      <a:endParaRPr lang="pt-BR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Agosto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21°</a:t>
                      </a:r>
                      <a:endParaRPr lang="pt-B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2,278</a:t>
                      </a:r>
                      <a:endParaRPr lang="pt-BR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1,512</a:t>
                      </a:r>
                      <a:endParaRPr lang="pt-BR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1,287</a:t>
                      </a:r>
                      <a:endParaRPr lang="pt-BR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993</a:t>
                      </a:r>
                      <a:endParaRPr lang="pt-BR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682</a:t>
                      </a:r>
                      <a:endParaRPr lang="pt-BR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Setembro</a:t>
                      </a:r>
                      <a:endParaRPr lang="pt-BR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22°</a:t>
                      </a:r>
                      <a:endParaRPr lang="pt-BR" sz="16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3,183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2,806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1,431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1,004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717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Outubro</a:t>
                      </a:r>
                      <a:endParaRPr lang="pt-BR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23°</a:t>
                      </a:r>
                      <a:endParaRPr lang="pt-BR" sz="16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6,834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5,687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3,563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2,363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1,455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Novembro</a:t>
                      </a:r>
                      <a:endParaRPr lang="pt-BR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24°</a:t>
                      </a:r>
                      <a:endParaRPr lang="pt-BR" sz="16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7,127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6,462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4,789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3,055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2,106</a:t>
                      </a:r>
                      <a:endParaRPr lang="pt-BR" sz="20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Dezembro</a:t>
                      </a:r>
                      <a:endParaRPr lang="pt-BR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25°</a:t>
                      </a:r>
                      <a:endParaRPr lang="pt-BR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6,813</a:t>
                      </a:r>
                      <a:endParaRPr lang="pt-BR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7,152</a:t>
                      </a:r>
                      <a:endParaRPr lang="pt-BR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5,132</a:t>
                      </a:r>
                      <a:endParaRPr lang="pt-BR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3,657</a:t>
                      </a:r>
                      <a:endParaRPr lang="pt-BR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2,793</a:t>
                      </a:r>
                      <a:endParaRPr lang="pt-BR" sz="2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Janeiro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26°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5,497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4,444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3,902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3,503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effectLst/>
                        </a:rPr>
                        <a:t>1,974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  <a:tr h="407634">
                <a:tc gridSpan="2"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56,907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51,253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38,662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32,191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25,736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Tabela </a:t>
            </a:r>
            <a:r>
              <a:rPr lang="pt-BR" b="1" dirty="0" smtClean="0"/>
              <a:t>3.</a:t>
            </a:r>
            <a:r>
              <a:rPr lang="pt-BR" dirty="0" smtClean="0"/>
              <a:t> </a:t>
            </a:r>
            <a:r>
              <a:rPr lang="pt-BR" dirty="0"/>
              <a:t>Produtividade de biomassa seca por tratamento, durante os ciclos de corte.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0" y="327516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-35496" y="6453336"/>
            <a:ext cx="91794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5496" y="6885384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275856" y="764704"/>
            <a:ext cx="586814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394392513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0" y="162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Tabela </a:t>
            </a:r>
            <a:r>
              <a:rPr lang="pt-BR" b="1" dirty="0" smtClean="0"/>
              <a:t>4. </a:t>
            </a:r>
            <a:r>
              <a:rPr lang="pt-BR" dirty="0"/>
              <a:t>Produtividade média de biomassa seca (t ha</a:t>
            </a:r>
            <a:r>
              <a:rPr lang="pt-BR" baseline="30000" dirty="0"/>
              <a:t>-1</a:t>
            </a:r>
            <a:r>
              <a:rPr lang="pt-BR" dirty="0"/>
              <a:t>) por tratamento no verão, outono-inverno e primavera, em </a:t>
            </a:r>
            <a:r>
              <a:rPr lang="pt-BR" dirty="0" smtClean="0"/>
              <a:t>2014.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19181"/>
              </p:ext>
            </p:extLst>
          </p:nvPr>
        </p:nvGraphicFramePr>
        <p:xfrm>
          <a:off x="-1367" y="2275131"/>
          <a:ext cx="9145367" cy="3098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740"/>
                <a:gridCol w="1764525"/>
                <a:gridCol w="2000819"/>
                <a:gridCol w="2000819"/>
                <a:gridCol w="1376464"/>
              </a:tblGrid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Tratamento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Verão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Outono-Inverno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Primavera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Total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18,515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14,435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23,957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56,907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16,567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12,579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22,107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51,253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13,291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10,546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14,915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38,662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13,312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8,801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10,079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32,191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10,976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7,688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7,072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25,736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Média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14,532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10,809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15,626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/>
          <a:stretch>
            <a:fillRect/>
          </a:stretch>
        </p:blipFill>
        <p:spPr bwMode="auto">
          <a:xfrm>
            <a:off x="4557015" y="1486885"/>
            <a:ext cx="4572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562"/>
            <a:ext cx="4572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3880921962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23159" y="4726885"/>
            <a:ext cx="9160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Figura 1</a:t>
            </a:r>
            <a:r>
              <a:rPr lang="pt-BR" b="1" dirty="0" smtClean="0"/>
              <a:t>. </a:t>
            </a:r>
            <a:r>
              <a:rPr lang="pt-BR" dirty="0" smtClean="0"/>
              <a:t>Produtividade </a:t>
            </a:r>
            <a:r>
              <a:rPr lang="pt-BR" dirty="0"/>
              <a:t>sazonal (a) e anual (b) de biomassa seca da </a:t>
            </a:r>
            <a:r>
              <a:rPr lang="pt-BR" i="1" dirty="0"/>
              <a:t>Brachiaria brizantha</a:t>
            </a:r>
            <a:r>
              <a:rPr lang="pt-BR" dirty="0"/>
              <a:t> em função da aplicação de EET, em </a:t>
            </a:r>
            <a:r>
              <a:rPr lang="pt-BR" dirty="0" smtClean="0"/>
              <a:t>2014.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2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3011982645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2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50477"/>
              </p:ext>
            </p:extLst>
          </p:nvPr>
        </p:nvGraphicFramePr>
        <p:xfrm>
          <a:off x="0" y="3994264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Verão (39,7 cm)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Outono-Inverno</a:t>
                      </a:r>
                      <a:r>
                        <a:rPr lang="pt-BR" baseline="0" dirty="0" smtClean="0">
                          <a:solidFill>
                            <a:schemeClr val="accent1"/>
                          </a:solidFill>
                        </a:rPr>
                        <a:t> (29,9 cm)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Primavera (31,2 cm)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33533"/>
              </p:ext>
            </p:extLst>
          </p:nvPr>
        </p:nvGraphicFramePr>
        <p:xfrm>
          <a:off x="0" y="2114726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Verão (35,9%)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Outono-Inverno</a:t>
                      </a:r>
                      <a:r>
                        <a:rPr lang="pt-BR" baseline="0" dirty="0" smtClean="0">
                          <a:solidFill>
                            <a:schemeClr val="accent1"/>
                          </a:solidFill>
                        </a:rPr>
                        <a:t> (25,7%)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1"/>
                          </a:solidFill>
                        </a:rPr>
                        <a:t>Primavera (38,4%)</a:t>
                      </a:r>
                      <a:endParaRPr lang="pt-BR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2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28" y="4708066"/>
            <a:ext cx="1268206" cy="7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4" y="4725144"/>
            <a:ext cx="1268206" cy="7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6" y="4797232"/>
            <a:ext cx="115446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8" y="4869160"/>
            <a:ext cx="1037288" cy="6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39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35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31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27" y="4941168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32" y="4869159"/>
            <a:ext cx="1037288" cy="6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806960"/>
            <a:ext cx="115446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240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56" y="4581240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83" y="4577936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47824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8" y="2647824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15" y="2644520"/>
            <a:ext cx="161624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1" y="2912049"/>
            <a:ext cx="1037288" cy="6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67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63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58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59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54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55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50" y="2984057"/>
            <a:ext cx="8658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55" y="2912048"/>
            <a:ext cx="1037288" cy="6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1" y="2849849"/>
            <a:ext cx="115446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94" y="2875508"/>
            <a:ext cx="115446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28" y="2844617"/>
            <a:ext cx="1268206" cy="7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http://www.gifmania.com/plantas/arbustos/leaf1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30" y="2861695"/>
            <a:ext cx="1268206" cy="7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0" y="35240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0" name="Tabela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62218"/>
              </p:ext>
            </p:extLst>
          </p:nvPr>
        </p:nvGraphicFramePr>
        <p:xfrm>
          <a:off x="0" y="3562216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Altura</a:t>
                      </a:r>
                      <a:r>
                        <a:rPr lang="pt-BR" baseline="0" dirty="0" smtClean="0">
                          <a:solidFill>
                            <a:srgbClr val="FF0000"/>
                          </a:solidFill>
                        </a:rPr>
                        <a:t> média de corte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1" name="Tabela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09013"/>
              </p:ext>
            </p:extLst>
          </p:nvPr>
        </p:nvGraphicFramePr>
        <p:xfrm>
          <a:off x="0" y="1700808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Produtividade de forragem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209710713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19885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Tabela 5</a:t>
            </a:r>
            <a:r>
              <a:rPr lang="pt-BR" b="1" dirty="0" smtClean="0"/>
              <a:t>. </a:t>
            </a:r>
            <a:r>
              <a:rPr lang="pt-BR" dirty="0"/>
              <a:t>Proteína bruta (%) e fibra em detergente neutro (%) média da biomassa seca da </a:t>
            </a:r>
            <a:r>
              <a:rPr lang="pt-BR" i="1" dirty="0"/>
              <a:t>Brachiaria brizantha</a:t>
            </a:r>
            <a:r>
              <a:rPr lang="pt-BR" dirty="0"/>
              <a:t> em função dos tratamentos, em </a:t>
            </a:r>
            <a:r>
              <a:rPr lang="pt-BR" dirty="0" smtClean="0"/>
              <a:t>2014.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16097"/>
              </p:ext>
            </p:extLst>
          </p:nvPr>
        </p:nvGraphicFramePr>
        <p:xfrm>
          <a:off x="0" y="2668066"/>
          <a:ext cx="9144001" cy="1769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019"/>
                <a:gridCol w="1411597"/>
                <a:gridCol w="1554052"/>
                <a:gridCol w="1411597"/>
                <a:gridCol w="1271135"/>
                <a:gridCol w="1410601"/>
              </a:tblGrid>
              <a:tr h="589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Qualidade foliar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E2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PB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16,1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13,1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6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FDN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55,4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56,8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58,4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61,8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60,7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248547151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155575" y="1628800"/>
            <a:ext cx="8762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chemeClr val="tx2"/>
                </a:solidFill>
              </a:rPr>
              <a:t>Aplicações </a:t>
            </a:r>
            <a:r>
              <a:rPr lang="pt-BR" sz="2200" dirty="0">
                <a:solidFill>
                  <a:schemeClr val="tx2"/>
                </a:solidFill>
              </a:rPr>
              <a:t>com altas doses de nitrogênio via EET (E5) proporcionou aumento na produção de forragem em até 121% e melhor qualidade de forragem nutricional, dada pelo teor de proteína bruta superior a 16% e fibra em detergente neutro inferior a 60</a:t>
            </a:r>
            <a:r>
              <a:rPr lang="pt-BR" sz="2200" dirty="0" smtClean="0">
                <a:solidFill>
                  <a:schemeClr val="tx2"/>
                </a:solidFill>
              </a:rPr>
              <a:t>%.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0971" y="3086951"/>
            <a:ext cx="87620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200" dirty="0" smtClean="0">
                <a:solidFill>
                  <a:schemeClr val="tx2"/>
                </a:solidFill>
              </a:rPr>
              <a:t>O </a:t>
            </a:r>
            <a:r>
              <a:rPr lang="pt-BR" sz="2200" dirty="0">
                <a:solidFill>
                  <a:schemeClr val="tx2"/>
                </a:solidFill>
              </a:rPr>
              <a:t>uso de águas residuárias na agricultura possibilita à ampliação de áreas irrigadas e redução de lançamento de esgoto em corpos receptores, o que representa uma alternativa para o controle de poluição dos mananciais, redução da demanda água de uso nobre e de fertilizante convencional, além de servir como ferramenta de gestão agrícola sustentável.</a:t>
            </a:r>
          </a:p>
          <a:p>
            <a:pPr marL="285750" indent="-285750" algn="just">
              <a:buFontTx/>
              <a:buChar char="-"/>
            </a:pP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4.bp.blogspot.com/_MFFKKv-m27A/SunxO359aaI/AAAAAAAAABg/Ha5VsMNuKo8/S220/Logo_saaej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7" y="2636912"/>
            <a:ext cx="2421009" cy="17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729282050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2" descr="http://scholarshipstimes.com/wp-content/uploads/2012/09/fapesp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33" y="3093144"/>
            <a:ext cx="3052765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fcav.unesp.br/Modulos/Noticias/15/13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466"/>
            <a:ext cx="969048" cy="8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789918080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0" y="1888233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000" dirty="0" smtClean="0">
                <a:solidFill>
                  <a:schemeClr val="tx2"/>
                </a:solidFill>
              </a:rPr>
              <a:t>- Efluente de esgoto tratado (EET)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0" y="2896345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tx2"/>
                </a:solidFill>
              </a:rPr>
              <a:t>- “esgoto para a terra, chuva para os rios</a:t>
            </a:r>
            <a:r>
              <a:rPr lang="pt-BR" dirty="0" smtClean="0">
                <a:solidFill>
                  <a:schemeClr val="tx2"/>
                </a:solidFill>
              </a:rPr>
              <a:t>”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88" y="4005064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000" dirty="0">
                <a:solidFill>
                  <a:schemeClr val="tx2"/>
                </a:solidFill>
              </a:rPr>
              <a:t>- </a:t>
            </a:r>
            <a:r>
              <a:rPr lang="pt-BR" sz="3000" dirty="0" smtClean="0">
                <a:solidFill>
                  <a:schemeClr val="tx2"/>
                </a:solidFill>
              </a:rPr>
              <a:t>Macro e micro nutrientes</a:t>
            </a:r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175589171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0" y="2924944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000" dirty="0" smtClean="0">
                <a:solidFill>
                  <a:schemeClr val="tx2"/>
                </a:solidFill>
              </a:rPr>
              <a:t>- Proteína bruta (PB) e fibra em detergente neutro (FDN)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-22704" y="4005064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tx2"/>
                </a:solidFill>
              </a:rPr>
              <a:t>- </a:t>
            </a:r>
            <a:r>
              <a:rPr lang="pt-BR" dirty="0" smtClean="0">
                <a:solidFill>
                  <a:schemeClr val="tx2"/>
                </a:solidFill>
              </a:rPr>
              <a:t>Aspecto ambiental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442" y="1844824"/>
            <a:ext cx="91440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000" dirty="0">
                <a:solidFill>
                  <a:schemeClr val="tx2"/>
                </a:solidFill>
              </a:rPr>
              <a:t>- </a:t>
            </a:r>
            <a:r>
              <a:rPr lang="pt-BR" sz="3000" dirty="0" smtClean="0">
                <a:solidFill>
                  <a:schemeClr val="tx2"/>
                </a:solidFill>
              </a:rPr>
              <a:t>Produtividade e qualidade da forrageira</a:t>
            </a:r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724680900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0" y="17060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	</a:t>
            </a:r>
            <a:r>
              <a:rPr lang="pt-BR" sz="3000" dirty="0" smtClean="0">
                <a:solidFill>
                  <a:schemeClr val="tx2"/>
                </a:solidFill>
              </a:rPr>
              <a:t>Neste trabalho</a:t>
            </a:r>
            <a:r>
              <a:rPr lang="pt-BR" sz="3000" dirty="0">
                <a:solidFill>
                  <a:schemeClr val="tx2"/>
                </a:solidFill>
              </a:rPr>
              <a:t>, avaliou a produtividade e a qualidade de forragem de Brachiaria brizantha adubada com doses de EET durante 2014, em Jaboticabal, São Paulo, Brasil.</a:t>
            </a:r>
          </a:p>
        </p:txBody>
      </p:sp>
    </p:spTree>
    <p:extLst>
      <p:ext uri="{BB962C8B-B14F-4D97-AF65-F5344CB8AC3E}">
        <p14:creationId xmlns:p14="http://schemas.microsoft.com/office/powerpoint/2010/main" val="3347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213467439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0" y="1628800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FCAV-UNESP </a:t>
            </a:r>
            <a:r>
              <a:rPr lang="pt-BR" sz="2000" dirty="0">
                <a:solidFill>
                  <a:schemeClr val="tx2"/>
                </a:solidFill>
              </a:rPr>
              <a:t>(21°14’41,9”S e 48°16’25.2”O)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761" y="2176967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</a:t>
            </a:r>
            <a:r>
              <a:rPr lang="pt-BR" sz="2000" dirty="0">
                <a:solidFill>
                  <a:schemeClr val="tx2"/>
                </a:solidFill>
              </a:rPr>
              <a:t>Estação de Tratamento de Esgoto (ETE) Dr. Adelson Taroco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2701460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Clima da </a:t>
            </a:r>
            <a:r>
              <a:rPr lang="pt-BR" sz="2000" dirty="0">
                <a:solidFill>
                  <a:schemeClr val="tx2"/>
                </a:solidFill>
              </a:rPr>
              <a:t>região é subtropical </a:t>
            </a:r>
            <a:r>
              <a:rPr lang="pt-BR" sz="2000" dirty="0" smtClean="0">
                <a:solidFill>
                  <a:schemeClr val="tx2"/>
                </a:solidFill>
              </a:rPr>
              <a:t>úmido (</a:t>
            </a:r>
            <a:r>
              <a:rPr lang="pt-BR" sz="2000" dirty="0" err="1" smtClean="0">
                <a:solidFill>
                  <a:schemeClr val="tx2"/>
                </a:solidFill>
              </a:rPr>
              <a:t>Aw</a:t>
            </a:r>
            <a:r>
              <a:rPr lang="pt-BR" sz="2000" dirty="0" smtClean="0">
                <a:solidFill>
                  <a:schemeClr val="tx2"/>
                </a:solidFill>
              </a:rPr>
              <a:t>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61" y="3207752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</a:t>
            </a:r>
            <a:r>
              <a:rPr lang="pt-BR" sz="2000" dirty="0">
                <a:solidFill>
                  <a:schemeClr val="tx2"/>
                </a:solidFill>
              </a:rPr>
              <a:t>Latossolo Vermelho </a:t>
            </a:r>
            <a:r>
              <a:rPr lang="pt-BR" sz="2000" dirty="0" err="1">
                <a:solidFill>
                  <a:schemeClr val="tx2"/>
                </a:solidFill>
              </a:rPr>
              <a:t>eutrófico</a:t>
            </a:r>
            <a:r>
              <a:rPr lang="pt-BR" sz="2000" dirty="0">
                <a:solidFill>
                  <a:schemeClr val="tx2"/>
                </a:solidFill>
              </a:rPr>
              <a:t> (</a:t>
            </a:r>
            <a:r>
              <a:rPr lang="pt-BR" sz="2000" dirty="0" err="1">
                <a:solidFill>
                  <a:schemeClr val="tx2"/>
                </a:solidFill>
              </a:rPr>
              <a:t>LVe</a:t>
            </a:r>
            <a:r>
              <a:rPr lang="pt-BR" sz="2000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91487"/>
              </p:ext>
            </p:extLst>
          </p:nvPr>
        </p:nvGraphicFramePr>
        <p:xfrm>
          <a:off x="0" y="4221088"/>
          <a:ext cx="9150762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186"/>
                <a:gridCol w="891683"/>
                <a:gridCol w="357722"/>
                <a:gridCol w="461577"/>
                <a:gridCol w="574873"/>
                <a:gridCol w="712297"/>
                <a:gridCol w="461577"/>
                <a:gridCol w="461577"/>
                <a:gridCol w="435351"/>
                <a:gridCol w="461577"/>
                <a:gridCol w="518225"/>
                <a:gridCol w="518225"/>
                <a:gridCol w="461577"/>
                <a:gridCol w="578020"/>
                <a:gridCol w="540255"/>
                <a:gridCol w="597952"/>
                <a:gridCol w="558088"/>
              </a:tblGrid>
              <a:tr h="394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pH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MO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K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Ca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Mg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H+Al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SB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T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Al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B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Cu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Fe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Mn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Zn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S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V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62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g dm</a:t>
                      </a:r>
                      <a:r>
                        <a:rPr lang="pt-BR" sz="1000" b="1" baseline="30000" dirty="0">
                          <a:solidFill>
                            <a:schemeClr val="tx2"/>
                          </a:solidFill>
                          <a:effectLst/>
                        </a:rPr>
                        <a:t>-3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 -------------- </a:t>
                      </a:r>
                      <a:r>
                        <a:rPr lang="pt-BR" sz="1000" b="1" dirty="0" err="1">
                          <a:solidFill>
                            <a:schemeClr val="tx2"/>
                          </a:solidFill>
                          <a:effectLst/>
                        </a:rPr>
                        <a:t>mmol</a:t>
                      </a: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 dm</a:t>
                      </a:r>
                      <a:r>
                        <a:rPr lang="pt-BR" sz="1000" b="1" baseline="30000" dirty="0">
                          <a:solidFill>
                            <a:schemeClr val="tx2"/>
                          </a:solidFill>
                          <a:effectLst/>
                        </a:rPr>
                        <a:t>-3 </a:t>
                      </a: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--------------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------------------ mg dm</a:t>
                      </a:r>
                      <a:r>
                        <a:rPr lang="pt-BR" sz="1000" b="1" baseline="30000" dirty="0">
                          <a:solidFill>
                            <a:schemeClr val="tx2"/>
                          </a:solidFill>
                          <a:effectLst/>
                        </a:rPr>
                        <a:t>-3 </a:t>
                      </a: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------------------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%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4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5,5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25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40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68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53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0,3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3,4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pt-BR" sz="11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pt-BR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6761" y="4221088"/>
            <a:ext cx="913723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-18596" y="3882534"/>
            <a:ext cx="9137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</a:rPr>
              <a:t>Tabela 1.</a:t>
            </a:r>
            <a:r>
              <a:rPr lang="pt-BR" sz="1600" dirty="0">
                <a:solidFill>
                  <a:schemeClr val="tx2"/>
                </a:solidFill>
              </a:rPr>
              <a:t> Característica química média do solo na área experimental de 0-100 cm, em novembro de 2012.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18597" y="5373216"/>
            <a:ext cx="916935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-25358" y="4581128"/>
            <a:ext cx="916935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-5918" y="5013176"/>
            <a:ext cx="916935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8" descr="http://t0.gstatic.com/images?q=tbn:ANd9GcRV01uCF7jPKRtNImJVFENao729h1Xdh6CcxILm5KSxapMRxElw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09" y="3416027"/>
            <a:ext cx="503757" cy="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2138245" y="3718761"/>
            <a:ext cx="0" cy="115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514509" y="3705192"/>
            <a:ext cx="0" cy="115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890773" y="3718761"/>
            <a:ext cx="0" cy="115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2115888" y="4883093"/>
            <a:ext cx="4795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115888" y="3718761"/>
            <a:ext cx="2398621" cy="11385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-20979" y="4883093"/>
            <a:ext cx="2159224" cy="53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 flipV="1">
            <a:off x="6890773" y="4883093"/>
            <a:ext cx="2232248" cy="53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904928" y="3701748"/>
            <a:ext cx="2218093" cy="11385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-20979" y="3728957"/>
            <a:ext cx="2159224" cy="111837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4514509" y="3708768"/>
            <a:ext cx="2376264" cy="114855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513488" y="3708768"/>
            <a:ext cx="2377285" cy="1162121"/>
          </a:xfrm>
          <a:prstGeom prst="line">
            <a:avLst/>
          </a:prstGeom>
          <a:ln w="158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2135934" y="3701748"/>
            <a:ext cx="2376264" cy="1148552"/>
          </a:xfrm>
          <a:prstGeom prst="line">
            <a:avLst/>
          </a:prstGeom>
          <a:ln w="158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2135934" y="3728957"/>
            <a:ext cx="4775154" cy="0"/>
          </a:xfrm>
          <a:prstGeom prst="line">
            <a:avLst/>
          </a:prstGeom>
          <a:ln w="158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170611" y="414521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Água</a:t>
            </a:r>
            <a:endParaRPr lang="pt-BR" sz="105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639743" y="415310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Efluente</a:t>
            </a:r>
            <a:endParaRPr lang="pt-BR" sz="105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560336" y="414521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Efluente</a:t>
            </a:r>
            <a:endParaRPr lang="pt-BR" sz="105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6029468" y="415310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Água</a:t>
            </a:r>
            <a:endParaRPr lang="pt-BR" sz="1050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6927376" y="416402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Água</a:t>
            </a:r>
            <a:endParaRPr lang="pt-BR" sz="105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271838" y="414521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Água</a:t>
            </a:r>
            <a:endParaRPr lang="pt-BR" sz="105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2152726" y="3447158"/>
            <a:ext cx="2360761" cy="25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Lâmina aplicada</a:t>
            </a:r>
            <a:endParaRPr lang="pt-BR" sz="105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4501437" y="3474367"/>
            <a:ext cx="2360761" cy="25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/>
              <a:t>Lâmina aplicada</a:t>
            </a:r>
            <a:endParaRPr lang="pt-BR" sz="1050" b="1" dirty="0"/>
          </a:p>
        </p:txBody>
      </p:sp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61267"/>
              </p:ext>
            </p:extLst>
          </p:nvPr>
        </p:nvGraphicFramePr>
        <p:xfrm>
          <a:off x="-27807" y="4905896"/>
          <a:ext cx="9143985" cy="195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14"/>
                <a:gridCol w="399114"/>
                <a:gridCol w="399114"/>
                <a:gridCol w="429158"/>
                <a:gridCol w="432048"/>
                <a:gridCol w="216024"/>
                <a:gridCol w="363446"/>
                <a:gridCol w="433731"/>
                <a:gridCol w="433731"/>
                <a:gridCol w="433731"/>
                <a:gridCol w="495601"/>
                <a:gridCol w="216024"/>
                <a:gridCol w="454405"/>
                <a:gridCol w="360040"/>
                <a:gridCol w="425721"/>
                <a:gridCol w="433731"/>
                <a:gridCol w="486343"/>
                <a:gridCol w="216024"/>
                <a:gridCol w="438324"/>
                <a:gridCol w="377368"/>
                <a:gridCol w="433731"/>
                <a:gridCol w="433731"/>
                <a:gridCol w="433731"/>
              </a:tblGrid>
              <a:tr h="1952104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E4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E5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E4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</a:rPr>
                        <a:t>E1</a:t>
                      </a:r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2" name="Chave direita 31"/>
          <p:cNvSpPr/>
          <p:nvPr/>
        </p:nvSpPr>
        <p:spPr>
          <a:xfrm rot="10800000">
            <a:off x="1763688" y="4944751"/>
            <a:ext cx="77725" cy="1940633"/>
          </a:xfrm>
          <a:prstGeom prst="rightBrace">
            <a:avLst>
              <a:gd name="adj1" fmla="val 146294"/>
              <a:gd name="adj2" fmla="val 49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-123224" y="6109004"/>
            <a:ext cx="1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Repetição 2</a:t>
            </a:r>
            <a:endParaRPr lang="pt-BR" sz="16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-98705" y="5100892"/>
            <a:ext cx="1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Repetição 3</a:t>
            </a:r>
            <a:endParaRPr lang="pt-BR" sz="1600" b="1" dirty="0"/>
          </a:p>
        </p:txBody>
      </p:sp>
      <p:sp>
        <p:nvSpPr>
          <p:cNvPr id="40" name="Chave direita 39"/>
          <p:cNvSpPr/>
          <p:nvPr/>
        </p:nvSpPr>
        <p:spPr>
          <a:xfrm>
            <a:off x="7158571" y="4917633"/>
            <a:ext cx="77725" cy="1940633"/>
          </a:xfrm>
          <a:prstGeom prst="rightBrace">
            <a:avLst>
              <a:gd name="adj1" fmla="val 146294"/>
              <a:gd name="adj2" fmla="val 49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7298884" y="6109004"/>
            <a:ext cx="1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Repetição 1</a:t>
            </a:r>
            <a:endParaRPr lang="pt-BR" sz="16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7320430" y="5100892"/>
            <a:ext cx="180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Repetição 4</a:t>
            </a:r>
            <a:endParaRPr lang="pt-BR" sz="16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154077" y="6581267"/>
            <a:ext cx="5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0,11</a:t>
            </a:r>
            <a:endParaRPr lang="pt-BR" sz="1200" b="1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3922192" y="657863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1,0</a:t>
            </a:r>
            <a:endParaRPr lang="pt-BR" sz="1200" b="1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3436781" y="657474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0,87</a:t>
            </a:r>
            <a:endParaRPr lang="pt-BR" sz="1200" b="1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007371" y="657525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0,6</a:t>
            </a:r>
            <a:endParaRPr lang="pt-BR" sz="1200" b="1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2569640" y="6579350"/>
            <a:ext cx="5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0,31</a:t>
            </a:r>
            <a:endParaRPr lang="pt-BR" sz="12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4604084" y="6566715"/>
            <a:ext cx="5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1,0</a:t>
            </a:r>
            <a:endParaRPr lang="pt-BR" sz="12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6300191" y="656408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0,11</a:t>
            </a:r>
            <a:endParaRPr lang="pt-BR" sz="12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796135" y="656671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0,31</a:t>
            </a:r>
            <a:endParaRPr lang="pt-BR" sz="12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457378" y="6560705"/>
            <a:ext cx="41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0,6</a:t>
            </a:r>
            <a:endParaRPr lang="pt-BR" sz="1200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5019647" y="6564798"/>
            <a:ext cx="5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0,87</a:t>
            </a:r>
            <a:endParaRPr lang="pt-BR" sz="1200" b="1" dirty="0"/>
          </a:p>
        </p:txBody>
      </p:sp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2101625088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" name="Picture 8" descr="http://t0.gstatic.com/images?q=tbn:ANd9GcRV01uCF7jPKRtNImJVFENao729h1Xdh6CcxILm5KSxapMRxElw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57" y="3405533"/>
            <a:ext cx="503757" cy="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http://t0.gstatic.com/images?q=tbn:ANd9GcRV01uCF7jPKRtNImJVFENao729h1Xdh6CcxILm5KSxapMRxElw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19" y="3401910"/>
            <a:ext cx="503757" cy="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tângulo 78"/>
          <p:cNvSpPr/>
          <p:nvPr/>
        </p:nvSpPr>
        <p:spPr>
          <a:xfrm>
            <a:off x="0" y="1628800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Linha tripla (LAUER, 1983)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6761" y="217696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- 20 parcelas de 14,4 m</a:t>
            </a:r>
            <a:r>
              <a:rPr lang="pt-BR" sz="2000" baseline="30000" dirty="0" smtClean="0">
                <a:solidFill>
                  <a:schemeClr val="tx2"/>
                </a:solidFill>
              </a:rPr>
              <a:t>2  </a:t>
            </a:r>
            <a:r>
              <a:rPr lang="pt-BR" sz="2000" dirty="0" smtClean="0">
                <a:solidFill>
                  <a:schemeClr val="tx2"/>
                </a:solidFill>
              </a:rPr>
              <a:t>(2,4 m de largura e 6 m de comprimento)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0" y="270146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- 5 tratamentos 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1176582710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2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20656" y="226932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Fertirrigação </a:t>
            </a:r>
            <a:r>
              <a:rPr lang="pt-B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Demanda hídrica                          FAO56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pt-B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                      Demanda nutricional (N)            Vilela et al. (1998)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5" y="1619013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Dados climáticos </a:t>
            </a:r>
            <a:r>
              <a:rPr lang="pt-B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FCAV-UNESP (Ciências Exatas)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20656" y="3284984"/>
            <a:ext cx="914400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As lâminas de irrigação foram 750, 661 e 842 mm para o verão, outono-inverno e primavera, respectivamente.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20656" y="4258810"/>
            <a:ext cx="914400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Foram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aplicados via EET de acordo com as seguintes quantidades (kg ha</a:t>
            </a:r>
            <a:r>
              <a:rPr lang="pt-BR" sz="2000" baseline="30000" dirty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) para o tratamento E5: N=1.132, P=21, K=463, Ca=358, Mg=108, Na=1.428. </a:t>
            </a:r>
          </a:p>
        </p:txBody>
      </p:sp>
    </p:spTree>
    <p:extLst>
      <p:ext uri="{BB962C8B-B14F-4D97-AF65-F5344CB8AC3E}">
        <p14:creationId xmlns:p14="http://schemas.microsoft.com/office/powerpoint/2010/main" val="40657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4273414867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tângulo 12"/>
          <p:cNvSpPr/>
          <p:nvPr/>
        </p:nvSpPr>
        <p:spPr>
          <a:xfrm>
            <a:off x="175" y="14969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Tabela 2</a:t>
            </a:r>
            <a:r>
              <a:rPr lang="pt-BR" sz="2000" b="1" dirty="0" smtClean="0"/>
              <a:t>.</a:t>
            </a:r>
            <a:r>
              <a:rPr lang="pt-BR" sz="2000" dirty="0" smtClean="0"/>
              <a:t> </a:t>
            </a:r>
            <a:r>
              <a:rPr lang="pt-BR" sz="2000" dirty="0"/>
              <a:t>Características químicas, físicas e microbiológicas do EET da ETE de Jaboticabal, em </a:t>
            </a:r>
            <a:r>
              <a:rPr lang="pt-BR" sz="2000" dirty="0" smtClean="0"/>
              <a:t>2014</a:t>
            </a:r>
            <a:r>
              <a:rPr lang="pt-BR" sz="2000" dirty="0">
                <a:solidFill>
                  <a:schemeClr val="tx2"/>
                </a:solidFill>
              </a:rPr>
              <a:t>.</a:t>
            </a:r>
            <a:endParaRPr lang="pt-BR" sz="2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02802"/>
              </p:ext>
            </p:extLst>
          </p:nvPr>
        </p:nvGraphicFramePr>
        <p:xfrm>
          <a:off x="0" y="2204864"/>
          <a:ext cx="9144175" cy="431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279"/>
                <a:gridCol w="1540165"/>
                <a:gridCol w="840719"/>
                <a:gridCol w="1017556"/>
                <a:gridCol w="1223043"/>
                <a:gridCol w="1674523"/>
                <a:gridCol w="1480890"/>
              </a:tblGrid>
              <a:tr h="6637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Elementos</a:t>
                      </a:r>
                      <a:endParaRPr lang="pt-BR" sz="10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Unidades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Verão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Outono-Inverno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Primavera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Média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Parâmetros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 anchor="ctr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pH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-</a:t>
                      </a:r>
                      <a:endParaRPr lang="pt-BR" sz="10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6,7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7,2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7,0±0,3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5-9</a:t>
                      </a:r>
                      <a:r>
                        <a:rPr lang="pt-BR" sz="1400" baseline="30000">
                          <a:effectLst/>
                        </a:rPr>
                        <a:t>a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dS m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0,44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0,49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0,42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0,46±0,01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&lt;3</a:t>
                      </a:r>
                      <a:r>
                        <a:rPr lang="pt-BR" sz="1400" baseline="30000">
                          <a:effectLst/>
                        </a:rPr>
                        <a:t>b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Ntotal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44,3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57,8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51,7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52,9±7,0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K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19,1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17,2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20,3±7,2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10-40</a:t>
                      </a:r>
                      <a:r>
                        <a:rPr lang="pt-BR" sz="1400" baseline="30000">
                          <a:effectLst/>
                        </a:rPr>
                        <a:t>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1,1±0,4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&lt;2</a:t>
                      </a:r>
                      <a:r>
                        <a:rPr lang="pt-BR" sz="1400" baseline="30000">
                          <a:effectLst/>
                        </a:rPr>
                        <a:t>b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15,9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21,2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15,5±6,4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20-120</a:t>
                      </a:r>
                      <a:r>
                        <a:rPr lang="pt-BR" sz="1400" baseline="30000">
                          <a:effectLst/>
                        </a:rPr>
                        <a:t>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7,5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4,9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7,0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6,2±2,6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10-50</a:t>
                      </a:r>
                      <a:r>
                        <a:rPr lang="pt-BR" sz="1400" baseline="30000">
                          <a:effectLst/>
                        </a:rPr>
                        <a:t>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Na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mg L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60,3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54,1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64,3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58,8±8,7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50-250</a:t>
                      </a:r>
                      <a:r>
                        <a:rPr lang="pt-BR" sz="1400" baseline="30000">
                          <a:effectLst/>
                        </a:rPr>
                        <a:t>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RAS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-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20,0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16,7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17,8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18,0±2,9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4,5-7,5</a:t>
                      </a:r>
                      <a:r>
                        <a:rPr lang="pt-BR" sz="1400" baseline="30000">
                          <a:effectLst/>
                        </a:rPr>
                        <a:t>e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CT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NMP</a:t>
                      </a:r>
                      <a:r>
                        <a:rPr lang="pt-BR" sz="1400" baseline="30000" dirty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100</a:t>
                      </a:r>
                      <a:r>
                        <a:rPr lang="pt-BR" sz="1400" baseline="30000" dirty="0">
                          <a:effectLst/>
                        </a:rPr>
                        <a:t>-1 </a:t>
                      </a:r>
                      <a:r>
                        <a:rPr lang="pt-BR" sz="1400" dirty="0">
                          <a:effectLst/>
                        </a:rPr>
                        <a:t>ml</a:t>
                      </a:r>
                      <a:endParaRPr lang="pt-BR" sz="10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9.450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102.666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16.350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51.371±62.795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&lt;10.000</a:t>
                      </a:r>
                      <a:r>
                        <a:rPr lang="pt-BR" sz="1400" baseline="30000">
                          <a:effectLst/>
                        </a:rPr>
                        <a:t>c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  <a:tr h="33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EC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NMP</a:t>
                      </a:r>
                      <a:r>
                        <a:rPr lang="pt-BR" sz="1400" baseline="30000">
                          <a:effectLst/>
                        </a:rPr>
                        <a:t> </a:t>
                      </a:r>
                      <a:r>
                        <a:rPr lang="pt-BR" sz="1400">
                          <a:effectLst/>
                        </a:rPr>
                        <a:t>100</a:t>
                      </a:r>
                      <a:r>
                        <a:rPr lang="pt-BR" sz="1400" baseline="30000">
                          <a:effectLst/>
                        </a:rPr>
                        <a:t>-1</a:t>
                      </a:r>
                      <a:r>
                        <a:rPr lang="pt-BR" sz="1400">
                          <a:effectLst/>
                        </a:rPr>
                        <a:t> ml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495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6.370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11.650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6.200±8.267</a:t>
                      </a:r>
                      <a:endParaRPr lang="pt-BR" sz="100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&lt;1.000</a:t>
                      </a:r>
                      <a:r>
                        <a:rPr lang="pt-BR" sz="1400" baseline="30000" dirty="0">
                          <a:effectLst/>
                        </a:rPr>
                        <a:t>d</a:t>
                      </a:r>
                      <a:endParaRPr lang="pt-BR" sz="1000" dirty="0">
                        <a:effectLst/>
                        <a:latin typeface="Century Schoolbook"/>
                        <a:ea typeface="Century Schoolbook"/>
                        <a:cs typeface="Century Schoolbook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-2357" y="6519446"/>
            <a:ext cx="9146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Obs.: pH: Potencial </a:t>
            </a:r>
            <a:r>
              <a:rPr lang="pt-BR" sz="800" dirty="0" err="1"/>
              <a:t>hidrogeniônico</a:t>
            </a:r>
            <a:r>
              <a:rPr lang="pt-BR" sz="800" dirty="0"/>
              <a:t>; CE: Condutividade elétrica; COT: Carbono orgânico total; NO</a:t>
            </a:r>
            <a:r>
              <a:rPr lang="pt-BR" sz="800" baseline="-25000" dirty="0"/>
              <a:t>3</a:t>
            </a:r>
            <a:r>
              <a:rPr lang="pt-BR" sz="800" dirty="0"/>
              <a:t>: Nitrato; NO</a:t>
            </a:r>
            <a:r>
              <a:rPr lang="pt-BR" sz="800" baseline="-25000" dirty="0"/>
              <a:t>2</a:t>
            </a:r>
            <a:r>
              <a:rPr lang="pt-BR" sz="800" dirty="0"/>
              <a:t>: Nitrito; NH</a:t>
            </a:r>
            <a:r>
              <a:rPr lang="pt-BR" sz="800" baseline="-25000" dirty="0"/>
              <a:t>3</a:t>
            </a:r>
            <a:r>
              <a:rPr lang="pt-BR" sz="800" dirty="0"/>
              <a:t>: amônia; </a:t>
            </a:r>
            <a:r>
              <a:rPr lang="pt-BR" sz="800" dirty="0" err="1"/>
              <a:t>Ntotal</a:t>
            </a:r>
            <a:r>
              <a:rPr lang="pt-BR" sz="800" dirty="0"/>
              <a:t>: nitrogênio total; </a:t>
            </a:r>
            <a:r>
              <a:rPr lang="pt-BR" sz="800" dirty="0" err="1"/>
              <a:t>Fetotal</a:t>
            </a:r>
            <a:r>
              <a:rPr lang="pt-BR" sz="800" dirty="0"/>
              <a:t>: Ferro total; K: Potássio; P: Fósforo; Ca: Cálcio; Mg: Magnésio; RAS: Razão de adsorção de sódio; CT: Coliformes totais; EC: Escherichia Coli. Fonte: </a:t>
            </a:r>
            <a:r>
              <a:rPr lang="pt-BR" sz="800" baseline="30000" dirty="0" err="1"/>
              <a:t>a</a:t>
            </a:r>
            <a:r>
              <a:rPr lang="pt-BR" sz="800" dirty="0" err="1"/>
              <a:t>Brasil</a:t>
            </a:r>
            <a:r>
              <a:rPr lang="pt-BR" sz="800" dirty="0"/>
              <a:t> (2011); </a:t>
            </a:r>
            <a:r>
              <a:rPr lang="pt-BR" sz="800" baseline="30000" dirty="0" err="1"/>
              <a:t>b</a:t>
            </a:r>
            <a:r>
              <a:rPr lang="pt-BR" sz="800" dirty="0" err="1"/>
              <a:t>Ayers</a:t>
            </a:r>
            <a:r>
              <a:rPr lang="pt-BR" sz="800" dirty="0"/>
              <a:t> e </a:t>
            </a:r>
            <a:r>
              <a:rPr lang="pt-BR" sz="800" dirty="0" err="1"/>
              <a:t>Westcot</a:t>
            </a:r>
            <a:r>
              <a:rPr lang="pt-BR" sz="800" dirty="0"/>
              <a:t> (1976); </a:t>
            </a:r>
            <a:r>
              <a:rPr lang="pt-BR" sz="800" baseline="30000" dirty="0" err="1"/>
              <a:t>c</a:t>
            </a:r>
            <a:r>
              <a:rPr lang="pt-BR" sz="800" dirty="0" err="1"/>
              <a:t>Brasil</a:t>
            </a:r>
            <a:r>
              <a:rPr lang="pt-BR" sz="800" dirty="0"/>
              <a:t> (2006); </a:t>
            </a:r>
            <a:r>
              <a:rPr lang="pt-BR" sz="800" baseline="30000" dirty="0" err="1"/>
              <a:t>d</a:t>
            </a:r>
            <a:r>
              <a:rPr lang="pt-BR" sz="800" dirty="0" err="1"/>
              <a:t>Cordeiro</a:t>
            </a:r>
            <a:r>
              <a:rPr lang="pt-BR" sz="800" dirty="0"/>
              <a:t> (2001); </a:t>
            </a:r>
            <a:r>
              <a:rPr lang="pt-BR" sz="800" baseline="30000" dirty="0" err="1"/>
              <a:t>g</a:t>
            </a:r>
            <a:r>
              <a:rPr lang="pt-BR" sz="800" dirty="0" err="1"/>
              <a:t>Feigin</a:t>
            </a:r>
            <a:r>
              <a:rPr lang="pt-BR" sz="800" dirty="0"/>
              <a:t>, Ravina e </a:t>
            </a:r>
            <a:r>
              <a:rPr lang="pt-BR" sz="800" dirty="0" err="1"/>
              <a:t>Shalhevet</a:t>
            </a:r>
            <a:r>
              <a:rPr lang="pt-BR" sz="800" dirty="0"/>
              <a:t> (1991).</a:t>
            </a:r>
          </a:p>
        </p:txBody>
      </p:sp>
    </p:spTree>
    <p:extLst>
      <p:ext uri="{BB962C8B-B14F-4D97-AF65-F5344CB8AC3E}">
        <p14:creationId xmlns:p14="http://schemas.microsoft.com/office/powerpoint/2010/main" val="2934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2" descr="Resultado de imagem para unesp jabotica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4" descr="Resultado de imagem para unesp jaboticab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6" descr="Resultado de imagem para unesp jaboticab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9" name="Diagrama 68"/>
          <p:cNvGraphicFramePr/>
          <p:nvPr>
            <p:extLst>
              <p:ext uri="{D42A27DB-BD31-4B8C-83A1-F6EECF244321}">
                <p14:modId xmlns:p14="http://schemas.microsoft.com/office/powerpoint/2010/main" val="599033598"/>
              </p:ext>
            </p:extLst>
          </p:nvPr>
        </p:nvGraphicFramePr>
        <p:xfrm>
          <a:off x="107504" y="116632"/>
          <a:ext cx="894156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8388424" y="1196752"/>
            <a:ext cx="529208" cy="228600"/>
            <a:chOff x="8388424" y="1256184"/>
            <a:chExt cx="529208" cy="2286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032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823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256184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" name="Retângulo 78"/>
          <p:cNvSpPr/>
          <p:nvPr/>
        </p:nvSpPr>
        <p:spPr>
          <a:xfrm>
            <a:off x="0" y="16985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Colheita a cada 28 dias (07/01/2014 à 06/01/2015)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82" name="Image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71" r="22668" b="4190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5159" y="2636912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Auxílio de um gabarito (0,25 m</a:t>
            </a:r>
            <a:r>
              <a:rPr lang="pt-BR" sz="2000" baseline="30000" dirty="0" smtClean="0">
                <a:solidFill>
                  <a:schemeClr val="tx2"/>
                </a:solidFill>
              </a:rPr>
              <a:t>2</a:t>
            </a:r>
            <a:r>
              <a:rPr lang="pt-BR" sz="2000" dirty="0" smtClean="0">
                <a:solidFill>
                  <a:schemeClr val="tx2"/>
                </a:solidFill>
              </a:rPr>
              <a:t>) à 15 cm (MS à 65°C)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3573016"/>
            <a:ext cx="9144000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Proteína bruta (PB) e Fibra em Detergente Neutro (FDN) </a:t>
            </a:r>
            <a:r>
              <a:rPr lang="pt-BR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Silva e Queiroz (2006)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365104"/>
            <a:ext cx="9144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- Função de resposta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1181</Words>
  <Application>Microsoft Office PowerPoint</Application>
  <PresentationFormat>Apresentação na tela (4:3)</PresentationFormat>
  <Paragraphs>405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Gilmar</dc:creator>
  <cp:lastModifiedBy>ctbc</cp:lastModifiedBy>
  <cp:revision>35</cp:revision>
  <dcterms:created xsi:type="dcterms:W3CDTF">2015-04-13T18:37:39Z</dcterms:created>
  <dcterms:modified xsi:type="dcterms:W3CDTF">2015-05-26T20:12:01Z</dcterms:modified>
</cp:coreProperties>
</file>