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sldIdLst>
    <p:sldId id="256" r:id="rId2"/>
    <p:sldId id="257" r:id="rId3"/>
    <p:sldId id="270" r:id="rId4"/>
    <p:sldId id="258" r:id="rId5"/>
    <p:sldId id="271" r:id="rId6"/>
    <p:sldId id="264" r:id="rId7"/>
    <p:sldId id="260" r:id="rId8"/>
    <p:sldId id="268" r:id="rId9"/>
    <p:sldId id="267" r:id="rId10"/>
    <p:sldId id="266" r:id="rId11"/>
    <p:sldId id="275" r:id="rId12"/>
    <p:sldId id="276" r:id="rId13"/>
    <p:sldId id="277" r:id="rId14"/>
    <p:sldId id="274" r:id="rId15"/>
    <p:sldId id="278" r:id="rId16"/>
    <p:sldId id="279" r:id="rId17"/>
    <p:sldId id="280" r:id="rId18"/>
    <p:sldId id="281" r:id="rId19"/>
    <p:sldId id="272" r:id="rId20"/>
    <p:sldId id="282" r:id="rId21"/>
    <p:sldId id="262" r:id="rId22"/>
    <p:sldId id="283" r:id="rId23"/>
    <p:sldId id="263" r:id="rId24"/>
    <p:sldId id="284" r:id="rId25"/>
    <p:sldId id="285" r:id="rId26"/>
    <p:sldId id="286" r:id="rId27"/>
    <p:sldId id="287" r:id="rId28"/>
    <p:sldId id="289" r:id="rId29"/>
    <p:sldId id="290" r:id="rId30"/>
    <p:sldId id="291"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ís" initials="LSM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1D09"/>
    <a:srgbClr val="F4B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00" autoAdjust="0"/>
    <p:restoredTop sz="95730" autoAdjust="0"/>
  </p:normalViewPr>
  <p:slideViewPr>
    <p:cSldViewPr>
      <p:cViewPr>
        <p:scale>
          <a:sx n="80" d="100"/>
          <a:sy n="80" d="100"/>
        </p:scale>
        <p:origin x="-1506"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5A89C9-3C26-491E-BFF3-556C4FA80183}" type="datetimeFigureOut">
              <a:rPr lang="pt-BR" smtClean="0"/>
              <a:pPr/>
              <a:t>26/05/2015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6F60C-EBE6-434A-8B08-7B7B58F896F8}" type="slidenum">
              <a:rPr lang="pt-BR" smtClean="0"/>
              <a:pPr/>
              <a:t>‹nº›</a:t>
            </a:fld>
            <a:endParaRPr lang="pt-BR"/>
          </a:p>
        </p:txBody>
      </p:sp>
    </p:spTree>
    <p:extLst>
      <p:ext uri="{BB962C8B-B14F-4D97-AF65-F5344CB8AC3E}">
        <p14:creationId xmlns:p14="http://schemas.microsoft.com/office/powerpoint/2010/main" val="3175554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1</a:t>
            </a:fld>
            <a:endParaRPr lang="pt-BR"/>
          </a:p>
        </p:txBody>
      </p:sp>
    </p:spTree>
    <p:extLst>
      <p:ext uri="{BB962C8B-B14F-4D97-AF65-F5344CB8AC3E}">
        <p14:creationId xmlns:p14="http://schemas.microsoft.com/office/powerpoint/2010/main" val="736025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Ao longo dessas etapas, reuniões foram realizadas entre integrantes do GT para melhor conduzir o processo de trabalho, definir as demandas, tais como aspectos conceituais e operacionais do sistema, e planejar um cronograma de ações. Reuniões também foram realizadas com outros atores, considerados chave em função de sua expertise no campo da gestão, do planejamento, da regulação, da prestação de serviços, e da participação e do controle social em saneamento. </a:t>
            </a:r>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latin typeface="+mn-lt"/>
                <a:ea typeface="+mn-ea"/>
                <a:cs typeface="+mn-cs"/>
              </a:rPr>
              <a:t>Após a consolidação dos formulários de questões dos blocos temáticos pela GT, foi proposto um processo avaliativo, denominado Painel de Especialistas, com o intuito de aprimorar e validar esses instrumentos de coleta do sistema municipal de informações.</a:t>
            </a:r>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11</a:t>
            </a:fld>
            <a:endParaRPr lang="pt-BR"/>
          </a:p>
        </p:txBody>
      </p:sp>
    </p:spTree>
    <p:extLst>
      <p:ext uri="{BB962C8B-B14F-4D97-AF65-F5344CB8AC3E}">
        <p14:creationId xmlns:p14="http://schemas.microsoft.com/office/powerpoint/2010/main" val="3860379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Foram enviados emails para os selecionados, contendo uma carta convite, os formulários propostos para o SIMISAB, bem como as instruções e critérios para uma avaliação virtual dos mesmos. Ao findar o prazo estabelecido para o recebimento das contribuições virtuais, todas as sugestões foram analisadas e sistematizadas em planilhas de Excel.</a:t>
            </a:r>
            <a:r>
              <a:rPr lang="pt-BR" sz="1200" kern="1200" dirty="0" smtClean="0">
                <a:solidFill>
                  <a:schemeClr val="tx1"/>
                </a:solidFill>
                <a:effectLst/>
                <a:latin typeface="+mn-lt"/>
                <a:ea typeface="+mn-ea"/>
                <a:cs typeface="+mn-cs"/>
              </a:rPr>
              <a:t>Os encaminhamentos da oficina foram colocados em prática, tendo sido reformulados os formulários de pesquisa do SIMISAB, os quais estão, atualmente, em processo de homologação em ambiente </a:t>
            </a:r>
            <a:r>
              <a:rPr lang="pt-BR" sz="1200" i="1" kern="1200" dirty="0" smtClean="0">
                <a:solidFill>
                  <a:schemeClr val="tx1"/>
                </a:solidFill>
                <a:effectLst/>
                <a:latin typeface="+mn-lt"/>
                <a:ea typeface="+mn-ea"/>
                <a:cs typeface="+mn-cs"/>
              </a:rPr>
              <a:t>Web</a:t>
            </a:r>
            <a:r>
              <a:rPr lang="pt-BR" sz="1200" kern="1200" dirty="0" smtClean="0">
                <a:solidFill>
                  <a:schemeClr val="tx1"/>
                </a:solidFill>
                <a:effectLst/>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12</a:t>
            </a:fld>
            <a:endParaRPr lang="pt-BR"/>
          </a:p>
        </p:txBody>
      </p:sp>
    </p:spTree>
    <p:extLst>
      <p:ext uri="{BB962C8B-B14F-4D97-AF65-F5344CB8AC3E}">
        <p14:creationId xmlns:p14="http://schemas.microsoft.com/office/powerpoint/2010/main" val="386037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latin typeface="+mn-lt"/>
                <a:ea typeface="+mn-ea"/>
                <a:cs typeface="+mn-cs"/>
              </a:rPr>
              <a:t>Quanto aos aspectos operacionais, o SIMISAB será acessado pelas prefeituras por intermédio do sítio eletrônico do Ministério das Cidades. Em primeiro lugar, os técnicos da prefeitura terão que realizar o </a:t>
            </a:r>
            <a:r>
              <a:rPr lang="pt-BR" sz="1200" i="1" kern="1200" dirty="0" smtClean="0">
                <a:solidFill>
                  <a:schemeClr val="tx1"/>
                </a:solidFill>
                <a:latin typeface="+mn-lt"/>
                <a:ea typeface="+mn-ea"/>
                <a:cs typeface="+mn-cs"/>
              </a:rPr>
              <a:t>download</a:t>
            </a:r>
            <a:r>
              <a:rPr lang="pt-BR" sz="1200" kern="1200" dirty="0" smtClean="0">
                <a:solidFill>
                  <a:schemeClr val="tx1"/>
                </a:solidFill>
                <a:latin typeface="+mn-lt"/>
                <a:ea typeface="+mn-ea"/>
                <a:cs typeface="+mn-cs"/>
              </a:rPr>
              <a:t> do programa e depois salvá-lo no computador da instituição.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Foi pensada uma integração com o SNIS, a qual se dará de forma gradual e, inicialmente, a partir da criação de um Módulo de Gestão Municipal neste último sistema. Possivelmente, em período mais à frente, espera-se que se constitua na base única do SINISA.</a:t>
            </a: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13</a:t>
            </a:fld>
            <a:endParaRPr lang="pt-BR"/>
          </a:p>
        </p:txBody>
      </p:sp>
    </p:spTree>
    <p:extLst>
      <p:ext uri="{BB962C8B-B14F-4D97-AF65-F5344CB8AC3E}">
        <p14:creationId xmlns:p14="http://schemas.microsoft.com/office/powerpoint/2010/main" val="386037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O módulo de “Informações de Cadastro e Contexto” visa caracterizar o município a partir de dados socioeconômicos, demográficos, relativos à sua localização, e aspectos institucionais dos serviços, como identificação e cadastramento dos prestadores bem como levantamento de informações sobre existência de gestão associada. O módulo “Gestão do Saneamento”, por sua vez, abriga seis Blocos Temáticos, que objetivam levantar informações sobre as diferentes dimensões da gestão dos serviços de saneamento: 1) “Política Municipal de Saneamento Básico”; 2) “Planos Municipais de Saneamento Básico”; 3) “Controle Social”, 4) “Regulação e Fiscalização”, 5) “Saneamento Rural” e 6) “Saneamento em Comunidades Tradicionais” </a:t>
            </a: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14</a:t>
            </a:fld>
            <a:endParaRPr lang="pt-BR"/>
          </a:p>
        </p:txBody>
      </p:sp>
    </p:spTree>
    <p:extLst>
      <p:ext uri="{BB962C8B-B14F-4D97-AF65-F5344CB8AC3E}">
        <p14:creationId xmlns:p14="http://schemas.microsoft.com/office/powerpoint/2010/main" val="386037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visa caracterizar o município a partir de dados socioeconômicos, demográficos, relativos à sua localização, e aspectos institucionais dos serviços, como identificação e cadastramento dos prestadores – informações como nome, tipo de prestação, se concessão ou não, </a:t>
            </a:r>
            <a:r>
              <a:rPr lang="pt-BR" sz="1200" kern="1200" dirty="0" err="1" smtClean="0">
                <a:solidFill>
                  <a:schemeClr val="tx1"/>
                </a:solidFill>
                <a:effectLst/>
                <a:latin typeface="+mn-lt"/>
                <a:ea typeface="+mn-ea"/>
                <a:cs typeface="+mn-cs"/>
              </a:rPr>
              <a:t>abragência</a:t>
            </a:r>
            <a:r>
              <a:rPr lang="pt-BR" sz="1200" kern="1200" dirty="0" smtClean="0">
                <a:solidFill>
                  <a:schemeClr val="tx1"/>
                </a:solidFill>
                <a:effectLst/>
                <a:latin typeface="+mn-lt"/>
                <a:ea typeface="+mn-ea"/>
                <a:cs typeface="+mn-cs"/>
              </a:rPr>
              <a:t>, se local ou mais ampla, e quais os serviços de saneamento por eles operacionalizados -, bem como levantamento de informações sobre existência de gestão associada.</a:t>
            </a: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15</a:t>
            </a:fld>
            <a:endParaRPr lang="pt-BR"/>
          </a:p>
        </p:txBody>
      </p:sp>
    </p:spTree>
    <p:extLst>
      <p:ext uri="{BB962C8B-B14F-4D97-AF65-F5344CB8AC3E}">
        <p14:creationId xmlns:p14="http://schemas.microsoft.com/office/powerpoint/2010/main" val="3860379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abriga seis Blocos Temáticos, que objetivam levantar informações sobre as diferentes dimensões da gestão dos serviços de saneamento: 1) “Política Municipal de Saneamento Básico”; 2) “Planos Municipais de Saneamento Básico”; 3) “Controle Social”, 4) “Regulação e Fiscalização”, 5) “Saneamento Rural” e 6) “Saneamento em Comunidades Tradicionais” (Figura 1). </a:t>
            </a:r>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16</a:t>
            </a:fld>
            <a:endParaRPr lang="pt-BR"/>
          </a:p>
        </p:txBody>
      </p:sp>
    </p:spTree>
    <p:extLst>
      <p:ext uri="{BB962C8B-B14F-4D97-AF65-F5344CB8AC3E}">
        <p14:creationId xmlns:p14="http://schemas.microsoft.com/office/powerpoint/2010/main" val="3860379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constitui-se dos formulários de coleta de dados de abastecimento de água, esgotamento sanitário e resíduos sólidos, transpostos do SNIS. Apesar da prestação de serviço ser uma das dimensões da gestão, foi necessário deixá-la num módulo à parte por questões de aproveitamento de uma tecnologia operacional já estabelecida. Além disso, o SNIS é um sistema de informação já consolidado, gerido pelo Ministério das Cidades, sendo grande parte das informações por ele levantadas de caráter quantitativo, diferentemente das informações contempladas no módulo de gestão. Permite, portanto, pelo caráter quantitativo das informações, a construção de indicadores. </a:t>
            </a:r>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17</a:t>
            </a:fld>
            <a:endParaRPr lang="pt-BR"/>
          </a:p>
        </p:txBody>
      </p:sp>
    </p:spTree>
    <p:extLst>
      <p:ext uri="{BB962C8B-B14F-4D97-AF65-F5344CB8AC3E}">
        <p14:creationId xmlns:p14="http://schemas.microsoft.com/office/powerpoint/2010/main" val="386037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 módulo “Monitoramento e Avaliação”</a:t>
            </a:r>
            <a:r>
              <a:rPr lang="pt-BR" sz="1200" kern="1200" baseline="0" dirty="0" smtClean="0">
                <a:solidFill>
                  <a:schemeClr val="tx1"/>
                </a:solidFill>
                <a:effectLst/>
                <a:latin typeface="+mn-lt"/>
                <a:ea typeface="+mn-ea"/>
                <a:cs typeface="+mn-cs"/>
              </a:rPr>
              <a:t> c</a:t>
            </a:r>
            <a:r>
              <a:rPr lang="pt-BR" sz="1200" kern="1200" dirty="0" smtClean="0">
                <a:solidFill>
                  <a:schemeClr val="tx1"/>
                </a:solidFill>
                <a:effectLst/>
                <a:latin typeface="+mn-lt"/>
                <a:ea typeface="+mn-ea"/>
                <a:cs typeface="+mn-cs"/>
              </a:rPr>
              <a:t>onsiste nos indicadores calculados pelo</a:t>
            </a:r>
            <a:r>
              <a:rPr lang="pt-BR" sz="1200" kern="1200" baseline="0" dirty="0" smtClean="0">
                <a:solidFill>
                  <a:schemeClr val="tx1"/>
                </a:solidFill>
                <a:effectLst/>
                <a:latin typeface="+mn-lt"/>
                <a:ea typeface="+mn-ea"/>
                <a:cs typeface="+mn-cs"/>
              </a:rPr>
              <a:t> SNIS, </a:t>
            </a:r>
            <a:r>
              <a:rPr lang="pt-BR" sz="1200" kern="1200" dirty="0" smtClean="0">
                <a:solidFill>
                  <a:schemeClr val="tx1"/>
                </a:solidFill>
                <a:effectLst/>
                <a:latin typeface="+mn-lt"/>
                <a:ea typeface="+mn-ea"/>
                <a:cs typeface="+mn-cs"/>
              </a:rPr>
              <a:t>também transpostos fielmente,</a:t>
            </a:r>
            <a:r>
              <a:rPr lang="pt-BR" sz="1200" kern="1200" baseline="0" dirty="0" smtClean="0">
                <a:solidFill>
                  <a:schemeClr val="tx1"/>
                </a:solidFill>
                <a:effectLst/>
                <a:latin typeface="+mn-lt"/>
                <a:ea typeface="+mn-ea"/>
                <a:cs typeface="+mn-cs"/>
              </a:rPr>
              <a:t> assim como os formulários de águas e esgotos e resíduos sólidos, e </a:t>
            </a:r>
            <a:r>
              <a:rPr lang="pt-BR" sz="1200" kern="1200" dirty="0" smtClean="0">
                <a:solidFill>
                  <a:schemeClr val="tx1"/>
                </a:solidFill>
                <a:effectLst/>
                <a:latin typeface="+mn-lt"/>
                <a:ea typeface="+mn-ea"/>
                <a:cs typeface="+mn-cs"/>
              </a:rPr>
              <a:t>dizem respeito à prestação dos serviços de saneamento. A implantação</a:t>
            </a:r>
            <a:r>
              <a:rPr lang="pt-BR" sz="1200" kern="1200" baseline="0" dirty="0" smtClean="0">
                <a:solidFill>
                  <a:schemeClr val="tx1"/>
                </a:solidFill>
                <a:effectLst/>
                <a:latin typeface="+mn-lt"/>
                <a:ea typeface="+mn-ea"/>
                <a:cs typeface="+mn-cs"/>
              </a:rPr>
              <a:t> deste </a:t>
            </a:r>
            <a:r>
              <a:rPr lang="pt-BR" sz="1200" kern="1200" dirty="0" smtClean="0">
                <a:solidFill>
                  <a:schemeClr val="tx1"/>
                </a:solidFill>
                <a:effectLst/>
                <a:latin typeface="+mn-lt"/>
                <a:ea typeface="+mn-ea"/>
                <a:cs typeface="+mn-cs"/>
              </a:rPr>
              <a:t>módul</a:t>
            </a:r>
            <a:r>
              <a:rPr lang="pt-BR" sz="1200" kern="1200" baseline="0" dirty="0" smtClean="0">
                <a:solidFill>
                  <a:schemeClr val="tx1"/>
                </a:solidFill>
                <a:effectLst/>
                <a:latin typeface="+mn-lt"/>
                <a:ea typeface="+mn-ea"/>
                <a:cs typeface="+mn-cs"/>
              </a:rPr>
              <a:t>o ainda está em fase de avaliação pela equipe de Tecnologia da Informação.</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18</a:t>
            </a:fld>
            <a:endParaRPr lang="pt-BR"/>
          </a:p>
        </p:txBody>
      </p:sp>
    </p:spTree>
    <p:extLst>
      <p:ext uri="{BB962C8B-B14F-4D97-AF65-F5344CB8AC3E}">
        <p14:creationId xmlns:p14="http://schemas.microsoft.com/office/powerpoint/2010/main" val="3860379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Embora o titular</a:t>
            </a:r>
            <a:r>
              <a:rPr lang="pt-BR" sz="1200" kern="1200" baseline="0" dirty="0" smtClean="0">
                <a:solidFill>
                  <a:schemeClr val="tx1"/>
                </a:solidFill>
                <a:effectLst/>
                <a:latin typeface="+mn-lt"/>
                <a:ea typeface="+mn-ea"/>
                <a:cs typeface="+mn-cs"/>
              </a:rPr>
              <a:t> </a:t>
            </a:r>
            <a:r>
              <a:rPr lang="pt-BR" sz="1200" kern="1200" dirty="0" smtClean="0">
                <a:solidFill>
                  <a:schemeClr val="tx1"/>
                </a:solidFill>
                <a:effectLst/>
                <a:latin typeface="+mn-lt"/>
                <a:ea typeface="+mn-ea"/>
                <a:cs typeface="+mn-cs"/>
              </a:rPr>
              <a:t>possa delegar a prestação e a regulação dos serviços de saneamento no âmbito de sua jurisdição, deve estar a par de todo o aparato dos serviços, desde sua organização até sua prestação, perpassando todas as etapas intermediárias. A Figura 2 destaca o papel central do titular no que se refere à gestão e à alimentação do Sistema de Informações, bem como sua estreita relação com os prestadores – o próprio titular ou outro prestador - e entes reguladores, também geradores de informações de suma importância para o planejamento e gestão municipais.</a:t>
            </a:r>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19</a:t>
            </a:fld>
            <a:endParaRPr lang="pt-BR"/>
          </a:p>
        </p:txBody>
      </p:sp>
    </p:spTree>
    <p:extLst>
      <p:ext uri="{BB962C8B-B14F-4D97-AF65-F5344CB8AC3E}">
        <p14:creationId xmlns:p14="http://schemas.microsoft.com/office/powerpoint/2010/main" val="74639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Em 2010, a Secretaria Nacional de Saneamento Ambiental (SNSA) realizou seleção de municípios aos quais forneceria apoio técnico-financeiro para a elaboração dos respectivos Planos Municipais de Saneamento Básico (PMSB). Entre os itens pactuados situava-se a construção de um sistema municipal de informações, o qual se mostrou de difícil execução, visto os titulares terem apresentado à SNSA projetos bastante discrepantes no que diz respeito, principalmente, à arquitetura, conteúdo, metodologia, bem como terem apresentado demandas muito heterogêneas de custeio. </a:t>
            </a:r>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 Figura 3 corresponde à imagem da interface do SIMISAB com o usuário. Nela, visualizam-se três módulos do Sistema: i) Informações de cadastro e contexto; </a:t>
            </a:r>
            <a:r>
              <a:rPr lang="pt-BR" sz="1200" kern="1200" dirty="0" err="1" smtClean="0">
                <a:solidFill>
                  <a:schemeClr val="tx1"/>
                </a:solidFill>
                <a:effectLst/>
                <a:latin typeface="+mn-lt"/>
                <a:ea typeface="+mn-ea"/>
                <a:cs typeface="+mn-cs"/>
              </a:rPr>
              <a:t>ii</a:t>
            </a:r>
            <a:r>
              <a:rPr lang="pt-BR" sz="1200" kern="1200" dirty="0" smtClean="0">
                <a:solidFill>
                  <a:schemeClr val="tx1"/>
                </a:solidFill>
                <a:effectLst/>
                <a:latin typeface="+mn-lt"/>
                <a:ea typeface="+mn-ea"/>
                <a:cs typeface="+mn-cs"/>
              </a:rPr>
              <a:t>) Gestão dos serviços de saneamento básico e; </a:t>
            </a:r>
            <a:r>
              <a:rPr lang="pt-BR" sz="1200" kern="1200" dirty="0" err="1" smtClean="0">
                <a:solidFill>
                  <a:schemeClr val="tx1"/>
                </a:solidFill>
                <a:effectLst/>
                <a:latin typeface="+mn-lt"/>
                <a:ea typeface="+mn-ea"/>
                <a:cs typeface="+mn-cs"/>
              </a:rPr>
              <a:t>iii</a:t>
            </a:r>
            <a:r>
              <a:rPr lang="pt-BR" sz="1200" kern="1200" dirty="0" smtClean="0">
                <a:solidFill>
                  <a:schemeClr val="tx1"/>
                </a:solidFill>
                <a:effectLst/>
                <a:latin typeface="+mn-lt"/>
                <a:ea typeface="+mn-ea"/>
                <a:cs typeface="+mn-cs"/>
              </a:rPr>
              <a:t>)Prestação dos serviços. Cumpre informar que o </a:t>
            </a:r>
            <a:r>
              <a:rPr lang="pt-BR" sz="1200" i="1" kern="1200" dirty="0" smtClean="0">
                <a:solidFill>
                  <a:schemeClr val="tx1"/>
                </a:solidFill>
                <a:effectLst/>
                <a:latin typeface="+mn-lt"/>
                <a:ea typeface="+mn-ea"/>
                <a:cs typeface="+mn-cs"/>
              </a:rPr>
              <a:t>layout </a:t>
            </a:r>
            <a:r>
              <a:rPr lang="pt-BR" sz="1200" kern="1200" dirty="0" smtClean="0">
                <a:solidFill>
                  <a:schemeClr val="tx1"/>
                </a:solidFill>
                <a:effectLst/>
                <a:latin typeface="+mn-lt"/>
                <a:ea typeface="+mn-ea"/>
                <a:cs typeface="+mn-cs"/>
              </a:rPr>
              <a:t>ainda está em fase de testes, e sofrerá  modificações e correções pela equipe de TI da SNSA/</a:t>
            </a:r>
            <a:r>
              <a:rPr lang="pt-BR" sz="1200" kern="1200" dirty="0" err="1" smtClean="0">
                <a:solidFill>
                  <a:schemeClr val="tx1"/>
                </a:solidFill>
                <a:effectLst/>
                <a:latin typeface="+mn-lt"/>
                <a:ea typeface="+mn-ea"/>
                <a:cs typeface="+mn-cs"/>
              </a:rPr>
              <a:t>MCidades</a:t>
            </a:r>
            <a:r>
              <a:rPr lang="pt-BR" sz="1200" kern="1200" dirty="0" smtClean="0">
                <a:solidFill>
                  <a:schemeClr val="tx1"/>
                </a:solidFill>
                <a:effectLst/>
                <a:latin typeface="+mn-lt"/>
                <a:ea typeface="+mn-ea"/>
                <a:cs typeface="+mn-cs"/>
              </a:rPr>
              <a:t>. Ainda serão feitas análise de viabilidade e programação do Módulo de Monitoramento e Avaliação.</a:t>
            </a: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20</a:t>
            </a:fld>
            <a:endParaRPr lang="pt-BR"/>
          </a:p>
        </p:txBody>
      </p:sp>
    </p:spTree>
    <p:extLst>
      <p:ext uri="{BB962C8B-B14F-4D97-AF65-F5344CB8AC3E}">
        <p14:creationId xmlns:p14="http://schemas.microsoft.com/office/powerpoint/2010/main" val="746395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 método e o cronograma ainda não foram totalmente definidos. Ainda assim, algumas ações já foram estabelecidas, apresentadas nas respectivas ordem de execução.</a:t>
            </a:r>
          </a:p>
          <a:p>
            <a:r>
              <a:rPr lang="pt-BR" sz="1200" kern="1200" dirty="0" smtClean="0">
                <a:solidFill>
                  <a:schemeClr val="tx1"/>
                </a:solidFill>
                <a:effectLst/>
                <a:latin typeface="+mn-lt"/>
                <a:ea typeface="+mn-ea"/>
                <a:cs typeface="+mn-cs"/>
              </a:rPr>
              <a:t>**Como premissa para a realização do teste-piloto, deverão ser selecionados municípios de diferentes portes populacionais e de diferentes abrangências dos serviços. </a:t>
            </a:r>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21</a:t>
            </a:fld>
            <a:endParaRPr lang="pt-BR"/>
          </a:p>
        </p:txBody>
      </p:sp>
    </p:spTree>
    <p:extLst>
      <p:ext uri="{BB962C8B-B14F-4D97-AF65-F5344CB8AC3E}">
        <p14:creationId xmlns:p14="http://schemas.microsoft.com/office/powerpoint/2010/main" val="3465717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SIMISAB representa um avanço para</a:t>
            </a:r>
            <a:r>
              <a:rPr lang="pt-BR" baseline="0" dirty="0" smtClean="0"/>
              <a:t> o setor de saneamento, desempenhando um papel importante no remodelamento do planejamento municipal. Sua operacionalização estimulará a cultura de coleta...</a:t>
            </a:r>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22</a:t>
            </a:fld>
            <a:endParaRPr lang="pt-BR"/>
          </a:p>
        </p:txBody>
      </p:sp>
    </p:spTree>
    <p:extLst>
      <p:ext uri="{BB962C8B-B14F-4D97-AF65-F5344CB8AC3E}">
        <p14:creationId xmlns:p14="http://schemas.microsoft.com/office/powerpoint/2010/main" val="1914644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É</a:t>
            </a:r>
            <a:r>
              <a:rPr lang="pt-BR" baseline="0" dirty="0" smtClean="0"/>
              <a:t> recente o detalhamento de informações para a população indígena nos censos demográficos. A partir do último, tivemos acesso a informações gerais sobre saneamento em Terras Indígenas. Mas, as pesquisas nacionais específicas sobre saneamento ainda não enfocam as comunidades tradicionais e o SNIS, atualmente a mais importante fonte de dados do setor, que abarca ampla gama de informações e indicadores específicos, também não engloba o rural.</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 SIMISAB se apresenta, portanto, como uma oportunidade para se conhecer melhor a situação do saneamento em tais contextos, a partir do momento em que, ao abarcar blocos temáticos específicos para o contexto rural e as comunidades tradicionais, propicia a sistematização desses dados. </a:t>
            </a: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23</a:t>
            </a:fld>
            <a:endParaRPr lang="pt-BR"/>
          </a:p>
        </p:txBody>
      </p:sp>
    </p:spTree>
    <p:extLst>
      <p:ext uri="{BB962C8B-B14F-4D97-AF65-F5344CB8AC3E}">
        <p14:creationId xmlns:p14="http://schemas.microsoft.com/office/powerpoint/2010/main" val="86048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É</a:t>
            </a:r>
            <a:r>
              <a:rPr lang="pt-BR" baseline="0" dirty="0" smtClean="0"/>
              <a:t> recente o detalhamento de informações para a população indígena nos censos demográficos. A partir do último, tivemos acesso a informações gerais sobre saneamento em Terras Indígenas. Mas, as pesquisas nacionais específicas sobre saneamento ainda não enfocam as comunidades tradicionais e o SNIS, atualmente a mais importante fonte de dados do setor, que abarca ampla gama de informações e indicadores específicos, também não engloba o rural.</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O SIMISAB se apresenta, portanto, como uma oportunidade para se conhecer melhor a situação do saneamento em tais contextos, a partir do momento em que, ao abarcar blocos temáticos específicos para o contexto rural e as comunidades tradicionais, propicia a sistematização desses dados. </a:t>
            </a: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24</a:t>
            </a:fld>
            <a:endParaRPr lang="pt-BR"/>
          </a:p>
        </p:txBody>
      </p:sp>
    </p:spTree>
    <p:extLst>
      <p:ext uri="{BB962C8B-B14F-4D97-AF65-F5344CB8AC3E}">
        <p14:creationId xmlns:p14="http://schemas.microsoft.com/office/powerpoint/2010/main" val="860489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Sabe-se que a ruralidade é um conceito ainda em construção e complexo por sua dinamicidade. Em um país como o Brasil, o rural se manifesta de diversas maneiras, dependendo do clima, da Região, de aspectos socioeconômicos, demográficos e culturais. Caracterizar os serviços de saneamento nas diversas ruralidades brasileiras </a:t>
            </a:r>
            <a:r>
              <a:rPr lang="pt-BR" sz="1200" kern="1200" dirty="0" err="1" smtClean="0">
                <a:solidFill>
                  <a:schemeClr val="tx1"/>
                </a:solidFill>
                <a:effectLst/>
                <a:latin typeface="+mn-lt"/>
                <a:ea typeface="+mn-ea"/>
                <a:cs typeface="+mn-cs"/>
              </a:rPr>
              <a:t>constistui</a:t>
            </a:r>
            <a:r>
              <a:rPr lang="pt-BR" sz="1200" kern="1200" dirty="0" smtClean="0">
                <a:solidFill>
                  <a:schemeClr val="tx1"/>
                </a:solidFill>
                <a:effectLst/>
                <a:latin typeface="+mn-lt"/>
                <a:ea typeface="+mn-ea"/>
                <a:cs typeface="+mn-cs"/>
              </a:rPr>
              <a:t> desafio a ser superado, ainda no século XXI. Ademais, os sistemas de informação sobre saneamento existentes atualmente no país ainda não contemplam essas realidades – tanto o rural, quanto as comunidades tradicionais - com a riqueza e a abrangência de informações e indicadores necessárias.</a:t>
            </a:r>
          </a:p>
          <a:p>
            <a:r>
              <a:rPr lang="pt-BR" sz="1200" kern="1200" dirty="0" smtClean="0">
                <a:solidFill>
                  <a:schemeClr val="tx1"/>
                </a:solidFill>
                <a:effectLst/>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25</a:t>
            </a:fld>
            <a:endParaRPr lang="pt-BR"/>
          </a:p>
        </p:txBody>
      </p:sp>
    </p:spTree>
    <p:extLst>
      <p:ext uri="{BB962C8B-B14F-4D97-AF65-F5344CB8AC3E}">
        <p14:creationId xmlns:p14="http://schemas.microsoft.com/office/powerpoint/2010/main" val="860489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Apesar da Lei 11.445 não ter estabelecido a participação compulsória dos estados na criação de políticas, planos, programas e ações relativas ao setor, a Constituição Federal instituiu como competência da União, Unidades da Federação, Distrito Federal e municípios, a promoção de “programas de construção de moradias e a melhoria das condições habitacionais e de saneamento básico” (BRASIL, CF, 1988, Art. 23, item IX). Ou seja, tais responsabilidades devem ser compartilhadas entre as três esferas governamentais com o objetivo de promover maior qualidade de vida e saúde humana e ambiental (BRASIL, 2011).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Soma-se a isso a proximidade dos governos estaduais com os municípios, considerando-se a descentralização vertical que caracteriza a forma de Estado brasileiro, e a necessidade de geração de conhecimento também no nível estadual, para subsidiar a tomada de decisões relativas a esse território</a:t>
            </a: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26</a:t>
            </a:fld>
            <a:endParaRPr lang="pt-BR"/>
          </a:p>
        </p:txBody>
      </p:sp>
    </p:spTree>
    <p:extLst>
      <p:ext uri="{BB962C8B-B14F-4D97-AF65-F5344CB8AC3E}">
        <p14:creationId xmlns:p14="http://schemas.microsoft.com/office/powerpoint/2010/main" val="860489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Para superar tais dificuldades, será necessária</a:t>
            </a:r>
            <a:r>
              <a:rPr lang="pt-BR" sz="1200" kern="1200" baseline="0" dirty="0" smtClean="0">
                <a:solidFill>
                  <a:schemeClr val="tx1"/>
                </a:solidFill>
                <a:effectLst/>
                <a:latin typeface="+mn-lt"/>
                <a:ea typeface="+mn-ea"/>
                <a:cs typeface="+mn-cs"/>
              </a:rPr>
              <a:t> a realização de investimentos, tanto em infraestrutura quanto em capacitação de pessoal, e a criação de um aparato institucional capaz de apoiar e acompanhar a alimentação do sistema pelos municípios.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27</a:t>
            </a:fld>
            <a:endParaRPr lang="pt-BR"/>
          </a:p>
        </p:txBody>
      </p:sp>
    </p:spTree>
    <p:extLst>
      <p:ext uri="{BB962C8B-B14F-4D97-AF65-F5344CB8AC3E}">
        <p14:creationId xmlns:p14="http://schemas.microsoft.com/office/powerpoint/2010/main" val="860489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28</a:t>
            </a:fld>
            <a:endParaRPr lang="pt-BR"/>
          </a:p>
        </p:txBody>
      </p:sp>
    </p:spTree>
    <p:extLst>
      <p:ext uri="{BB962C8B-B14F-4D97-AF65-F5344CB8AC3E}">
        <p14:creationId xmlns:p14="http://schemas.microsoft.com/office/powerpoint/2010/main" val="860489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29</a:t>
            </a:fld>
            <a:endParaRPr lang="pt-BR"/>
          </a:p>
        </p:txBody>
      </p:sp>
    </p:spTree>
    <p:extLst>
      <p:ext uri="{BB962C8B-B14F-4D97-AF65-F5344CB8AC3E}">
        <p14:creationId xmlns:p14="http://schemas.microsoft.com/office/powerpoint/2010/main" val="86048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Segundo o dispositivo legal, a titularidade dos serviços é dos municípios, que devem formular a respectiva política pública de saneamento básico, devendo, entre outras atribuições, elaborar os planos de saneamento básico e estabelecer sistema de informações sobre os serviços, articulado com o Sistema Nacional de Informações em Saneamento</a:t>
            </a:r>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30</a:t>
            </a:fld>
            <a:endParaRPr lang="pt-BR"/>
          </a:p>
        </p:txBody>
      </p:sp>
    </p:spTree>
    <p:extLst>
      <p:ext uri="{BB962C8B-B14F-4D97-AF65-F5344CB8AC3E}">
        <p14:creationId xmlns:p14="http://schemas.microsoft.com/office/powerpoint/2010/main" val="86048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Face ao exposto, os</a:t>
            </a:r>
            <a:r>
              <a:rPr lang="pt-BR" baseline="0" dirty="0" smtClean="0"/>
              <a:t> objetivos deste trabalho são:</a:t>
            </a:r>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dirty="0" smtClean="0"/>
              <a:t>A relevância do trabalho se </a:t>
            </a:r>
            <a:r>
              <a:rPr lang="pt-BR" dirty="0" err="1" smtClean="0"/>
              <a:t>apoia</a:t>
            </a:r>
            <a:r>
              <a:rPr lang="pt-BR" dirty="0" smtClean="0"/>
              <a:t> em três pilares: 1) estímulo à </a:t>
            </a:r>
            <a:r>
              <a:rPr lang="pt-BR" sz="1200" i="1" dirty="0" smtClean="0">
                <a:effectLst>
                  <a:outerShdw blurRad="38100" dist="38100" dir="2700000" algn="tl">
                    <a:srgbClr val="000000">
                      <a:alpha val="43137"/>
                    </a:srgbClr>
                  </a:outerShdw>
                </a:effectLst>
              </a:rPr>
              <a:t>Cultura</a:t>
            </a:r>
            <a:r>
              <a:rPr lang="pt-BR" sz="1200" dirty="0" smtClean="0"/>
              <a:t> de registro e sistematização de informações sobre saneamento pelos municípios; 2) auxiliar os municípios na elaboração, monitoramento, avaliação e revisão dos respectivos </a:t>
            </a:r>
            <a:r>
              <a:rPr lang="pt-BR" sz="1200" i="1" dirty="0" smtClean="0">
                <a:effectLst>
                  <a:outerShdw blurRad="38100" dist="38100" dir="2700000" algn="tl">
                    <a:srgbClr val="000000">
                      <a:alpha val="43137"/>
                    </a:srgbClr>
                  </a:outerShdw>
                </a:effectLst>
              </a:rPr>
              <a:t>PMSB</a:t>
            </a:r>
            <a:r>
              <a:rPr lang="pt-BR" sz="1200" i="1" baseline="0" dirty="0" smtClean="0">
                <a:effectLst>
                  <a:outerShdw blurRad="38100" dist="38100" dir="2700000" algn="tl">
                    <a:srgbClr val="000000">
                      <a:alpha val="43137"/>
                    </a:srgbClr>
                  </a:outerShdw>
                </a:effectLst>
              </a:rPr>
              <a:t> e 3) </a:t>
            </a:r>
            <a:r>
              <a:rPr lang="pt-BR" sz="1200" i="0" baseline="0" dirty="0" smtClean="0">
                <a:effectLst>
                  <a:outerShdw blurRad="38100" dist="38100" dir="2700000" algn="tl">
                    <a:srgbClr val="000000">
                      <a:alpha val="43137"/>
                    </a:srgbClr>
                  </a:outerShdw>
                </a:effectLst>
              </a:rPr>
              <a:t>contribuir para </a:t>
            </a:r>
            <a:r>
              <a:rPr lang="pt-BR" sz="1200" i="1" dirty="0" smtClean="0">
                <a:effectLst>
                  <a:outerShdw blurRad="38100" dist="38100" dir="2700000" algn="tl">
                    <a:srgbClr val="000000">
                      <a:alpha val="43137"/>
                    </a:srgbClr>
                  </a:outerShdw>
                </a:effectLst>
              </a:rPr>
              <a:t>Aprimoramento da gestão</a:t>
            </a:r>
            <a:r>
              <a:rPr lang="pt-BR" sz="1200" i="0" dirty="0" smtClean="0">
                <a:effectLst>
                  <a:outerShdw blurRad="38100" dist="38100" dir="2700000" algn="tl">
                    <a:srgbClr val="000000">
                      <a:alpha val="43137"/>
                    </a:srgbClr>
                  </a:outerShdw>
                </a:effectLst>
              </a:rPr>
              <a:t> </a:t>
            </a:r>
            <a:r>
              <a:rPr lang="pt-BR" sz="1200" i="0" dirty="0" smtClean="0"/>
              <a:t>dos serviços de saneamento básico - estímulo à prática de sistematização e disseminação dos dados.</a:t>
            </a:r>
            <a:endParaRPr lang="pt-BR" sz="1200" i="0" dirty="0" smtClean="0">
              <a:effectLst>
                <a:outerShdw blurRad="38100" dist="38100" dir="2700000" algn="tl">
                  <a:srgbClr val="000000">
                    <a:alpha val="43137"/>
                  </a:srgbClr>
                </a:outerShdw>
              </a:effectLst>
            </a:endParaRPr>
          </a:p>
          <a:p>
            <a:pPr algn="just"/>
            <a:r>
              <a:rPr lang="pt-BR" sz="1200" dirty="0" smtClean="0"/>
              <a:t> </a:t>
            </a:r>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Caráter do trabalho é qualitativo e consiste num relato de experiência que</a:t>
            </a:r>
            <a:r>
              <a:rPr lang="pt-BR" baseline="0" dirty="0" smtClean="0"/>
              <a:t> descreve o processo de construção do Sistema.</a:t>
            </a:r>
          </a:p>
          <a:p>
            <a:r>
              <a:rPr lang="pt-BR" baseline="0" dirty="0" smtClean="0"/>
              <a:t>Vale destacar que o SIMISAB é um sistema informatizado ainda não implementado. Estamos ainda na versão beta. Versão de teste.</a:t>
            </a:r>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6</a:t>
            </a:fld>
            <a:endParaRPr lang="pt-BR"/>
          </a:p>
        </p:txBody>
      </p:sp>
    </p:spTree>
    <p:extLst>
      <p:ext uri="{BB962C8B-B14F-4D97-AF65-F5344CB8AC3E}">
        <p14:creationId xmlns:p14="http://schemas.microsoft.com/office/powerpoint/2010/main" val="204075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No âmbito do Projeto “GEPRO_MCID_SNIS_II_2011”, e com o objetivo de elaborar uma proposta de sistema municipal de informações em saneamento, formou-se um Grupo de Trabalho (GT) composto por pesquisadores contratados, analistas de Tecnologia da Informação e especialistas em saneamento internos à SNSA. </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Inicialmente, foram revisados tanto a legislação setorial, quanto documentos institucionais nacionais e literatura específica acerca da gestão dos serviços de saneamento básico. A pesquisa bibliográfica permitiu conhecer os aspectos da gestão que perpassam os serviços de saneamento no Brasil e identificar os tópicos que deveriam ser contemplados nos instrumentos de coleta do sistema municipal de informações.</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Lei 11.445 de 2007, o Decreto 7.217 de 2010, bem como a Resolução Recomendada n° 75, de 02 de julho de 2009 do Conselho das Cidades, </a:t>
            </a:r>
            <a:r>
              <a:rPr lang="pt-BR" sz="1200" kern="1200" dirty="0" smtClean="0">
                <a:solidFill>
                  <a:schemeClr val="tx1"/>
                </a:solidFill>
                <a:effectLst/>
                <a:latin typeface="+mn-lt"/>
                <a:ea typeface="+mn-ea"/>
                <a:cs typeface="+mn-cs"/>
              </a:rPr>
              <a:t>foram tidos como documentos balizadores pela equipe de trabalho.</a:t>
            </a: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7</a:t>
            </a:fld>
            <a:endParaRPr lang="pt-BR"/>
          </a:p>
        </p:txBody>
      </p:sp>
    </p:spTree>
    <p:extLst>
      <p:ext uri="{BB962C8B-B14F-4D97-AF65-F5344CB8AC3E}">
        <p14:creationId xmlns:p14="http://schemas.microsoft.com/office/powerpoint/2010/main" val="386037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8</a:t>
            </a:fld>
            <a:endParaRPr lang="pt-BR"/>
          </a:p>
        </p:txBody>
      </p:sp>
    </p:spTree>
    <p:extLst>
      <p:ext uri="{BB962C8B-B14F-4D97-AF65-F5344CB8AC3E}">
        <p14:creationId xmlns:p14="http://schemas.microsoft.com/office/powerpoint/2010/main" val="386037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lgn="just">
              <a:buNone/>
            </a:pPr>
            <a:r>
              <a:rPr lang="pt-BR" sz="1600" dirty="0" smtClean="0"/>
              <a:t>Foram identificadas e elencadas as questões relativas às funções de gestão:</a:t>
            </a:r>
            <a:r>
              <a:rPr lang="pt-BR" sz="1600" baseline="0" dirty="0" smtClean="0"/>
              <a:t> 1) </a:t>
            </a:r>
            <a:r>
              <a:rPr lang="pt-BR" sz="1200" dirty="0" smtClean="0">
                <a:solidFill>
                  <a:schemeClr val="tx1"/>
                </a:solidFill>
              </a:rPr>
              <a:t>Planejamento; 2) Regulação; 3) Fiscalização; 4) Prestação e 5)	Participação e Controle Social. Tais</a:t>
            </a:r>
            <a:r>
              <a:rPr lang="pt-BR" sz="1200" baseline="0" dirty="0" smtClean="0">
                <a:solidFill>
                  <a:schemeClr val="tx1"/>
                </a:solidFill>
              </a:rPr>
              <a:t> questões foram agrupadas em blocos temáticos.</a:t>
            </a:r>
            <a:endParaRPr lang="pt-BR" sz="1200" dirty="0" smtClean="0">
              <a:solidFill>
                <a:schemeClr val="tx1"/>
              </a:solidFill>
            </a:endParaRPr>
          </a:p>
          <a:p>
            <a:endParaRPr lang="pt-BR" dirty="0"/>
          </a:p>
        </p:txBody>
      </p:sp>
      <p:sp>
        <p:nvSpPr>
          <p:cNvPr id="4" name="Espaço Reservado para Número de Slide 3"/>
          <p:cNvSpPr>
            <a:spLocks noGrp="1"/>
          </p:cNvSpPr>
          <p:nvPr>
            <p:ph type="sldNum" sz="quarter" idx="10"/>
          </p:nvPr>
        </p:nvSpPr>
        <p:spPr/>
        <p:txBody>
          <a:bodyPr/>
          <a:lstStyle/>
          <a:p>
            <a:fld id="{F376F60C-EBE6-434A-8B08-7B7B58F896F8}" type="slidenum">
              <a:rPr lang="pt-BR" smtClean="0"/>
              <a:pPr/>
              <a:t>9</a:t>
            </a:fld>
            <a:endParaRPr lang="pt-BR"/>
          </a:p>
        </p:txBody>
      </p:sp>
    </p:spTree>
    <p:extLst>
      <p:ext uri="{BB962C8B-B14F-4D97-AF65-F5344CB8AC3E}">
        <p14:creationId xmlns:p14="http://schemas.microsoft.com/office/powerpoint/2010/main" val="386037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97031D8F-F33C-443D-8DFA-31495E13BE15}" type="datetimeFigureOut">
              <a:rPr lang="pt-BR" smtClean="0"/>
              <a:pPr/>
              <a:t>26/05/2015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7C5880-610F-429A-8C93-8FC72F70136D}"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97031D8F-F33C-443D-8DFA-31495E13BE15}" type="datetimeFigureOut">
              <a:rPr lang="pt-BR" smtClean="0"/>
              <a:pPr/>
              <a:t>26/05/2015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7C5880-610F-429A-8C93-8FC72F70136D}"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7031D8F-F33C-443D-8DFA-31495E13BE15}" type="datetimeFigureOut">
              <a:rPr lang="pt-BR" smtClean="0"/>
              <a:pPr/>
              <a:t>26/05/2015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7C5880-610F-429A-8C93-8FC72F70136D}" type="slidenum">
              <a:rPr lang="pt-BR" smtClean="0"/>
              <a:pPr/>
              <a:t>‹nº›</a:t>
            </a:fld>
            <a:endParaRPr lang="pt-B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97031D8F-F33C-443D-8DFA-31495E13BE15}" type="datetimeFigureOut">
              <a:rPr lang="pt-BR" smtClean="0"/>
              <a:pPr/>
              <a:t>26/05/2015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7C5880-610F-429A-8C93-8FC72F70136D}" type="slidenum">
              <a:rPr lang="pt-BR" smtClean="0"/>
              <a:pPr/>
              <a:t>‹nº›</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7031D8F-F33C-443D-8DFA-31495E13BE15}" type="datetimeFigureOut">
              <a:rPr lang="pt-BR" smtClean="0"/>
              <a:pPr/>
              <a:t>26/05/2015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7C5880-610F-429A-8C93-8FC72F70136D}"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5" name="Date Placeholder 4"/>
          <p:cNvSpPr>
            <a:spLocks noGrp="1"/>
          </p:cNvSpPr>
          <p:nvPr>
            <p:ph type="dt" sz="half" idx="10"/>
          </p:nvPr>
        </p:nvSpPr>
        <p:spPr/>
        <p:txBody>
          <a:bodyPr/>
          <a:lstStyle/>
          <a:p>
            <a:fld id="{97031D8F-F33C-443D-8DFA-31495E13BE15}" type="datetimeFigureOut">
              <a:rPr lang="pt-BR" smtClean="0"/>
              <a:pPr/>
              <a:t>26/05/2015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27C5880-610F-429A-8C93-8FC72F70136D}" type="slidenum">
              <a:rPr lang="pt-BR" smtClean="0"/>
              <a:pPr/>
              <a:t>‹nº›</a:t>
            </a:fld>
            <a:endParaRPr lang="pt-BR"/>
          </a:p>
        </p:txBody>
      </p:sp>
      <p:sp>
        <p:nvSpPr>
          <p:cNvPr id="9" name="Content Placeholder 8"/>
          <p:cNvSpPr>
            <a:spLocks noGrp="1"/>
          </p:cNvSpPr>
          <p:nvPr>
            <p:ph sz="quarter" idx="13"/>
          </p:nvPr>
        </p:nvSpPr>
        <p:spPr>
          <a:xfrm>
            <a:off x="676655" y="2679192"/>
            <a:ext cx="3822192" cy="34472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7031D8F-F33C-443D-8DFA-31495E13BE15}" type="datetimeFigureOut">
              <a:rPr lang="pt-BR" smtClean="0"/>
              <a:pPr/>
              <a:t>26/05/2015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27C5880-610F-429A-8C93-8FC72F70136D}"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97031D8F-F33C-443D-8DFA-31495E13BE15}" type="datetimeFigureOut">
              <a:rPr lang="pt-BR" smtClean="0"/>
              <a:pPr/>
              <a:t>26/05/2015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27C5880-610F-429A-8C93-8FC72F70136D}"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7031D8F-F33C-443D-8DFA-31495E13BE15}" type="datetimeFigureOut">
              <a:rPr lang="pt-BR" smtClean="0"/>
              <a:pPr/>
              <a:t>26/05/2015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27C5880-610F-429A-8C93-8FC72F70136D}"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031D8F-F33C-443D-8DFA-31495E13BE15}" type="datetimeFigureOut">
              <a:rPr lang="pt-BR" smtClean="0"/>
              <a:pPr/>
              <a:t>26/05/2015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27C5880-610F-429A-8C93-8FC72F70136D}" type="slidenum">
              <a:rPr lang="pt-BR" smtClean="0"/>
              <a:pPr/>
              <a:t>‹nº›</a:t>
            </a:fld>
            <a:endParaRPr lang="pt-B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7031D8F-F33C-443D-8DFA-31495E13BE15}" type="datetimeFigureOut">
              <a:rPr lang="pt-BR" smtClean="0"/>
              <a:pPr/>
              <a:t>26/05/2015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27C5880-610F-429A-8C93-8FC72F70136D}" type="slidenum">
              <a:rPr lang="pt-BR" smtClean="0"/>
              <a:pPr/>
              <a:t>‹nº›</a:t>
            </a:fld>
            <a:endParaRPr lang="pt-B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7031D8F-F33C-443D-8DFA-31495E13BE15}" type="datetimeFigureOut">
              <a:rPr lang="pt-BR" smtClean="0"/>
              <a:pPr/>
              <a:t>26/05/2015</a:t>
            </a:fld>
            <a:endParaRPr lang="pt-B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t-B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27C5880-610F-429A-8C93-8FC72F70136D}" type="slidenum">
              <a:rPr lang="pt-BR" smtClean="0"/>
              <a:pPr/>
              <a:t>‹nº›</a:t>
            </a:fld>
            <a:endParaRPr lang="pt-B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lsmc@ufmg.b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alexandre.carlos@cidades.gov.br" TargetMode="External"/><Relationship Id="rId4" Type="http://schemas.openxmlformats.org/officeDocument/2006/relationships/hyperlink" Target="mailto:denise.maia@fjp.mg.gov.b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4348" y="2564904"/>
            <a:ext cx="8568952" cy="1296143"/>
          </a:xfrm>
        </p:spPr>
        <p:txBody>
          <a:bodyPr>
            <a:noAutofit/>
          </a:bodyPr>
          <a:lstStyle/>
          <a:p>
            <a:pPr algn="ctr"/>
            <a:r>
              <a:rPr lang="pt-BR" sz="2500" b="1" dirty="0" smtClean="0">
                <a:effectLst>
                  <a:outerShdw blurRad="38100" dist="38100" dir="2700000" algn="tl">
                    <a:srgbClr val="000000">
                      <a:alpha val="43137"/>
                    </a:srgbClr>
                  </a:outerShdw>
                </a:effectLst>
              </a:rPr>
              <a:t>SISTEMA MUNICIPAL DE INFORMAÇÕES EM SANEAMENTO BÁSICO (SIMISAB): UMA FERRAMENTA DE APOIO À GESTÃO MUNICIPAL DO SANEAMENTO BÁSICO</a:t>
            </a:r>
            <a:endParaRPr lang="pt-BR" sz="2500" b="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395536" y="1124744"/>
            <a:ext cx="8352928" cy="792088"/>
          </a:xfrm>
        </p:spPr>
        <p:txBody>
          <a:bodyPr>
            <a:normAutofit/>
          </a:bodyPr>
          <a:lstStyle/>
          <a:p>
            <a:pPr algn="ctr"/>
            <a:r>
              <a:rPr lang="pt-BR" i="0" dirty="0" smtClean="0"/>
              <a:t>45ª ASSEMBLEIA NACIONAL DA ASSEMAE</a:t>
            </a:r>
            <a:br>
              <a:rPr lang="pt-BR" i="0" dirty="0" smtClean="0"/>
            </a:br>
            <a:r>
              <a:rPr lang="pt-BR" i="0" dirty="0" smtClean="0"/>
              <a:t>XIX Exposição de Experiências Municipais em Saneamento (XIX EEMS)</a:t>
            </a:r>
            <a:endParaRPr lang="pt-B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42" t="8148" r="7187" b="81297"/>
          <a:stretch/>
        </p:blipFill>
        <p:spPr bwMode="auto">
          <a:xfrm>
            <a:off x="0" y="0"/>
            <a:ext cx="9144000" cy="65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15472" y="6506321"/>
            <a:ext cx="9144000" cy="369332"/>
          </a:xfrm>
          <a:prstGeom prst="rect">
            <a:avLst/>
          </a:prstGeom>
          <a:solidFill>
            <a:srgbClr val="F4B606"/>
          </a:solidFill>
        </p:spPr>
        <p:txBody>
          <a:bodyPr wrap="square" rtlCol="0">
            <a:spAutoFit/>
          </a:bodyPr>
          <a:lstStyle/>
          <a:p>
            <a:pPr algn="ctr"/>
            <a:r>
              <a:rPr lang="pt-BR" i="1" dirty="0" smtClean="0">
                <a:solidFill>
                  <a:srgbClr val="002060"/>
                </a:solidFill>
              </a:rPr>
              <a:t>Poços de Caldas, 26 de maio de 2015</a:t>
            </a:r>
            <a:endParaRPr lang="pt-BR" i="1" dirty="0">
              <a:solidFill>
                <a:srgbClr val="002060"/>
              </a:solidFill>
            </a:endParaRPr>
          </a:p>
        </p:txBody>
      </p:sp>
      <p:sp>
        <p:nvSpPr>
          <p:cNvPr id="6" name="Subtítulo 2"/>
          <p:cNvSpPr txBox="1">
            <a:spLocks/>
          </p:cNvSpPr>
          <p:nvPr/>
        </p:nvSpPr>
        <p:spPr>
          <a:xfrm>
            <a:off x="2678377" y="4509120"/>
            <a:ext cx="6172200" cy="1123336"/>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2000" i="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pPr algn="r"/>
            <a:r>
              <a:rPr lang="pt-BR" b="1" dirty="0" smtClean="0">
                <a:effectLst>
                  <a:outerShdw blurRad="38100" dist="38100" dir="2700000" algn="tl">
                    <a:srgbClr val="000000">
                      <a:alpha val="43137"/>
                    </a:srgbClr>
                  </a:outerShdw>
                </a:effectLst>
              </a:rPr>
              <a:t>Laís Santos de Magalhães Cardoso</a:t>
            </a:r>
          </a:p>
          <a:p>
            <a:pPr algn="r"/>
            <a:r>
              <a:rPr lang="pt-BR" b="1" dirty="0" smtClean="0">
                <a:effectLst>
                  <a:outerShdw blurRad="38100" dist="38100" dir="2700000" algn="tl">
                    <a:srgbClr val="000000">
                      <a:alpha val="43137"/>
                    </a:srgbClr>
                  </a:outerShdw>
                </a:effectLst>
              </a:rPr>
              <a:t>Denise Helena França Marques Maia</a:t>
            </a:r>
          </a:p>
          <a:p>
            <a:pPr algn="r"/>
            <a:r>
              <a:rPr lang="pt-BR" b="1" dirty="0" smtClean="0">
                <a:effectLst>
                  <a:outerShdw blurRad="38100" dist="38100" dir="2700000" algn="tl">
                    <a:srgbClr val="000000">
                      <a:alpha val="43137"/>
                    </a:srgbClr>
                  </a:outerShdw>
                </a:effectLst>
              </a:rPr>
              <a:t>Alexandre Araújo </a:t>
            </a:r>
            <a:r>
              <a:rPr lang="pt-BR" b="1" dirty="0" err="1" smtClean="0">
                <a:effectLst>
                  <a:outerShdw blurRad="38100" dist="38100" dir="2700000" algn="tl">
                    <a:srgbClr val="000000">
                      <a:alpha val="43137"/>
                    </a:srgbClr>
                  </a:outerShdw>
                </a:effectLst>
              </a:rPr>
              <a:t>Godeiro</a:t>
            </a:r>
            <a:r>
              <a:rPr lang="pt-BR" b="1" dirty="0" smtClean="0">
                <a:effectLst>
                  <a:outerShdw blurRad="38100" dist="38100" dir="2700000" algn="tl">
                    <a:srgbClr val="000000">
                      <a:alpha val="43137"/>
                    </a:srgbClr>
                  </a:outerShdw>
                </a:effectLst>
              </a:rPr>
              <a:t> Carlos</a:t>
            </a:r>
            <a:endParaRPr lang="pt-B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6298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051720" y="1631644"/>
            <a:ext cx="6768753" cy="4389644"/>
          </a:xfrm>
          <a:solidFill>
            <a:schemeClr val="bg2"/>
          </a:solidFill>
          <a:ln>
            <a:solidFill>
              <a:schemeClr val="accent1"/>
            </a:solidFill>
          </a:ln>
        </p:spPr>
        <p:txBody>
          <a:bodyPr>
            <a:normAutofit fontScale="92500" lnSpcReduction="10000"/>
          </a:bodyPr>
          <a:lstStyle/>
          <a:p>
            <a:pPr marL="0" indent="0" algn="just">
              <a:buNone/>
            </a:pPr>
            <a:r>
              <a:rPr lang="pt-BR" b="1" dirty="0">
                <a:solidFill>
                  <a:srgbClr val="00B0F0"/>
                </a:solidFill>
                <a:effectLst>
                  <a:outerShdw blurRad="38100" dist="38100" dir="2700000" algn="tl">
                    <a:srgbClr val="000000">
                      <a:alpha val="43137"/>
                    </a:srgbClr>
                  </a:outerShdw>
                </a:effectLst>
              </a:rPr>
              <a:t>4) </a:t>
            </a:r>
            <a:r>
              <a:rPr lang="pt-BR" dirty="0" smtClean="0"/>
              <a:t>Reuniões em todas as etapas</a:t>
            </a:r>
          </a:p>
          <a:p>
            <a:pPr algn="just"/>
            <a:endParaRPr lang="pt-BR" sz="2200" dirty="0" smtClean="0"/>
          </a:p>
          <a:p>
            <a:pPr marL="0" indent="0" algn="just">
              <a:buNone/>
            </a:pPr>
            <a:r>
              <a:rPr lang="pt-BR" b="1" dirty="0">
                <a:solidFill>
                  <a:srgbClr val="00B0F0"/>
                </a:solidFill>
                <a:effectLst>
                  <a:outerShdw blurRad="38100" dist="38100" dir="2700000" algn="tl">
                    <a:srgbClr val="000000">
                      <a:alpha val="43137"/>
                    </a:srgbClr>
                  </a:outerShdw>
                </a:effectLst>
              </a:rPr>
              <a:t>5) </a:t>
            </a:r>
            <a:r>
              <a:rPr lang="pt-BR" dirty="0" smtClean="0"/>
              <a:t>Reunião com atores-chave:</a:t>
            </a:r>
          </a:p>
          <a:p>
            <a:pPr lvl="1" algn="just"/>
            <a:r>
              <a:rPr lang="pt-BR" sz="2000" dirty="0"/>
              <a:t>E</a:t>
            </a:r>
            <a:r>
              <a:rPr lang="pt-BR" sz="2000" dirty="0" smtClean="0"/>
              <a:t>xpertise no campo da gestão em saneamento.</a:t>
            </a:r>
          </a:p>
          <a:p>
            <a:pPr lvl="1" algn="just"/>
            <a:r>
              <a:rPr lang="pt-BR" sz="2000" dirty="0" smtClean="0"/>
              <a:t>Parcerias para ampliar o conhecimento do GT  sobre o assunto</a:t>
            </a:r>
          </a:p>
          <a:p>
            <a:pPr lvl="1" algn="just"/>
            <a:endParaRPr lang="pt-BR" sz="2000" dirty="0"/>
          </a:p>
          <a:p>
            <a:pPr lvl="2" algn="just"/>
            <a:r>
              <a:rPr lang="pt-BR" sz="1800" dirty="0">
                <a:solidFill>
                  <a:schemeClr val="tx1"/>
                </a:solidFill>
              </a:rPr>
              <a:t>agência </a:t>
            </a:r>
            <a:r>
              <a:rPr lang="pt-BR" sz="1800" dirty="0" smtClean="0">
                <a:solidFill>
                  <a:schemeClr val="tx1"/>
                </a:solidFill>
              </a:rPr>
              <a:t>reguladora;</a:t>
            </a:r>
          </a:p>
          <a:p>
            <a:pPr lvl="2" algn="just"/>
            <a:r>
              <a:rPr lang="pt-BR" sz="1800" dirty="0" smtClean="0">
                <a:solidFill>
                  <a:schemeClr val="tx1"/>
                </a:solidFill>
              </a:rPr>
              <a:t>empresa </a:t>
            </a:r>
            <a:r>
              <a:rPr lang="pt-BR" sz="1800" dirty="0">
                <a:solidFill>
                  <a:schemeClr val="tx1"/>
                </a:solidFill>
              </a:rPr>
              <a:t>de </a:t>
            </a:r>
            <a:r>
              <a:rPr lang="pt-BR" sz="1800" dirty="0" smtClean="0">
                <a:solidFill>
                  <a:schemeClr val="tx1"/>
                </a:solidFill>
              </a:rPr>
              <a:t>consultoria (PMSB);</a:t>
            </a:r>
          </a:p>
          <a:p>
            <a:pPr lvl="2" algn="just"/>
            <a:r>
              <a:rPr lang="pt-BR" sz="1800" dirty="0" smtClean="0">
                <a:solidFill>
                  <a:schemeClr val="tx1"/>
                </a:solidFill>
              </a:rPr>
              <a:t>integrantes </a:t>
            </a:r>
            <a:r>
              <a:rPr lang="pt-BR" sz="1800" dirty="0">
                <a:solidFill>
                  <a:schemeClr val="tx1"/>
                </a:solidFill>
              </a:rPr>
              <a:t>de grupo de </a:t>
            </a:r>
            <a:r>
              <a:rPr lang="pt-BR" sz="1800" dirty="0" smtClean="0">
                <a:solidFill>
                  <a:schemeClr val="tx1"/>
                </a:solidFill>
              </a:rPr>
              <a:t>pesquisa;</a:t>
            </a:r>
          </a:p>
          <a:p>
            <a:pPr lvl="2" algn="just"/>
            <a:r>
              <a:rPr lang="pt-BR" sz="1800" dirty="0" smtClean="0">
                <a:solidFill>
                  <a:schemeClr val="tx1"/>
                </a:solidFill>
              </a:rPr>
              <a:t>consultores independentes;</a:t>
            </a:r>
          </a:p>
          <a:p>
            <a:pPr lvl="2" algn="just"/>
            <a:r>
              <a:rPr lang="pt-BR" sz="1800" dirty="0" smtClean="0">
                <a:solidFill>
                  <a:schemeClr val="tx1"/>
                </a:solidFill>
              </a:rPr>
              <a:t>representantes </a:t>
            </a:r>
            <a:r>
              <a:rPr lang="pt-BR" sz="1800" dirty="0">
                <a:solidFill>
                  <a:schemeClr val="tx1"/>
                </a:solidFill>
              </a:rPr>
              <a:t>de prestadores públicos estaduais e </a:t>
            </a:r>
            <a:r>
              <a:rPr lang="pt-BR" sz="1800" dirty="0" smtClean="0">
                <a:solidFill>
                  <a:schemeClr val="tx1"/>
                </a:solidFill>
              </a:rPr>
              <a:t>municipais;</a:t>
            </a:r>
          </a:p>
          <a:p>
            <a:pPr lvl="2" algn="just"/>
            <a:r>
              <a:rPr lang="pt-BR" sz="1800" dirty="0">
                <a:solidFill>
                  <a:schemeClr val="tx1"/>
                </a:solidFill>
              </a:rPr>
              <a:t>representantes de consórcio público</a:t>
            </a:r>
            <a:r>
              <a:rPr lang="pt-BR" sz="1800" dirty="0" smtClean="0">
                <a:solidFill>
                  <a:schemeClr val="tx1"/>
                </a:solidFill>
              </a:rPr>
              <a:t>.</a:t>
            </a:r>
            <a:endParaRPr lang="pt-BR" dirty="0"/>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10"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Processo de Criação</a:t>
            </a:r>
            <a:endParaRPr lang="pt-BR" sz="3500" dirty="0">
              <a:effectLst>
                <a:outerShdw blurRad="38100" dist="38100" dir="2700000" algn="tl">
                  <a:srgbClr val="000000">
                    <a:alpha val="43137"/>
                  </a:srgbClr>
                </a:outerShdw>
              </a:effectLst>
            </a:endParaRPr>
          </a:p>
        </p:txBody>
      </p:sp>
      <p:cxnSp>
        <p:nvCxnSpPr>
          <p:cNvPr id="12" name="Conector reto 11"/>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8006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979712" y="2132856"/>
            <a:ext cx="6768753" cy="504056"/>
          </a:xfrm>
        </p:spPr>
        <p:txBody>
          <a:bodyPr>
            <a:normAutofit/>
          </a:bodyPr>
          <a:lstStyle/>
          <a:p>
            <a:pPr marL="0" indent="0">
              <a:buNone/>
            </a:pPr>
            <a:r>
              <a:rPr lang="pt-BR" sz="2200" b="1" dirty="0">
                <a:solidFill>
                  <a:srgbClr val="00B0F0"/>
                </a:solidFill>
                <a:effectLst>
                  <a:outerShdw blurRad="38100" dist="38100" dir="2700000" algn="tl">
                    <a:srgbClr val="000000">
                      <a:alpha val="43137"/>
                    </a:srgbClr>
                  </a:outerShdw>
                </a:effectLst>
              </a:rPr>
              <a:t>6) </a:t>
            </a:r>
            <a:r>
              <a:rPr lang="pt-BR" sz="2200" dirty="0" smtClean="0"/>
              <a:t>Consolidação dos formulários dos Blocos Temáticos</a:t>
            </a:r>
          </a:p>
          <a:p>
            <a:pPr lvl="1"/>
            <a:endParaRPr lang="pt-BR" dirty="0"/>
          </a:p>
          <a:p>
            <a:pPr lvl="1"/>
            <a:endParaRPr lang="pt-BR" dirty="0" smtClean="0"/>
          </a:p>
          <a:p>
            <a:pPr marL="0" indent="0">
              <a:buNone/>
            </a:pPr>
            <a:endParaRPr lang="pt-BR" dirty="0"/>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6" name="CaixaDeTexto 5"/>
          <p:cNvSpPr txBox="1"/>
          <p:nvPr/>
        </p:nvSpPr>
        <p:spPr>
          <a:xfrm>
            <a:off x="2110751" y="4025074"/>
            <a:ext cx="2448272" cy="984885"/>
          </a:xfrm>
          <a:prstGeom prst="rect">
            <a:avLst/>
          </a:prstGeom>
          <a:noFill/>
        </p:spPr>
        <p:txBody>
          <a:bodyPr wrap="square" rtlCol="0">
            <a:spAutoFit/>
          </a:bodyPr>
          <a:lstStyle/>
          <a:p>
            <a:pPr lvl="1"/>
            <a:endParaRPr lang="pt-BR" dirty="0"/>
          </a:p>
          <a:p>
            <a:pPr lvl="1"/>
            <a:endParaRPr lang="pt-BR" sz="2200" dirty="0">
              <a:solidFill>
                <a:schemeClr val="tx2"/>
              </a:solidFill>
            </a:endParaRPr>
          </a:p>
          <a:p>
            <a:endParaRPr lang="pt-BR" dirty="0"/>
          </a:p>
        </p:txBody>
      </p:sp>
      <p:sp>
        <p:nvSpPr>
          <p:cNvPr id="10" name="Espaço Reservado para Conteúdo 1"/>
          <p:cNvSpPr txBox="1">
            <a:spLocks/>
          </p:cNvSpPr>
          <p:nvPr/>
        </p:nvSpPr>
        <p:spPr>
          <a:xfrm>
            <a:off x="1979712" y="2780927"/>
            <a:ext cx="6768753" cy="720081"/>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pt-BR" b="1" dirty="0">
                <a:solidFill>
                  <a:srgbClr val="00B0F0"/>
                </a:solidFill>
                <a:effectLst>
                  <a:outerShdw blurRad="38100" dist="38100" dir="2700000" algn="tl">
                    <a:srgbClr val="000000">
                      <a:alpha val="43137"/>
                    </a:srgbClr>
                  </a:outerShdw>
                </a:effectLst>
              </a:rPr>
              <a:t>7) </a:t>
            </a:r>
            <a:r>
              <a:rPr lang="pt-BR" dirty="0" smtClean="0"/>
              <a:t>Processo avaliativo dos formulários:</a:t>
            </a:r>
          </a:p>
          <a:p>
            <a:pPr lvl="1"/>
            <a:r>
              <a:rPr lang="pt-BR" dirty="0"/>
              <a:t>	</a:t>
            </a:r>
            <a:r>
              <a:rPr lang="pt-BR" dirty="0" smtClean="0"/>
              <a:t>Painel de Especialistas</a:t>
            </a:r>
            <a:endParaRPr lang="pt-BR" dirty="0"/>
          </a:p>
          <a:p>
            <a:pPr marL="301943" lvl="1" indent="0">
              <a:buNone/>
            </a:pPr>
            <a:endParaRPr lang="pt-BR" dirty="0" smtClean="0"/>
          </a:p>
          <a:p>
            <a:pPr marL="0" indent="0">
              <a:buNone/>
            </a:pPr>
            <a:endParaRPr lang="pt-BR" dirty="0"/>
          </a:p>
        </p:txBody>
      </p:sp>
      <p:sp>
        <p:nvSpPr>
          <p:cNvPr id="11" name="Espaço Reservado para Conteúdo 1"/>
          <p:cNvSpPr txBox="1">
            <a:spLocks/>
          </p:cNvSpPr>
          <p:nvPr/>
        </p:nvSpPr>
        <p:spPr>
          <a:xfrm>
            <a:off x="3131840" y="3744691"/>
            <a:ext cx="5226374" cy="2398953"/>
          </a:xfrm>
          <a:prstGeom prst="rect">
            <a:avLst/>
          </a:prstGeom>
          <a:ln>
            <a:solidFill>
              <a:schemeClr val="accent1"/>
            </a:solidFill>
          </a:ln>
        </p:spPr>
        <p:txBody>
          <a:bodyPr vert="horz" lIns="91440" tIns="45720" rIns="91440" bIns="45720" rtlCol="0">
            <a:normAutofit fontScale="8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pt-BR" sz="2200" dirty="0" smtClean="0">
                <a:solidFill>
                  <a:schemeClr val="tx1"/>
                </a:solidFill>
              </a:rPr>
              <a:t>Consultores independentes</a:t>
            </a:r>
          </a:p>
          <a:p>
            <a:pPr marL="0" indent="0" algn="just">
              <a:buNone/>
            </a:pPr>
            <a:endParaRPr lang="pt-BR" sz="2200" dirty="0" smtClean="0">
              <a:solidFill>
                <a:schemeClr val="tx1"/>
              </a:solidFill>
            </a:endParaRPr>
          </a:p>
          <a:p>
            <a:pPr marL="0" indent="0" algn="just">
              <a:buNone/>
            </a:pPr>
            <a:r>
              <a:rPr lang="pt-BR" sz="2200" dirty="0" smtClean="0">
                <a:solidFill>
                  <a:schemeClr val="tx1"/>
                </a:solidFill>
              </a:rPr>
              <a:t>Servidores públicos </a:t>
            </a:r>
          </a:p>
          <a:p>
            <a:pPr marL="0" indent="0" algn="just">
              <a:buNone/>
            </a:pPr>
            <a:r>
              <a:rPr lang="pt-BR" sz="2200" dirty="0"/>
              <a:t>	</a:t>
            </a:r>
            <a:r>
              <a:rPr lang="pt-BR" sz="2200" dirty="0" smtClean="0"/>
              <a:t>	</a:t>
            </a:r>
            <a:r>
              <a:rPr lang="pt-BR" sz="1400" dirty="0" smtClean="0"/>
              <a:t>* Acadêmicos</a:t>
            </a:r>
          </a:p>
          <a:p>
            <a:pPr marL="0" indent="0" algn="just">
              <a:buNone/>
            </a:pPr>
            <a:r>
              <a:rPr lang="pt-BR" sz="1400" dirty="0"/>
              <a:t>	</a:t>
            </a:r>
            <a:r>
              <a:rPr lang="pt-BR" sz="1400" dirty="0" smtClean="0"/>
              <a:t>		</a:t>
            </a:r>
            <a:r>
              <a:rPr lang="pt-BR" sz="1400" dirty="0"/>
              <a:t>UnB</a:t>
            </a:r>
          </a:p>
          <a:p>
            <a:pPr marL="0" indent="0" algn="just">
              <a:buNone/>
            </a:pPr>
            <a:r>
              <a:rPr lang="pt-BR" sz="1400" dirty="0"/>
              <a:t>		</a:t>
            </a:r>
            <a:r>
              <a:rPr lang="pt-BR" sz="1400" dirty="0" smtClean="0"/>
              <a:t>	UFMG</a:t>
            </a:r>
            <a:endParaRPr lang="pt-BR" sz="1400" dirty="0"/>
          </a:p>
          <a:p>
            <a:pPr marL="0" indent="0" algn="just">
              <a:buNone/>
            </a:pPr>
            <a:r>
              <a:rPr lang="pt-BR" sz="1400" dirty="0" smtClean="0"/>
              <a:t>		* Agência Reguladora</a:t>
            </a:r>
          </a:p>
          <a:p>
            <a:pPr marL="0" indent="0" algn="just">
              <a:buNone/>
            </a:pPr>
            <a:r>
              <a:rPr lang="pt-BR" sz="1400" dirty="0"/>
              <a:t>	</a:t>
            </a:r>
            <a:r>
              <a:rPr lang="pt-BR" sz="1400" dirty="0" smtClean="0"/>
              <a:t>	* </a:t>
            </a:r>
            <a:r>
              <a:rPr lang="pt-BR" sz="1400" dirty="0" err="1" smtClean="0"/>
              <a:t>MCidades</a:t>
            </a:r>
            <a:endParaRPr lang="pt-BR" sz="1400" dirty="0" smtClean="0"/>
          </a:p>
          <a:p>
            <a:pPr marL="0" indent="0" algn="just">
              <a:buNone/>
            </a:pPr>
            <a:r>
              <a:rPr lang="pt-BR" sz="1400" dirty="0"/>
              <a:t>	</a:t>
            </a:r>
            <a:r>
              <a:rPr lang="pt-BR" sz="1400" dirty="0" smtClean="0"/>
              <a:t>	* FUNASA</a:t>
            </a:r>
          </a:p>
          <a:p>
            <a:pPr marL="0" indent="0">
              <a:buNone/>
            </a:pPr>
            <a:r>
              <a:rPr lang="pt-BR" sz="1400" dirty="0"/>
              <a:t>	</a:t>
            </a:r>
            <a:r>
              <a:rPr lang="pt-BR" sz="1400" dirty="0" smtClean="0"/>
              <a:t>	* Ministério da Saúde/Meio Ambiente</a:t>
            </a:r>
          </a:p>
          <a:p>
            <a:pPr marL="0" indent="0" algn="just">
              <a:buNone/>
            </a:pPr>
            <a:endParaRPr lang="pt-BR" sz="2200" dirty="0" smtClean="0"/>
          </a:p>
          <a:p>
            <a:pPr marL="0" indent="0" algn="just">
              <a:buNone/>
            </a:pPr>
            <a:endParaRPr lang="pt-BR" sz="2200" dirty="0" smtClean="0"/>
          </a:p>
          <a:p>
            <a:pPr marL="0" indent="0" algn="just">
              <a:buNone/>
            </a:pPr>
            <a:endParaRPr lang="pt-BR" dirty="0" smtClean="0"/>
          </a:p>
          <a:p>
            <a:pPr marL="301943" lvl="1" indent="0">
              <a:buNone/>
            </a:pPr>
            <a:endParaRPr lang="pt-BR" dirty="0" smtClean="0"/>
          </a:p>
          <a:p>
            <a:pPr marL="0" indent="0">
              <a:buNone/>
            </a:pPr>
            <a:endParaRPr lang="pt-BR" dirty="0"/>
          </a:p>
        </p:txBody>
      </p:sp>
      <p:sp>
        <p:nvSpPr>
          <p:cNvPr id="13" name="CaixaDeTexto 12"/>
          <p:cNvSpPr txBox="1"/>
          <p:nvPr/>
        </p:nvSpPr>
        <p:spPr>
          <a:xfrm>
            <a:off x="1979712" y="1671191"/>
            <a:ext cx="1042017" cy="461665"/>
          </a:xfrm>
          <a:prstGeom prst="rect">
            <a:avLst/>
          </a:prstGeom>
          <a:noFill/>
        </p:spPr>
        <p:txBody>
          <a:bodyPr wrap="none" rtlCol="0">
            <a:spAutoFit/>
          </a:bodyPr>
          <a:lstStyle/>
          <a:p>
            <a:r>
              <a:rPr lang="pt-BR" sz="2400" b="1" u="sng" cap="small" dirty="0">
                <a:solidFill>
                  <a:schemeClr val="tx2"/>
                </a:solidFill>
              </a:rPr>
              <a:t>Etapas</a:t>
            </a:r>
          </a:p>
        </p:txBody>
      </p:sp>
      <p:sp>
        <p:nvSpPr>
          <p:cNvPr id="14"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Processo de Criação</a:t>
            </a:r>
            <a:endParaRPr lang="pt-BR" sz="3500" dirty="0">
              <a:effectLst>
                <a:outerShdw blurRad="38100" dist="38100" dir="2700000" algn="tl">
                  <a:srgbClr val="000000">
                    <a:alpha val="43137"/>
                  </a:srgbClr>
                </a:outerShdw>
              </a:effectLst>
            </a:endParaRPr>
          </a:p>
        </p:txBody>
      </p:sp>
      <p:cxnSp>
        <p:nvCxnSpPr>
          <p:cNvPr id="16" name="Conector reto 15"/>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240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979712" y="2132856"/>
            <a:ext cx="6768753" cy="504056"/>
          </a:xfrm>
        </p:spPr>
        <p:txBody>
          <a:bodyPr>
            <a:normAutofit/>
          </a:bodyPr>
          <a:lstStyle/>
          <a:p>
            <a:pPr marL="0" indent="0">
              <a:buNone/>
            </a:pPr>
            <a:r>
              <a:rPr lang="pt-BR" sz="2200" b="1" dirty="0">
                <a:solidFill>
                  <a:srgbClr val="00B0F0"/>
                </a:solidFill>
                <a:effectLst>
                  <a:outerShdw blurRad="38100" dist="38100" dir="2700000" algn="tl">
                    <a:srgbClr val="000000">
                      <a:alpha val="43137"/>
                    </a:srgbClr>
                  </a:outerShdw>
                </a:effectLst>
              </a:rPr>
              <a:t>6) </a:t>
            </a:r>
            <a:r>
              <a:rPr lang="pt-BR" sz="2200" dirty="0" smtClean="0"/>
              <a:t>Consolidação dos formulários dos Blocos Temáticos</a:t>
            </a:r>
          </a:p>
          <a:p>
            <a:pPr lvl="1"/>
            <a:endParaRPr lang="pt-BR" dirty="0"/>
          </a:p>
          <a:p>
            <a:pPr lvl="1"/>
            <a:endParaRPr lang="pt-BR" dirty="0" smtClean="0"/>
          </a:p>
          <a:p>
            <a:pPr marL="0" indent="0">
              <a:buNone/>
            </a:pPr>
            <a:endParaRPr lang="pt-BR" dirty="0"/>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6" name="CaixaDeTexto 5"/>
          <p:cNvSpPr txBox="1"/>
          <p:nvPr/>
        </p:nvSpPr>
        <p:spPr>
          <a:xfrm>
            <a:off x="2110751" y="4025074"/>
            <a:ext cx="2448272" cy="984885"/>
          </a:xfrm>
          <a:prstGeom prst="rect">
            <a:avLst/>
          </a:prstGeom>
          <a:noFill/>
        </p:spPr>
        <p:txBody>
          <a:bodyPr wrap="square" rtlCol="0">
            <a:spAutoFit/>
          </a:bodyPr>
          <a:lstStyle/>
          <a:p>
            <a:pPr lvl="1"/>
            <a:endParaRPr lang="pt-BR" dirty="0"/>
          </a:p>
          <a:p>
            <a:pPr lvl="1"/>
            <a:endParaRPr lang="pt-BR" sz="2200" dirty="0">
              <a:solidFill>
                <a:schemeClr val="tx2"/>
              </a:solidFill>
            </a:endParaRPr>
          </a:p>
          <a:p>
            <a:endParaRPr lang="pt-BR" dirty="0"/>
          </a:p>
        </p:txBody>
      </p:sp>
      <p:sp>
        <p:nvSpPr>
          <p:cNvPr id="10" name="Espaço Reservado para Conteúdo 1"/>
          <p:cNvSpPr txBox="1">
            <a:spLocks/>
          </p:cNvSpPr>
          <p:nvPr/>
        </p:nvSpPr>
        <p:spPr>
          <a:xfrm>
            <a:off x="1979712" y="2780927"/>
            <a:ext cx="6768753" cy="720081"/>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pt-BR" b="1" dirty="0">
                <a:solidFill>
                  <a:srgbClr val="00B0F0"/>
                </a:solidFill>
                <a:effectLst>
                  <a:outerShdw blurRad="38100" dist="38100" dir="2700000" algn="tl">
                    <a:srgbClr val="000000">
                      <a:alpha val="43137"/>
                    </a:srgbClr>
                  </a:outerShdw>
                </a:effectLst>
              </a:rPr>
              <a:t>7) </a:t>
            </a:r>
            <a:r>
              <a:rPr lang="pt-BR" dirty="0" smtClean="0"/>
              <a:t>Processo avaliativo dos formulários:</a:t>
            </a:r>
          </a:p>
          <a:p>
            <a:pPr lvl="1"/>
            <a:r>
              <a:rPr lang="pt-BR" dirty="0"/>
              <a:t>	</a:t>
            </a:r>
            <a:r>
              <a:rPr lang="pt-BR" dirty="0" smtClean="0"/>
              <a:t>Painel de Especialistas</a:t>
            </a:r>
            <a:endParaRPr lang="pt-BR" dirty="0"/>
          </a:p>
          <a:p>
            <a:pPr marL="301943" lvl="1" indent="0">
              <a:buNone/>
            </a:pPr>
            <a:endParaRPr lang="pt-BR" dirty="0" smtClean="0"/>
          </a:p>
          <a:p>
            <a:pPr marL="0" indent="0">
              <a:buNone/>
            </a:pPr>
            <a:endParaRPr lang="pt-BR" dirty="0"/>
          </a:p>
        </p:txBody>
      </p:sp>
      <p:sp>
        <p:nvSpPr>
          <p:cNvPr id="11" name="Espaço Reservado para Conteúdo 1"/>
          <p:cNvSpPr txBox="1">
            <a:spLocks/>
          </p:cNvSpPr>
          <p:nvPr/>
        </p:nvSpPr>
        <p:spPr>
          <a:xfrm>
            <a:off x="3131840" y="3744691"/>
            <a:ext cx="4726308" cy="1970325"/>
          </a:xfrm>
          <a:prstGeom prst="rect">
            <a:avLst/>
          </a:prstGeom>
          <a:ln>
            <a:solidFill>
              <a:schemeClr val="accent1"/>
            </a:solidFill>
          </a:ln>
        </p:spPr>
        <p:txBody>
          <a:bodyPr vert="horz" lIns="91440" tIns="45720" rIns="91440" bIns="45720" rtlCol="0">
            <a:normAutofit fontScale="5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pt-BR" sz="2200" dirty="0" smtClean="0">
                <a:solidFill>
                  <a:schemeClr val="tx1"/>
                </a:solidFill>
              </a:rPr>
              <a:t>Consultores independentes</a:t>
            </a:r>
          </a:p>
          <a:p>
            <a:pPr marL="0" indent="0" algn="just">
              <a:buNone/>
            </a:pPr>
            <a:endParaRPr lang="pt-BR" sz="2200" dirty="0" smtClean="0">
              <a:solidFill>
                <a:schemeClr val="tx1"/>
              </a:solidFill>
            </a:endParaRPr>
          </a:p>
          <a:p>
            <a:pPr marL="0" indent="0" algn="just">
              <a:buNone/>
            </a:pPr>
            <a:r>
              <a:rPr lang="pt-BR" sz="2200" dirty="0" smtClean="0">
                <a:solidFill>
                  <a:schemeClr val="tx1"/>
                </a:solidFill>
              </a:rPr>
              <a:t>Servidores públicos </a:t>
            </a:r>
          </a:p>
          <a:p>
            <a:pPr marL="0" indent="0" algn="just">
              <a:buNone/>
            </a:pPr>
            <a:r>
              <a:rPr lang="pt-BR" sz="2200" dirty="0"/>
              <a:t>	</a:t>
            </a:r>
            <a:r>
              <a:rPr lang="pt-BR" sz="2200" dirty="0" smtClean="0"/>
              <a:t>	* Acadêmicos</a:t>
            </a:r>
          </a:p>
          <a:p>
            <a:pPr marL="0" indent="0" algn="just">
              <a:buNone/>
            </a:pPr>
            <a:r>
              <a:rPr lang="pt-BR" sz="2200" dirty="0"/>
              <a:t>	</a:t>
            </a:r>
            <a:r>
              <a:rPr lang="pt-BR" sz="2200" dirty="0" smtClean="0"/>
              <a:t>		</a:t>
            </a:r>
            <a:r>
              <a:rPr lang="pt-BR" sz="2200" dirty="0"/>
              <a:t>UnB</a:t>
            </a:r>
          </a:p>
          <a:p>
            <a:pPr marL="0" indent="0" algn="just">
              <a:buNone/>
            </a:pPr>
            <a:r>
              <a:rPr lang="pt-BR" sz="2200" dirty="0"/>
              <a:t>		</a:t>
            </a:r>
            <a:r>
              <a:rPr lang="pt-BR" sz="2200" dirty="0" smtClean="0"/>
              <a:t>	UFMG</a:t>
            </a:r>
            <a:endParaRPr lang="pt-BR" sz="2200" dirty="0"/>
          </a:p>
          <a:p>
            <a:pPr marL="0" indent="0" algn="just">
              <a:buNone/>
            </a:pPr>
            <a:r>
              <a:rPr lang="pt-BR" sz="2200" dirty="0" smtClean="0"/>
              <a:t>		* Agência Reguladora</a:t>
            </a:r>
          </a:p>
          <a:p>
            <a:pPr marL="0" indent="0" algn="just">
              <a:buNone/>
            </a:pPr>
            <a:r>
              <a:rPr lang="pt-BR" sz="2200" dirty="0"/>
              <a:t>	</a:t>
            </a:r>
            <a:r>
              <a:rPr lang="pt-BR" sz="2200" dirty="0" smtClean="0"/>
              <a:t>	* </a:t>
            </a:r>
            <a:r>
              <a:rPr lang="pt-BR" sz="2200" dirty="0" err="1" smtClean="0"/>
              <a:t>MCidades</a:t>
            </a:r>
            <a:endParaRPr lang="pt-BR" sz="2200" dirty="0" smtClean="0"/>
          </a:p>
          <a:p>
            <a:pPr marL="0" indent="0" algn="just">
              <a:buNone/>
            </a:pPr>
            <a:r>
              <a:rPr lang="pt-BR" sz="2200" dirty="0"/>
              <a:t>	</a:t>
            </a:r>
            <a:r>
              <a:rPr lang="pt-BR" sz="2200" dirty="0" smtClean="0"/>
              <a:t>	* FUNASA</a:t>
            </a:r>
          </a:p>
          <a:p>
            <a:pPr marL="0" indent="0" algn="just">
              <a:buNone/>
            </a:pPr>
            <a:r>
              <a:rPr lang="pt-BR" sz="2200" dirty="0"/>
              <a:t>	</a:t>
            </a:r>
            <a:r>
              <a:rPr lang="pt-BR" sz="2200" dirty="0" smtClean="0"/>
              <a:t>	* Ministério da Saúde/ Meio Ambiente</a:t>
            </a:r>
          </a:p>
          <a:p>
            <a:pPr marL="0" indent="0" algn="just">
              <a:buNone/>
            </a:pPr>
            <a:endParaRPr lang="pt-BR" dirty="0" smtClean="0"/>
          </a:p>
          <a:p>
            <a:pPr marL="301943" lvl="1" indent="0">
              <a:buNone/>
            </a:pPr>
            <a:endParaRPr lang="pt-BR" dirty="0" smtClean="0"/>
          </a:p>
          <a:p>
            <a:pPr marL="0" indent="0">
              <a:buNone/>
            </a:pPr>
            <a:endParaRPr lang="pt-BR" dirty="0"/>
          </a:p>
        </p:txBody>
      </p:sp>
      <p:sp>
        <p:nvSpPr>
          <p:cNvPr id="13" name="CaixaDeTexto 12"/>
          <p:cNvSpPr txBox="1"/>
          <p:nvPr/>
        </p:nvSpPr>
        <p:spPr>
          <a:xfrm>
            <a:off x="1979712" y="1671191"/>
            <a:ext cx="1042017" cy="461665"/>
          </a:xfrm>
          <a:prstGeom prst="rect">
            <a:avLst/>
          </a:prstGeom>
          <a:noFill/>
        </p:spPr>
        <p:txBody>
          <a:bodyPr wrap="none" rtlCol="0">
            <a:spAutoFit/>
          </a:bodyPr>
          <a:lstStyle/>
          <a:p>
            <a:r>
              <a:rPr lang="pt-BR" sz="2400" b="1" u="sng" cap="small" dirty="0">
                <a:solidFill>
                  <a:schemeClr val="tx2"/>
                </a:solidFill>
              </a:rPr>
              <a:t>Etapas</a:t>
            </a:r>
          </a:p>
        </p:txBody>
      </p:sp>
      <p:sp>
        <p:nvSpPr>
          <p:cNvPr id="12" name="Espaço Reservado para Conteúdo 1"/>
          <p:cNvSpPr txBox="1">
            <a:spLocks/>
          </p:cNvSpPr>
          <p:nvPr/>
        </p:nvSpPr>
        <p:spPr>
          <a:xfrm>
            <a:off x="5220072" y="3429000"/>
            <a:ext cx="3335249" cy="1800200"/>
          </a:xfrm>
          <a:prstGeom prst="rect">
            <a:avLst/>
          </a:prstGeom>
          <a:solidFill>
            <a:schemeClr val="bg2"/>
          </a:solidFill>
          <a:ln>
            <a:solidFill>
              <a:schemeClr val="accent1"/>
            </a:solidFill>
          </a:ln>
        </p:spPr>
        <p:txBody>
          <a:bodyPr vert="horz" lIns="91440" tIns="45720" rIns="91440" bIns="45720" rtlCol="0">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pt-BR" sz="2200" b="1" dirty="0" smtClean="0">
                <a:solidFill>
                  <a:schemeClr val="tx1"/>
                </a:solidFill>
                <a:effectLst>
                  <a:outerShdw blurRad="38100" dist="38100" dir="2700000" algn="tl">
                    <a:srgbClr val="000000">
                      <a:alpha val="43137"/>
                    </a:srgbClr>
                  </a:outerShdw>
                </a:effectLst>
              </a:rPr>
              <a:t>a) Carta convite</a:t>
            </a:r>
          </a:p>
          <a:p>
            <a:pPr marL="0" indent="0" algn="just">
              <a:buNone/>
            </a:pPr>
            <a:endParaRPr lang="pt-BR" sz="2200" b="1" dirty="0">
              <a:solidFill>
                <a:schemeClr val="tx1"/>
              </a:solidFill>
              <a:effectLst>
                <a:outerShdw blurRad="38100" dist="38100" dir="2700000" algn="tl">
                  <a:srgbClr val="000000">
                    <a:alpha val="43137"/>
                  </a:srgbClr>
                </a:outerShdw>
              </a:effectLst>
            </a:endParaRPr>
          </a:p>
          <a:p>
            <a:pPr marL="0" indent="0" algn="just">
              <a:buNone/>
            </a:pPr>
            <a:r>
              <a:rPr lang="pt-BR" sz="2200" b="1" dirty="0" smtClean="0">
                <a:solidFill>
                  <a:schemeClr val="tx1"/>
                </a:solidFill>
                <a:effectLst>
                  <a:outerShdw blurRad="38100" dist="38100" dir="2700000" algn="tl">
                    <a:srgbClr val="000000">
                      <a:alpha val="43137"/>
                    </a:srgbClr>
                  </a:outerShdw>
                </a:effectLst>
              </a:rPr>
              <a:t>b) Etapa 1: avaliação virtual</a:t>
            </a:r>
          </a:p>
          <a:p>
            <a:pPr marL="0" indent="0" algn="just">
              <a:buNone/>
            </a:pPr>
            <a:endParaRPr lang="pt-BR" sz="2200" b="1" dirty="0">
              <a:solidFill>
                <a:schemeClr val="tx1"/>
              </a:solidFill>
              <a:effectLst>
                <a:outerShdw blurRad="38100" dist="38100" dir="2700000" algn="tl">
                  <a:srgbClr val="000000">
                    <a:alpha val="43137"/>
                  </a:srgbClr>
                </a:outerShdw>
              </a:effectLst>
            </a:endParaRPr>
          </a:p>
          <a:p>
            <a:pPr marL="0" indent="0">
              <a:buNone/>
            </a:pPr>
            <a:r>
              <a:rPr lang="pt-BR" sz="2200" b="1" dirty="0" smtClean="0">
                <a:solidFill>
                  <a:schemeClr val="tx1"/>
                </a:solidFill>
                <a:effectLst>
                  <a:outerShdw blurRad="38100" dist="38100" dir="2700000" algn="tl">
                    <a:srgbClr val="000000">
                      <a:alpha val="43137"/>
                    </a:srgbClr>
                  </a:outerShdw>
                </a:effectLst>
              </a:rPr>
              <a:t>c) Etapa 2: avaliação presencial</a:t>
            </a:r>
          </a:p>
          <a:p>
            <a:pPr marL="0" indent="0" algn="ctr">
              <a:buNone/>
            </a:pPr>
            <a:r>
              <a:rPr lang="pt-BR" sz="2200" b="1" cap="small" dirty="0" smtClean="0">
                <a:solidFill>
                  <a:schemeClr val="tx1"/>
                </a:solidFill>
                <a:effectLst>
                  <a:outerShdw blurRad="38100" dist="38100" dir="2700000" algn="tl">
                    <a:srgbClr val="000000">
                      <a:alpha val="43137"/>
                    </a:srgbClr>
                  </a:outerShdw>
                </a:effectLst>
              </a:rPr>
              <a:t>Oficina</a:t>
            </a:r>
            <a:endParaRPr lang="pt-BR" sz="2200" b="1" dirty="0" smtClean="0">
              <a:solidFill>
                <a:schemeClr val="tx1"/>
              </a:solidFill>
              <a:effectLst>
                <a:outerShdw blurRad="38100" dist="38100" dir="2700000" algn="tl">
                  <a:srgbClr val="000000">
                    <a:alpha val="43137"/>
                  </a:srgbClr>
                </a:outerShdw>
              </a:effectLst>
            </a:endParaRPr>
          </a:p>
          <a:p>
            <a:pPr marL="0" indent="0" algn="just">
              <a:buNone/>
            </a:pPr>
            <a:endParaRPr lang="pt-BR" dirty="0"/>
          </a:p>
        </p:txBody>
      </p:sp>
      <p:sp>
        <p:nvSpPr>
          <p:cNvPr id="15"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Processo de Criação</a:t>
            </a:r>
            <a:endParaRPr lang="pt-BR" sz="3500" dirty="0">
              <a:effectLst>
                <a:outerShdw blurRad="38100" dist="38100" dir="2700000" algn="tl">
                  <a:srgbClr val="000000">
                    <a:alpha val="43137"/>
                  </a:srgbClr>
                </a:outerShdw>
              </a:effectLst>
            </a:endParaRPr>
          </a:p>
        </p:txBody>
      </p:sp>
      <p:cxnSp>
        <p:nvCxnSpPr>
          <p:cNvPr id="17" name="Conector reto 16"/>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2353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3.33333E-6 -4.07407E-6 L -0.03593 0.05625 C -0.04357 0.06899 -0.05486 0.07593 -0.06649 0.07593 C -0.07986 0.07593 -0.09062 0.06899 -0.09809 0.05625 L -0.13385 -4.07407E-6 " pathEditMode="relative" rAng="0" ptsTypes="FffFF">
                                      <p:cBhvr>
                                        <p:cTn id="6" dur="500" fill="hold"/>
                                        <p:tgtEl>
                                          <p:spTgt spid="11"/>
                                        </p:tgtEl>
                                        <p:attrNameLst>
                                          <p:attrName>ppt_x</p:attrName>
                                          <p:attrName>ppt_y</p:attrName>
                                        </p:attrNameLst>
                                      </p:cBhvr>
                                      <p:rCtr x="-6701" y="3796"/>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979712" y="1556792"/>
            <a:ext cx="6768753" cy="504056"/>
          </a:xfrm>
        </p:spPr>
        <p:txBody>
          <a:bodyPr>
            <a:normAutofit/>
          </a:bodyPr>
          <a:lstStyle/>
          <a:p>
            <a:pPr marL="0" indent="0">
              <a:buNone/>
            </a:pPr>
            <a:r>
              <a:rPr lang="pt-BR" b="1" u="sng" cap="small" dirty="0" smtClean="0"/>
              <a:t>Aspectos operacionais</a:t>
            </a:r>
            <a:endParaRPr lang="pt-BR" dirty="0"/>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6" name="CaixaDeTexto 5"/>
          <p:cNvSpPr txBox="1"/>
          <p:nvPr/>
        </p:nvSpPr>
        <p:spPr>
          <a:xfrm>
            <a:off x="2110751" y="4025074"/>
            <a:ext cx="2448272" cy="984885"/>
          </a:xfrm>
          <a:prstGeom prst="rect">
            <a:avLst/>
          </a:prstGeom>
          <a:noFill/>
        </p:spPr>
        <p:txBody>
          <a:bodyPr wrap="square" rtlCol="0">
            <a:spAutoFit/>
          </a:bodyPr>
          <a:lstStyle/>
          <a:p>
            <a:pPr lvl="1"/>
            <a:endParaRPr lang="pt-BR" dirty="0"/>
          </a:p>
          <a:p>
            <a:pPr lvl="1"/>
            <a:endParaRPr lang="pt-BR" sz="2200" dirty="0">
              <a:solidFill>
                <a:schemeClr val="tx2"/>
              </a:solidFill>
            </a:endParaRPr>
          </a:p>
          <a:p>
            <a:endParaRPr lang="pt-BR" dirty="0"/>
          </a:p>
        </p:txBody>
      </p:sp>
      <p:sp>
        <p:nvSpPr>
          <p:cNvPr id="10" name="Espaço Reservado para Conteúdo 1"/>
          <p:cNvSpPr txBox="1">
            <a:spLocks/>
          </p:cNvSpPr>
          <p:nvPr/>
        </p:nvSpPr>
        <p:spPr>
          <a:xfrm>
            <a:off x="1979712" y="2060848"/>
            <a:ext cx="6912768" cy="792088"/>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514350" indent="-514350" algn="just">
              <a:buAutoNum type="romanUcPeriod"/>
            </a:pPr>
            <a:r>
              <a:rPr lang="pt-BR" dirty="0" smtClean="0"/>
              <a:t>Acesso pelas prefeituras:</a:t>
            </a:r>
          </a:p>
          <a:p>
            <a:pPr marL="0" lvl="1" indent="0" algn="just">
              <a:buNone/>
            </a:pPr>
            <a:r>
              <a:rPr lang="pt-BR" dirty="0"/>
              <a:t>	</a:t>
            </a:r>
            <a:r>
              <a:rPr lang="pt-BR" sz="2100" dirty="0" smtClean="0"/>
              <a:t>Sítio </a:t>
            </a:r>
            <a:r>
              <a:rPr lang="pt-BR" sz="2100" dirty="0"/>
              <a:t>eletrônico do </a:t>
            </a:r>
            <a:r>
              <a:rPr lang="pt-BR" sz="2100" dirty="0" err="1"/>
              <a:t>MCidades</a:t>
            </a:r>
            <a:endParaRPr lang="pt-BR" sz="2100" dirty="0"/>
          </a:p>
          <a:p>
            <a:pPr marL="514350" indent="-514350" algn="just">
              <a:buAutoNum type="romanUcPeriod"/>
            </a:pPr>
            <a:endParaRPr lang="pt-BR" dirty="0" smtClean="0"/>
          </a:p>
          <a:p>
            <a:pPr marL="301943" lvl="1" indent="0" algn="just">
              <a:buNone/>
            </a:pPr>
            <a:endParaRPr lang="pt-BR" dirty="0" smtClean="0"/>
          </a:p>
          <a:p>
            <a:pPr marL="0" indent="0">
              <a:buNone/>
            </a:pPr>
            <a:endParaRPr lang="pt-BR" dirty="0"/>
          </a:p>
        </p:txBody>
      </p:sp>
      <p:sp>
        <p:nvSpPr>
          <p:cNvPr id="11" name="Espaço Reservado para Conteúdo 1"/>
          <p:cNvSpPr txBox="1">
            <a:spLocks/>
          </p:cNvSpPr>
          <p:nvPr/>
        </p:nvSpPr>
        <p:spPr>
          <a:xfrm>
            <a:off x="1915917" y="3218155"/>
            <a:ext cx="6912768" cy="1299361"/>
          </a:xfrm>
          <a:prstGeom prst="rect">
            <a:avLst/>
          </a:prstGeom>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514350" indent="-514350" algn="just">
              <a:buFont typeface="+mj-lt"/>
              <a:buAutoNum type="romanUcPeriod" startAt="2"/>
            </a:pPr>
            <a:r>
              <a:rPr lang="pt-BR" dirty="0" smtClean="0"/>
              <a:t>Download do software</a:t>
            </a:r>
          </a:p>
          <a:p>
            <a:pPr marL="0" indent="0" algn="just">
              <a:buNone/>
            </a:pPr>
            <a:r>
              <a:rPr lang="pt-BR" dirty="0" smtClean="0"/>
              <a:t>	</a:t>
            </a:r>
            <a:r>
              <a:rPr lang="pt-BR" sz="2100" dirty="0" smtClean="0"/>
              <a:t>Plataforma </a:t>
            </a:r>
            <a:r>
              <a:rPr lang="pt-BR" sz="2100" dirty="0"/>
              <a:t>informatizada</a:t>
            </a:r>
          </a:p>
          <a:p>
            <a:pPr marL="0" indent="0" algn="just">
              <a:buNone/>
            </a:pPr>
            <a:r>
              <a:rPr lang="pt-BR" sz="2100" dirty="0"/>
              <a:t>	SI aberto: aprimoramento no âmbito local; </a:t>
            </a:r>
            <a:r>
              <a:rPr lang="pt-BR" sz="2100" dirty="0" smtClean="0"/>
              <a:t>adaptação</a:t>
            </a:r>
            <a:endParaRPr lang="pt-BR" dirty="0"/>
          </a:p>
        </p:txBody>
      </p:sp>
      <p:sp>
        <p:nvSpPr>
          <p:cNvPr id="12" name="Espaço Reservado para Conteúdo 1"/>
          <p:cNvSpPr txBox="1">
            <a:spLocks/>
          </p:cNvSpPr>
          <p:nvPr/>
        </p:nvSpPr>
        <p:spPr>
          <a:xfrm>
            <a:off x="1911516" y="4813948"/>
            <a:ext cx="6912768" cy="1365695"/>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514350" indent="-514350" algn="just">
              <a:buFont typeface="+mj-lt"/>
              <a:buAutoNum type="romanUcPeriod" startAt="3"/>
            </a:pPr>
            <a:r>
              <a:rPr lang="pt-BR" dirty="0" smtClean="0"/>
              <a:t>Integração com o SNIS</a:t>
            </a:r>
          </a:p>
          <a:p>
            <a:pPr marL="0" indent="0" algn="just">
              <a:buNone/>
            </a:pPr>
            <a:r>
              <a:rPr lang="pt-BR" dirty="0"/>
              <a:t>	</a:t>
            </a:r>
            <a:r>
              <a:rPr lang="pt-BR" sz="2100" dirty="0" smtClean="0"/>
              <a:t>Gradual</a:t>
            </a:r>
          </a:p>
          <a:p>
            <a:pPr marL="0" indent="0" algn="just">
              <a:buNone/>
            </a:pPr>
            <a:r>
              <a:rPr lang="pt-BR" sz="2100" dirty="0"/>
              <a:t>	</a:t>
            </a:r>
            <a:r>
              <a:rPr lang="pt-BR" sz="2100" dirty="0" smtClean="0"/>
              <a:t>Criação de um módulo de Gestão Municipal</a:t>
            </a:r>
          </a:p>
          <a:p>
            <a:pPr marL="0" indent="0" algn="just">
              <a:buNone/>
            </a:pPr>
            <a:r>
              <a:rPr lang="pt-BR" sz="2100" dirty="0" smtClean="0"/>
              <a:t>	Perspectiva: base única do SINISA</a:t>
            </a:r>
            <a:endParaRPr lang="pt-BR" dirty="0" smtClean="0"/>
          </a:p>
          <a:p>
            <a:pPr marL="301943" lvl="1" indent="0" algn="just">
              <a:buNone/>
            </a:pPr>
            <a:endParaRPr lang="pt-BR" dirty="0" smtClean="0"/>
          </a:p>
          <a:p>
            <a:pPr marL="0" indent="0">
              <a:buNone/>
            </a:pPr>
            <a:endParaRPr lang="pt-BR" dirty="0"/>
          </a:p>
        </p:txBody>
      </p:sp>
      <p:sp>
        <p:nvSpPr>
          <p:cNvPr id="14"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Processo de Criação</a:t>
            </a:r>
            <a:endParaRPr lang="pt-BR" sz="3500" dirty="0">
              <a:effectLst>
                <a:outerShdw blurRad="38100" dist="38100" dir="2700000" algn="tl">
                  <a:srgbClr val="000000">
                    <a:alpha val="43137"/>
                  </a:srgbClr>
                </a:outerShdw>
              </a:effectLst>
            </a:endParaRPr>
          </a:p>
        </p:txBody>
      </p:sp>
      <p:cxnSp>
        <p:nvCxnSpPr>
          <p:cNvPr id="16" name="Conector reto 15"/>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3427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Estrutura</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6" name="CaixaDeTexto 5"/>
          <p:cNvSpPr txBox="1"/>
          <p:nvPr/>
        </p:nvSpPr>
        <p:spPr>
          <a:xfrm>
            <a:off x="2110751" y="4025074"/>
            <a:ext cx="2448272" cy="984885"/>
          </a:xfrm>
          <a:prstGeom prst="rect">
            <a:avLst/>
          </a:prstGeom>
          <a:noFill/>
        </p:spPr>
        <p:txBody>
          <a:bodyPr wrap="square" rtlCol="0">
            <a:spAutoFit/>
          </a:bodyPr>
          <a:lstStyle/>
          <a:p>
            <a:pPr lvl="1"/>
            <a:endParaRPr lang="pt-BR" dirty="0"/>
          </a:p>
          <a:p>
            <a:pPr lvl="1"/>
            <a:endParaRPr lang="pt-BR" sz="2200" dirty="0">
              <a:solidFill>
                <a:schemeClr val="tx2"/>
              </a:solidFill>
            </a:endParaRPr>
          </a:p>
          <a:p>
            <a:endParaRPr lang="pt-BR" dirty="0"/>
          </a:p>
        </p:txBody>
      </p:sp>
      <p:pic>
        <p:nvPicPr>
          <p:cNvPr id="12" name="Imagem 11"/>
          <p:cNvPicPr/>
          <p:nvPr/>
        </p:nvPicPr>
        <p:blipFill>
          <a:blip r:embed="rId3"/>
          <a:srcRect/>
          <a:stretch>
            <a:fillRect/>
          </a:stretch>
        </p:blipFill>
        <p:spPr bwMode="auto">
          <a:xfrm>
            <a:off x="1907704" y="1844824"/>
            <a:ext cx="6475358" cy="3888432"/>
          </a:xfrm>
          <a:prstGeom prst="rect">
            <a:avLst/>
          </a:prstGeom>
          <a:noFill/>
          <a:ln w="9525">
            <a:noFill/>
            <a:miter lim="800000"/>
            <a:headEnd/>
            <a:tailEnd/>
          </a:ln>
        </p:spPr>
      </p:pic>
      <p:sp>
        <p:nvSpPr>
          <p:cNvPr id="13" name="CaixaDeTexto 12"/>
          <p:cNvSpPr txBox="1"/>
          <p:nvPr/>
        </p:nvSpPr>
        <p:spPr>
          <a:xfrm>
            <a:off x="3395951" y="5733256"/>
            <a:ext cx="3636701" cy="569387"/>
          </a:xfrm>
          <a:prstGeom prst="rect">
            <a:avLst/>
          </a:prstGeom>
          <a:noFill/>
        </p:spPr>
        <p:txBody>
          <a:bodyPr wrap="none" rtlCol="0">
            <a:spAutoFit/>
          </a:bodyPr>
          <a:lstStyle/>
          <a:p>
            <a:pPr algn="ctr"/>
            <a:r>
              <a:rPr lang="pt-BR" sz="1300" b="1" dirty="0"/>
              <a:t>Figura 1 – Estrutura modular do SIMISAB</a:t>
            </a:r>
            <a:endParaRPr lang="pt-BR" sz="1300" dirty="0"/>
          </a:p>
          <a:p>
            <a:endParaRPr lang="pt-BR" dirty="0"/>
          </a:p>
        </p:txBody>
      </p:sp>
      <p:cxnSp>
        <p:nvCxnSpPr>
          <p:cNvPr id="15" name="Conector reto 14"/>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65986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Estrutura</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6" name="CaixaDeTexto 5"/>
          <p:cNvSpPr txBox="1"/>
          <p:nvPr/>
        </p:nvSpPr>
        <p:spPr>
          <a:xfrm>
            <a:off x="2110751" y="4025074"/>
            <a:ext cx="2448272" cy="984885"/>
          </a:xfrm>
          <a:prstGeom prst="rect">
            <a:avLst/>
          </a:prstGeom>
          <a:noFill/>
        </p:spPr>
        <p:txBody>
          <a:bodyPr wrap="square" rtlCol="0">
            <a:spAutoFit/>
          </a:bodyPr>
          <a:lstStyle/>
          <a:p>
            <a:pPr lvl="1"/>
            <a:endParaRPr lang="pt-BR" dirty="0"/>
          </a:p>
          <a:p>
            <a:pPr lvl="1"/>
            <a:endParaRPr lang="pt-BR" sz="2200" dirty="0">
              <a:solidFill>
                <a:schemeClr val="tx2"/>
              </a:solidFill>
            </a:endParaRPr>
          </a:p>
          <a:p>
            <a:endParaRPr lang="pt-BR" dirty="0"/>
          </a:p>
        </p:txBody>
      </p:sp>
      <p:grpSp>
        <p:nvGrpSpPr>
          <p:cNvPr id="10" name="Grupo 9"/>
          <p:cNvGrpSpPr/>
          <p:nvPr/>
        </p:nvGrpSpPr>
        <p:grpSpPr>
          <a:xfrm>
            <a:off x="1793532" y="1988840"/>
            <a:ext cx="2850477" cy="3888432"/>
            <a:chOff x="2132380" y="1844824"/>
            <a:chExt cx="3237679" cy="3888432"/>
          </a:xfrm>
        </p:grpSpPr>
        <p:pic>
          <p:nvPicPr>
            <p:cNvPr id="12" name="Imagem 11"/>
            <p:cNvPicPr/>
            <p:nvPr/>
          </p:nvPicPr>
          <p:blipFill rotWithShape="1">
            <a:blip r:embed="rId3"/>
            <a:srcRect r="50000"/>
            <a:stretch/>
          </p:blipFill>
          <p:spPr bwMode="auto">
            <a:xfrm>
              <a:off x="2132380" y="1844824"/>
              <a:ext cx="3237679" cy="3888432"/>
            </a:xfrm>
            <a:prstGeom prst="rect">
              <a:avLst/>
            </a:prstGeom>
            <a:noFill/>
            <a:ln w="9525">
              <a:noFill/>
              <a:miter lim="800000"/>
              <a:headEnd/>
              <a:tailEnd/>
            </a:ln>
          </p:spPr>
        </p:pic>
        <p:sp>
          <p:nvSpPr>
            <p:cNvPr id="2" name="Retângulo 1"/>
            <p:cNvSpPr/>
            <p:nvPr/>
          </p:nvSpPr>
          <p:spPr>
            <a:xfrm>
              <a:off x="3635896" y="2780928"/>
              <a:ext cx="1734163"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Espaço Reservado para Conteúdo 1"/>
          <p:cNvSpPr txBox="1">
            <a:spLocks/>
          </p:cNvSpPr>
          <p:nvPr/>
        </p:nvSpPr>
        <p:spPr>
          <a:xfrm>
            <a:off x="4644009" y="2420888"/>
            <a:ext cx="4248470" cy="3024336"/>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514350" indent="-514350" algn="just">
              <a:buAutoNum type="romanUcPeriod"/>
            </a:pPr>
            <a:r>
              <a:rPr lang="pt-BR" sz="2600" dirty="0" smtClean="0"/>
              <a:t>Socioeconômicos</a:t>
            </a:r>
          </a:p>
          <a:p>
            <a:pPr marL="514350" indent="-514350" algn="just">
              <a:buAutoNum type="romanUcPeriod"/>
            </a:pPr>
            <a:r>
              <a:rPr lang="pt-BR" sz="2600" dirty="0" smtClean="0"/>
              <a:t>Demográficos</a:t>
            </a:r>
          </a:p>
          <a:p>
            <a:pPr marL="514350" indent="-514350" algn="just">
              <a:buAutoNum type="romanUcPeriod"/>
            </a:pPr>
            <a:r>
              <a:rPr lang="pt-BR" sz="2600" dirty="0" smtClean="0"/>
              <a:t>Localização</a:t>
            </a:r>
          </a:p>
          <a:p>
            <a:pPr marL="514350" indent="-514350" algn="just">
              <a:buAutoNum type="romanUcPeriod"/>
            </a:pPr>
            <a:r>
              <a:rPr lang="pt-BR" sz="2600" dirty="0" smtClean="0"/>
              <a:t>Aspectos institucionais</a:t>
            </a:r>
          </a:p>
          <a:p>
            <a:pPr marL="301943" lvl="1" indent="0" algn="just">
              <a:buNone/>
            </a:pPr>
            <a:r>
              <a:rPr lang="pt-BR" dirty="0" smtClean="0"/>
              <a:t>Identificação e cadastramento dos prestadores</a:t>
            </a:r>
          </a:p>
          <a:p>
            <a:pPr lvl="1" algn="just"/>
            <a:r>
              <a:rPr lang="pt-BR" dirty="0" smtClean="0"/>
              <a:t>Nome</a:t>
            </a:r>
          </a:p>
          <a:p>
            <a:pPr lvl="1" algn="just"/>
            <a:r>
              <a:rPr lang="pt-BR" dirty="0" smtClean="0"/>
              <a:t>Tipo de prestação (concessão ou não)</a:t>
            </a:r>
          </a:p>
          <a:p>
            <a:pPr lvl="1" algn="just"/>
            <a:r>
              <a:rPr lang="pt-BR" dirty="0" smtClean="0"/>
              <a:t>Abrangência</a:t>
            </a:r>
          </a:p>
          <a:p>
            <a:pPr lvl="1" algn="just"/>
            <a:r>
              <a:rPr lang="pt-BR" dirty="0" smtClean="0"/>
              <a:t>Serviços operacionalizados</a:t>
            </a:r>
          </a:p>
          <a:p>
            <a:pPr lvl="1" algn="just"/>
            <a:r>
              <a:rPr lang="pt-BR" dirty="0" smtClean="0"/>
              <a:t>Gestão associada</a:t>
            </a:r>
            <a:endParaRPr lang="pt-BR" dirty="0"/>
          </a:p>
          <a:p>
            <a:pPr marL="514350" indent="-514350" algn="just">
              <a:buAutoNum type="romanUcPeriod"/>
            </a:pPr>
            <a:endParaRPr lang="pt-BR" dirty="0" smtClean="0"/>
          </a:p>
          <a:p>
            <a:pPr marL="301943" lvl="1" indent="0" algn="just">
              <a:buNone/>
            </a:pPr>
            <a:endParaRPr lang="pt-BR" dirty="0" smtClean="0"/>
          </a:p>
          <a:p>
            <a:pPr marL="0" indent="0">
              <a:buNone/>
            </a:pPr>
            <a:endParaRPr lang="pt-BR" dirty="0"/>
          </a:p>
        </p:txBody>
      </p:sp>
      <p:cxnSp>
        <p:nvCxnSpPr>
          <p:cNvPr id="16" name="Conector reto 15"/>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3971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Estrutura</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6" name="CaixaDeTexto 5"/>
          <p:cNvSpPr txBox="1"/>
          <p:nvPr/>
        </p:nvSpPr>
        <p:spPr>
          <a:xfrm>
            <a:off x="2110751" y="4025074"/>
            <a:ext cx="2448272" cy="984885"/>
          </a:xfrm>
          <a:prstGeom prst="rect">
            <a:avLst/>
          </a:prstGeom>
          <a:noFill/>
        </p:spPr>
        <p:txBody>
          <a:bodyPr wrap="square" rtlCol="0">
            <a:spAutoFit/>
          </a:bodyPr>
          <a:lstStyle/>
          <a:p>
            <a:pPr lvl="1"/>
            <a:endParaRPr lang="pt-BR" dirty="0"/>
          </a:p>
          <a:p>
            <a:pPr lvl="1"/>
            <a:endParaRPr lang="pt-BR" sz="2200" dirty="0">
              <a:solidFill>
                <a:schemeClr val="tx2"/>
              </a:solidFill>
            </a:endParaRPr>
          </a:p>
          <a:p>
            <a:endParaRPr lang="pt-BR" dirty="0"/>
          </a:p>
        </p:txBody>
      </p:sp>
      <p:grpSp>
        <p:nvGrpSpPr>
          <p:cNvPr id="11" name="Grupo 10"/>
          <p:cNvGrpSpPr/>
          <p:nvPr/>
        </p:nvGrpSpPr>
        <p:grpSpPr>
          <a:xfrm>
            <a:off x="1841059" y="1844824"/>
            <a:ext cx="2874958" cy="3816424"/>
            <a:chOff x="1841058" y="1844824"/>
            <a:chExt cx="3237679" cy="3888432"/>
          </a:xfrm>
        </p:grpSpPr>
        <p:pic>
          <p:nvPicPr>
            <p:cNvPr id="12" name="Imagem 11"/>
            <p:cNvPicPr/>
            <p:nvPr/>
          </p:nvPicPr>
          <p:blipFill rotWithShape="1">
            <a:blip r:embed="rId3"/>
            <a:srcRect r="50000"/>
            <a:stretch/>
          </p:blipFill>
          <p:spPr bwMode="auto">
            <a:xfrm>
              <a:off x="1841058" y="1844824"/>
              <a:ext cx="3237679" cy="3888432"/>
            </a:xfrm>
            <a:prstGeom prst="rect">
              <a:avLst/>
            </a:prstGeom>
            <a:noFill/>
            <a:ln w="9525">
              <a:noFill/>
              <a:miter lim="800000"/>
              <a:headEnd/>
              <a:tailEnd/>
            </a:ln>
          </p:spPr>
        </p:pic>
        <p:sp>
          <p:nvSpPr>
            <p:cNvPr id="2" name="Retângulo 1"/>
            <p:cNvSpPr/>
            <p:nvPr/>
          </p:nvSpPr>
          <p:spPr>
            <a:xfrm>
              <a:off x="3334887" y="1844824"/>
              <a:ext cx="1743850" cy="86409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3334887" y="3789040"/>
              <a:ext cx="1743850"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5" name="Imagem 14"/>
          <p:cNvPicPr/>
          <p:nvPr/>
        </p:nvPicPr>
        <p:blipFill rotWithShape="1">
          <a:blip r:embed="rId3"/>
          <a:srcRect l="50000"/>
          <a:stretch/>
        </p:blipFill>
        <p:spPr bwMode="auto">
          <a:xfrm>
            <a:off x="4716017" y="1844824"/>
            <a:ext cx="3237679" cy="3888432"/>
          </a:xfrm>
          <a:prstGeom prst="rect">
            <a:avLst/>
          </a:prstGeom>
          <a:noFill/>
          <a:ln w="9525">
            <a:noFill/>
            <a:miter lim="800000"/>
            <a:headEnd/>
            <a:tailEnd/>
          </a:ln>
        </p:spPr>
      </p:pic>
      <p:cxnSp>
        <p:nvCxnSpPr>
          <p:cNvPr id="17" name="Conector reto 16"/>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18538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Estrutura</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6" name="CaixaDeTexto 5"/>
          <p:cNvSpPr txBox="1"/>
          <p:nvPr/>
        </p:nvSpPr>
        <p:spPr>
          <a:xfrm>
            <a:off x="2110751" y="4025074"/>
            <a:ext cx="2448272" cy="984885"/>
          </a:xfrm>
          <a:prstGeom prst="rect">
            <a:avLst/>
          </a:prstGeom>
          <a:noFill/>
        </p:spPr>
        <p:txBody>
          <a:bodyPr wrap="square" rtlCol="0">
            <a:spAutoFit/>
          </a:bodyPr>
          <a:lstStyle/>
          <a:p>
            <a:pPr lvl="1"/>
            <a:endParaRPr lang="pt-BR" dirty="0"/>
          </a:p>
          <a:p>
            <a:pPr lvl="1"/>
            <a:endParaRPr lang="pt-BR" sz="2200" dirty="0">
              <a:solidFill>
                <a:schemeClr val="tx2"/>
              </a:solidFill>
            </a:endParaRPr>
          </a:p>
          <a:p>
            <a:endParaRPr lang="pt-BR" dirty="0"/>
          </a:p>
        </p:txBody>
      </p:sp>
      <p:grpSp>
        <p:nvGrpSpPr>
          <p:cNvPr id="11" name="Grupo 10"/>
          <p:cNvGrpSpPr/>
          <p:nvPr/>
        </p:nvGrpSpPr>
        <p:grpSpPr>
          <a:xfrm>
            <a:off x="1835697" y="1844824"/>
            <a:ext cx="2880319" cy="3888432"/>
            <a:chOff x="1835696" y="1844824"/>
            <a:chExt cx="3237679" cy="3888432"/>
          </a:xfrm>
        </p:grpSpPr>
        <p:pic>
          <p:nvPicPr>
            <p:cNvPr id="12" name="Imagem 11"/>
            <p:cNvPicPr/>
            <p:nvPr/>
          </p:nvPicPr>
          <p:blipFill rotWithShape="1">
            <a:blip r:embed="rId3"/>
            <a:srcRect r="50000"/>
            <a:stretch/>
          </p:blipFill>
          <p:spPr bwMode="auto">
            <a:xfrm>
              <a:off x="1835696" y="1844824"/>
              <a:ext cx="3237679" cy="3888432"/>
            </a:xfrm>
            <a:prstGeom prst="rect">
              <a:avLst/>
            </a:prstGeom>
            <a:noFill/>
            <a:ln w="9525">
              <a:noFill/>
              <a:miter lim="800000"/>
              <a:headEnd/>
              <a:tailEnd/>
            </a:ln>
          </p:spPr>
        </p:pic>
        <p:sp>
          <p:nvSpPr>
            <p:cNvPr id="2" name="Retângulo 1"/>
            <p:cNvSpPr/>
            <p:nvPr/>
          </p:nvSpPr>
          <p:spPr>
            <a:xfrm>
              <a:off x="3334887" y="1844824"/>
              <a:ext cx="1738488" cy="19442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3334887" y="4797152"/>
              <a:ext cx="173848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4" name="Grupo 13"/>
          <p:cNvGrpSpPr/>
          <p:nvPr/>
        </p:nvGrpSpPr>
        <p:grpSpPr>
          <a:xfrm>
            <a:off x="4211960" y="2924944"/>
            <a:ext cx="4608512" cy="1168262"/>
            <a:chOff x="4074393" y="2816932"/>
            <a:chExt cx="4392488" cy="1096254"/>
          </a:xfrm>
          <a:solidFill>
            <a:srgbClr val="FFC000"/>
          </a:solidFill>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342" t="7433" r="14869" b="62326"/>
            <a:stretch/>
          </p:blipFill>
          <p:spPr bwMode="auto">
            <a:xfrm>
              <a:off x="4074393" y="2816932"/>
              <a:ext cx="4392488" cy="1096254"/>
            </a:xfrm>
            <a:prstGeom prst="rect">
              <a:avLst/>
            </a:prstGeom>
            <a:grpFill/>
            <a:ln w="9525">
              <a:solidFill>
                <a:srgbClr val="0070C0"/>
              </a:solidFill>
              <a:miter lim="800000"/>
              <a:headEnd/>
              <a:tailEnd/>
            </a:ln>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055" t="69579" r="87539" b="19387"/>
            <a:stretch/>
          </p:blipFill>
          <p:spPr bwMode="auto">
            <a:xfrm>
              <a:off x="7342096" y="3365059"/>
              <a:ext cx="1005962" cy="547464"/>
            </a:xfrm>
            <a:prstGeom prst="rect">
              <a:avLst/>
            </a:prstGeom>
            <a:grpFill/>
            <a:ln w="9525">
              <a:solidFill>
                <a:srgbClr val="0070C0"/>
              </a:solidFill>
              <a:miter lim="800000"/>
              <a:headEnd/>
              <a:tailEnd/>
            </a:ln>
            <a:extLst/>
          </p:spPr>
        </p:pic>
      </p:grpSp>
      <p:sp>
        <p:nvSpPr>
          <p:cNvPr id="18" name="Espaço Reservado para Conteúdo 1"/>
          <p:cNvSpPr txBox="1">
            <a:spLocks/>
          </p:cNvSpPr>
          <p:nvPr/>
        </p:nvSpPr>
        <p:spPr>
          <a:xfrm>
            <a:off x="5364088" y="4203550"/>
            <a:ext cx="2804000" cy="593601"/>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pt-BR" sz="2200" dirty="0" smtClean="0"/>
              <a:t>Informações/variáveis</a:t>
            </a:r>
            <a:endParaRPr lang="pt-BR" sz="2200" dirty="0"/>
          </a:p>
          <a:p>
            <a:pPr marL="514350" indent="-514350" algn="just">
              <a:buAutoNum type="romanUcPeriod"/>
            </a:pPr>
            <a:endParaRPr lang="pt-BR" dirty="0" smtClean="0"/>
          </a:p>
          <a:p>
            <a:pPr marL="301943" lvl="1" indent="0" algn="just">
              <a:buNone/>
            </a:pPr>
            <a:endParaRPr lang="pt-BR" dirty="0" smtClean="0"/>
          </a:p>
          <a:p>
            <a:pPr marL="0" indent="0">
              <a:buNone/>
            </a:pPr>
            <a:endParaRPr lang="pt-BR" dirty="0"/>
          </a:p>
        </p:txBody>
      </p:sp>
      <p:cxnSp>
        <p:nvCxnSpPr>
          <p:cNvPr id="20" name="Conector reto 19"/>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65106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Estrutura</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6" name="CaixaDeTexto 5"/>
          <p:cNvSpPr txBox="1"/>
          <p:nvPr/>
        </p:nvSpPr>
        <p:spPr>
          <a:xfrm>
            <a:off x="2110751" y="4025074"/>
            <a:ext cx="2448272" cy="984885"/>
          </a:xfrm>
          <a:prstGeom prst="rect">
            <a:avLst/>
          </a:prstGeom>
          <a:noFill/>
        </p:spPr>
        <p:txBody>
          <a:bodyPr wrap="square" rtlCol="0">
            <a:spAutoFit/>
          </a:bodyPr>
          <a:lstStyle/>
          <a:p>
            <a:pPr lvl="1"/>
            <a:endParaRPr lang="pt-BR" dirty="0"/>
          </a:p>
          <a:p>
            <a:pPr lvl="1"/>
            <a:endParaRPr lang="pt-BR" sz="2200" dirty="0">
              <a:solidFill>
                <a:schemeClr val="tx2"/>
              </a:solidFill>
            </a:endParaRPr>
          </a:p>
          <a:p>
            <a:endParaRPr lang="pt-BR" dirty="0"/>
          </a:p>
        </p:txBody>
      </p:sp>
      <p:grpSp>
        <p:nvGrpSpPr>
          <p:cNvPr id="11" name="Grupo 10"/>
          <p:cNvGrpSpPr/>
          <p:nvPr/>
        </p:nvGrpSpPr>
        <p:grpSpPr>
          <a:xfrm>
            <a:off x="1835697" y="1844824"/>
            <a:ext cx="2880319" cy="3888432"/>
            <a:chOff x="1835696" y="1844824"/>
            <a:chExt cx="3237679" cy="3888432"/>
          </a:xfrm>
        </p:grpSpPr>
        <p:pic>
          <p:nvPicPr>
            <p:cNvPr id="12" name="Imagem 11"/>
            <p:cNvPicPr/>
            <p:nvPr/>
          </p:nvPicPr>
          <p:blipFill rotWithShape="1">
            <a:blip r:embed="rId3"/>
            <a:srcRect r="50000"/>
            <a:stretch/>
          </p:blipFill>
          <p:spPr bwMode="auto">
            <a:xfrm>
              <a:off x="1835696" y="1844824"/>
              <a:ext cx="3237679" cy="3888432"/>
            </a:xfrm>
            <a:prstGeom prst="rect">
              <a:avLst/>
            </a:prstGeom>
            <a:noFill/>
            <a:ln w="9525">
              <a:noFill/>
              <a:miter lim="800000"/>
              <a:headEnd/>
              <a:tailEnd/>
            </a:ln>
          </p:spPr>
        </p:pic>
        <p:sp>
          <p:nvSpPr>
            <p:cNvPr id="2" name="Retângulo 1"/>
            <p:cNvSpPr/>
            <p:nvPr/>
          </p:nvSpPr>
          <p:spPr>
            <a:xfrm>
              <a:off x="3334887" y="1844824"/>
              <a:ext cx="1738488" cy="28803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3334887" y="4797152"/>
              <a:ext cx="173848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4" name="Grupo 13"/>
          <p:cNvGrpSpPr/>
          <p:nvPr/>
        </p:nvGrpSpPr>
        <p:grpSpPr>
          <a:xfrm>
            <a:off x="4211960" y="2924944"/>
            <a:ext cx="4608512" cy="1168262"/>
            <a:chOff x="4074393" y="2816932"/>
            <a:chExt cx="4392488" cy="1096254"/>
          </a:xfrm>
          <a:solidFill>
            <a:srgbClr val="FFC000"/>
          </a:solidFill>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342" t="7433" r="14869" b="62326"/>
            <a:stretch/>
          </p:blipFill>
          <p:spPr bwMode="auto">
            <a:xfrm>
              <a:off x="4074393" y="2816932"/>
              <a:ext cx="4392488" cy="1096254"/>
            </a:xfrm>
            <a:prstGeom prst="rect">
              <a:avLst/>
            </a:prstGeom>
            <a:grpFill/>
            <a:ln w="9525">
              <a:solidFill>
                <a:srgbClr val="0070C0"/>
              </a:solidFill>
              <a:miter lim="800000"/>
              <a:headEnd/>
              <a:tailEnd/>
            </a:ln>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055" t="69579" r="87539" b="19387"/>
            <a:stretch/>
          </p:blipFill>
          <p:spPr bwMode="auto">
            <a:xfrm>
              <a:off x="7342096" y="3365059"/>
              <a:ext cx="1005962" cy="547464"/>
            </a:xfrm>
            <a:prstGeom prst="rect">
              <a:avLst/>
            </a:prstGeom>
            <a:grpFill/>
            <a:ln w="9525">
              <a:solidFill>
                <a:srgbClr val="0070C0"/>
              </a:solidFill>
              <a:miter lim="800000"/>
              <a:headEnd/>
              <a:tailEnd/>
            </a:ln>
            <a:extLst/>
          </p:spPr>
        </p:pic>
      </p:grpSp>
      <p:pic>
        <p:nvPicPr>
          <p:cNvPr id="16" name="Imagem 15"/>
          <p:cNvPicPr/>
          <p:nvPr/>
        </p:nvPicPr>
        <p:blipFill rotWithShape="1">
          <a:blip r:embed="rId3"/>
          <a:srcRect l="22876" t="75926" r="50000"/>
          <a:stretch/>
        </p:blipFill>
        <p:spPr bwMode="auto">
          <a:xfrm>
            <a:off x="3169415" y="4797152"/>
            <a:ext cx="1546602" cy="936104"/>
          </a:xfrm>
          <a:prstGeom prst="rect">
            <a:avLst/>
          </a:prstGeom>
          <a:noFill/>
          <a:ln w="9525">
            <a:noFill/>
            <a:miter lim="800000"/>
            <a:headEnd/>
            <a:tailEnd/>
          </a:ln>
        </p:spPr>
      </p:pic>
      <p:sp>
        <p:nvSpPr>
          <p:cNvPr id="17" name="Espaço Reservado para Conteúdo 1"/>
          <p:cNvSpPr txBox="1">
            <a:spLocks/>
          </p:cNvSpPr>
          <p:nvPr/>
        </p:nvSpPr>
        <p:spPr>
          <a:xfrm>
            <a:off x="5364088" y="4203551"/>
            <a:ext cx="2610287" cy="5760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pt-BR" sz="2200" dirty="0" smtClean="0"/>
              <a:t>Indicadores</a:t>
            </a:r>
            <a:endParaRPr lang="pt-BR" sz="2200" dirty="0"/>
          </a:p>
          <a:p>
            <a:pPr marL="514350" indent="-514350" algn="just">
              <a:buAutoNum type="romanUcPeriod"/>
            </a:pPr>
            <a:endParaRPr lang="pt-BR" dirty="0" smtClean="0"/>
          </a:p>
          <a:p>
            <a:pPr marL="301943" lvl="1" indent="0" algn="just">
              <a:buNone/>
            </a:pPr>
            <a:endParaRPr lang="pt-BR" dirty="0" smtClean="0"/>
          </a:p>
          <a:p>
            <a:pPr marL="0" indent="0">
              <a:buNone/>
            </a:pPr>
            <a:endParaRPr lang="pt-BR" dirty="0"/>
          </a:p>
        </p:txBody>
      </p:sp>
      <p:cxnSp>
        <p:nvCxnSpPr>
          <p:cNvPr id="19" name="Conector reto 18"/>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3248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10"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Estrutura</a:t>
            </a:r>
            <a:endParaRPr lang="pt-BR" sz="3500" dirty="0">
              <a:effectLst>
                <a:outerShdw blurRad="38100" dist="38100" dir="2700000" algn="tl">
                  <a:srgbClr val="000000">
                    <a:alpha val="43137"/>
                  </a:srgbClr>
                </a:outerShdw>
              </a:effectLst>
            </a:endParaRPr>
          </a:p>
        </p:txBody>
      </p:sp>
      <p:grpSp>
        <p:nvGrpSpPr>
          <p:cNvPr id="14" name="Grupo 13"/>
          <p:cNvGrpSpPr/>
          <p:nvPr/>
        </p:nvGrpSpPr>
        <p:grpSpPr>
          <a:xfrm>
            <a:off x="1979712" y="1484784"/>
            <a:ext cx="6264696" cy="4453463"/>
            <a:chOff x="4355977" y="1484784"/>
            <a:chExt cx="5040559" cy="4453463"/>
          </a:xfrm>
        </p:grpSpPr>
        <p:pic>
          <p:nvPicPr>
            <p:cNvPr id="12" name="Imagem 11"/>
            <p:cNvPicPr/>
            <p:nvPr/>
          </p:nvPicPr>
          <p:blipFill>
            <a:blip r:embed="rId3"/>
            <a:srcRect l="34499" t="22762" r="22052" b="12532"/>
            <a:stretch>
              <a:fillRect/>
            </a:stretch>
          </p:blipFill>
          <p:spPr bwMode="auto">
            <a:xfrm>
              <a:off x="4823817" y="1484784"/>
              <a:ext cx="4140671" cy="4098771"/>
            </a:xfrm>
            <a:prstGeom prst="rect">
              <a:avLst/>
            </a:prstGeom>
            <a:noFill/>
            <a:ln w="9525">
              <a:noFill/>
              <a:miter lim="800000"/>
              <a:headEnd/>
              <a:tailEnd/>
            </a:ln>
          </p:spPr>
        </p:pic>
        <p:sp>
          <p:nvSpPr>
            <p:cNvPr id="13" name="Retângulo 12"/>
            <p:cNvSpPr/>
            <p:nvPr/>
          </p:nvSpPr>
          <p:spPr>
            <a:xfrm>
              <a:off x="4355977" y="5661248"/>
              <a:ext cx="5040559" cy="276999"/>
            </a:xfrm>
            <a:prstGeom prst="rect">
              <a:avLst/>
            </a:prstGeom>
          </p:spPr>
          <p:txBody>
            <a:bodyPr wrap="square">
              <a:spAutoFit/>
            </a:bodyPr>
            <a:lstStyle/>
            <a:p>
              <a:pPr algn="ctr"/>
              <a:r>
                <a:rPr lang="pt-BR" sz="1200" b="1" dirty="0"/>
                <a:t>Figura 2 – Rede de informantes dos blocos/módulos do SIMISAB</a:t>
              </a:r>
              <a:endParaRPr lang="pt-BR" sz="1200" dirty="0"/>
            </a:p>
          </p:txBody>
        </p:sp>
      </p:grpSp>
      <p:cxnSp>
        <p:nvCxnSpPr>
          <p:cNvPr id="16" name="Conector reto 15"/>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20797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979712" y="2320659"/>
            <a:ext cx="6904277" cy="2548501"/>
          </a:xfrm>
        </p:spPr>
        <p:txBody>
          <a:bodyPr>
            <a:normAutofit fontScale="92500"/>
          </a:bodyPr>
          <a:lstStyle/>
          <a:p>
            <a:pPr algn="just"/>
            <a:r>
              <a:rPr lang="pt-BR" dirty="0" smtClean="0"/>
              <a:t>Projeto </a:t>
            </a:r>
            <a:r>
              <a:rPr lang="pt-BR" dirty="0"/>
              <a:t>“GEPRO_MCID_SNIS_II_2011</a:t>
            </a:r>
            <a:r>
              <a:rPr lang="pt-BR" dirty="0" smtClean="0"/>
              <a:t>”</a:t>
            </a:r>
          </a:p>
          <a:p>
            <a:pPr lvl="1" algn="just"/>
            <a:r>
              <a:rPr lang="pt-BR" dirty="0"/>
              <a:t>Secretaria Nacional de Saneamento Ambiental (SNSA</a:t>
            </a:r>
            <a:r>
              <a:rPr lang="pt-BR" dirty="0" smtClean="0"/>
              <a:t>)</a:t>
            </a:r>
          </a:p>
          <a:p>
            <a:pPr lvl="2" algn="just"/>
            <a:r>
              <a:rPr lang="pt-BR" dirty="0" smtClean="0"/>
              <a:t>Seleção </a:t>
            </a:r>
            <a:r>
              <a:rPr lang="pt-BR" dirty="0"/>
              <a:t>de municípios </a:t>
            </a:r>
            <a:endParaRPr lang="pt-BR" dirty="0" smtClean="0"/>
          </a:p>
          <a:p>
            <a:pPr lvl="2" algn="just"/>
            <a:r>
              <a:rPr lang="pt-BR" dirty="0"/>
              <a:t>A</a:t>
            </a:r>
            <a:r>
              <a:rPr lang="pt-BR" dirty="0" smtClean="0"/>
              <a:t>poio técnico-financeiro:</a:t>
            </a:r>
          </a:p>
          <a:p>
            <a:pPr lvl="3" algn="just"/>
            <a:r>
              <a:rPr lang="pt-BR" dirty="0" smtClean="0"/>
              <a:t>elaboração </a:t>
            </a:r>
            <a:r>
              <a:rPr lang="pt-BR" dirty="0"/>
              <a:t>dos respectivos Planos Municipais de Saneamento Básico (PMSB</a:t>
            </a:r>
            <a:r>
              <a:rPr lang="pt-BR" dirty="0" smtClean="0"/>
              <a:t>)</a:t>
            </a:r>
          </a:p>
          <a:p>
            <a:pPr lvl="3" algn="just"/>
            <a:r>
              <a:rPr lang="pt-BR" dirty="0"/>
              <a:t>sistema municipal de </a:t>
            </a:r>
            <a:r>
              <a:rPr lang="pt-BR" dirty="0" smtClean="0"/>
              <a:t>informações sobre saneamento</a:t>
            </a:r>
          </a:p>
          <a:p>
            <a:pPr algn="just"/>
            <a:endParaRPr lang="pt-BR" dirty="0"/>
          </a:p>
        </p:txBody>
      </p:sp>
      <p:sp>
        <p:nvSpPr>
          <p:cNvPr id="3" name="Título 2"/>
          <p:cNvSpPr>
            <a:spLocks noGrp="1"/>
          </p:cNvSpPr>
          <p:nvPr>
            <p:ph type="title"/>
          </p:nvPr>
        </p:nvSpPr>
        <p:spPr/>
        <p:txBody>
          <a:bodyPr/>
          <a:lstStyle/>
          <a:p>
            <a:r>
              <a:rPr lang="pt-BR" dirty="0" smtClean="0"/>
              <a:t>	Contextualização</a:t>
            </a:r>
            <a:endParaRPr lang="pt-BR" dirty="0"/>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12" name="Grupo 11"/>
          <p:cNvGrpSpPr/>
          <p:nvPr/>
        </p:nvGrpSpPr>
        <p:grpSpPr>
          <a:xfrm>
            <a:off x="-3662" y="476672"/>
            <a:ext cx="1767718" cy="5760640"/>
            <a:chOff x="-3662" y="476672"/>
            <a:chExt cx="1767718" cy="5760640"/>
          </a:xfrm>
        </p:grpSpPr>
        <p:grpSp>
          <p:nvGrpSpPr>
            <p:cNvPr id="11" name="Grupo 10"/>
            <p:cNvGrpSpPr/>
            <p:nvPr/>
          </p:nvGrpSpPr>
          <p:grpSpPr>
            <a:xfrm>
              <a:off x="-3662" y="476672"/>
              <a:ext cx="1767350" cy="5760640"/>
              <a:chOff x="-3662" y="476672"/>
              <a:chExt cx="1767350" cy="5760640"/>
            </a:xfrm>
          </p:grpSpPr>
          <p:sp>
            <p:nvSpPr>
              <p:cNvPr id="7" name="Retângulo 6"/>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662" y="540836"/>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smtClean="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cxnSp>
          <p:nvCxnSpPr>
            <p:cNvPr id="9" name="Conector reto 8"/>
            <p:cNvCxnSpPr/>
            <p:nvPr/>
          </p:nvCxnSpPr>
          <p:spPr>
            <a:xfrm>
              <a:off x="504056" y="908720"/>
              <a:ext cx="1260000" cy="0"/>
            </a:xfrm>
            <a:prstGeom prst="line">
              <a:avLst/>
            </a:prstGeom>
          </p:spPr>
          <p:style>
            <a:lnRef idx="3">
              <a:schemeClr val="accent5"/>
            </a:lnRef>
            <a:fillRef idx="0">
              <a:schemeClr val="accent5"/>
            </a:fillRef>
            <a:effectRef idx="2">
              <a:schemeClr val="accent5"/>
            </a:effectRef>
            <a:fontRef idx="minor">
              <a:schemeClr val="tx1"/>
            </a:fontRef>
          </p:style>
        </p:cxnSp>
      </p:grpSp>
      <p:grpSp>
        <p:nvGrpSpPr>
          <p:cNvPr id="13" name="Grupo 12"/>
          <p:cNvGrpSpPr/>
          <p:nvPr/>
        </p:nvGrpSpPr>
        <p:grpSpPr>
          <a:xfrm>
            <a:off x="2339752" y="5036983"/>
            <a:ext cx="6109425" cy="1056313"/>
            <a:chOff x="2339752" y="4237877"/>
            <a:chExt cx="6109425" cy="1200329"/>
          </a:xfrm>
        </p:grpSpPr>
        <p:sp>
          <p:nvSpPr>
            <p:cNvPr id="8" name="CaixaDeTexto 7"/>
            <p:cNvSpPr txBox="1"/>
            <p:nvPr/>
          </p:nvSpPr>
          <p:spPr>
            <a:xfrm>
              <a:off x="3968728" y="4237877"/>
              <a:ext cx="4480449" cy="1200329"/>
            </a:xfrm>
            <a:prstGeom prst="rect">
              <a:avLst/>
            </a:prstGeom>
            <a:noFill/>
          </p:spPr>
          <p:txBody>
            <a:bodyPr wrap="square" rtlCol="0">
              <a:spAutoFit/>
            </a:bodyPr>
            <a:lstStyle/>
            <a:p>
              <a:r>
                <a:rPr lang="pt-BR" dirty="0"/>
                <a:t>SNSA: </a:t>
              </a:r>
              <a:r>
                <a:rPr lang="pt-BR" dirty="0" smtClean="0"/>
                <a:t>elaboração </a:t>
              </a:r>
              <a:r>
                <a:rPr lang="pt-BR" dirty="0"/>
                <a:t>de um Sistema Municipal de Informações em Saneamento Básico (SIMISAB)</a:t>
              </a:r>
            </a:p>
            <a:p>
              <a:endParaRPr lang="pt-BR" dirty="0"/>
            </a:p>
          </p:txBody>
        </p:sp>
        <p:sp>
          <p:nvSpPr>
            <p:cNvPr id="10" name="Seta para a direita listrada 9"/>
            <p:cNvSpPr/>
            <p:nvPr/>
          </p:nvSpPr>
          <p:spPr>
            <a:xfrm>
              <a:off x="2339752" y="4422180"/>
              <a:ext cx="1512168" cy="5040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CaixaDeTexto 13"/>
          <p:cNvSpPr txBox="1"/>
          <p:nvPr/>
        </p:nvSpPr>
        <p:spPr>
          <a:xfrm>
            <a:off x="2036225" y="1757079"/>
            <a:ext cx="1932503" cy="461665"/>
          </a:xfrm>
          <a:prstGeom prst="rect">
            <a:avLst/>
          </a:prstGeom>
          <a:noFill/>
        </p:spPr>
        <p:txBody>
          <a:bodyPr wrap="square" rtlCol="0">
            <a:spAutoFit/>
          </a:bodyPr>
          <a:lstStyle/>
          <a:p>
            <a:pPr algn="just">
              <a:spcBef>
                <a:spcPct val="20000"/>
              </a:spcBef>
              <a:buClr>
                <a:schemeClr val="accent1"/>
              </a:buClr>
              <a:buSzPct val="100000"/>
            </a:pPr>
            <a:r>
              <a:rPr lang="pt-BR" sz="2400" b="1" u="sng" cap="small" dirty="0">
                <a:solidFill>
                  <a:schemeClr val="tx2"/>
                </a:solidFill>
              </a:rPr>
              <a:t>Demanda</a:t>
            </a:r>
          </a:p>
        </p:txBody>
      </p:sp>
    </p:spTree>
    <p:extLst>
      <p:ext uri="{BB962C8B-B14F-4D97-AF65-F5344CB8AC3E}">
        <p14:creationId xmlns:p14="http://schemas.microsoft.com/office/powerpoint/2010/main" val="136047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3" dur="500"/>
                                        <p:tgtEl>
                                          <p:spTgt spid="2">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10"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Estrutura</a:t>
            </a:r>
            <a:endParaRPr lang="pt-BR" sz="3500" dirty="0">
              <a:effectLst>
                <a:outerShdw blurRad="38100" dist="38100" dir="2700000" algn="tl">
                  <a:srgbClr val="000000">
                    <a:alpha val="43137"/>
                  </a:srgbClr>
                </a:outerShdw>
              </a:effectLst>
            </a:endParaRPr>
          </a:p>
        </p:txBody>
      </p:sp>
      <p:pic>
        <p:nvPicPr>
          <p:cNvPr id="15" name="Imagem 14"/>
          <p:cNvPicPr/>
          <p:nvPr/>
        </p:nvPicPr>
        <p:blipFill>
          <a:blip r:embed="rId3"/>
          <a:srcRect t="2736"/>
          <a:stretch>
            <a:fillRect/>
          </a:stretch>
        </p:blipFill>
        <p:spPr bwMode="auto">
          <a:xfrm>
            <a:off x="2627784" y="1720949"/>
            <a:ext cx="6124575" cy="3724275"/>
          </a:xfrm>
          <a:prstGeom prst="rect">
            <a:avLst/>
          </a:prstGeom>
          <a:noFill/>
          <a:ln w="9525">
            <a:noFill/>
            <a:miter lim="800000"/>
            <a:headEnd/>
            <a:tailEnd/>
          </a:ln>
        </p:spPr>
      </p:pic>
      <p:sp>
        <p:nvSpPr>
          <p:cNvPr id="6" name="Retângulo 5"/>
          <p:cNvSpPr/>
          <p:nvPr/>
        </p:nvSpPr>
        <p:spPr>
          <a:xfrm>
            <a:off x="2595736" y="5482099"/>
            <a:ext cx="6192688" cy="323165"/>
          </a:xfrm>
          <a:prstGeom prst="rect">
            <a:avLst/>
          </a:prstGeom>
        </p:spPr>
        <p:txBody>
          <a:bodyPr wrap="square">
            <a:spAutoFit/>
          </a:bodyPr>
          <a:lstStyle/>
          <a:p>
            <a:pPr algn="ctr"/>
            <a:r>
              <a:rPr lang="pt-BR" sz="1500" b="1" dirty="0"/>
              <a:t>Figura 3 – Interface do SIMISAB com o usuário</a:t>
            </a:r>
            <a:endParaRPr lang="pt-BR" sz="1500" dirty="0"/>
          </a:p>
        </p:txBody>
      </p:sp>
      <p:cxnSp>
        <p:nvCxnSpPr>
          <p:cNvPr id="17" name="Conector reto 16"/>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1518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6" name="Grupo 5"/>
          <p:cNvGrpSpPr/>
          <p:nvPr/>
        </p:nvGrpSpPr>
        <p:grpSpPr>
          <a:xfrm>
            <a:off x="0" y="476672"/>
            <a:ext cx="1767350" cy="5760640"/>
            <a:chOff x="0" y="476672"/>
            <a:chExt cx="1767350" cy="5760640"/>
          </a:xfrm>
        </p:grpSpPr>
        <p:sp>
          <p:nvSpPr>
            <p:cNvPr id="7" name="Retângulo 6"/>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10"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Estrutura</a:t>
            </a:r>
            <a:endParaRPr lang="pt-BR" sz="3500" dirty="0">
              <a:effectLst>
                <a:outerShdw blurRad="38100" dist="38100" dir="2700000" algn="tl">
                  <a:srgbClr val="000000">
                    <a:alpha val="43137"/>
                  </a:srgbClr>
                </a:outerShdw>
              </a:effectLst>
            </a:endParaRPr>
          </a:p>
        </p:txBody>
      </p:sp>
      <p:sp>
        <p:nvSpPr>
          <p:cNvPr id="11" name="CaixaDeTexto 10"/>
          <p:cNvSpPr txBox="1"/>
          <p:nvPr/>
        </p:nvSpPr>
        <p:spPr>
          <a:xfrm>
            <a:off x="1979712" y="1671191"/>
            <a:ext cx="2277931" cy="461665"/>
          </a:xfrm>
          <a:prstGeom prst="rect">
            <a:avLst/>
          </a:prstGeom>
          <a:noFill/>
        </p:spPr>
        <p:txBody>
          <a:bodyPr wrap="none" rtlCol="0">
            <a:spAutoFit/>
          </a:bodyPr>
          <a:lstStyle/>
          <a:p>
            <a:r>
              <a:rPr lang="pt-BR" sz="2400" b="1" u="sng" cap="small" dirty="0" smtClean="0">
                <a:solidFill>
                  <a:schemeClr val="tx2"/>
                </a:solidFill>
              </a:rPr>
              <a:t>Próximas etapas</a:t>
            </a:r>
            <a:endParaRPr lang="pt-BR" sz="2400" b="1" u="sng" cap="small" dirty="0">
              <a:solidFill>
                <a:schemeClr val="tx2"/>
              </a:solidFill>
            </a:endParaRPr>
          </a:p>
        </p:txBody>
      </p:sp>
      <p:sp>
        <p:nvSpPr>
          <p:cNvPr id="87" name="CaixaDeTexto 86"/>
          <p:cNvSpPr txBox="1"/>
          <p:nvPr/>
        </p:nvSpPr>
        <p:spPr>
          <a:xfrm rot="1754250">
            <a:off x="3719786" y="2902392"/>
            <a:ext cx="2366905" cy="553998"/>
          </a:xfrm>
          <a:prstGeom prst="rect">
            <a:avLst/>
          </a:prstGeom>
          <a:noFill/>
        </p:spPr>
        <p:txBody>
          <a:bodyPr wrap="square" rtlCol="0">
            <a:spAutoFit/>
          </a:bodyPr>
          <a:lstStyle/>
          <a:p>
            <a:pPr algn="ctr"/>
            <a:r>
              <a:rPr lang="pt-BR" sz="1500" dirty="0">
                <a:solidFill>
                  <a:schemeClr val="tx2">
                    <a:lumMod val="75000"/>
                  </a:schemeClr>
                </a:solidFill>
              </a:rPr>
              <a:t>Pré-teste e </a:t>
            </a:r>
            <a:r>
              <a:rPr lang="pt-BR" sz="1500" dirty="0" smtClean="0">
                <a:solidFill>
                  <a:schemeClr val="tx2">
                    <a:lumMod val="75000"/>
                  </a:schemeClr>
                </a:solidFill>
              </a:rPr>
              <a:t>avaliação por especialistas</a:t>
            </a:r>
            <a:endParaRPr lang="pt-BR" sz="1500" dirty="0">
              <a:solidFill>
                <a:schemeClr val="tx2">
                  <a:lumMod val="75000"/>
                </a:schemeClr>
              </a:solidFill>
            </a:endParaRPr>
          </a:p>
        </p:txBody>
      </p:sp>
      <p:sp>
        <p:nvSpPr>
          <p:cNvPr id="88" name="CaixaDeTexto 87"/>
          <p:cNvSpPr txBox="1"/>
          <p:nvPr/>
        </p:nvSpPr>
        <p:spPr>
          <a:xfrm rot="1754250">
            <a:off x="4860587" y="3002045"/>
            <a:ext cx="1967554" cy="338554"/>
          </a:xfrm>
          <a:prstGeom prst="rect">
            <a:avLst/>
          </a:prstGeom>
          <a:noFill/>
        </p:spPr>
        <p:txBody>
          <a:bodyPr wrap="square" rtlCol="0">
            <a:spAutoFit/>
          </a:bodyPr>
          <a:lstStyle/>
          <a:p>
            <a:pPr algn="ctr"/>
            <a:r>
              <a:rPr lang="pt-BR" sz="1600" dirty="0" smtClean="0">
                <a:solidFill>
                  <a:schemeClr val="accent3">
                    <a:lumMod val="50000"/>
                  </a:schemeClr>
                </a:solidFill>
              </a:rPr>
              <a:t>Análise e correções</a:t>
            </a:r>
            <a:endParaRPr lang="pt-BR" sz="1600" dirty="0">
              <a:solidFill>
                <a:schemeClr val="accent3">
                  <a:lumMod val="50000"/>
                </a:schemeClr>
              </a:solidFill>
            </a:endParaRPr>
          </a:p>
        </p:txBody>
      </p:sp>
      <p:sp>
        <p:nvSpPr>
          <p:cNvPr id="89" name="CaixaDeTexto 88"/>
          <p:cNvSpPr txBox="1"/>
          <p:nvPr/>
        </p:nvSpPr>
        <p:spPr>
          <a:xfrm rot="1754250">
            <a:off x="4981609" y="2830400"/>
            <a:ext cx="2627401" cy="338554"/>
          </a:xfrm>
          <a:prstGeom prst="rect">
            <a:avLst/>
          </a:prstGeom>
          <a:noFill/>
        </p:spPr>
        <p:txBody>
          <a:bodyPr wrap="square" rtlCol="0">
            <a:spAutoFit/>
          </a:bodyPr>
          <a:lstStyle/>
          <a:p>
            <a:pPr algn="ctr"/>
            <a:r>
              <a:rPr lang="pt-BR" sz="1600" dirty="0" smtClean="0">
                <a:solidFill>
                  <a:srgbClr val="C00000"/>
                </a:solidFill>
              </a:rPr>
              <a:t>Teste-piloto com titulares**</a:t>
            </a:r>
            <a:endParaRPr lang="pt-BR" sz="1600" dirty="0">
              <a:solidFill>
                <a:srgbClr val="C00000"/>
              </a:solidFill>
            </a:endParaRPr>
          </a:p>
        </p:txBody>
      </p:sp>
      <p:sp>
        <p:nvSpPr>
          <p:cNvPr id="90" name="CaixaDeTexto 89"/>
          <p:cNvSpPr txBox="1"/>
          <p:nvPr/>
        </p:nvSpPr>
        <p:spPr>
          <a:xfrm rot="1754250">
            <a:off x="6270062" y="3010114"/>
            <a:ext cx="1967554" cy="338554"/>
          </a:xfrm>
          <a:prstGeom prst="rect">
            <a:avLst/>
          </a:prstGeom>
          <a:noFill/>
        </p:spPr>
        <p:txBody>
          <a:bodyPr wrap="square" rtlCol="0">
            <a:spAutoFit/>
          </a:bodyPr>
          <a:lstStyle/>
          <a:p>
            <a:pPr algn="ctr"/>
            <a:r>
              <a:rPr lang="pt-BR" sz="1600" dirty="0" smtClean="0">
                <a:solidFill>
                  <a:schemeClr val="tx1">
                    <a:lumMod val="85000"/>
                    <a:lumOff val="15000"/>
                  </a:schemeClr>
                </a:solidFill>
              </a:rPr>
              <a:t>Análise e correções</a:t>
            </a:r>
            <a:endParaRPr lang="pt-BR" sz="1600" dirty="0">
              <a:solidFill>
                <a:schemeClr val="tx1">
                  <a:lumMod val="85000"/>
                  <a:lumOff val="15000"/>
                </a:schemeClr>
              </a:solidFill>
            </a:endParaRPr>
          </a:p>
        </p:txBody>
      </p:sp>
      <p:grpSp>
        <p:nvGrpSpPr>
          <p:cNvPr id="101" name="Grupo 100"/>
          <p:cNvGrpSpPr/>
          <p:nvPr/>
        </p:nvGrpSpPr>
        <p:grpSpPr>
          <a:xfrm>
            <a:off x="2350506" y="3688894"/>
            <a:ext cx="6267834" cy="897854"/>
            <a:chOff x="1976574" y="3664877"/>
            <a:chExt cx="6267834" cy="897854"/>
          </a:xfrm>
        </p:grpSpPr>
        <p:grpSp>
          <p:nvGrpSpPr>
            <p:cNvPr id="91" name="Grupo 90"/>
            <p:cNvGrpSpPr/>
            <p:nvPr/>
          </p:nvGrpSpPr>
          <p:grpSpPr>
            <a:xfrm>
              <a:off x="1976574" y="3664877"/>
              <a:ext cx="5735005" cy="897854"/>
              <a:chOff x="1975000" y="4216666"/>
              <a:chExt cx="6845472" cy="868518"/>
            </a:xfrm>
          </p:grpSpPr>
          <p:grpSp>
            <p:nvGrpSpPr>
              <p:cNvPr id="22" name="Grupo 21"/>
              <p:cNvGrpSpPr/>
              <p:nvPr/>
            </p:nvGrpSpPr>
            <p:grpSpPr>
              <a:xfrm>
                <a:off x="6269639" y="4219789"/>
                <a:ext cx="174548" cy="372375"/>
                <a:chOff x="2584252" y="4191498"/>
                <a:chExt cx="126014" cy="639966"/>
              </a:xfrm>
            </p:grpSpPr>
            <p:cxnSp>
              <p:nvCxnSpPr>
                <p:cNvPr id="23" name="Conector reto 22"/>
                <p:cNvCxnSpPr/>
                <p:nvPr/>
              </p:nvCxnSpPr>
              <p:spPr>
                <a:xfrm flipV="1">
                  <a:off x="2699792" y="4327407"/>
                  <a:ext cx="0" cy="504057"/>
                </a:xfrm>
                <a:prstGeom prst="line">
                  <a:avLst/>
                </a:prstGeom>
              </p:spPr>
              <p:style>
                <a:lnRef idx="3">
                  <a:schemeClr val="accent6"/>
                </a:lnRef>
                <a:fillRef idx="0">
                  <a:schemeClr val="accent6"/>
                </a:fillRef>
                <a:effectRef idx="2">
                  <a:schemeClr val="accent6"/>
                </a:effectRef>
                <a:fontRef idx="minor">
                  <a:schemeClr val="tx1"/>
                </a:fontRef>
              </p:style>
            </p:cxnSp>
            <p:sp>
              <p:nvSpPr>
                <p:cNvPr id="24" name="Triângulo isósceles 23"/>
                <p:cNvSpPr/>
                <p:nvPr/>
              </p:nvSpPr>
              <p:spPr>
                <a:xfrm rot="16200000">
                  <a:off x="2575251" y="4200499"/>
                  <a:ext cx="144016" cy="126014"/>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54" name="Grupo 53"/>
              <p:cNvGrpSpPr/>
              <p:nvPr/>
            </p:nvGrpSpPr>
            <p:grpSpPr>
              <a:xfrm>
                <a:off x="2339752" y="4472373"/>
                <a:ext cx="1728192" cy="252771"/>
                <a:chOff x="2339752" y="4472373"/>
                <a:chExt cx="1728192" cy="252771"/>
              </a:xfrm>
            </p:grpSpPr>
            <p:cxnSp>
              <p:nvCxnSpPr>
                <p:cNvPr id="13" name="Conector reto 12"/>
                <p:cNvCxnSpPr/>
                <p:nvPr/>
              </p:nvCxnSpPr>
              <p:spPr>
                <a:xfrm>
                  <a:off x="2339752" y="4583111"/>
                  <a:ext cx="1728192" cy="15647"/>
                </a:xfrm>
                <a:prstGeom prst="line">
                  <a:avLst/>
                </a:prstGeom>
              </p:spPr>
              <p:style>
                <a:lnRef idx="3">
                  <a:schemeClr val="accent3"/>
                </a:lnRef>
                <a:fillRef idx="0">
                  <a:schemeClr val="accent3"/>
                </a:fillRef>
                <a:effectRef idx="2">
                  <a:schemeClr val="accent3"/>
                </a:effectRef>
                <a:fontRef idx="minor">
                  <a:schemeClr val="tx1"/>
                </a:fontRef>
              </p:style>
            </p:cxnSp>
            <p:cxnSp>
              <p:nvCxnSpPr>
                <p:cNvPr id="47" name="Conector reto 46"/>
                <p:cNvCxnSpPr/>
                <p:nvPr/>
              </p:nvCxnSpPr>
              <p:spPr>
                <a:xfrm>
                  <a:off x="2339752" y="4472373"/>
                  <a:ext cx="0" cy="252771"/>
                </a:xfrm>
                <a:prstGeom prst="line">
                  <a:avLst/>
                </a:prstGeom>
              </p:spPr>
              <p:style>
                <a:lnRef idx="3">
                  <a:schemeClr val="accent3"/>
                </a:lnRef>
                <a:fillRef idx="0">
                  <a:schemeClr val="accent3"/>
                </a:fillRef>
                <a:effectRef idx="2">
                  <a:schemeClr val="accent3"/>
                </a:effectRef>
                <a:fontRef idx="minor">
                  <a:schemeClr val="tx1"/>
                </a:fontRef>
              </p:style>
            </p:cxnSp>
            <p:cxnSp>
              <p:nvCxnSpPr>
                <p:cNvPr id="49" name="Conector reto 48"/>
                <p:cNvCxnSpPr/>
                <p:nvPr/>
              </p:nvCxnSpPr>
              <p:spPr>
                <a:xfrm>
                  <a:off x="4067944" y="4472373"/>
                  <a:ext cx="0" cy="252771"/>
                </a:xfrm>
                <a:prstGeom prst="line">
                  <a:avLst/>
                </a:prstGeom>
              </p:spPr>
              <p:style>
                <a:lnRef idx="3">
                  <a:schemeClr val="accent3"/>
                </a:lnRef>
                <a:fillRef idx="0">
                  <a:schemeClr val="accent3"/>
                </a:fillRef>
                <a:effectRef idx="2">
                  <a:schemeClr val="accent3"/>
                </a:effectRef>
                <a:fontRef idx="minor">
                  <a:schemeClr val="tx1"/>
                </a:fontRef>
              </p:style>
            </p:cxnSp>
          </p:grpSp>
          <p:sp>
            <p:nvSpPr>
              <p:cNvPr id="53" name="Retângulo 52"/>
              <p:cNvSpPr/>
              <p:nvPr/>
            </p:nvSpPr>
            <p:spPr>
              <a:xfrm>
                <a:off x="2720937" y="4608130"/>
                <a:ext cx="941773" cy="46146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t-BR" sz="2500" b="1" cap="all" spc="0" dirty="0" smtClean="0">
                    <a:ln w="0"/>
                    <a:solidFill>
                      <a:srgbClr val="00B050"/>
                    </a:solidFill>
                    <a:effectLst>
                      <a:reflection blurRad="12700" stA="50000" endPos="50000" dist="5000" dir="5400000" sy="-100000" rotWithShape="0"/>
                    </a:effectLst>
                  </a:rPr>
                  <a:t>2014</a:t>
                </a:r>
                <a:endParaRPr lang="pt-BR" sz="2500" b="1" cap="all" spc="0" dirty="0">
                  <a:ln w="0"/>
                  <a:solidFill>
                    <a:srgbClr val="00B050"/>
                  </a:solidFill>
                  <a:effectLst>
                    <a:reflection blurRad="12700" stA="50000" endPos="50000" dist="5000" dir="5400000" sy="-100000" rotWithShape="0"/>
                  </a:effectLst>
                </a:endParaRPr>
              </a:p>
            </p:txBody>
          </p:sp>
          <p:grpSp>
            <p:nvGrpSpPr>
              <p:cNvPr id="55" name="Grupo 54"/>
              <p:cNvGrpSpPr/>
              <p:nvPr/>
            </p:nvGrpSpPr>
            <p:grpSpPr>
              <a:xfrm>
                <a:off x="4179582" y="4472373"/>
                <a:ext cx="4640890" cy="252771"/>
                <a:chOff x="2339752" y="4472373"/>
                <a:chExt cx="1728192" cy="252771"/>
              </a:xfrm>
            </p:grpSpPr>
            <p:cxnSp>
              <p:nvCxnSpPr>
                <p:cNvPr id="56" name="Conector reto 55"/>
                <p:cNvCxnSpPr/>
                <p:nvPr/>
              </p:nvCxnSpPr>
              <p:spPr>
                <a:xfrm>
                  <a:off x="2339752" y="4583111"/>
                  <a:ext cx="1728192" cy="15647"/>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Conector reto 56"/>
                <p:cNvCxnSpPr/>
                <p:nvPr/>
              </p:nvCxnSpPr>
              <p:spPr>
                <a:xfrm>
                  <a:off x="2339752" y="4472373"/>
                  <a:ext cx="0" cy="252771"/>
                </a:xfrm>
                <a:prstGeom prst="line">
                  <a:avLst/>
                </a:prstGeom>
              </p:spPr>
              <p:style>
                <a:lnRef idx="3">
                  <a:schemeClr val="accent2"/>
                </a:lnRef>
                <a:fillRef idx="0">
                  <a:schemeClr val="accent2"/>
                </a:fillRef>
                <a:effectRef idx="2">
                  <a:schemeClr val="accent2"/>
                </a:effectRef>
                <a:fontRef idx="minor">
                  <a:schemeClr val="tx1"/>
                </a:fontRef>
              </p:style>
            </p:cxnSp>
          </p:grpSp>
          <p:sp>
            <p:nvSpPr>
              <p:cNvPr id="63" name="CaixaDeTexto 62"/>
              <p:cNvSpPr txBox="1"/>
              <p:nvPr/>
            </p:nvSpPr>
            <p:spPr>
              <a:xfrm rot="2533716">
                <a:off x="1975000" y="4701343"/>
                <a:ext cx="404108" cy="301753"/>
              </a:xfrm>
              <a:prstGeom prst="rect">
                <a:avLst/>
              </a:prstGeom>
              <a:noFill/>
            </p:spPr>
            <p:txBody>
              <a:bodyPr vert="vert270" wrap="none" rtlCol="0">
                <a:spAutoFit/>
              </a:bodyPr>
              <a:lstStyle/>
              <a:p>
                <a:r>
                  <a:rPr lang="pt-BR" sz="1000" dirty="0" err="1" smtClean="0"/>
                  <a:t>Ago</a:t>
                </a:r>
                <a:endParaRPr lang="pt-BR" sz="1000" dirty="0"/>
              </a:p>
            </p:txBody>
          </p:sp>
          <p:sp>
            <p:nvSpPr>
              <p:cNvPr id="64" name="CaixaDeTexto 63"/>
              <p:cNvSpPr txBox="1"/>
              <p:nvPr/>
            </p:nvSpPr>
            <p:spPr>
              <a:xfrm rot="2464665">
                <a:off x="3697784" y="4701309"/>
                <a:ext cx="404108" cy="287796"/>
              </a:xfrm>
              <a:prstGeom prst="rect">
                <a:avLst/>
              </a:prstGeom>
              <a:noFill/>
            </p:spPr>
            <p:txBody>
              <a:bodyPr vert="vert270" wrap="none" rtlCol="0">
                <a:spAutoFit/>
              </a:bodyPr>
              <a:lstStyle/>
              <a:p>
                <a:r>
                  <a:rPr lang="pt-BR" sz="1000" dirty="0" smtClean="0"/>
                  <a:t>Dez</a:t>
                </a:r>
                <a:endParaRPr lang="pt-BR" sz="1000" dirty="0"/>
              </a:p>
            </p:txBody>
          </p:sp>
          <p:sp>
            <p:nvSpPr>
              <p:cNvPr id="65" name="Retângulo 64"/>
              <p:cNvSpPr/>
              <p:nvPr/>
            </p:nvSpPr>
            <p:spPr>
              <a:xfrm>
                <a:off x="6383880" y="4608130"/>
                <a:ext cx="1079142" cy="47705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t-BR" sz="25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2015 ...</a:t>
                </a:r>
                <a:endParaRPr lang="pt-BR" sz="2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nvGrpSpPr>
              <p:cNvPr id="66" name="Grupo 65"/>
              <p:cNvGrpSpPr/>
              <p:nvPr/>
            </p:nvGrpSpPr>
            <p:grpSpPr>
              <a:xfrm>
                <a:off x="7092281" y="4216666"/>
                <a:ext cx="174549" cy="375495"/>
                <a:chOff x="2710267" y="4191498"/>
                <a:chExt cx="126014" cy="645328"/>
              </a:xfrm>
            </p:grpSpPr>
            <p:cxnSp>
              <p:nvCxnSpPr>
                <p:cNvPr id="67" name="Conector reto 66"/>
                <p:cNvCxnSpPr/>
                <p:nvPr/>
              </p:nvCxnSpPr>
              <p:spPr>
                <a:xfrm flipV="1">
                  <a:off x="2825807" y="4332770"/>
                  <a:ext cx="0" cy="504056"/>
                </a:xfrm>
                <a:prstGeom prst="line">
                  <a:avLst/>
                </a:prstGeom>
              </p:spPr>
              <p:style>
                <a:lnRef idx="3">
                  <a:schemeClr val="accent6"/>
                </a:lnRef>
                <a:fillRef idx="0">
                  <a:schemeClr val="accent6"/>
                </a:fillRef>
                <a:effectRef idx="2">
                  <a:schemeClr val="accent6"/>
                </a:effectRef>
                <a:fontRef idx="minor">
                  <a:schemeClr val="tx1"/>
                </a:fontRef>
              </p:style>
            </p:cxnSp>
            <p:sp>
              <p:nvSpPr>
                <p:cNvPr id="68" name="Triângulo isósceles 67"/>
                <p:cNvSpPr/>
                <p:nvPr/>
              </p:nvSpPr>
              <p:spPr>
                <a:xfrm rot="16200000">
                  <a:off x="2701266" y="4200499"/>
                  <a:ext cx="144016" cy="126014"/>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78" name="Grupo 77"/>
              <p:cNvGrpSpPr/>
              <p:nvPr/>
            </p:nvGrpSpPr>
            <p:grpSpPr>
              <a:xfrm>
                <a:off x="7781844" y="4229741"/>
                <a:ext cx="178939" cy="369018"/>
                <a:chOff x="2792200" y="4206385"/>
                <a:chExt cx="129183" cy="634199"/>
              </a:xfrm>
            </p:grpSpPr>
            <p:cxnSp>
              <p:nvCxnSpPr>
                <p:cNvPr id="79" name="Conector reto 78"/>
                <p:cNvCxnSpPr/>
                <p:nvPr/>
              </p:nvCxnSpPr>
              <p:spPr>
                <a:xfrm flipH="1" flipV="1">
                  <a:off x="2918214" y="4230692"/>
                  <a:ext cx="3169" cy="609892"/>
                </a:xfrm>
                <a:prstGeom prst="line">
                  <a:avLst/>
                </a:prstGeom>
              </p:spPr>
              <p:style>
                <a:lnRef idx="3">
                  <a:schemeClr val="accent6"/>
                </a:lnRef>
                <a:fillRef idx="0">
                  <a:schemeClr val="accent6"/>
                </a:fillRef>
                <a:effectRef idx="2">
                  <a:schemeClr val="accent6"/>
                </a:effectRef>
                <a:fontRef idx="minor">
                  <a:schemeClr val="tx1"/>
                </a:fontRef>
              </p:style>
            </p:cxnSp>
            <p:sp>
              <p:nvSpPr>
                <p:cNvPr id="80" name="Triângulo isósceles 79"/>
                <p:cNvSpPr/>
                <p:nvPr/>
              </p:nvSpPr>
              <p:spPr>
                <a:xfrm rot="16200000">
                  <a:off x="2783199" y="4215386"/>
                  <a:ext cx="144016" cy="126014"/>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84" name="Grupo 83"/>
              <p:cNvGrpSpPr/>
              <p:nvPr/>
            </p:nvGrpSpPr>
            <p:grpSpPr>
              <a:xfrm>
                <a:off x="8625062" y="4239899"/>
                <a:ext cx="174549" cy="352410"/>
                <a:chOff x="2584252" y="4191498"/>
                <a:chExt cx="126014" cy="605654"/>
              </a:xfrm>
            </p:grpSpPr>
            <p:cxnSp>
              <p:nvCxnSpPr>
                <p:cNvPr id="85" name="Conector reto 84"/>
                <p:cNvCxnSpPr/>
                <p:nvPr/>
              </p:nvCxnSpPr>
              <p:spPr>
                <a:xfrm flipV="1">
                  <a:off x="2699792" y="4293096"/>
                  <a:ext cx="0" cy="504056"/>
                </a:xfrm>
                <a:prstGeom prst="line">
                  <a:avLst/>
                </a:prstGeom>
              </p:spPr>
              <p:style>
                <a:lnRef idx="3">
                  <a:schemeClr val="accent6"/>
                </a:lnRef>
                <a:fillRef idx="0">
                  <a:schemeClr val="accent6"/>
                </a:fillRef>
                <a:effectRef idx="2">
                  <a:schemeClr val="accent6"/>
                </a:effectRef>
                <a:fontRef idx="minor">
                  <a:schemeClr val="tx1"/>
                </a:fontRef>
              </p:style>
            </p:cxnSp>
            <p:sp>
              <p:nvSpPr>
                <p:cNvPr id="86" name="Triângulo isósceles 85"/>
                <p:cNvSpPr/>
                <p:nvPr/>
              </p:nvSpPr>
              <p:spPr>
                <a:xfrm rot="16200000">
                  <a:off x="2575251" y="4200499"/>
                  <a:ext cx="144016" cy="126014"/>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100" name="Grupo 99"/>
            <p:cNvGrpSpPr/>
            <p:nvPr/>
          </p:nvGrpSpPr>
          <p:grpSpPr>
            <a:xfrm>
              <a:off x="7775201" y="4053786"/>
              <a:ext cx="469207" cy="95294"/>
              <a:chOff x="7559177" y="4437112"/>
              <a:chExt cx="397199" cy="0"/>
            </a:xfrm>
          </p:grpSpPr>
          <p:cxnSp>
            <p:nvCxnSpPr>
              <p:cNvPr id="94" name="Conector reto 93"/>
              <p:cNvCxnSpPr/>
              <p:nvPr/>
            </p:nvCxnSpPr>
            <p:spPr>
              <a:xfrm>
                <a:off x="7559177" y="4437112"/>
                <a:ext cx="8267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8" name="Conector reto 97"/>
              <p:cNvCxnSpPr/>
              <p:nvPr/>
            </p:nvCxnSpPr>
            <p:spPr>
              <a:xfrm>
                <a:off x="7711577" y="4437112"/>
                <a:ext cx="8267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9" name="Conector reto 98"/>
              <p:cNvCxnSpPr/>
              <p:nvPr/>
            </p:nvCxnSpPr>
            <p:spPr>
              <a:xfrm>
                <a:off x="7873698" y="4437112"/>
                <a:ext cx="82678" cy="0"/>
              </a:xfrm>
              <a:prstGeom prst="line">
                <a:avLst/>
              </a:prstGeom>
            </p:spPr>
            <p:style>
              <a:lnRef idx="3">
                <a:schemeClr val="accent2"/>
              </a:lnRef>
              <a:fillRef idx="0">
                <a:schemeClr val="accent2"/>
              </a:fillRef>
              <a:effectRef idx="2">
                <a:schemeClr val="accent2"/>
              </a:effectRef>
              <a:fontRef idx="minor">
                <a:schemeClr val="tx1"/>
              </a:fontRef>
            </p:style>
          </p:cxnSp>
        </p:grpSp>
      </p:grpSp>
      <p:grpSp>
        <p:nvGrpSpPr>
          <p:cNvPr id="108" name="Grupo 107"/>
          <p:cNvGrpSpPr/>
          <p:nvPr/>
        </p:nvGrpSpPr>
        <p:grpSpPr>
          <a:xfrm>
            <a:off x="6463333" y="2454537"/>
            <a:ext cx="2209259" cy="1613161"/>
            <a:chOff x="6463333" y="2454537"/>
            <a:chExt cx="2209259" cy="1613161"/>
          </a:xfrm>
        </p:grpSpPr>
        <p:sp>
          <p:nvSpPr>
            <p:cNvPr id="103" name="CaixaDeTexto 102"/>
            <p:cNvSpPr txBox="1"/>
            <p:nvPr/>
          </p:nvSpPr>
          <p:spPr>
            <a:xfrm rot="1828163">
              <a:off x="6463333" y="2454537"/>
              <a:ext cx="2209259" cy="677108"/>
            </a:xfrm>
            <a:prstGeom prst="rect">
              <a:avLst/>
            </a:prstGeom>
            <a:noFill/>
          </p:spPr>
          <p:txBody>
            <a:bodyPr wrap="none" rtlCol="0">
              <a:spAutoFit/>
            </a:bodyPr>
            <a:lstStyle/>
            <a:p>
              <a:r>
                <a:rPr lang="pt-BR" sz="2000" b="1" dirty="0">
                  <a:solidFill>
                    <a:srgbClr val="7030A0"/>
                  </a:solidFill>
                  <a:effectLst>
                    <a:outerShdw blurRad="38100" dist="38100" dir="2700000" algn="tl">
                      <a:srgbClr val="000000">
                        <a:alpha val="43137"/>
                      </a:srgbClr>
                    </a:outerShdw>
                  </a:effectLst>
                </a:rPr>
                <a:t>Implantação do SI </a:t>
              </a:r>
            </a:p>
            <a:p>
              <a:endParaRPr lang="pt-BR" b="1" dirty="0"/>
            </a:p>
          </p:txBody>
        </p:sp>
        <p:grpSp>
          <p:nvGrpSpPr>
            <p:cNvPr id="106" name="Grupo 105"/>
            <p:cNvGrpSpPr/>
            <p:nvPr/>
          </p:nvGrpSpPr>
          <p:grpSpPr>
            <a:xfrm>
              <a:off x="8246800" y="3284982"/>
              <a:ext cx="423572" cy="782716"/>
              <a:chOff x="8524139" y="3723741"/>
              <a:chExt cx="146234" cy="355080"/>
            </a:xfrm>
          </p:grpSpPr>
          <p:cxnSp>
            <p:nvCxnSpPr>
              <p:cNvPr id="104" name="Conector reto 103"/>
              <p:cNvCxnSpPr/>
              <p:nvPr/>
            </p:nvCxnSpPr>
            <p:spPr>
              <a:xfrm flipV="1">
                <a:off x="8658217" y="3784855"/>
                <a:ext cx="0" cy="293966"/>
              </a:xfrm>
              <a:prstGeom prst="line">
                <a:avLst/>
              </a:prstGeom>
              <a:ln w="47625"/>
            </p:spPr>
            <p:style>
              <a:lnRef idx="3">
                <a:schemeClr val="accent6"/>
              </a:lnRef>
              <a:fillRef idx="0">
                <a:schemeClr val="accent6"/>
              </a:fillRef>
              <a:effectRef idx="2">
                <a:schemeClr val="accent6"/>
              </a:effectRef>
              <a:fontRef idx="minor">
                <a:schemeClr val="tx1"/>
              </a:fontRef>
            </p:style>
          </p:cxnSp>
          <p:sp>
            <p:nvSpPr>
              <p:cNvPr id="105" name="Triângulo isósceles 104"/>
              <p:cNvSpPr/>
              <p:nvPr/>
            </p:nvSpPr>
            <p:spPr>
              <a:xfrm rot="16200000">
                <a:off x="8553941" y="3693939"/>
                <a:ext cx="86629" cy="146234"/>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2052" name="Picture 4" descr="CheckMark.jpg (493×53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656" r="11087" b="15757"/>
          <a:stretch/>
        </p:blipFill>
        <p:spPr bwMode="auto">
          <a:xfrm>
            <a:off x="3134768" y="3625586"/>
            <a:ext cx="490486" cy="431759"/>
          </a:xfrm>
          <a:prstGeom prst="rect">
            <a:avLst/>
          </a:prstGeom>
          <a:noFill/>
          <a:extLst>
            <a:ext uri="{909E8E84-426E-40DD-AFC4-6F175D3DCCD1}">
              <a14:hiddenFill xmlns:a14="http://schemas.microsoft.com/office/drawing/2010/main">
                <a:solidFill>
                  <a:srgbClr val="FFFFFF"/>
                </a:solidFill>
              </a14:hiddenFill>
            </a:ext>
          </a:extLst>
        </p:spPr>
      </p:pic>
      <p:cxnSp>
        <p:nvCxnSpPr>
          <p:cNvPr id="115" name="Conector reto 114"/>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5453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051720" y="2492896"/>
            <a:ext cx="6408712" cy="3168352"/>
          </a:xfrm>
        </p:spPr>
        <p:txBody>
          <a:bodyPr>
            <a:normAutofit fontScale="92500" lnSpcReduction="10000"/>
          </a:bodyPr>
          <a:lstStyle/>
          <a:p>
            <a:r>
              <a:rPr lang="pt-BR" dirty="0" smtClean="0"/>
              <a:t>Avanço</a:t>
            </a:r>
          </a:p>
          <a:p>
            <a:pPr lvl="1"/>
            <a:r>
              <a:rPr lang="pt-BR" dirty="0" smtClean="0"/>
              <a:t>Estímulo à cultura de coleta, registro, processamento e análise de dados – incipiente no âmbito municipal.</a:t>
            </a:r>
          </a:p>
          <a:p>
            <a:pPr marL="301943" lvl="1" indent="0">
              <a:buNone/>
            </a:pPr>
            <a:endParaRPr lang="pt-BR" dirty="0"/>
          </a:p>
          <a:p>
            <a:r>
              <a:rPr lang="pt-BR" dirty="0" smtClean="0"/>
              <a:t>Consonância com as diretrizes nacionais</a:t>
            </a:r>
          </a:p>
          <a:p>
            <a:pPr lvl="1"/>
            <a:r>
              <a:rPr lang="pt-BR" dirty="0" smtClean="0"/>
              <a:t>Titular: </a:t>
            </a:r>
          </a:p>
          <a:p>
            <a:pPr lvl="2"/>
            <a:r>
              <a:rPr lang="pt-BR" dirty="0" smtClean="0"/>
              <a:t>elaboração SI municipal</a:t>
            </a:r>
          </a:p>
          <a:p>
            <a:pPr lvl="2"/>
            <a:r>
              <a:rPr lang="pt-BR" dirty="0" smtClean="0"/>
              <a:t>Diálogo com SI nacional – base para futuro SINISA</a:t>
            </a:r>
            <a:endParaRPr lang="pt-BR" dirty="0"/>
          </a:p>
        </p:txBody>
      </p:sp>
      <p:sp>
        <p:nvSpPr>
          <p:cNvPr id="3" name="Título 2"/>
          <p:cNvSpPr>
            <a:spLocks noGrp="1"/>
          </p:cNvSpPr>
          <p:nvPr>
            <p:ph type="title"/>
          </p:nvPr>
        </p:nvSpPr>
        <p:spPr>
          <a:xfrm>
            <a:off x="883675" y="332656"/>
            <a:ext cx="8182080" cy="1252728"/>
          </a:xfrm>
        </p:spPr>
        <p:txBody>
          <a:bodyPr>
            <a:normAutofit/>
          </a:bodyPr>
          <a:lstStyle/>
          <a:p>
            <a:r>
              <a:rPr lang="pt-BR" sz="3300" dirty="0" smtClean="0"/>
              <a:t>	</a:t>
            </a:r>
            <a:r>
              <a:rPr lang="pt-BR" sz="3500" dirty="0" smtClean="0"/>
              <a:t>SIMISAB: </a:t>
            </a:r>
            <a:r>
              <a:rPr lang="pt-BR" sz="3500" dirty="0" smtClean="0">
                <a:effectLst>
                  <a:outerShdw blurRad="38100" dist="38100" dir="2700000" algn="tl">
                    <a:srgbClr val="000000">
                      <a:alpha val="43137"/>
                    </a:srgbClr>
                  </a:outerShdw>
                </a:effectLst>
              </a:rPr>
              <a:t>Potencialidades</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a:solidFill>
                    <a:schemeClr val="bg2">
                      <a:lumMod val="90000"/>
                    </a:schemeClr>
                  </a:solidFill>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cxnSp>
        <p:nvCxnSpPr>
          <p:cNvPr id="10" name="Conector reto 9"/>
          <p:cNvCxnSpPr/>
          <p:nvPr/>
        </p:nvCxnSpPr>
        <p:spPr>
          <a:xfrm>
            <a:off x="504056" y="4941168"/>
            <a:ext cx="1260000" cy="0"/>
          </a:xfrm>
          <a:prstGeom prst="line">
            <a:avLst/>
          </a:prstGeom>
        </p:spPr>
        <p:style>
          <a:lnRef idx="3">
            <a:schemeClr val="accent5"/>
          </a:lnRef>
          <a:fillRef idx="0">
            <a:schemeClr val="accent5"/>
          </a:fillRef>
          <a:effectRef idx="2">
            <a:schemeClr val="accent5"/>
          </a:effectRef>
          <a:fontRef idx="minor">
            <a:schemeClr val="tx1"/>
          </a:fontRef>
        </p:style>
      </p:cxnSp>
      <p:sp>
        <p:nvSpPr>
          <p:cNvPr id="11" name="CaixaDeTexto 10"/>
          <p:cNvSpPr txBox="1"/>
          <p:nvPr/>
        </p:nvSpPr>
        <p:spPr>
          <a:xfrm>
            <a:off x="1979712" y="1743199"/>
            <a:ext cx="3966920" cy="461665"/>
          </a:xfrm>
          <a:prstGeom prst="rect">
            <a:avLst/>
          </a:prstGeom>
          <a:noFill/>
        </p:spPr>
        <p:txBody>
          <a:bodyPr wrap="none" rtlCol="0">
            <a:spAutoFit/>
          </a:bodyPr>
          <a:lstStyle/>
          <a:p>
            <a:r>
              <a:rPr lang="pt-BR" sz="2400" b="1" u="sng" cap="small" dirty="0">
                <a:solidFill>
                  <a:schemeClr val="tx2"/>
                </a:solidFill>
              </a:rPr>
              <a:t>P</a:t>
            </a:r>
            <a:r>
              <a:rPr lang="pt-BR" sz="2400" b="1" u="sng" cap="small" dirty="0" smtClean="0">
                <a:solidFill>
                  <a:schemeClr val="tx2"/>
                </a:solidFill>
              </a:rPr>
              <a:t>lanejamento </a:t>
            </a:r>
            <a:r>
              <a:rPr lang="pt-BR" sz="2400" b="1" u="sng" cap="small" dirty="0">
                <a:solidFill>
                  <a:schemeClr val="tx2"/>
                </a:solidFill>
              </a:rPr>
              <a:t>em </a:t>
            </a:r>
            <a:r>
              <a:rPr lang="pt-BR" sz="2400" b="1" u="sng" cap="small" dirty="0" smtClean="0">
                <a:solidFill>
                  <a:schemeClr val="tx2"/>
                </a:solidFill>
              </a:rPr>
              <a:t>saneamento</a:t>
            </a:r>
            <a:endParaRPr lang="pt-BR" sz="2400" b="1" u="sng" cap="small" dirty="0">
              <a:solidFill>
                <a:schemeClr val="tx2"/>
              </a:solidFill>
            </a:endParaRPr>
          </a:p>
        </p:txBody>
      </p:sp>
      <p:grpSp>
        <p:nvGrpSpPr>
          <p:cNvPr id="13" name="Grupo 12"/>
          <p:cNvGrpSpPr/>
          <p:nvPr/>
        </p:nvGrpSpPr>
        <p:grpSpPr>
          <a:xfrm>
            <a:off x="4310495" y="5579948"/>
            <a:ext cx="3863771" cy="399639"/>
            <a:chOff x="4310495" y="5579948"/>
            <a:chExt cx="3863771" cy="399639"/>
          </a:xfrm>
        </p:grpSpPr>
        <p:sp>
          <p:nvSpPr>
            <p:cNvPr id="6" name="CaixaDeTexto 5"/>
            <p:cNvSpPr txBox="1"/>
            <p:nvPr/>
          </p:nvSpPr>
          <p:spPr>
            <a:xfrm>
              <a:off x="4310495" y="5579948"/>
              <a:ext cx="2779928" cy="369332"/>
            </a:xfrm>
            <a:prstGeom prst="rect">
              <a:avLst/>
            </a:prstGeom>
            <a:noFill/>
            <a:ln>
              <a:solidFill>
                <a:schemeClr val="tx2">
                  <a:lumMod val="75000"/>
                </a:schemeClr>
              </a:solidFill>
            </a:ln>
          </p:spPr>
          <p:txBody>
            <a:bodyPr wrap="none" rtlCol="0">
              <a:spAutoFit/>
            </a:bodyPr>
            <a:lstStyle/>
            <a:p>
              <a:pPr marL="0" lvl="2"/>
              <a:r>
                <a:rPr lang="pt-BR" dirty="0" smtClean="0">
                  <a:solidFill>
                    <a:srgbClr val="931D09"/>
                  </a:solidFill>
                  <a:effectLst>
                    <a:outerShdw blurRad="38100" dist="38100" dir="2700000" algn="tl">
                      <a:srgbClr val="000000">
                        <a:alpha val="43137"/>
                      </a:srgbClr>
                    </a:outerShdw>
                  </a:effectLst>
                </a:rPr>
                <a:t>Módulo </a:t>
              </a:r>
              <a:r>
                <a:rPr lang="pt-BR" dirty="0">
                  <a:solidFill>
                    <a:srgbClr val="931D09"/>
                  </a:solidFill>
                  <a:effectLst>
                    <a:outerShdw blurRad="38100" dist="38100" dir="2700000" algn="tl">
                      <a:srgbClr val="000000">
                        <a:alpha val="43137"/>
                      </a:srgbClr>
                    </a:outerShdw>
                  </a:effectLst>
                </a:rPr>
                <a:t>de </a:t>
              </a:r>
              <a:r>
                <a:rPr lang="pt-BR" dirty="0" smtClean="0">
                  <a:solidFill>
                    <a:srgbClr val="931D09"/>
                  </a:solidFill>
                  <a:effectLst>
                    <a:outerShdw blurRad="38100" dist="38100" dir="2700000" algn="tl">
                      <a:srgbClr val="000000">
                        <a:alpha val="43137"/>
                      </a:srgbClr>
                    </a:outerShdw>
                  </a:effectLst>
                </a:rPr>
                <a:t>Gestão </a:t>
              </a:r>
              <a:r>
                <a:rPr lang="pt-BR" dirty="0">
                  <a:solidFill>
                    <a:srgbClr val="931D09"/>
                  </a:solidFill>
                  <a:effectLst>
                    <a:outerShdw blurRad="38100" dist="38100" dir="2700000" algn="tl">
                      <a:srgbClr val="000000">
                        <a:alpha val="43137"/>
                      </a:srgbClr>
                    </a:outerShdw>
                  </a:effectLst>
                </a:rPr>
                <a:t>do </a:t>
              </a:r>
              <a:r>
                <a:rPr lang="pt-BR" dirty="0" smtClean="0">
                  <a:solidFill>
                    <a:srgbClr val="931D09"/>
                  </a:solidFill>
                  <a:effectLst>
                    <a:outerShdw blurRad="38100" dist="38100" dir="2700000" algn="tl">
                      <a:srgbClr val="000000">
                        <a:alpha val="43137"/>
                      </a:srgbClr>
                    </a:outerShdw>
                  </a:effectLst>
                </a:rPr>
                <a:t>SNIS</a:t>
              </a:r>
              <a:endParaRPr lang="pt-BR" dirty="0">
                <a:solidFill>
                  <a:srgbClr val="931D09"/>
                </a:solidFill>
                <a:effectLst>
                  <a:outerShdw blurRad="38100" dist="38100" dir="2700000" algn="tl">
                    <a:srgbClr val="000000">
                      <a:alpha val="43137"/>
                    </a:srgbClr>
                  </a:outerShdw>
                </a:effectLst>
              </a:endParaRPr>
            </a:p>
          </p:txBody>
        </p:sp>
        <p:sp>
          <p:nvSpPr>
            <p:cNvPr id="12" name="Seta em curva para baixo 11"/>
            <p:cNvSpPr/>
            <p:nvPr/>
          </p:nvSpPr>
          <p:spPr>
            <a:xfrm rot="8957598">
              <a:off x="7044365" y="5624184"/>
              <a:ext cx="1129901" cy="3554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Tree>
    <p:extLst>
      <p:ext uri="{BB962C8B-B14F-4D97-AF65-F5344CB8AC3E}">
        <p14:creationId xmlns:p14="http://schemas.microsoft.com/office/powerpoint/2010/main" val="209230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5" dur="500"/>
                                        <p:tgtEl>
                                          <p:spTgt spid="2">
                                            <p:txEl>
                                              <p:pRg st="3" end="3"/>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8" dur="500"/>
                                        <p:tgtEl>
                                          <p:spTgt spid="2">
                                            <p:txEl>
                                              <p:pRg st="4" end="4"/>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1" dur="500"/>
                                        <p:tgtEl>
                                          <p:spTgt spid="2">
                                            <p:txEl>
                                              <p:pRg st="5" end="5"/>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plus(i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907704" y="2348880"/>
            <a:ext cx="6408712" cy="2448272"/>
          </a:xfrm>
        </p:spPr>
        <p:txBody>
          <a:bodyPr>
            <a:normAutofit fontScale="85000" lnSpcReduction="10000"/>
          </a:bodyPr>
          <a:lstStyle/>
          <a:p>
            <a:r>
              <a:rPr lang="pt-BR" dirty="0" smtClean="0"/>
              <a:t>Lacuna nas fontes nacionais de dados sobre saneamento:</a:t>
            </a:r>
            <a:endParaRPr lang="pt-BR" dirty="0" smtClean="0">
              <a:effectLst>
                <a:outerShdw blurRad="38100" dist="38100" dir="2700000" algn="tl">
                  <a:srgbClr val="000000">
                    <a:alpha val="43137"/>
                  </a:srgbClr>
                </a:outerShdw>
              </a:effectLst>
            </a:endParaRPr>
          </a:p>
          <a:p>
            <a:pPr lvl="1"/>
            <a:r>
              <a:rPr lang="pt-BR" dirty="0" smtClean="0"/>
              <a:t>Ex.: </a:t>
            </a:r>
          </a:p>
          <a:p>
            <a:pPr lvl="2">
              <a:buFont typeface="Wingdings" panose="05000000000000000000" pitchFamily="2" charset="2"/>
              <a:buChar char="ü"/>
            </a:pPr>
            <a:r>
              <a:rPr lang="pt-BR" dirty="0" smtClean="0">
                <a:solidFill>
                  <a:schemeClr val="tx1"/>
                </a:solidFill>
              </a:rPr>
              <a:t> Censos: informações gerais sobre saneamento indígena;</a:t>
            </a:r>
          </a:p>
          <a:p>
            <a:pPr lvl="2">
              <a:buFont typeface="Wingdings" panose="05000000000000000000" pitchFamily="2" charset="2"/>
              <a:buChar char="ü"/>
            </a:pPr>
            <a:r>
              <a:rPr lang="pt-BR" dirty="0" smtClean="0">
                <a:solidFill>
                  <a:schemeClr val="tx1"/>
                </a:solidFill>
              </a:rPr>
              <a:t>SNIS: não contempla rural, nem comunidades tradicionais.</a:t>
            </a:r>
          </a:p>
          <a:p>
            <a:pPr marL="301943" lvl="1" indent="0">
              <a:buNone/>
            </a:pPr>
            <a:endParaRPr lang="pt-BR" dirty="0" smtClean="0">
              <a:solidFill>
                <a:schemeClr val="tx1"/>
              </a:solidFill>
            </a:endParaRPr>
          </a:p>
          <a:p>
            <a:r>
              <a:rPr lang="pt-BR" dirty="0" smtClean="0"/>
              <a:t>SIMISAB – visibilidade</a:t>
            </a:r>
          </a:p>
        </p:txBody>
      </p:sp>
      <p:sp>
        <p:nvSpPr>
          <p:cNvPr id="3" name="Título 2"/>
          <p:cNvSpPr>
            <a:spLocks noGrp="1"/>
          </p:cNvSpPr>
          <p:nvPr>
            <p:ph type="title"/>
          </p:nvPr>
        </p:nvSpPr>
        <p:spPr>
          <a:xfrm>
            <a:off x="883675" y="332656"/>
            <a:ext cx="8182080" cy="1252728"/>
          </a:xfrm>
        </p:spPr>
        <p:txBody>
          <a:bodyPr>
            <a:normAutofit/>
          </a:bodyPr>
          <a:lstStyle/>
          <a:p>
            <a:r>
              <a:rPr lang="pt-BR" sz="3500" dirty="0" smtClean="0"/>
              <a:t>	SIMISAB: </a:t>
            </a:r>
            <a:r>
              <a:rPr lang="pt-BR" sz="3500" dirty="0" smtClean="0">
                <a:effectLst>
                  <a:outerShdw blurRad="38100" dist="38100" dir="2700000" algn="tl">
                    <a:srgbClr val="000000">
                      <a:alpha val="43137"/>
                    </a:srgbClr>
                  </a:outerShdw>
                </a:effectLst>
              </a:rPr>
              <a:t>Potencialidades</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a:solidFill>
                    <a:schemeClr val="bg2">
                      <a:lumMod val="90000"/>
                    </a:schemeClr>
                  </a:solidFill>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cxnSp>
        <p:nvCxnSpPr>
          <p:cNvPr id="10" name="Conector reto 9"/>
          <p:cNvCxnSpPr/>
          <p:nvPr/>
        </p:nvCxnSpPr>
        <p:spPr>
          <a:xfrm>
            <a:off x="504056" y="4941168"/>
            <a:ext cx="1260000" cy="0"/>
          </a:xfrm>
          <a:prstGeom prst="line">
            <a:avLst/>
          </a:prstGeom>
        </p:spPr>
        <p:style>
          <a:lnRef idx="3">
            <a:schemeClr val="accent5"/>
          </a:lnRef>
          <a:fillRef idx="0">
            <a:schemeClr val="accent5"/>
          </a:fillRef>
          <a:effectRef idx="2">
            <a:schemeClr val="accent5"/>
          </a:effectRef>
          <a:fontRef idx="minor">
            <a:schemeClr val="tx1"/>
          </a:fontRef>
        </p:style>
      </p:cxn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758" b="10617"/>
          <a:stretch/>
        </p:blipFill>
        <p:spPr bwMode="auto">
          <a:xfrm>
            <a:off x="5004048" y="4045358"/>
            <a:ext cx="3384376" cy="21052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Elipse 19"/>
          <p:cNvSpPr/>
          <p:nvPr/>
        </p:nvSpPr>
        <p:spPr>
          <a:xfrm>
            <a:off x="7020272" y="5196751"/>
            <a:ext cx="1800200" cy="720080"/>
          </a:xfrm>
          <a:prstGeom prst="ellipse">
            <a:avLst/>
          </a:prstGeom>
          <a:noFill/>
          <a:ln w="19050">
            <a:solidFill>
              <a:srgbClr val="931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1979712" y="1671191"/>
            <a:ext cx="4483920" cy="461665"/>
          </a:xfrm>
          <a:prstGeom prst="rect">
            <a:avLst/>
          </a:prstGeom>
          <a:noFill/>
        </p:spPr>
        <p:txBody>
          <a:bodyPr wrap="none" rtlCol="0">
            <a:spAutoFit/>
          </a:bodyPr>
          <a:lstStyle/>
          <a:p>
            <a:r>
              <a:rPr lang="pt-BR" sz="2400" b="1" u="sng" cap="small" dirty="0" smtClean="0">
                <a:solidFill>
                  <a:schemeClr val="tx2"/>
                </a:solidFill>
              </a:rPr>
              <a:t>Rural </a:t>
            </a:r>
            <a:r>
              <a:rPr lang="pt-BR" sz="2400" b="1" u="sng" cap="small" dirty="0">
                <a:solidFill>
                  <a:schemeClr val="tx2"/>
                </a:solidFill>
              </a:rPr>
              <a:t>e comunidades tradicionais</a:t>
            </a:r>
          </a:p>
        </p:txBody>
      </p:sp>
    </p:spTree>
    <p:extLst>
      <p:ext uri="{BB962C8B-B14F-4D97-AF65-F5344CB8AC3E}">
        <p14:creationId xmlns:p14="http://schemas.microsoft.com/office/powerpoint/2010/main" val="7839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17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67350" y="2348880"/>
            <a:ext cx="7344816" cy="1728192"/>
          </a:xfrm>
        </p:spPr>
        <p:txBody>
          <a:bodyPr>
            <a:normAutofit fontScale="92500" lnSpcReduction="10000"/>
          </a:bodyPr>
          <a:lstStyle/>
          <a:p>
            <a:r>
              <a:rPr lang="pt-BR" dirty="0"/>
              <a:t>Carece de informações sobre existência e caracterização de:</a:t>
            </a:r>
          </a:p>
          <a:p>
            <a:pPr lvl="1"/>
            <a:r>
              <a:rPr lang="pt-BR" dirty="0" smtClean="0"/>
              <a:t>soluções </a:t>
            </a:r>
            <a:r>
              <a:rPr lang="pt-BR" dirty="0"/>
              <a:t>alternativas de abastecimento de água </a:t>
            </a:r>
            <a:endParaRPr lang="pt-BR" dirty="0" smtClean="0"/>
          </a:p>
          <a:p>
            <a:pPr lvl="1"/>
            <a:r>
              <a:rPr lang="pt-BR" dirty="0"/>
              <a:t>s</a:t>
            </a:r>
            <a:r>
              <a:rPr lang="pt-BR" dirty="0" smtClean="0"/>
              <a:t>oluções alternativas de esgotamento sanitário</a:t>
            </a:r>
          </a:p>
          <a:p>
            <a:pPr lvl="2">
              <a:buFont typeface="Wingdings" panose="05000000000000000000" pitchFamily="2" charset="2"/>
              <a:buChar char="ü"/>
            </a:pPr>
            <a:r>
              <a:rPr lang="pt-BR" dirty="0" smtClean="0">
                <a:solidFill>
                  <a:schemeClr val="tx1"/>
                </a:solidFill>
              </a:rPr>
              <a:t>lacuna </a:t>
            </a:r>
            <a:r>
              <a:rPr lang="pt-BR" dirty="0">
                <a:solidFill>
                  <a:schemeClr val="tx1"/>
                </a:solidFill>
              </a:rPr>
              <a:t>tal qual </a:t>
            </a:r>
            <a:r>
              <a:rPr lang="pt-BR" dirty="0" smtClean="0">
                <a:solidFill>
                  <a:schemeClr val="tx1"/>
                </a:solidFill>
              </a:rPr>
              <a:t>SNIS</a:t>
            </a:r>
          </a:p>
          <a:p>
            <a:pPr lvl="2">
              <a:buFont typeface="Wingdings" panose="05000000000000000000" pitchFamily="2" charset="2"/>
              <a:buChar char="ü"/>
            </a:pPr>
            <a:endParaRPr lang="pt-BR" dirty="0">
              <a:solidFill>
                <a:schemeClr val="tx1"/>
              </a:solidFill>
            </a:endParaRPr>
          </a:p>
          <a:p>
            <a:pPr>
              <a:buFont typeface="Wingdings" panose="05000000000000000000" pitchFamily="2" charset="2"/>
              <a:buChar char="ü"/>
            </a:pPr>
            <a:endParaRPr lang="pt-BR" dirty="0" smtClean="0">
              <a:solidFill>
                <a:schemeClr val="tx1"/>
              </a:solidFill>
            </a:endParaRPr>
          </a:p>
          <a:p>
            <a:pPr marL="45720" indent="0">
              <a:buNone/>
            </a:pPr>
            <a:endParaRPr lang="pt-BR" dirty="0">
              <a:solidFill>
                <a:schemeClr val="tx1"/>
              </a:solidFill>
            </a:endParaRPr>
          </a:p>
          <a:p>
            <a:pPr marL="45720" indent="0">
              <a:buNone/>
            </a:pPr>
            <a:endParaRPr lang="pt-BR" dirty="0">
              <a:solidFill>
                <a:schemeClr val="tx1"/>
              </a:solidFill>
            </a:endParaRPr>
          </a:p>
          <a:p>
            <a:pPr marL="301943" lvl="1" indent="0">
              <a:buNone/>
            </a:pPr>
            <a:endParaRPr lang="pt-BR" dirty="0" smtClean="0">
              <a:solidFill>
                <a:schemeClr val="tx1"/>
              </a:solidFill>
            </a:endParaRPr>
          </a:p>
        </p:txBody>
      </p:sp>
      <p:sp>
        <p:nvSpPr>
          <p:cNvPr id="3" name="Título 2"/>
          <p:cNvSpPr>
            <a:spLocks noGrp="1"/>
          </p:cNvSpPr>
          <p:nvPr>
            <p:ph type="title"/>
          </p:nvPr>
        </p:nvSpPr>
        <p:spPr>
          <a:xfrm>
            <a:off x="883675" y="332656"/>
            <a:ext cx="8182080" cy="1252728"/>
          </a:xfrm>
        </p:spPr>
        <p:txBody>
          <a:bodyPr>
            <a:normAutofit/>
          </a:bodyPr>
          <a:lstStyle/>
          <a:p>
            <a:r>
              <a:rPr lang="pt-BR" sz="3500" dirty="0" smtClean="0"/>
              <a:t>	SIMISAB: </a:t>
            </a:r>
            <a:r>
              <a:rPr lang="pt-BR" sz="3500" dirty="0" smtClean="0">
                <a:effectLst>
                  <a:outerShdw blurRad="38100" dist="38100" dir="2700000" algn="tl">
                    <a:srgbClr val="000000">
                      <a:alpha val="43137"/>
                    </a:srgbClr>
                  </a:outerShdw>
                </a:effectLst>
              </a:rPr>
              <a:t>Fragilidades</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a:solidFill>
                    <a:schemeClr val="bg2">
                      <a:lumMod val="90000"/>
                    </a:schemeClr>
                  </a:solidFill>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cxnSp>
        <p:nvCxnSpPr>
          <p:cNvPr id="10" name="Conector reto 9"/>
          <p:cNvCxnSpPr/>
          <p:nvPr/>
        </p:nvCxnSpPr>
        <p:spPr>
          <a:xfrm>
            <a:off x="504056" y="4941168"/>
            <a:ext cx="1260000" cy="0"/>
          </a:xfrm>
          <a:prstGeom prst="line">
            <a:avLst/>
          </a:prstGeom>
        </p:spPr>
        <p:style>
          <a:lnRef idx="3">
            <a:schemeClr val="accent5"/>
          </a:lnRef>
          <a:fillRef idx="0">
            <a:schemeClr val="accent5"/>
          </a:fillRef>
          <a:effectRef idx="2">
            <a:schemeClr val="accent5"/>
          </a:effectRef>
          <a:fontRef idx="minor">
            <a:schemeClr val="tx1"/>
          </a:fontRef>
        </p:style>
      </p:cxnSp>
      <p:sp>
        <p:nvSpPr>
          <p:cNvPr id="24" name="CaixaDeTexto 23"/>
          <p:cNvSpPr txBox="1"/>
          <p:nvPr/>
        </p:nvSpPr>
        <p:spPr>
          <a:xfrm>
            <a:off x="1979712" y="1671191"/>
            <a:ext cx="4313232" cy="461665"/>
          </a:xfrm>
          <a:prstGeom prst="rect">
            <a:avLst/>
          </a:prstGeom>
          <a:noFill/>
        </p:spPr>
        <p:txBody>
          <a:bodyPr wrap="none" rtlCol="0">
            <a:spAutoFit/>
          </a:bodyPr>
          <a:lstStyle/>
          <a:p>
            <a:r>
              <a:rPr lang="pt-BR" sz="2400" b="1" u="sng" cap="small" dirty="0" smtClean="0">
                <a:solidFill>
                  <a:schemeClr val="tx2"/>
                </a:solidFill>
              </a:rPr>
              <a:t>Abordagem do contexto urbano</a:t>
            </a:r>
            <a:endParaRPr lang="pt-BR" sz="2400" b="1" u="sng" cap="small" dirty="0">
              <a:solidFill>
                <a:schemeClr val="tx2"/>
              </a:solidFill>
            </a:endParaRPr>
          </a:p>
        </p:txBody>
      </p:sp>
    </p:spTree>
    <p:extLst>
      <p:ext uri="{BB962C8B-B14F-4D97-AF65-F5344CB8AC3E}">
        <p14:creationId xmlns:p14="http://schemas.microsoft.com/office/powerpoint/2010/main" val="17615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67350" y="2348880"/>
            <a:ext cx="7344816" cy="2520280"/>
          </a:xfrm>
        </p:spPr>
        <p:txBody>
          <a:bodyPr>
            <a:normAutofit fontScale="92500"/>
          </a:bodyPr>
          <a:lstStyle/>
          <a:p>
            <a:r>
              <a:rPr lang="pt-BR" dirty="0" smtClean="0"/>
              <a:t>Carecem de informações:</a:t>
            </a:r>
            <a:endParaRPr lang="pt-BR" dirty="0"/>
          </a:p>
          <a:p>
            <a:pPr lvl="1"/>
            <a:r>
              <a:rPr lang="pt-BR" dirty="0" smtClean="0"/>
              <a:t>Técnico-operacionais e administrativas sobre os serviços</a:t>
            </a:r>
          </a:p>
          <a:p>
            <a:pPr lvl="1"/>
            <a:r>
              <a:rPr lang="pt-BR" dirty="0" smtClean="0"/>
              <a:t>Maior quantidade de informações qualitativas</a:t>
            </a:r>
          </a:p>
          <a:p>
            <a:pPr lvl="2">
              <a:buFont typeface="Wingdings" panose="05000000000000000000" pitchFamily="2" charset="2"/>
              <a:buChar char="ü"/>
            </a:pPr>
            <a:r>
              <a:rPr lang="pt-BR" dirty="0" smtClean="0">
                <a:solidFill>
                  <a:schemeClr val="tx1"/>
                </a:solidFill>
              </a:rPr>
              <a:t>Baixa capacidade de gerar indicadores</a:t>
            </a:r>
            <a:endParaRPr lang="pt-BR" dirty="0">
              <a:solidFill>
                <a:schemeClr val="tx1"/>
              </a:solidFill>
            </a:endParaRPr>
          </a:p>
          <a:p>
            <a:pPr lvl="1"/>
            <a:endParaRPr lang="pt-BR" dirty="0" smtClean="0"/>
          </a:p>
          <a:p>
            <a:pPr lvl="1"/>
            <a:r>
              <a:rPr lang="pt-BR" dirty="0" smtClean="0"/>
              <a:t>Tipos e características da gestão adotada nesses contextos</a:t>
            </a:r>
          </a:p>
          <a:p>
            <a:pPr lvl="2">
              <a:buFont typeface="Wingdings" panose="05000000000000000000" pitchFamily="2" charset="2"/>
              <a:buChar char="ü"/>
            </a:pPr>
            <a:endParaRPr lang="pt-BR" dirty="0">
              <a:solidFill>
                <a:schemeClr val="tx1"/>
              </a:solidFill>
            </a:endParaRPr>
          </a:p>
          <a:p>
            <a:pPr>
              <a:buFont typeface="Wingdings" panose="05000000000000000000" pitchFamily="2" charset="2"/>
              <a:buChar char="ü"/>
            </a:pPr>
            <a:endParaRPr lang="pt-BR" dirty="0" smtClean="0">
              <a:solidFill>
                <a:schemeClr val="tx1"/>
              </a:solidFill>
            </a:endParaRPr>
          </a:p>
          <a:p>
            <a:pPr marL="45720" indent="0">
              <a:buNone/>
            </a:pPr>
            <a:endParaRPr lang="pt-BR" dirty="0">
              <a:solidFill>
                <a:schemeClr val="tx1"/>
              </a:solidFill>
            </a:endParaRPr>
          </a:p>
          <a:p>
            <a:pPr marL="45720" indent="0">
              <a:buNone/>
            </a:pPr>
            <a:endParaRPr lang="pt-BR" dirty="0">
              <a:solidFill>
                <a:schemeClr val="tx1"/>
              </a:solidFill>
            </a:endParaRPr>
          </a:p>
          <a:p>
            <a:pPr marL="301943" lvl="1" indent="0">
              <a:buNone/>
            </a:pPr>
            <a:endParaRPr lang="pt-BR" dirty="0" smtClean="0">
              <a:solidFill>
                <a:schemeClr val="tx1"/>
              </a:solidFill>
            </a:endParaRPr>
          </a:p>
        </p:txBody>
      </p:sp>
      <p:sp>
        <p:nvSpPr>
          <p:cNvPr id="3" name="Título 2"/>
          <p:cNvSpPr>
            <a:spLocks noGrp="1"/>
          </p:cNvSpPr>
          <p:nvPr>
            <p:ph type="title"/>
          </p:nvPr>
        </p:nvSpPr>
        <p:spPr>
          <a:xfrm>
            <a:off x="883675" y="332656"/>
            <a:ext cx="8182080" cy="1252728"/>
          </a:xfrm>
        </p:spPr>
        <p:txBody>
          <a:bodyPr>
            <a:normAutofit/>
          </a:bodyPr>
          <a:lstStyle/>
          <a:p>
            <a:r>
              <a:rPr lang="pt-BR" sz="3500" dirty="0" smtClean="0"/>
              <a:t>	SIMISAB: </a:t>
            </a:r>
            <a:r>
              <a:rPr lang="pt-BR" sz="3500" dirty="0" smtClean="0">
                <a:effectLst>
                  <a:outerShdw blurRad="38100" dist="38100" dir="2700000" algn="tl">
                    <a:srgbClr val="000000">
                      <a:alpha val="43137"/>
                    </a:srgbClr>
                  </a:outerShdw>
                </a:effectLst>
              </a:rPr>
              <a:t>Fragilidades</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a:solidFill>
                    <a:schemeClr val="bg2">
                      <a:lumMod val="90000"/>
                    </a:schemeClr>
                  </a:solidFill>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cxnSp>
        <p:nvCxnSpPr>
          <p:cNvPr id="10" name="Conector reto 9"/>
          <p:cNvCxnSpPr/>
          <p:nvPr/>
        </p:nvCxnSpPr>
        <p:spPr>
          <a:xfrm>
            <a:off x="504056" y="4941168"/>
            <a:ext cx="1260000" cy="0"/>
          </a:xfrm>
          <a:prstGeom prst="line">
            <a:avLst/>
          </a:prstGeom>
        </p:spPr>
        <p:style>
          <a:lnRef idx="3">
            <a:schemeClr val="accent5"/>
          </a:lnRef>
          <a:fillRef idx="0">
            <a:schemeClr val="accent5"/>
          </a:fillRef>
          <a:effectRef idx="2">
            <a:schemeClr val="accent5"/>
          </a:effectRef>
          <a:fontRef idx="minor">
            <a:schemeClr val="tx1"/>
          </a:fontRef>
        </p:style>
      </p:cxnSp>
      <p:sp>
        <p:nvSpPr>
          <p:cNvPr id="24" name="CaixaDeTexto 23"/>
          <p:cNvSpPr txBox="1"/>
          <p:nvPr/>
        </p:nvSpPr>
        <p:spPr>
          <a:xfrm>
            <a:off x="1979712" y="1671191"/>
            <a:ext cx="6900992" cy="461665"/>
          </a:xfrm>
          <a:prstGeom prst="rect">
            <a:avLst/>
          </a:prstGeom>
          <a:noFill/>
        </p:spPr>
        <p:txBody>
          <a:bodyPr wrap="none" rtlCol="0">
            <a:spAutoFit/>
          </a:bodyPr>
          <a:lstStyle/>
          <a:p>
            <a:r>
              <a:rPr lang="pt-BR" sz="2400" b="1" u="sng" cap="small" dirty="0" smtClean="0">
                <a:solidFill>
                  <a:schemeClr val="tx2"/>
                </a:solidFill>
              </a:rPr>
              <a:t>Blocos temáticos: Rural e Comunidades tradicionais</a:t>
            </a:r>
            <a:endParaRPr lang="pt-BR" sz="2400" b="1" u="sng" cap="small" dirty="0">
              <a:solidFill>
                <a:schemeClr val="tx2"/>
              </a:solidFill>
            </a:endParaRPr>
          </a:p>
        </p:txBody>
      </p:sp>
    </p:spTree>
    <p:extLst>
      <p:ext uri="{BB962C8B-B14F-4D97-AF65-F5344CB8AC3E}">
        <p14:creationId xmlns:p14="http://schemas.microsoft.com/office/powerpoint/2010/main" val="363084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123728" y="2348880"/>
            <a:ext cx="6549066" cy="1584176"/>
          </a:xfrm>
        </p:spPr>
        <p:txBody>
          <a:bodyPr>
            <a:normAutofit fontScale="92500" lnSpcReduction="20000"/>
          </a:bodyPr>
          <a:lstStyle/>
          <a:p>
            <a:r>
              <a:rPr lang="pt-BR" dirty="0" smtClean="0"/>
              <a:t>Municípios pouco preparados e estruturados para elaborar PMSB e SI</a:t>
            </a:r>
          </a:p>
          <a:p>
            <a:pPr lvl="1"/>
            <a:r>
              <a:rPr lang="pt-BR" dirty="0" smtClean="0"/>
              <a:t>recursos físicos</a:t>
            </a:r>
          </a:p>
          <a:p>
            <a:pPr lvl="1"/>
            <a:r>
              <a:rPr lang="pt-BR" dirty="0" smtClean="0"/>
              <a:t>recursos humanos qualificados/capacitados</a:t>
            </a:r>
          </a:p>
          <a:p>
            <a:pPr lvl="1"/>
            <a:r>
              <a:rPr lang="pt-BR" dirty="0" smtClean="0"/>
              <a:t>recursos financeiros</a:t>
            </a:r>
          </a:p>
          <a:p>
            <a:pPr marL="301943" lvl="1" indent="0">
              <a:buNone/>
            </a:pPr>
            <a:endParaRPr lang="pt-BR" dirty="0" smtClean="0"/>
          </a:p>
          <a:p>
            <a:pPr lvl="2">
              <a:buFont typeface="Wingdings" panose="05000000000000000000" pitchFamily="2" charset="2"/>
              <a:buChar char="ü"/>
            </a:pPr>
            <a:endParaRPr lang="pt-BR" dirty="0">
              <a:solidFill>
                <a:schemeClr val="tx1"/>
              </a:solidFill>
            </a:endParaRPr>
          </a:p>
          <a:p>
            <a:pPr>
              <a:buFont typeface="Wingdings" panose="05000000000000000000" pitchFamily="2" charset="2"/>
              <a:buChar char="ü"/>
            </a:pPr>
            <a:endParaRPr lang="pt-BR" dirty="0" smtClean="0">
              <a:solidFill>
                <a:schemeClr val="tx1"/>
              </a:solidFill>
            </a:endParaRPr>
          </a:p>
          <a:p>
            <a:pPr marL="45720" indent="0">
              <a:buNone/>
            </a:pPr>
            <a:endParaRPr lang="pt-BR" dirty="0">
              <a:solidFill>
                <a:schemeClr val="tx1"/>
              </a:solidFill>
            </a:endParaRPr>
          </a:p>
          <a:p>
            <a:pPr marL="45720" indent="0">
              <a:buNone/>
            </a:pPr>
            <a:endParaRPr lang="pt-BR" dirty="0">
              <a:solidFill>
                <a:schemeClr val="tx1"/>
              </a:solidFill>
            </a:endParaRPr>
          </a:p>
          <a:p>
            <a:pPr marL="301943" lvl="1" indent="0">
              <a:buNone/>
            </a:pPr>
            <a:endParaRPr lang="pt-BR" dirty="0" smtClean="0">
              <a:solidFill>
                <a:schemeClr val="tx1"/>
              </a:solidFill>
            </a:endParaRPr>
          </a:p>
        </p:txBody>
      </p:sp>
      <p:sp>
        <p:nvSpPr>
          <p:cNvPr id="3" name="Título 2"/>
          <p:cNvSpPr>
            <a:spLocks noGrp="1"/>
          </p:cNvSpPr>
          <p:nvPr>
            <p:ph type="title"/>
          </p:nvPr>
        </p:nvSpPr>
        <p:spPr>
          <a:xfrm>
            <a:off x="883675" y="332656"/>
            <a:ext cx="8182080" cy="1252728"/>
          </a:xfrm>
        </p:spPr>
        <p:txBody>
          <a:bodyPr>
            <a:normAutofit/>
          </a:bodyPr>
          <a:lstStyle/>
          <a:p>
            <a:r>
              <a:rPr lang="pt-BR" sz="3500" dirty="0" smtClean="0"/>
              <a:t>	SIMISAB: </a:t>
            </a:r>
            <a:r>
              <a:rPr lang="pt-BR" sz="3500" dirty="0" smtClean="0">
                <a:effectLst>
                  <a:outerShdw blurRad="38100" dist="38100" dir="2700000" algn="tl">
                    <a:srgbClr val="000000">
                      <a:alpha val="43137"/>
                    </a:srgbClr>
                  </a:outerShdw>
                </a:effectLst>
              </a:rPr>
              <a:t>Desafios</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a:solidFill>
                    <a:schemeClr val="bg2">
                      <a:lumMod val="90000"/>
                    </a:schemeClr>
                  </a:solidFill>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cxnSp>
        <p:nvCxnSpPr>
          <p:cNvPr id="10" name="Conector reto 9"/>
          <p:cNvCxnSpPr/>
          <p:nvPr/>
        </p:nvCxnSpPr>
        <p:spPr>
          <a:xfrm>
            <a:off x="504056" y="4941168"/>
            <a:ext cx="1260000" cy="0"/>
          </a:xfrm>
          <a:prstGeom prst="line">
            <a:avLst/>
          </a:prstGeom>
        </p:spPr>
        <p:style>
          <a:lnRef idx="3">
            <a:schemeClr val="accent5"/>
          </a:lnRef>
          <a:fillRef idx="0">
            <a:schemeClr val="accent5"/>
          </a:fillRef>
          <a:effectRef idx="2">
            <a:schemeClr val="accent5"/>
          </a:effectRef>
          <a:fontRef idx="minor">
            <a:schemeClr val="tx1"/>
          </a:fontRef>
        </p:style>
      </p:cxnSp>
      <p:sp>
        <p:nvSpPr>
          <p:cNvPr id="24" name="CaixaDeTexto 23"/>
          <p:cNvSpPr txBox="1"/>
          <p:nvPr/>
        </p:nvSpPr>
        <p:spPr>
          <a:xfrm>
            <a:off x="1979712" y="1671191"/>
            <a:ext cx="5722016" cy="461665"/>
          </a:xfrm>
          <a:prstGeom prst="rect">
            <a:avLst/>
          </a:prstGeom>
          <a:noFill/>
        </p:spPr>
        <p:txBody>
          <a:bodyPr wrap="none" rtlCol="0">
            <a:spAutoFit/>
          </a:bodyPr>
          <a:lstStyle/>
          <a:p>
            <a:r>
              <a:rPr lang="pt-BR" sz="2400" b="1" u="sng" cap="small" dirty="0" smtClean="0">
                <a:solidFill>
                  <a:schemeClr val="tx2"/>
                </a:solidFill>
              </a:rPr>
              <a:t>Dificuldades para implantação do SIMISAB</a:t>
            </a:r>
            <a:endParaRPr lang="pt-BR" sz="2400" b="1" u="sng" cap="small" dirty="0">
              <a:solidFill>
                <a:schemeClr val="tx2"/>
              </a:solidFill>
            </a:endParaRPr>
          </a:p>
        </p:txBody>
      </p:sp>
    </p:spTree>
    <p:extLst>
      <p:ext uri="{BB962C8B-B14F-4D97-AF65-F5344CB8AC3E}">
        <p14:creationId xmlns:p14="http://schemas.microsoft.com/office/powerpoint/2010/main" val="43798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979712" y="2276872"/>
            <a:ext cx="6192688" cy="2066002"/>
          </a:xfrm>
        </p:spPr>
        <p:txBody>
          <a:bodyPr>
            <a:normAutofit fontScale="92500" lnSpcReduction="10000"/>
          </a:bodyPr>
          <a:lstStyle/>
          <a:p>
            <a:pPr algn="just"/>
            <a:r>
              <a:rPr lang="pt-BR" dirty="0" smtClean="0"/>
              <a:t>Aparato institucional: apoio técnico e acompanhamento permanente para os municípios</a:t>
            </a:r>
            <a:r>
              <a:rPr lang="pt-BR" dirty="0"/>
              <a:t>	</a:t>
            </a:r>
            <a:endParaRPr lang="pt-BR" dirty="0" smtClean="0"/>
          </a:p>
          <a:p>
            <a:pPr marL="0" indent="0" algn="just">
              <a:buNone/>
            </a:pPr>
            <a:endParaRPr lang="pt-BR" dirty="0"/>
          </a:p>
          <a:p>
            <a:pPr algn="just"/>
            <a:r>
              <a:rPr lang="pt-BR" dirty="0" smtClean="0"/>
              <a:t>Participação da esfera estadual em parceria com a esfera federal: capacitação e auxílio</a:t>
            </a:r>
            <a:endParaRPr lang="pt-BR" dirty="0" smtClean="0">
              <a:solidFill>
                <a:schemeClr val="tx1"/>
              </a:solidFill>
            </a:endParaRPr>
          </a:p>
        </p:txBody>
      </p:sp>
      <p:sp>
        <p:nvSpPr>
          <p:cNvPr id="3" name="Título 2"/>
          <p:cNvSpPr>
            <a:spLocks noGrp="1"/>
          </p:cNvSpPr>
          <p:nvPr>
            <p:ph type="title"/>
          </p:nvPr>
        </p:nvSpPr>
        <p:spPr>
          <a:xfrm>
            <a:off x="883675" y="332656"/>
            <a:ext cx="8182080" cy="1252728"/>
          </a:xfrm>
        </p:spPr>
        <p:txBody>
          <a:bodyPr>
            <a:normAutofit/>
          </a:bodyPr>
          <a:lstStyle/>
          <a:p>
            <a:r>
              <a:rPr lang="pt-BR" sz="3500" dirty="0" smtClean="0"/>
              <a:t>	SIMISAB: </a:t>
            </a:r>
            <a:r>
              <a:rPr lang="pt-BR" sz="3500" dirty="0" smtClean="0">
                <a:effectLst>
                  <a:outerShdw blurRad="38100" dist="38100" dir="2700000" algn="tl">
                    <a:srgbClr val="000000">
                      <a:alpha val="43137"/>
                    </a:srgbClr>
                  </a:outerShdw>
                </a:effectLst>
              </a:rPr>
              <a:t>Desafios</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a:solidFill>
                    <a:schemeClr val="bg2">
                      <a:lumMod val="90000"/>
                    </a:schemeClr>
                  </a:solidFill>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cxnSp>
        <p:nvCxnSpPr>
          <p:cNvPr id="10" name="Conector reto 9"/>
          <p:cNvCxnSpPr/>
          <p:nvPr/>
        </p:nvCxnSpPr>
        <p:spPr>
          <a:xfrm>
            <a:off x="504056" y="4941168"/>
            <a:ext cx="1260000" cy="0"/>
          </a:xfrm>
          <a:prstGeom prst="line">
            <a:avLst/>
          </a:prstGeom>
        </p:spPr>
        <p:style>
          <a:lnRef idx="3">
            <a:schemeClr val="accent5"/>
          </a:lnRef>
          <a:fillRef idx="0">
            <a:schemeClr val="accent5"/>
          </a:fillRef>
          <a:effectRef idx="2">
            <a:schemeClr val="accent5"/>
          </a:effectRef>
          <a:fontRef idx="minor">
            <a:schemeClr val="tx1"/>
          </a:fontRef>
        </p:style>
      </p:cxnSp>
      <p:sp>
        <p:nvSpPr>
          <p:cNvPr id="24" name="CaixaDeTexto 23"/>
          <p:cNvSpPr txBox="1"/>
          <p:nvPr/>
        </p:nvSpPr>
        <p:spPr>
          <a:xfrm>
            <a:off x="1979712" y="1671191"/>
            <a:ext cx="1782732" cy="461665"/>
          </a:xfrm>
          <a:prstGeom prst="rect">
            <a:avLst/>
          </a:prstGeom>
          <a:noFill/>
        </p:spPr>
        <p:txBody>
          <a:bodyPr wrap="none" rtlCol="0">
            <a:spAutoFit/>
          </a:bodyPr>
          <a:lstStyle/>
          <a:p>
            <a:r>
              <a:rPr lang="pt-BR" sz="2400" b="1" u="sng" cap="small" dirty="0" smtClean="0">
                <a:solidFill>
                  <a:schemeClr val="tx2"/>
                </a:solidFill>
              </a:rPr>
              <a:t>Perspectivas</a:t>
            </a:r>
            <a:endParaRPr lang="pt-BR" sz="2400" b="1" u="sng" cap="small" dirty="0">
              <a:solidFill>
                <a:schemeClr val="tx2"/>
              </a:solidFill>
            </a:endParaRPr>
          </a:p>
        </p:txBody>
      </p:sp>
    </p:spTree>
    <p:extLst>
      <p:ext uri="{BB962C8B-B14F-4D97-AF65-F5344CB8AC3E}">
        <p14:creationId xmlns:p14="http://schemas.microsoft.com/office/powerpoint/2010/main" val="21321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83675" y="332656"/>
            <a:ext cx="8182080" cy="1252728"/>
          </a:xfrm>
        </p:spPr>
        <p:txBody>
          <a:bodyPr>
            <a:normAutofit/>
          </a:bodyPr>
          <a:lstStyle/>
          <a:p>
            <a:r>
              <a:rPr lang="pt-BR" sz="3500" dirty="0" smtClean="0"/>
              <a:t>	</a:t>
            </a:r>
            <a:r>
              <a:rPr lang="pt-BR" dirty="0" smtClean="0"/>
              <a:t>Conclusões</a:t>
            </a:r>
            <a:endParaRPr lang="pt-BR"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a:solidFill>
                    <a:schemeClr val="bg2">
                      <a:lumMod val="90000"/>
                    </a:schemeClr>
                  </a:solidFill>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Conclusão</a:t>
              </a:r>
            </a:p>
          </p:txBody>
        </p:sp>
      </p:grpSp>
      <p:cxnSp>
        <p:nvCxnSpPr>
          <p:cNvPr id="10" name="Conector reto 9"/>
          <p:cNvCxnSpPr/>
          <p:nvPr/>
        </p:nvCxnSpPr>
        <p:spPr>
          <a:xfrm>
            <a:off x="504056" y="6093296"/>
            <a:ext cx="1260000" cy="0"/>
          </a:xfrm>
          <a:prstGeom prst="line">
            <a:avLst/>
          </a:prstGeom>
        </p:spPr>
        <p:style>
          <a:lnRef idx="3">
            <a:schemeClr val="accent5"/>
          </a:lnRef>
          <a:fillRef idx="0">
            <a:schemeClr val="accent5"/>
          </a:fillRef>
          <a:effectRef idx="2">
            <a:schemeClr val="accent5"/>
          </a:effectRef>
          <a:fontRef idx="minor">
            <a:schemeClr val="tx1"/>
          </a:fontRef>
        </p:style>
      </p:cxnSp>
      <p:sp>
        <p:nvSpPr>
          <p:cNvPr id="12" name="Espaço Reservado para Conteúdo 1"/>
          <p:cNvSpPr txBox="1">
            <a:spLocks/>
          </p:cNvSpPr>
          <p:nvPr/>
        </p:nvSpPr>
        <p:spPr>
          <a:xfrm>
            <a:off x="1729316" y="1772816"/>
            <a:ext cx="7019147" cy="280831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630237" lvl="3" indent="-342900"/>
            <a:r>
              <a:rPr lang="pt-BR" sz="2200" dirty="0" smtClean="0"/>
              <a:t>Lei 11.445/2007 e Decreto 7.217/2010</a:t>
            </a:r>
          </a:p>
          <a:p>
            <a:pPr marL="950277" lvl="4" indent="-342900"/>
            <a:r>
              <a:rPr lang="pt-BR" sz="2000" dirty="0" smtClean="0"/>
              <a:t>Marcos</a:t>
            </a:r>
          </a:p>
          <a:p>
            <a:pPr marL="950277" lvl="4" indent="-342900">
              <a:buFont typeface="Wingdings" panose="05000000000000000000" pitchFamily="2" charset="2"/>
              <a:buChar char="ü"/>
            </a:pPr>
            <a:r>
              <a:rPr lang="pt-BR" sz="2000" dirty="0" smtClean="0">
                <a:solidFill>
                  <a:schemeClr val="tx1"/>
                </a:solidFill>
              </a:rPr>
              <a:t>Municípios em posição estratégica e novos desafios</a:t>
            </a:r>
          </a:p>
          <a:p>
            <a:pPr marL="1270317" lvl="5" indent="-342900"/>
            <a:r>
              <a:rPr lang="pt-BR" sz="1800" dirty="0"/>
              <a:t>F</a:t>
            </a:r>
            <a:r>
              <a:rPr lang="pt-BR" sz="1800" dirty="0" smtClean="0"/>
              <a:t>ormular a política de saneamento básico</a:t>
            </a:r>
          </a:p>
          <a:p>
            <a:pPr marL="1270317" lvl="5" indent="-342900"/>
            <a:r>
              <a:rPr lang="pt-BR" sz="1800" dirty="0" smtClean="0"/>
              <a:t>Elaborar PMSB</a:t>
            </a:r>
          </a:p>
          <a:p>
            <a:pPr marL="1270317" lvl="5" indent="-342900"/>
            <a:r>
              <a:rPr lang="pt-BR" sz="1800" dirty="0" smtClean="0"/>
              <a:t>Definir ente regulador e fiscalizador</a:t>
            </a:r>
          </a:p>
          <a:p>
            <a:pPr marL="1270317" lvl="5" indent="-342900"/>
            <a:r>
              <a:rPr lang="pt-BR" sz="1800" dirty="0" smtClean="0"/>
              <a:t>Prestar ou delegar a prestação</a:t>
            </a:r>
            <a:endParaRPr lang="pt-BR" sz="1800" dirty="0"/>
          </a:p>
          <a:p>
            <a:pPr marL="287337" lvl="3" indent="0">
              <a:buNone/>
            </a:pPr>
            <a:r>
              <a:rPr lang="pt-BR" dirty="0" smtClean="0">
                <a:solidFill>
                  <a:schemeClr val="tx1"/>
                </a:solidFill>
              </a:rPr>
              <a:t>		</a:t>
            </a:r>
            <a:endParaRPr lang="pt-BR" sz="1500" dirty="0" smtClean="0">
              <a:solidFill>
                <a:schemeClr val="tx1"/>
              </a:solidFill>
            </a:endParaRPr>
          </a:p>
          <a:p>
            <a:pPr lvl="2">
              <a:buFont typeface="Wingdings" panose="05000000000000000000" pitchFamily="2" charset="2"/>
              <a:buChar char="ü"/>
            </a:pPr>
            <a:endParaRPr lang="pt-BR" dirty="0" smtClean="0">
              <a:solidFill>
                <a:schemeClr val="tx1"/>
              </a:solidFill>
            </a:endParaRPr>
          </a:p>
          <a:p>
            <a:pPr marL="0" indent="0">
              <a:buNone/>
            </a:pPr>
            <a:endParaRPr lang="pt-BR" sz="2200" dirty="0"/>
          </a:p>
          <a:p>
            <a:pPr marL="45720" indent="0">
              <a:buFont typeface="Symbol" pitchFamily="18" charset="2"/>
              <a:buNone/>
            </a:pPr>
            <a:endParaRPr lang="pt-BR" dirty="0" smtClean="0">
              <a:solidFill>
                <a:schemeClr val="tx1"/>
              </a:solidFill>
            </a:endParaRPr>
          </a:p>
          <a:p>
            <a:pPr marL="45720" indent="0">
              <a:buFont typeface="Symbol" pitchFamily="18" charset="2"/>
              <a:buNone/>
            </a:pPr>
            <a:endParaRPr lang="pt-BR" dirty="0" smtClean="0">
              <a:solidFill>
                <a:schemeClr val="tx1"/>
              </a:solidFill>
            </a:endParaRPr>
          </a:p>
          <a:p>
            <a:pPr marL="301943" lvl="1" indent="0">
              <a:buFont typeface="Symbol" pitchFamily="18" charset="2"/>
              <a:buNone/>
            </a:pPr>
            <a:endParaRPr lang="pt-BR" dirty="0" smtClean="0">
              <a:solidFill>
                <a:schemeClr val="tx1"/>
              </a:solidFill>
            </a:endParaRPr>
          </a:p>
        </p:txBody>
      </p:sp>
      <p:sp>
        <p:nvSpPr>
          <p:cNvPr id="22" name="Espaço Reservado para Conteúdo 1"/>
          <p:cNvSpPr txBox="1">
            <a:spLocks/>
          </p:cNvSpPr>
          <p:nvPr/>
        </p:nvSpPr>
        <p:spPr>
          <a:xfrm>
            <a:off x="1835696" y="4653136"/>
            <a:ext cx="6912768" cy="155853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630237" lvl="3" indent="-342900" algn="just"/>
            <a:r>
              <a:rPr lang="pt-BR" sz="2200" dirty="0" smtClean="0"/>
              <a:t>Âmbito municipal: carência relativa à sistematização e disseminação de dados sobre saneamento</a:t>
            </a:r>
          </a:p>
          <a:p>
            <a:pPr marL="950277" lvl="4" indent="-342900">
              <a:buFont typeface="Wingdings" panose="05000000000000000000" pitchFamily="2" charset="2"/>
              <a:buChar char="ü"/>
            </a:pPr>
            <a:r>
              <a:rPr lang="pt-BR" sz="2000" dirty="0" smtClean="0">
                <a:solidFill>
                  <a:schemeClr val="tx1"/>
                </a:solidFill>
              </a:rPr>
              <a:t>SIMISAB: contribuição</a:t>
            </a:r>
            <a:endParaRPr lang="pt-BR" sz="2000" dirty="0">
              <a:solidFill>
                <a:schemeClr val="tx1"/>
              </a:solidFill>
            </a:endParaRPr>
          </a:p>
          <a:p>
            <a:pPr marL="45720" indent="0">
              <a:buFont typeface="Symbol" pitchFamily="18" charset="2"/>
              <a:buNone/>
            </a:pPr>
            <a:endParaRPr lang="pt-BR" dirty="0" smtClean="0">
              <a:solidFill>
                <a:schemeClr val="tx1"/>
              </a:solidFill>
            </a:endParaRPr>
          </a:p>
          <a:p>
            <a:pPr marL="301943" lvl="1" indent="0">
              <a:buFont typeface="Symbol" pitchFamily="18" charset="2"/>
              <a:buNone/>
            </a:pPr>
            <a:endParaRPr lang="pt-BR" dirty="0" smtClean="0">
              <a:solidFill>
                <a:schemeClr val="tx1"/>
              </a:solidFill>
            </a:endParaRPr>
          </a:p>
        </p:txBody>
      </p:sp>
    </p:spTree>
    <p:extLst>
      <p:ext uri="{BB962C8B-B14F-4D97-AF65-F5344CB8AC3E}">
        <p14:creationId xmlns:p14="http://schemas.microsoft.com/office/powerpoint/2010/main" val="37717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0" dur="500"/>
                                        <p:tgtEl>
                                          <p:spTgt spid="1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3" dur="500"/>
                                        <p:tgtEl>
                                          <p:spTgt spid="1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16" dur="500"/>
                                        <p:tgtEl>
                                          <p:spTgt spid="1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19" dur="500"/>
                                        <p:tgtEl>
                                          <p:spTgt spid="12">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22" dur="500"/>
                                        <p:tgtEl>
                                          <p:spTgt spid="12">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randombar(horizontal)">
                                      <p:cBhvr>
                                        <p:cTn id="25" dur="500"/>
                                        <p:tgtEl>
                                          <p:spTgt spid="12">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animEffect transition="in" filter="randombar(horizontal)">
                                      <p:cBhvr>
                                        <p:cTn id="28" dur="500"/>
                                        <p:tgtEl>
                                          <p:spTgt spid="1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33" dur="500"/>
                                        <p:tgtEl>
                                          <p:spTgt spid="22">
                                            <p:txEl>
                                              <p:pRg st="0" end="0"/>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3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83675" y="332656"/>
            <a:ext cx="8182080" cy="1252728"/>
          </a:xfrm>
        </p:spPr>
        <p:txBody>
          <a:bodyPr>
            <a:normAutofit/>
          </a:bodyPr>
          <a:lstStyle/>
          <a:p>
            <a:r>
              <a:rPr lang="pt-BR" sz="3500" dirty="0" smtClean="0"/>
              <a:t>	CONCLUSÕES</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a:solidFill>
                    <a:schemeClr val="bg2">
                      <a:lumMod val="90000"/>
                    </a:schemeClr>
                  </a:solidFill>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Conclusão</a:t>
              </a:r>
            </a:p>
          </p:txBody>
        </p:sp>
      </p:grpSp>
      <p:cxnSp>
        <p:nvCxnSpPr>
          <p:cNvPr id="10" name="Conector reto 9"/>
          <p:cNvCxnSpPr/>
          <p:nvPr/>
        </p:nvCxnSpPr>
        <p:spPr>
          <a:xfrm>
            <a:off x="504056" y="6093296"/>
            <a:ext cx="1260000" cy="0"/>
          </a:xfrm>
          <a:prstGeom prst="line">
            <a:avLst/>
          </a:prstGeom>
        </p:spPr>
        <p:style>
          <a:lnRef idx="3">
            <a:schemeClr val="accent5"/>
          </a:lnRef>
          <a:fillRef idx="0">
            <a:schemeClr val="accent5"/>
          </a:fillRef>
          <a:effectRef idx="2">
            <a:schemeClr val="accent5"/>
          </a:effectRef>
          <a:fontRef idx="minor">
            <a:schemeClr val="tx1"/>
          </a:fontRef>
        </p:style>
      </p:cxnSp>
      <p:sp>
        <p:nvSpPr>
          <p:cNvPr id="25" name="Espaço Reservado para Conteúdo 1"/>
          <p:cNvSpPr txBox="1">
            <a:spLocks/>
          </p:cNvSpPr>
          <p:nvPr/>
        </p:nvSpPr>
        <p:spPr>
          <a:xfrm>
            <a:off x="1886928" y="2287062"/>
            <a:ext cx="6933544" cy="997922"/>
          </a:xfrm>
          <a:prstGeom prst="rect">
            <a:avLst/>
          </a:prstGeom>
        </p:spPr>
        <p:txBody>
          <a:bodyPr vert="horz" lIns="91440" tIns="45720" rIns="91440" bIns="45720" rtlCol="0">
            <a:normAutofit fontScale="8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630237" lvl="3" indent="-342900" algn="just"/>
            <a:r>
              <a:rPr lang="pt-BR" sz="2600" dirty="0"/>
              <a:t>SIMISAB: </a:t>
            </a:r>
          </a:p>
          <a:p>
            <a:pPr marL="744537" lvl="3" indent="-457200" algn="just">
              <a:buFont typeface="Wingdings" panose="05000000000000000000" pitchFamily="2" charset="2"/>
              <a:buChar char="ü"/>
            </a:pPr>
            <a:r>
              <a:rPr lang="pt-BR" sz="2400" dirty="0">
                <a:solidFill>
                  <a:schemeClr val="tx1"/>
                </a:solidFill>
              </a:rPr>
              <a:t>F</a:t>
            </a:r>
            <a:r>
              <a:rPr lang="pt-BR" sz="2400" dirty="0" smtClean="0">
                <a:solidFill>
                  <a:schemeClr val="tx1"/>
                </a:solidFill>
              </a:rPr>
              <a:t>ragilidades </a:t>
            </a:r>
            <a:r>
              <a:rPr lang="pt-BR" sz="2400" dirty="0">
                <a:solidFill>
                  <a:schemeClr val="tx1"/>
                </a:solidFill>
              </a:rPr>
              <a:t>e desafios a serem superados</a:t>
            </a:r>
          </a:p>
          <a:p>
            <a:pPr marL="744537" lvl="3" indent="-457200" algn="just">
              <a:buFont typeface="Wingdings" panose="05000000000000000000" pitchFamily="2" charset="2"/>
              <a:buChar char="ü"/>
            </a:pPr>
            <a:r>
              <a:rPr lang="pt-BR" sz="2400" dirty="0" smtClean="0">
                <a:solidFill>
                  <a:schemeClr val="tx1"/>
                </a:solidFill>
              </a:rPr>
              <a:t>Aprimoramentos</a:t>
            </a:r>
            <a:r>
              <a:rPr lang="pt-BR" sz="2400" dirty="0">
                <a:solidFill>
                  <a:schemeClr val="tx1"/>
                </a:solidFill>
              </a:rPr>
              <a:t>.</a:t>
            </a:r>
          </a:p>
          <a:p>
            <a:pPr marL="45720" indent="0">
              <a:buFont typeface="Symbol" pitchFamily="18" charset="2"/>
              <a:buNone/>
            </a:pPr>
            <a:endParaRPr lang="pt-BR" dirty="0" smtClean="0">
              <a:solidFill>
                <a:schemeClr val="tx1"/>
              </a:solidFill>
            </a:endParaRPr>
          </a:p>
          <a:p>
            <a:pPr marL="45720" indent="0">
              <a:buFont typeface="Symbol" pitchFamily="18" charset="2"/>
              <a:buNone/>
            </a:pPr>
            <a:endParaRPr lang="pt-BR" dirty="0" smtClean="0">
              <a:solidFill>
                <a:schemeClr val="tx1"/>
              </a:solidFill>
            </a:endParaRPr>
          </a:p>
          <a:p>
            <a:pPr marL="301943" lvl="1" indent="0">
              <a:buFont typeface="Symbol" pitchFamily="18" charset="2"/>
              <a:buNone/>
            </a:pPr>
            <a:endParaRPr lang="pt-BR" dirty="0" smtClean="0">
              <a:solidFill>
                <a:schemeClr val="tx1"/>
              </a:solidFill>
            </a:endParaRPr>
          </a:p>
        </p:txBody>
      </p:sp>
      <p:sp>
        <p:nvSpPr>
          <p:cNvPr id="26" name="Espaço Reservado para Conteúdo 1"/>
          <p:cNvSpPr txBox="1">
            <a:spLocks/>
          </p:cNvSpPr>
          <p:nvPr/>
        </p:nvSpPr>
        <p:spPr>
          <a:xfrm>
            <a:off x="1875637" y="3717032"/>
            <a:ext cx="6933544" cy="158417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630237" lvl="3" indent="-342900" algn="just"/>
            <a:r>
              <a:rPr lang="pt-BR" sz="2200" dirty="0" smtClean="0"/>
              <a:t>Perspectiva promissora</a:t>
            </a:r>
          </a:p>
          <a:p>
            <a:pPr marL="630237" lvl="3" indent="-342900" algn="just">
              <a:buFont typeface="Wingdings" panose="05000000000000000000" pitchFamily="2" charset="2"/>
              <a:buChar char="ü"/>
            </a:pPr>
            <a:r>
              <a:rPr lang="pt-BR" sz="2000" dirty="0" smtClean="0">
                <a:solidFill>
                  <a:schemeClr val="tx1"/>
                </a:solidFill>
              </a:rPr>
              <a:t>Reflexos positivos para o setor</a:t>
            </a:r>
          </a:p>
          <a:p>
            <a:pPr marL="630237" lvl="3" indent="-342900" algn="just">
              <a:buFont typeface="Wingdings" panose="05000000000000000000" pitchFamily="2" charset="2"/>
              <a:buChar char="ü"/>
            </a:pPr>
            <a:r>
              <a:rPr lang="pt-BR" sz="2000" dirty="0" smtClean="0">
                <a:solidFill>
                  <a:schemeClr val="tx1"/>
                </a:solidFill>
              </a:rPr>
              <a:t>Avanço: instrumento de apoio ao planejamento e à gestão municipais</a:t>
            </a:r>
          </a:p>
          <a:p>
            <a:pPr marL="45720" indent="0">
              <a:buFont typeface="Symbol" pitchFamily="18" charset="2"/>
              <a:buNone/>
            </a:pPr>
            <a:endParaRPr lang="pt-BR" sz="2100" dirty="0"/>
          </a:p>
          <a:p>
            <a:pPr marL="45720" indent="0">
              <a:buFont typeface="Symbol" pitchFamily="18" charset="2"/>
              <a:buNone/>
            </a:pPr>
            <a:endParaRPr lang="pt-BR" dirty="0" smtClean="0">
              <a:solidFill>
                <a:schemeClr val="tx1"/>
              </a:solidFill>
            </a:endParaRPr>
          </a:p>
          <a:p>
            <a:pPr marL="301943" lvl="1" indent="0">
              <a:buFont typeface="Symbol" pitchFamily="18" charset="2"/>
              <a:buNone/>
            </a:pPr>
            <a:endParaRPr lang="pt-BR" dirty="0" smtClean="0">
              <a:solidFill>
                <a:schemeClr val="tx1"/>
              </a:solidFill>
            </a:endParaRPr>
          </a:p>
        </p:txBody>
      </p:sp>
    </p:spTree>
    <p:extLst>
      <p:ext uri="{BB962C8B-B14F-4D97-AF65-F5344CB8AC3E}">
        <p14:creationId xmlns:p14="http://schemas.microsoft.com/office/powerpoint/2010/main" val="27306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22" dur="500"/>
                                        <p:tgtEl>
                                          <p:spTgt spid="26">
                                            <p:txEl>
                                              <p:pRg st="0" end="0"/>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25" dur="500"/>
                                        <p:tgtEl>
                                          <p:spTgt spid="26">
                                            <p:txEl>
                                              <p:pRg st="1" end="1"/>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28"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63688" y="2464675"/>
            <a:ext cx="6904277" cy="892317"/>
          </a:xfrm>
        </p:spPr>
        <p:txBody>
          <a:bodyPr>
            <a:normAutofit/>
          </a:bodyPr>
          <a:lstStyle/>
          <a:p>
            <a:pPr lvl="1" algn="just"/>
            <a:r>
              <a:rPr lang="pt-BR" dirty="0" smtClean="0"/>
              <a:t>Lei </a:t>
            </a:r>
            <a:r>
              <a:rPr lang="pt-BR" dirty="0"/>
              <a:t>Federal nº </a:t>
            </a:r>
            <a:r>
              <a:rPr lang="pt-BR" dirty="0" smtClean="0"/>
              <a:t>11.445/2007: </a:t>
            </a:r>
            <a:r>
              <a:rPr lang="pt-BR" dirty="0"/>
              <a:t>estabelece diretrizes nacionais para o saneamento </a:t>
            </a:r>
            <a:endParaRPr lang="pt-BR" dirty="0" smtClean="0"/>
          </a:p>
        </p:txBody>
      </p:sp>
      <p:sp>
        <p:nvSpPr>
          <p:cNvPr id="3" name="Título 2"/>
          <p:cNvSpPr>
            <a:spLocks noGrp="1"/>
          </p:cNvSpPr>
          <p:nvPr>
            <p:ph type="title"/>
          </p:nvPr>
        </p:nvSpPr>
        <p:spPr/>
        <p:txBody>
          <a:bodyPr/>
          <a:lstStyle/>
          <a:p>
            <a:r>
              <a:rPr lang="pt-BR" dirty="0" smtClean="0"/>
              <a:t>	Contextualização</a:t>
            </a:r>
            <a:endParaRPr lang="pt-BR" dirty="0"/>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12" name="Grupo 11"/>
          <p:cNvGrpSpPr/>
          <p:nvPr/>
        </p:nvGrpSpPr>
        <p:grpSpPr>
          <a:xfrm>
            <a:off x="-3662" y="476672"/>
            <a:ext cx="1767718" cy="5760640"/>
            <a:chOff x="-3662" y="476672"/>
            <a:chExt cx="1767718" cy="5760640"/>
          </a:xfrm>
        </p:grpSpPr>
        <p:grpSp>
          <p:nvGrpSpPr>
            <p:cNvPr id="11" name="Grupo 10"/>
            <p:cNvGrpSpPr/>
            <p:nvPr/>
          </p:nvGrpSpPr>
          <p:grpSpPr>
            <a:xfrm>
              <a:off x="-3662" y="476672"/>
              <a:ext cx="1767350" cy="5760640"/>
              <a:chOff x="-3662" y="476672"/>
              <a:chExt cx="1767350" cy="5760640"/>
            </a:xfrm>
          </p:grpSpPr>
          <p:sp>
            <p:nvSpPr>
              <p:cNvPr id="7" name="Retângulo 6"/>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662" y="540836"/>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smtClean="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cxnSp>
          <p:nvCxnSpPr>
            <p:cNvPr id="9" name="Conector reto 8"/>
            <p:cNvCxnSpPr/>
            <p:nvPr/>
          </p:nvCxnSpPr>
          <p:spPr>
            <a:xfrm>
              <a:off x="504056" y="908720"/>
              <a:ext cx="1260000" cy="0"/>
            </a:xfrm>
            <a:prstGeom prst="line">
              <a:avLst/>
            </a:prstGeom>
          </p:spPr>
          <p:style>
            <a:lnRef idx="3">
              <a:schemeClr val="accent5"/>
            </a:lnRef>
            <a:fillRef idx="0">
              <a:schemeClr val="accent5"/>
            </a:fillRef>
            <a:effectRef idx="2">
              <a:schemeClr val="accent5"/>
            </a:effectRef>
            <a:fontRef idx="minor">
              <a:schemeClr val="tx1"/>
            </a:fontRef>
          </p:style>
        </p:cxnSp>
      </p:grpSp>
      <p:sp>
        <p:nvSpPr>
          <p:cNvPr id="14" name="CaixaDeTexto 13"/>
          <p:cNvSpPr txBox="1"/>
          <p:nvPr/>
        </p:nvSpPr>
        <p:spPr>
          <a:xfrm>
            <a:off x="2627784" y="3640956"/>
            <a:ext cx="5472608" cy="2308324"/>
          </a:xfrm>
          <a:prstGeom prst="rect">
            <a:avLst/>
          </a:prstGeom>
          <a:noFill/>
          <a:ln>
            <a:solidFill>
              <a:schemeClr val="accent1"/>
            </a:solidFill>
          </a:ln>
        </p:spPr>
        <p:txBody>
          <a:bodyPr wrap="square" rtlCol="0">
            <a:spAutoFit/>
          </a:bodyPr>
          <a:lstStyle/>
          <a:p>
            <a:pPr algn="just"/>
            <a:r>
              <a:rPr lang="pt-BR" dirty="0" smtClean="0"/>
              <a:t>Município: </a:t>
            </a:r>
            <a:endParaRPr lang="pt-BR" dirty="0"/>
          </a:p>
          <a:p>
            <a:pPr marL="285750" indent="-285750" algn="just">
              <a:buFontTx/>
              <a:buChar char="-"/>
            </a:pPr>
            <a:r>
              <a:rPr lang="pt-BR" dirty="0" smtClean="0"/>
              <a:t>Titularidade</a:t>
            </a:r>
          </a:p>
          <a:p>
            <a:pPr marL="285750" indent="-285750" algn="just">
              <a:buFontTx/>
              <a:buChar char="-"/>
            </a:pPr>
            <a:r>
              <a:rPr lang="pt-BR" dirty="0" smtClean="0"/>
              <a:t>Formular </a:t>
            </a:r>
            <a:r>
              <a:rPr lang="pt-BR" dirty="0"/>
              <a:t>a respectiva </a:t>
            </a:r>
            <a:r>
              <a:rPr lang="pt-BR" b="1" i="1" dirty="0">
                <a:effectLst>
                  <a:outerShdw blurRad="38100" dist="38100" dir="2700000" algn="tl">
                    <a:srgbClr val="000000">
                      <a:alpha val="43137"/>
                    </a:srgbClr>
                  </a:outerShdw>
                </a:effectLst>
              </a:rPr>
              <a:t>política pública de saneamento básico</a:t>
            </a:r>
            <a:r>
              <a:rPr lang="pt-BR" dirty="0"/>
              <a:t>, </a:t>
            </a:r>
            <a:endParaRPr lang="pt-BR" dirty="0" smtClean="0"/>
          </a:p>
          <a:p>
            <a:pPr marL="742950" lvl="1" indent="-285750" algn="just">
              <a:buFontTx/>
              <a:buChar char="-"/>
            </a:pPr>
            <a:r>
              <a:rPr lang="pt-BR" dirty="0" smtClean="0"/>
              <a:t>elaborar </a:t>
            </a:r>
            <a:r>
              <a:rPr lang="pt-BR" dirty="0"/>
              <a:t>os </a:t>
            </a:r>
            <a:r>
              <a:rPr lang="pt-BR" i="1" dirty="0">
                <a:solidFill>
                  <a:schemeClr val="tx2"/>
                </a:solidFill>
                <a:effectLst>
                  <a:outerShdw blurRad="38100" dist="38100" dir="2700000" algn="tl">
                    <a:srgbClr val="000000">
                      <a:alpha val="43137"/>
                    </a:srgbClr>
                  </a:outerShdw>
                </a:effectLst>
              </a:rPr>
              <a:t>planos de saneamento básico</a:t>
            </a:r>
            <a:r>
              <a:rPr lang="pt-BR" i="1" dirty="0">
                <a:effectLst>
                  <a:outerShdw blurRad="38100" dist="38100" dir="2700000" algn="tl">
                    <a:srgbClr val="000000">
                      <a:alpha val="43137"/>
                    </a:srgbClr>
                  </a:outerShdw>
                </a:effectLst>
              </a:rPr>
              <a:t> </a:t>
            </a:r>
            <a:endParaRPr lang="pt-BR" i="1" dirty="0" smtClean="0">
              <a:effectLst>
                <a:outerShdw blurRad="38100" dist="38100" dir="2700000" algn="tl">
                  <a:srgbClr val="000000">
                    <a:alpha val="43137"/>
                  </a:srgbClr>
                </a:outerShdw>
              </a:effectLst>
            </a:endParaRPr>
          </a:p>
          <a:p>
            <a:pPr marL="742950" lvl="1" indent="-285750" algn="just">
              <a:buFontTx/>
              <a:buChar char="-"/>
            </a:pPr>
            <a:r>
              <a:rPr lang="pt-BR" dirty="0" smtClean="0"/>
              <a:t> </a:t>
            </a:r>
            <a:r>
              <a:rPr lang="pt-BR" dirty="0"/>
              <a:t>estabelecer </a:t>
            </a:r>
            <a:r>
              <a:rPr lang="pt-BR" i="1" dirty="0">
                <a:solidFill>
                  <a:schemeClr val="tx2"/>
                </a:solidFill>
                <a:effectLst>
                  <a:outerShdw blurRad="38100" dist="38100" dir="2700000" algn="tl">
                    <a:srgbClr val="000000">
                      <a:alpha val="43137"/>
                    </a:srgbClr>
                  </a:outerShdw>
                </a:effectLst>
              </a:rPr>
              <a:t>sistema de informações</a:t>
            </a:r>
            <a:r>
              <a:rPr lang="pt-BR" dirty="0"/>
              <a:t> sobre os serviços, articulado com o Sistema Nacional de Informações em Saneamento</a:t>
            </a:r>
          </a:p>
        </p:txBody>
      </p:sp>
      <p:sp>
        <p:nvSpPr>
          <p:cNvPr id="8" name="CaixaDeTexto 7"/>
          <p:cNvSpPr txBox="1"/>
          <p:nvPr/>
        </p:nvSpPr>
        <p:spPr>
          <a:xfrm>
            <a:off x="1963898" y="1772816"/>
            <a:ext cx="1527982" cy="738664"/>
          </a:xfrm>
          <a:prstGeom prst="rect">
            <a:avLst/>
          </a:prstGeom>
          <a:noFill/>
        </p:spPr>
        <p:txBody>
          <a:bodyPr wrap="none" rtlCol="0">
            <a:spAutoFit/>
          </a:bodyPr>
          <a:lstStyle/>
          <a:p>
            <a:r>
              <a:rPr lang="pt-BR" sz="2400" b="1" u="sng" cap="small" dirty="0">
                <a:solidFill>
                  <a:schemeClr val="tx2"/>
                </a:solidFill>
              </a:rPr>
              <a:t>Base legal</a:t>
            </a:r>
          </a:p>
          <a:p>
            <a:endParaRPr lang="pt-BR" dirty="0"/>
          </a:p>
        </p:txBody>
      </p:sp>
    </p:spTree>
    <p:extLst>
      <p:ext uri="{BB962C8B-B14F-4D97-AF65-F5344CB8AC3E}">
        <p14:creationId xmlns:p14="http://schemas.microsoft.com/office/powerpoint/2010/main" val="398726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04056" y="1988840"/>
            <a:ext cx="8182080" cy="1252728"/>
          </a:xfrm>
        </p:spPr>
        <p:txBody>
          <a:bodyPr>
            <a:normAutofit/>
          </a:bodyPr>
          <a:lstStyle/>
          <a:p>
            <a:r>
              <a:rPr lang="pt-BR" sz="4500" dirty="0" smtClean="0"/>
              <a:t>,</a:t>
            </a:r>
            <a:r>
              <a:rPr lang="pt-BR" sz="3500" dirty="0" smtClean="0"/>
              <a:t>!</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sp>
        <p:nvSpPr>
          <p:cNvPr id="11" name="Título 2"/>
          <p:cNvSpPr txBox="1">
            <a:spLocks/>
          </p:cNvSpPr>
          <p:nvPr/>
        </p:nvSpPr>
        <p:spPr>
          <a:xfrm>
            <a:off x="634752" y="1844824"/>
            <a:ext cx="818208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5000" b="1" dirty="0" smtClean="0">
                <a:solidFill>
                  <a:srgbClr val="0070C0"/>
                </a:solidFill>
                <a:effectLst>
                  <a:outerShdw blurRad="38100" dist="38100" dir="2700000" algn="tl">
                    <a:srgbClr val="000000">
                      <a:alpha val="43137"/>
                    </a:srgbClr>
                  </a:outerShdw>
                </a:effectLst>
              </a:rPr>
              <a:t>Gratos pela atenção!</a:t>
            </a:r>
            <a:endParaRPr lang="pt-BR" sz="5000" b="1" dirty="0">
              <a:solidFill>
                <a:srgbClr val="0070C0"/>
              </a:solidFill>
              <a:effectLst>
                <a:outerShdw blurRad="38100" dist="38100" dir="2700000" algn="tl">
                  <a:srgbClr val="000000">
                    <a:alpha val="43137"/>
                  </a:srgbClr>
                </a:outerShdw>
              </a:effectLst>
            </a:endParaRPr>
          </a:p>
        </p:txBody>
      </p:sp>
      <p:sp>
        <p:nvSpPr>
          <p:cNvPr id="12" name="Título 2"/>
          <p:cNvSpPr txBox="1">
            <a:spLocks/>
          </p:cNvSpPr>
          <p:nvPr/>
        </p:nvSpPr>
        <p:spPr>
          <a:xfrm>
            <a:off x="642910" y="3857628"/>
            <a:ext cx="8182080" cy="12527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pt-BR" sz="3500" dirty="0" smtClean="0">
                <a:solidFill>
                  <a:srgbClr val="0070C0"/>
                </a:solidFill>
              </a:rPr>
              <a:t>	</a:t>
            </a:r>
            <a:r>
              <a:rPr lang="pt-BR" sz="2400" dirty="0" smtClean="0">
                <a:solidFill>
                  <a:schemeClr val="tx1"/>
                </a:solidFill>
              </a:rPr>
              <a:t>Laís Cardoso –</a:t>
            </a:r>
            <a:r>
              <a:rPr lang="pt-BR" sz="2400" dirty="0" smtClean="0">
                <a:solidFill>
                  <a:schemeClr val="bg2">
                    <a:lumMod val="50000"/>
                  </a:schemeClr>
                </a:solidFill>
              </a:rPr>
              <a:t> </a:t>
            </a:r>
            <a:r>
              <a:rPr lang="pt-BR" sz="2400" dirty="0" smtClean="0">
                <a:solidFill>
                  <a:schemeClr val="bg2">
                    <a:lumMod val="50000"/>
                  </a:schemeClr>
                </a:solidFill>
                <a:hlinkClick r:id="rId3"/>
              </a:rPr>
              <a:t>lsmc@ufmg.br</a:t>
            </a:r>
            <a:r>
              <a:rPr lang="pt-BR" sz="2400" dirty="0" smtClean="0">
                <a:solidFill>
                  <a:schemeClr val="bg2">
                    <a:lumMod val="50000"/>
                  </a:schemeClr>
                </a:solidFill>
              </a:rPr>
              <a:t>  </a:t>
            </a:r>
            <a:endParaRPr lang="pt-BR" sz="3600" dirty="0" smtClean="0">
              <a:solidFill>
                <a:schemeClr val="bg2">
                  <a:lumMod val="50000"/>
                </a:schemeClr>
              </a:solidFill>
            </a:endParaRPr>
          </a:p>
          <a:p>
            <a:pPr algn="r"/>
            <a:r>
              <a:rPr lang="pt-BR" sz="2400" dirty="0" smtClean="0">
                <a:solidFill>
                  <a:schemeClr val="tx1"/>
                </a:solidFill>
              </a:rPr>
              <a:t>Denise Maia – </a:t>
            </a:r>
            <a:r>
              <a:rPr lang="pt-BR" sz="2400" dirty="0" smtClean="0">
                <a:solidFill>
                  <a:schemeClr val="bg2">
                    <a:lumMod val="50000"/>
                  </a:schemeClr>
                </a:solidFill>
                <a:hlinkClick r:id="rId4"/>
              </a:rPr>
              <a:t>denise.maia@fjp.mg.gov.br</a:t>
            </a:r>
            <a:endParaRPr lang="pt-BR" sz="2400" dirty="0" smtClean="0">
              <a:solidFill>
                <a:schemeClr val="bg2">
                  <a:lumMod val="50000"/>
                </a:schemeClr>
              </a:solidFill>
            </a:endParaRPr>
          </a:p>
          <a:p>
            <a:pPr algn="r"/>
            <a:r>
              <a:rPr lang="pt-BR" sz="2400" dirty="0" smtClean="0">
                <a:solidFill>
                  <a:schemeClr val="tx1"/>
                </a:solidFill>
              </a:rPr>
              <a:t>Alexandre </a:t>
            </a:r>
            <a:r>
              <a:rPr lang="pt-BR" sz="2400" dirty="0" err="1" smtClean="0">
                <a:solidFill>
                  <a:schemeClr val="tx1"/>
                </a:solidFill>
              </a:rPr>
              <a:t>Godeiro</a:t>
            </a:r>
            <a:r>
              <a:rPr lang="pt-BR" sz="2400" dirty="0" smtClean="0">
                <a:solidFill>
                  <a:schemeClr val="tx1"/>
                </a:solidFill>
              </a:rPr>
              <a:t> - </a:t>
            </a:r>
            <a:r>
              <a:rPr lang="pt-BR" sz="2400" dirty="0" smtClean="0">
                <a:solidFill>
                  <a:schemeClr val="bg2">
                    <a:lumMod val="50000"/>
                  </a:schemeClr>
                </a:solidFill>
                <a:hlinkClick r:id="rId5"/>
              </a:rPr>
              <a:t>alexandre.carlos@cidades.gov.br</a:t>
            </a:r>
            <a:r>
              <a:rPr lang="pt-BR" sz="2400" dirty="0" smtClean="0">
                <a:solidFill>
                  <a:schemeClr val="bg2">
                    <a:lumMod val="50000"/>
                  </a:schemeClr>
                </a:solidFill>
              </a:rPr>
              <a:t>   </a:t>
            </a:r>
            <a:endParaRPr lang="pt-BR" sz="2400" dirty="0">
              <a:solidFill>
                <a:schemeClr val="bg2">
                  <a:lumMod val="50000"/>
                </a:schemeClr>
              </a:solidFill>
            </a:endParaRPr>
          </a:p>
        </p:txBody>
      </p:sp>
    </p:spTree>
    <p:extLst>
      <p:ext uri="{BB962C8B-B14F-4D97-AF65-F5344CB8AC3E}">
        <p14:creationId xmlns:p14="http://schemas.microsoft.com/office/powerpoint/2010/main" val="2959636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979713" y="2066536"/>
            <a:ext cx="6840760" cy="3738728"/>
          </a:xfrm>
        </p:spPr>
        <p:txBody>
          <a:bodyPr>
            <a:normAutofit/>
          </a:bodyPr>
          <a:lstStyle/>
          <a:p>
            <a:pPr marL="0" indent="0">
              <a:buNone/>
            </a:pPr>
            <a:r>
              <a:rPr lang="pt-BR" sz="2200" dirty="0" smtClean="0"/>
              <a:t>1) Apresentar </a:t>
            </a:r>
            <a:r>
              <a:rPr lang="pt-BR" sz="2200" dirty="0"/>
              <a:t>o processo de construção do SIMISAB </a:t>
            </a:r>
            <a:r>
              <a:rPr lang="pt-BR" sz="2200" dirty="0" smtClean="0"/>
              <a:t>;</a:t>
            </a:r>
          </a:p>
          <a:p>
            <a:pPr marL="0" indent="0">
              <a:buNone/>
            </a:pPr>
            <a:endParaRPr lang="pt-BR" sz="2200" dirty="0"/>
          </a:p>
          <a:p>
            <a:pPr marL="0" indent="0">
              <a:buNone/>
            </a:pPr>
            <a:r>
              <a:rPr lang="pt-BR" sz="2200" dirty="0" smtClean="0"/>
              <a:t>2) Discutir </a:t>
            </a:r>
            <a:r>
              <a:rPr lang="pt-BR" sz="2200" dirty="0"/>
              <a:t>suas </a:t>
            </a:r>
            <a:r>
              <a:rPr lang="pt-BR" sz="2200" i="1" dirty="0">
                <a:effectLst>
                  <a:outerShdw blurRad="38100" dist="38100" dir="2700000" algn="tl">
                    <a:srgbClr val="000000">
                      <a:alpha val="43137"/>
                    </a:srgbClr>
                  </a:outerShdw>
                </a:effectLst>
              </a:rPr>
              <a:t>potencialidades</a:t>
            </a:r>
            <a:r>
              <a:rPr lang="pt-BR" sz="2200" dirty="0"/>
              <a:t> e </a:t>
            </a:r>
            <a:r>
              <a:rPr lang="pt-BR" sz="2200" i="1" dirty="0">
                <a:effectLst>
                  <a:outerShdw blurRad="38100" dist="38100" dir="2700000" algn="tl">
                    <a:srgbClr val="000000">
                      <a:alpha val="43137"/>
                    </a:srgbClr>
                  </a:outerShdw>
                </a:effectLst>
              </a:rPr>
              <a:t>fragilidades</a:t>
            </a:r>
            <a:r>
              <a:rPr lang="pt-BR" sz="2200" dirty="0"/>
              <a:t> enquanto ferramenta auxiliar da gestão.</a:t>
            </a:r>
          </a:p>
        </p:txBody>
      </p:sp>
      <p:sp>
        <p:nvSpPr>
          <p:cNvPr id="3" name="Título 2"/>
          <p:cNvSpPr>
            <a:spLocks noGrp="1"/>
          </p:cNvSpPr>
          <p:nvPr>
            <p:ph type="title"/>
          </p:nvPr>
        </p:nvSpPr>
        <p:spPr/>
        <p:txBody>
          <a:bodyPr/>
          <a:lstStyle/>
          <a:p>
            <a:r>
              <a:rPr lang="pt-BR" dirty="0" smtClean="0"/>
              <a:t>	Objetivos</a:t>
            </a:r>
            <a:endParaRPr lang="pt-BR" dirty="0"/>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8" name="Grupo 7"/>
          <p:cNvGrpSpPr/>
          <p:nvPr/>
        </p:nvGrpSpPr>
        <p:grpSpPr>
          <a:xfrm>
            <a:off x="-3662" y="476672"/>
            <a:ext cx="1767718" cy="5760640"/>
            <a:chOff x="-3662" y="476672"/>
            <a:chExt cx="1767718" cy="5760640"/>
          </a:xfrm>
        </p:grpSpPr>
        <p:grpSp>
          <p:nvGrpSpPr>
            <p:cNvPr id="9" name="Grupo 8"/>
            <p:cNvGrpSpPr/>
            <p:nvPr/>
          </p:nvGrpSpPr>
          <p:grpSpPr>
            <a:xfrm>
              <a:off x="-3662" y="476672"/>
              <a:ext cx="1767350" cy="5760640"/>
              <a:chOff x="-3662" y="476672"/>
              <a:chExt cx="1767350" cy="5760640"/>
            </a:xfrm>
          </p:grpSpPr>
          <p:sp>
            <p:nvSpPr>
              <p:cNvPr id="11" name="Retângulo 10"/>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3662" y="540836"/>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smtClean="0">
                    <a:solidFill>
                      <a:schemeClr val="bg2">
                        <a:lumMod val="90000"/>
                      </a:schemeClr>
                    </a:solidFill>
                  </a:rPr>
                  <a:t>Metodologia</a:t>
                </a: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a:solidFill>
                    <a:schemeClr val="bg2">
                      <a:lumMod val="90000"/>
                    </a:schemeClr>
                  </a:solidFill>
                </a:endParaRP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a:solidFill>
                    <a:schemeClr val="bg2">
                      <a:lumMod val="90000"/>
                    </a:schemeClr>
                  </a:solidFill>
                </a:endParaRPr>
              </a:p>
              <a:p>
                <a:pPr marL="285750" indent="-285750">
                  <a:buFont typeface="Wingdings" panose="05000000000000000000" pitchFamily="2" charset="2"/>
                  <a:buChar char="q"/>
                </a:pPr>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Resultados</a:t>
                </a: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a:solidFill>
                    <a:schemeClr val="bg2">
                      <a:lumMod val="90000"/>
                    </a:schemeClr>
                  </a:solidFill>
                </a:endParaRP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a:solidFill>
                    <a:schemeClr val="bg2">
                      <a:lumMod val="90000"/>
                    </a:schemeClr>
                  </a:solidFill>
                </a:endParaRP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cxnSp>
          <p:nvCxnSpPr>
            <p:cNvPr id="10" name="Conector reto 9"/>
            <p:cNvCxnSpPr/>
            <p:nvPr/>
          </p:nvCxnSpPr>
          <p:spPr>
            <a:xfrm>
              <a:off x="504056" y="908720"/>
              <a:ext cx="1260000" cy="0"/>
            </a:xfrm>
            <a:prstGeom prst="line">
              <a:avLst/>
            </a:prstGeom>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181782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979712" y="1994528"/>
            <a:ext cx="6840760" cy="3666720"/>
          </a:xfrm>
        </p:spPr>
        <p:txBody>
          <a:bodyPr>
            <a:noAutofit/>
          </a:bodyPr>
          <a:lstStyle/>
          <a:p>
            <a:pPr algn="just"/>
            <a:r>
              <a:rPr lang="pt-BR" sz="2200" i="1" dirty="0" smtClean="0">
                <a:effectLst>
                  <a:outerShdw blurRad="38100" dist="38100" dir="2700000" algn="tl">
                    <a:srgbClr val="000000">
                      <a:alpha val="43137"/>
                    </a:srgbClr>
                  </a:outerShdw>
                </a:effectLst>
              </a:rPr>
              <a:t>Cultura</a:t>
            </a:r>
            <a:r>
              <a:rPr lang="pt-BR" sz="2200" dirty="0" smtClean="0"/>
              <a:t> </a:t>
            </a:r>
            <a:r>
              <a:rPr lang="pt-BR" sz="2200" dirty="0"/>
              <a:t>de registro e sistematização de informações sobre saneamento pelos </a:t>
            </a:r>
            <a:r>
              <a:rPr lang="pt-BR" sz="2200" dirty="0" smtClean="0"/>
              <a:t>municípios.</a:t>
            </a:r>
          </a:p>
          <a:p>
            <a:pPr algn="just"/>
            <a:endParaRPr lang="pt-BR" sz="2200" dirty="0" smtClean="0"/>
          </a:p>
          <a:p>
            <a:pPr algn="just"/>
            <a:r>
              <a:rPr lang="pt-BR" sz="2200" dirty="0" smtClean="0"/>
              <a:t>Elaboração</a:t>
            </a:r>
            <a:r>
              <a:rPr lang="pt-BR" sz="2200" dirty="0"/>
              <a:t>, </a:t>
            </a:r>
            <a:r>
              <a:rPr lang="pt-BR" sz="2200" dirty="0" smtClean="0"/>
              <a:t>monitoramento</a:t>
            </a:r>
            <a:r>
              <a:rPr lang="pt-BR" sz="2200" dirty="0"/>
              <a:t>, </a:t>
            </a:r>
            <a:r>
              <a:rPr lang="pt-BR" sz="2200" dirty="0" smtClean="0"/>
              <a:t>avaliação </a:t>
            </a:r>
            <a:r>
              <a:rPr lang="pt-BR" sz="2200" dirty="0"/>
              <a:t>e </a:t>
            </a:r>
            <a:r>
              <a:rPr lang="pt-BR" sz="2200" dirty="0" smtClean="0"/>
              <a:t>revisão </a:t>
            </a:r>
            <a:r>
              <a:rPr lang="pt-BR" sz="2200" dirty="0"/>
              <a:t>dos respectivos </a:t>
            </a:r>
            <a:r>
              <a:rPr lang="pt-BR" sz="2200" i="1" dirty="0" smtClean="0">
                <a:effectLst>
                  <a:outerShdw blurRad="38100" dist="38100" dir="2700000" algn="tl">
                    <a:srgbClr val="000000">
                      <a:alpha val="43137"/>
                    </a:srgbClr>
                  </a:outerShdw>
                </a:effectLst>
              </a:rPr>
              <a:t>PMSB.</a:t>
            </a:r>
          </a:p>
          <a:p>
            <a:pPr algn="just"/>
            <a:endParaRPr lang="pt-BR" sz="2200" dirty="0"/>
          </a:p>
          <a:p>
            <a:pPr algn="just"/>
            <a:r>
              <a:rPr lang="pt-BR" sz="2200" i="1" dirty="0">
                <a:effectLst>
                  <a:outerShdw blurRad="38100" dist="38100" dir="2700000" algn="tl">
                    <a:srgbClr val="000000">
                      <a:alpha val="43137"/>
                    </a:srgbClr>
                  </a:outerShdw>
                </a:effectLst>
              </a:rPr>
              <a:t>A</a:t>
            </a:r>
            <a:r>
              <a:rPr lang="pt-BR" sz="2200" i="1" dirty="0" smtClean="0">
                <a:effectLst>
                  <a:outerShdw blurRad="38100" dist="38100" dir="2700000" algn="tl">
                    <a:srgbClr val="000000">
                      <a:alpha val="43137"/>
                    </a:srgbClr>
                  </a:outerShdw>
                </a:effectLst>
              </a:rPr>
              <a:t>primoramento </a:t>
            </a:r>
            <a:r>
              <a:rPr lang="pt-BR" sz="2200" i="1" dirty="0">
                <a:effectLst>
                  <a:outerShdw blurRad="38100" dist="38100" dir="2700000" algn="tl">
                    <a:srgbClr val="000000">
                      <a:alpha val="43137"/>
                    </a:srgbClr>
                  </a:outerShdw>
                </a:effectLst>
              </a:rPr>
              <a:t>da gestão </a:t>
            </a:r>
            <a:r>
              <a:rPr lang="pt-BR" sz="2200" dirty="0"/>
              <a:t>dos serviços de saneamento </a:t>
            </a:r>
            <a:r>
              <a:rPr lang="pt-BR" sz="2200" dirty="0" smtClean="0"/>
              <a:t>básico - estímulo </a:t>
            </a:r>
            <a:r>
              <a:rPr lang="pt-BR" sz="2200" dirty="0"/>
              <a:t>à prática </a:t>
            </a:r>
            <a:r>
              <a:rPr lang="pt-BR" sz="2200" dirty="0" smtClean="0"/>
              <a:t>de </a:t>
            </a:r>
            <a:r>
              <a:rPr lang="pt-BR" sz="2200" dirty="0"/>
              <a:t>sistematização e disseminação dos </a:t>
            </a:r>
            <a:r>
              <a:rPr lang="pt-BR" sz="2200" dirty="0" smtClean="0"/>
              <a:t>dados.</a:t>
            </a:r>
            <a:endParaRPr lang="pt-BR" sz="2200" dirty="0"/>
          </a:p>
        </p:txBody>
      </p:sp>
      <p:sp>
        <p:nvSpPr>
          <p:cNvPr id="3" name="Título 2"/>
          <p:cNvSpPr>
            <a:spLocks noGrp="1"/>
          </p:cNvSpPr>
          <p:nvPr>
            <p:ph type="title"/>
          </p:nvPr>
        </p:nvSpPr>
        <p:spPr/>
        <p:txBody>
          <a:bodyPr/>
          <a:lstStyle/>
          <a:p>
            <a:r>
              <a:rPr lang="pt-BR" dirty="0" smtClean="0"/>
              <a:t>	Relevância do </a:t>
            </a:r>
            <a:r>
              <a:rPr lang="pt-BR" b="1" dirty="0" smtClean="0">
                <a:effectLst>
                  <a:outerShdw blurRad="38100" dist="38100" dir="2700000" algn="tl">
                    <a:srgbClr val="000000">
                      <a:alpha val="43137"/>
                    </a:srgbClr>
                  </a:outerShdw>
                </a:effectLst>
              </a:rPr>
              <a:t>SIMISAB</a:t>
            </a:r>
            <a:endParaRPr lang="pt-BR" b="1"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8" name="Grupo 7"/>
          <p:cNvGrpSpPr/>
          <p:nvPr/>
        </p:nvGrpSpPr>
        <p:grpSpPr>
          <a:xfrm>
            <a:off x="-3662" y="476672"/>
            <a:ext cx="1767718" cy="5760640"/>
            <a:chOff x="-3662" y="476672"/>
            <a:chExt cx="1767718" cy="5760640"/>
          </a:xfrm>
        </p:grpSpPr>
        <p:grpSp>
          <p:nvGrpSpPr>
            <p:cNvPr id="9" name="Grupo 8"/>
            <p:cNvGrpSpPr/>
            <p:nvPr/>
          </p:nvGrpSpPr>
          <p:grpSpPr>
            <a:xfrm>
              <a:off x="-3662" y="476672"/>
              <a:ext cx="1767350" cy="5760640"/>
              <a:chOff x="-3662" y="476672"/>
              <a:chExt cx="1767350" cy="5760640"/>
            </a:xfrm>
          </p:grpSpPr>
          <p:sp>
            <p:nvSpPr>
              <p:cNvPr id="11" name="Retângulo 10"/>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3662" y="540836"/>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smtClean="0">
                    <a:solidFill>
                      <a:schemeClr val="bg2">
                        <a:lumMod val="90000"/>
                      </a:schemeClr>
                    </a:solidFill>
                  </a:rPr>
                  <a:t>Metodologia</a:t>
                </a: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a:solidFill>
                    <a:schemeClr val="bg2">
                      <a:lumMod val="90000"/>
                    </a:schemeClr>
                  </a:solidFill>
                </a:endParaRP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a:solidFill>
                    <a:schemeClr val="bg2">
                      <a:lumMod val="90000"/>
                    </a:schemeClr>
                  </a:solidFill>
                </a:endParaRPr>
              </a:p>
              <a:p>
                <a:pPr marL="285750" indent="-285750">
                  <a:buFont typeface="Wingdings" panose="05000000000000000000" pitchFamily="2" charset="2"/>
                  <a:buChar char="q"/>
                </a:pPr>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Resultados</a:t>
                </a: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a:solidFill>
                    <a:schemeClr val="bg2">
                      <a:lumMod val="90000"/>
                    </a:schemeClr>
                  </a:solidFill>
                </a:endParaRP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a:solidFill>
                    <a:schemeClr val="bg2">
                      <a:lumMod val="90000"/>
                    </a:schemeClr>
                  </a:solidFill>
                </a:endParaRPr>
              </a:p>
              <a:p>
                <a:pPr marL="285750" indent="-285750">
                  <a:buFont typeface="Wingdings" panose="05000000000000000000" pitchFamily="2" charset="2"/>
                  <a:buChar char="q"/>
                </a:pPr>
                <a:endParaRPr lang="pt-BR" sz="1500" dirty="0" smtClean="0">
                  <a:solidFill>
                    <a:schemeClr val="bg2">
                      <a:lumMod val="90000"/>
                    </a:schemeClr>
                  </a:solidFill>
                </a:endParaRPr>
              </a:p>
              <a:p>
                <a:pPr marL="285750" indent="-285750">
                  <a:buFont typeface="Wingdings" panose="05000000000000000000" pitchFamily="2" charset="2"/>
                  <a:buChar char="q"/>
                </a:pPr>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cxnSp>
          <p:nvCxnSpPr>
            <p:cNvPr id="10" name="Conector reto 9"/>
            <p:cNvCxnSpPr/>
            <p:nvPr/>
          </p:nvCxnSpPr>
          <p:spPr>
            <a:xfrm>
              <a:off x="504056" y="908720"/>
              <a:ext cx="1260000" cy="0"/>
            </a:xfrm>
            <a:prstGeom prst="line">
              <a:avLst/>
            </a:prstGeom>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242840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979712" y="1844824"/>
            <a:ext cx="6768751" cy="3672408"/>
          </a:xfrm>
        </p:spPr>
        <p:txBody>
          <a:bodyPr>
            <a:normAutofit fontScale="92500" lnSpcReduction="10000"/>
          </a:bodyPr>
          <a:lstStyle/>
          <a:p>
            <a:pPr algn="just"/>
            <a:r>
              <a:rPr lang="pt-BR" dirty="0" smtClean="0"/>
              <a:t>Qualitativo</a:t>
            </a:r>
          </a:p>
          <a:p>
            <a:pPr lvl="1" algn="just"/>
            <a:r>
              <a:rPr lang="pt-BR" dirty="0" smtClean="0"/>
              <a:t>Relato de experiência</a:t>
            </a:r>
          </a:p>
          <a:p>
            <a:pPr marL="301943" lvl="1" indent="0" algn="just">
              <a:buNone/>
            </a:pPr>
            <a:endParaRPr lang="pt-BR" dirty="0" smtClean="0"/>
          </a:p>
          <a:p>
            <a:pPr algn="just"/>
            <a:r>
              <a:rPr lang="pt-BR" dirty="0" smtClean="0"/>
              <a:t>Processo de concepção do SIMISAB:</a:t>
            </a:r>
          </a:p>
          <a:p>
            <a:pPr lvl="1" algn="just"/>
            <a:r>
              <a:rPr lang="pt-BR" dirty="0" smtClean="0"/>
              <a:t>Período: Ago a Dez de 2014;</a:t>
            </a:r>
          </a:p>
          <a:p>
            <a:pPr lvl="1" algn="just"/>
            <a:r>
              <a:rPr lang="pt-BR" dirty="0" smtClean="0"/>
              <a:t>Coordenação: equipe </a:t>
            </a:r>
            <a:r>
              <a:rPr lang="pt-BR" dirty="0"/>
              <a:t>técnica </a:t>
            </a:r>
            <a:r>
              <a:rPr lang="pt-BR" dirty="0" smtClean="0"/>
              <a:t>SNSA/</a:t>
            </a:r>
            <a:r>
              <a:rPr lang="pt-BR" dirty="0" err="1" smtClean="0"/>
              <a:t>MCidades</a:t>
            </a:r>
            <a:r>
              <a:rPr lang="pt-BR" dirty="0" smtClean="0"/>
              <a:t>.</a:t>
            </a:r>
          </a:p>
          <a:p>
            <a:pPr lvl="1" algn="just"/>
            <a:endParaRPr lang="pt-BR" dirty="0"/>
          </a:p>
          <a:p>
            <a:pPr algn="just"/>
            <a:r>
              <a:rPr lang="pt-BR" dirty="0" smtClean="0"/>
              <a:t>SIMISAB: </a:t>
            </a:r>
          </a:p>
          <a:p>
            <a:pPr lvl="1" algn="just"/>
            <a:r>
              <a:rPr lang="pt-BR" dirty="0"/>
              <a:t>S</a:t>
            </a:r>
            <a:r>
              <a:rPr lang="pt-BR" dirty="0" smtClean="0"/>
              <a:t>istema </a:t>
            </a:r>
            <a:r>
              <a:rPr lang="pt-BR" dirty="0"/>
              <a:t>informatizado ainda não </a:t>
            </a:r>
            <a:r>
              <a:rPr lang="pt-BR" dirty="0" smtClean="0"/>
              <a:t>implementado</a:t>
            </a:r>
          </a:p>
          <a:p>
            <a:pPr marL="301943" lvl="1" indent="0" algn="ctr">
              <a:buNone/>
            </a:pPr>
            <a:r>
              <a:rPr lang="pt-BR" dirty="0" smtClean="0"/>
              <a:t>“Versão Beta”</a:t>
            </a:r>
          </a:p>
        </p:txBody>
      </p:sp>
      <p:sp>
        <p:nvSpPr>
          <p:cNvPr id="3" name="Título 2"/>
          <p:cNvSpPr>
            <a:spLocks noGrp="1"/>
          </p:cNvSpPr>
          <p:nvPr>
            <p:ph type="title"/>
          </p:nvPr>
        </p:nvSpPr>
        <p:spPr/>
        <p:txBody>
          <a:bodyPr/>
          <a:lstStyle/>
          <a:p>
            <a:r>
              <a:rPr lang="pt-BR" dirty="0" smtClean="0"/>
              <a:t>	Metodologia</a:t>
            </a:r>
            <a:endParaRPr lang="pt-BR" dirty="0"/>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8" name="Grupo 7"/>
          <p:cNvGrpSpPr/>
          <p:nvPr/>
        </p:nvGrpSpPr>
        <p:grpSpPr>
          <a:xfrm>
            <a:off x="-3662" y="476672"/>
            <a:ext cx="1767350" cy="5760640"/>
            <a:chOff x="-3662" y="476672"/>
            <a:chExt cx="1767350" cy="5760640"/>
          </a:xfrm>
        </p:grpSpPr>
        <p:sp>
          <p:nvSpPr>
            <p:cNvPr id="10" name="Retângulo 9"/>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3662" y="540836"/>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cxnSp>
        <p:nvCxnSpPr>
          <p:cNvPr id="12" name="Conector reto 11"/>
          <p:cNvCxnSpPr/>
          <p:nvPr/>
        </p:nvCxnSpPr>
        <p:spPr>
          <a:xfrm>
            <a:off x="503688" y="2276872"/>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1130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5" dur="500"/>
                                        <p:tgtEl>
                                          <p:spTgt spid="2">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8" dur="500"/>
                                        <p:tgtEl>
                                          <p:spTgt spid="2">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6" dur="500"/>
                                        <p:tgtEl>
                                          <p:spTgt spid="2">
                                            <p:txEl>
                                              <p:pRg st="7" end="7"/>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9" dur="500"/>
                                        <p:tgtEl>
                                          <p:spTgt spid="2">
                                            <p:txEl>
                                              <p:pRg st="8" end="8"/>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027336" y="2276873"/>
            <a:ext cx="6768753" cy="3024335"/>
          </a:xfrm>
        </p:spPr>
        <p:txBody>
          <a:bodyPr>
            <a:normAutofit fontScale="85000" lnSpcReduction="20000"/>
          </a:bodyPr>
          <a:lstStyle/>
          <a:p>
            <a:pPr marL="0" indent="0">
              <a:buNone/>
            </a:pPr>
            <a:r>
              <a:rPr lang="pt-BR" sz="2600" b="1" dirty="0" smtClean="0">
                <a:solidFill>
                  <a:srgbClr val="00B0F0"/>
                </a:solidFill>
                <a:effectLst>
                  <a:outerShdw blurRad="38100" dist="38100" dir="2700000" algn="tl">
                    <a:srgbClr val="000000">
                      <a:alpha val="43137"/>
                    </a:srgbClr>
                  </a:outerShdw>
                </a:effectLst>
              </a:rPr>
              <a:t>1) </a:t>
            </a:r>
            <a:r>
              <a:rPr lang="pt-BR" sz="2600" dirty="0" smtClean="0"/>
              <a:t>Grupo </a:t>
            </a:r>
            <a:r>
              <a:rPr lang="pt-BR" sz="2600" dirty="0"/>
              <a:t>de Trabalho (GT</a:t>
            </a:r>
            <a:r>
              <a:rPr lang="pt-BR" sz="2600" dirty="0" smtClean="0"/>
              <a:t>):</a:t>
            </a:r>
          </a:p>
          <a:p>
            <a:pPr lvl="1"/>
            <a:r>
              <a:rPr lang="pt-BR" dirty="0" smtClean="0"/>
              <a:t>pesquisadores contratados;</a:t>
            </a:r>
          </a:p>
          <a:p>
            <a:pPr lvl="1"/>
            <a:r>
              <a:rPr lang="pt-BR" dirty="0" smtClean="0"/>
              <a:t>analistas </a:t>
            </a:r>
            <a:r>
              <a:rPr lang="pt-BR" dirty="0"/>
              <a:t>de Tecnologia da </a:t>
            </a:r>
            <a:r>
              <a:rPr lang="pt-BR" dirty="0" smtClean="0"/>
              <a:t>Informação;</a:t>
            </a:r>
          </a:p>
          <a:p>
            <a:pPr lvl="1"/>
            <a:r>
              <a:rPr lang="pt-BR" dirty="0" smtClean="0"/>
              <a:t>especialistas </a:t>
            </a:r>
            <a:r>
              <a:rPr lang="pt-BR" dirty="0"/>
              <a:t>em saneamento internos à SNSA</a:t>
            </a:r>
            <a:r>
              <a:rPr lang="pt-BR" dirty="0" smtClean="0"/>
              <a:t>.</a:t>
            </a:r>
          </a:p>
          <a:p>
            <a:pPr marL="301943" lvl="1" indent="0">
              <a:buNone/>
            </a:pPr>
            <a:r>
              <a:rPr lang="pt-BR" dirty="0" smtClean="0"/>
              <a:t> </a:t>
            </a:r>
            <a:endParaRPr lang="pt-BR" dirty="0"/>
          </a:p>
          <a:p>
            <a:pPr marL="0" indent="0">
              <a:buNone/>
            </a:pPr>
            <a:r>
              <a:rPr lang="pt-BR" sz="2600" b="1" dirty="0" smtClean="0">
                <a:solidFill>
                  <a:srgbClr val="00B0F0"/>
                </a:solidFill>
                <a:effectLst>
                  <a:outerShdw blurRad="38100" dist="38100" dir="2700000" algn="tl">
                    <a:srgbClr val="000000">
                      <a:alpha val="43137"/>
                    </a:srgbClr>
                  </a:outerShdw>
                </a:effectLst>
              </a:rPr>
              <a:t>2) </a:t>
            </a:r>
            <a:r>
              <a:rPr lang="pt-BR" sz="2600" dirty="0"/>
              <a:t>Pesquisa bibliográfica</a:t>
            </a:r>
            <a:r>
              <a:rPr lang="pt-BR" sz="2600" dirty="0" smtClean="0"/>
              <a:t>:</a:t>
            </a:r>
            <a:endParaRPr lang="pt-BR" sz="2600" dirty="0"/>
          </a:p>
          <a:p>
            <a:pPr lvl="1"/>
            <a:r>
              <a:rPr lang="pt-BR" dirty="0"/>
              <a:t>legislação </a:t>
            </a:r>
            <a:r>
              <a:rPr lang="pt-BR" dirty="0" smtClean="0"/>
              <a:t>setorial;</a:t>
            </a:r>
          </a:p>
          <a:p>
            <a:pPr lvl="1"/>
            <a:r>
              <a:rPr lang="pt-BR" dirty="0" smtClean="0"/>
              <a:t>documentos </a:t>
            </a:r>
            <a:r>
              <a:rPr lang="pt-BR" dirty="0"/>
              <a:t>institucionais </a:t>
            </a:r>
            <a:r>
              <a:rPr lang="pt-BR" dirty="0" smtClean="0"/>
              <a:t>nacionais;</a:t>
            </a:r>
          </a:p>
          <a:p>
            <a:pPr lvl="1"/>
            <a:r>
              <a:rPr lang="pt-BR" dirty="0" smtClean="0"/>
              <a:t>literatura </a:t>
            </a:r>
            <a:r>
              <a:rPr lang="pt-BR" dirty="0"/>
              <a:t>específica acerca da gestão dos serviços de saneamento </a:t>
            </a:r>
            <a:r>
              <a:rPr lang="pt-BR" dirty="0" smtClean="0"/>
              <a:t>básico.</a:t>
            </a:r>
          </a:p>
          <a:p>
            <a:pPr lvl="1"/>
            <a:endParaRPr lang="pt-BR" dirty="0"/>
          </a:p>
          <a:p>
            <a:pPr marL="0" indent="0">
              <a:buNone/>
            </a:pPr>
            <a:endParaRPr lang="pt-BR" dirty="0"/>
          </a:p>
        </p:txBody>
      </p:sp>
      <p:sp>
        <p:nvSpPr>
          <p:cNvPr id="3" name="Título 2"/>
          <p:cNvSpPr>
            <a:spLocks noGrp="1"/>
          </p:cNvSpPr>
          <p:nvPr>
            <p:ph type="title"/>
          </p:nvPr>
        </p:nvSpPr>
        <p:spPr>
          <a:xfrm>
            <a:off x="881844" y="476672"/>
            <a:ext cx="8229600" cy="792088"/>
          </a:xfrm>
        </p:spPr>
        <p:txBody>
          <a:bodyPr>
            <a:normAutofit/>
          </a:bodyPr>
          <a:lstStyle/>
          <a:p>
            <a:r>
              <a:rPr lang="pt-BR" dirty="0"/>
              <a:t>	</a:t>
            </a:r>
            <a:r>
              <a:rPr lang="pt-BR" sz="3500" dirty="0"/>
              <a:t>SIMISAB: </a:t>
            </a:r>
            <a:r>
              <a:rPr lang="pt-BR" sz="3500" dirty="0" smtClean="0">
                <a:effectLst>
                  <a:outerShdw blurRad="38100" dist="38100" dir="2700000" algn="tl">
                    <a:srgbClr val="000000">
                      <a:alpha val="43137"/>
                    </a:srgbClr>
                  </a:outerShdw>
                </a:effectLst>
              </a:rPr>
              <a:t>Processo de Criação</a:t>
            </a:r>
            <a:endParaRPr lang="pt-BR" sz="3500" dirty="0">
              <a:effectLst>
                <a:outerShdw blurRad="38100" dist="38100" dir="2700000" algn="tl">
                  <a:srgbClr val="000000">
                    <a:alpha val="43137"/>
                  </a:srgbClr>
                </a:outerShdw>
              </a:effectLst>
            </a:endParaRPr>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6" name="CaixaDeTexto 5"/>
          <p:cNvSpPr txBox="1"/>
          <p:nvPr/>
        </p:nvSpPr>
        <p:spPr>
          <a:xfrm>
            <a:off x="3359224" y="5374957"/>
            <a:ext cx="5472608" cy="646331"/>
          </a:xfrm>
          <a:prstGeom prst="rect">
            <a:avLst/>
          </a:prstGeom>
          <a:noFill/>
          <a:ln>
            <a:solidFill>
              <a:schemeClr val="accent1">
                <a:shade val="50000"/>
                <a:shade val="75000"/>
                <a:lumMod val="80000"/>
              </a:schemeClr>
            </a:solidFill>
          </a:ln>
        </p:spPr>
        <p:txBody>
          <a:bodyPr wrap="square" rtlCol="0">
            <a:spAutoFit/>
          </a:bodyPr>
          <a:lstStyle/>
          <a:p>
            <a:pPr marL="0" lvl="1" algn="r"/>
            <a:r>
              <a:rPr lang="pt-BR" sz="1200" dirty="0" smtClean="0">
                <a:solidFill>
                  <a:schemeClr val="tx2"/>
                </a:solidFill>
              </a:rPr>
              <a:t>Lei 11.445 de 2007</a:t>
            </a:r>
          </a:p>
          <a:p>
            <a:pPr marL="0" lvl="1" algn="r"/>
            <a:r>
              <a:rPr lang="pt-BR" sz="1200" dirty="0" smtClean="0">
                <a:solidFill>
                  <a:schemeClr val="tx2"/>
                </a:solidFill>
              </a:rPr>
              <a:t> Decreto 7.217 de 2010</a:t>
            </a:r>
          </a:p>
          <a:p>
            <a:pPr marL="0" lvl="1" algn="r"/>
            <a:r>
              <a:rPr lang="pt-BR" sz="1200" dirty="0" smtClean="0">
                <a:solidFill>
                  <a:schemeClr val="tx2"/>
                </a:solidFill>
              </a:rPr>
              <a:t>Resolução Recomendada n° 75, de 02 de julho de 2009 do Conselho das Cidades</a:t>
            </a:r>
            <a:endParaRPr lang="pt-BR" sz="1200" dirty="0">
              <a:solidFill>
                <a:schemeClr val="tx2"/>
              </a:solidFill>
            </a:endParaRPr>
          </a:p>
        </p:txBody>
      </p:sp>
      <p:sp>
        <p:nvSpPr>
          <p:cNvPr id="10" name="CaixaDeTexto 9"/>
          <p:cNvSpPr txBox="1"/>
          <p:nvPr/>
        </p:nvSpPr>
        <p:spPr>
          <a:xfrm>
            <a:off x="1979712" y="1671191"/>
            <a:ext cx="1042017" cy="461665"/>
          </a:xfrm>
          <a:prstGeom prst="rect">
            <a:avLst/>
          </a:prstGeom>
          <a:noFill/>
        </p:spPr>
        <p:txBody>
          <a:bodyPr wrap="none" rtlCol="0">
            <a:spAutoFit/>
          </a:bodyPr>
          <a:lstStyle/>
          <a:p>
            <a:r>
              <a:rPr lang="pt-BR" sz="2400" b="1" u="sng" cap="small" dirty="0">
                <a:solidFill>
                  <a:schemeClr val="tx2"/>
                </a:solidFill>
              </a:rPr>
              <a:t>Etapas</a:t>
            </a:r>
          </a:p>
        </p:txBody>
      </p:sp>
      <p:cxnSp>
        <p:nvCxnSpPr>
          <p:cNvPr id="12" name="Conector reto 11"/>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0256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4" dur="500"/>
                                        <p:tgtEl>
                                          <p:spTgt spid="2">
                                            <p:txEl>
                                              <p:pRg st="5" end="5"/>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7" dur="500"/>
                                        <p:tgtEl>
                                          <p:spTgt spid="2">
                                            <p:txEl>
                                              <p:pRg st="6" end="6"/>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0" dur="500"/>
                                        <p:tgtEl>
                                          <p:spTgt spid="2">
                                            <p:txEl>
                                              <p:pRg st="7" end="7"/>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3" dur="500"/>
                                        <p:tgtEl>
                                          <p:spTgt spid="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051720" y="2204865"/>
            <a:ext cx="6768753" cy="936104"/>
          </a:xfrm>
        </p:spPr>
        <p:txBody>
          <a:bodyPr>
            <a:normAutofit fontScale="92500" lnSpcReduction="20000"/>
          </a:bodyPr>
          <a:lstStyle/>
          <a:p>
            <a:pPr marL="0" indent="0">
              <a:buNone/>
            </a:pPr>
            <a:r>
              <a:rPr lang="pt-BR" b="1" dirty="0" smtClean="0">
                <a:solidFill>
                  <a:srgbClr val="00B0F0"/>
                </a:solidFill>
                <a:effectLst>
                  <a:outerShdw blurRad="38100" dist="38100" dir="2700000" algn="tl">
                    <a:srgbClr val="000000">
                      <a:alpha val="43137"/>
                    </a:srgbClr>
                  </a:outerShdw>
                </a:effectLst>
              </a:rPr>
              <a:t>3) </a:t>
            </a:r>
            <a:r>
              <a:rPr lang="pt-BR" dirty="0" smtClean="0"/>
              <a:t>Análise </a:t>
            </a:r>
            <a:r>
              <a:rPr lang="pt-BR" dirty="0"/>
              <a:t>de instrumentos de coleta de diferentes pesquisas sobre saneamento básico: </a:t>
            </a:r>
            <a:endParaRPr lang="pt-BR" dirty="0" smtClean="0"/>
          </a:p>
          <a:p>
            <a:pPr lvl="1"/>
            <a:r>
              <a:rPr lang="pt-BR" dirty="0" smtClean="0"/>
              <a:t>nacionais </a:t>
            </a:r>
            <a:r>
              <a:rPr lang="pt-BR" dirty="0"/>
              <a:t>e internacionais</a:t>
            </a:r>
          </a:p>
          <a:p>
            <a:pPr lvl="1"/>
            <a:endParaRPr lang="pt-BR" dirty="0"/>
          </a:p>
          <a:p>
            <a:pPr marL="0" indent="0">
              <a:buNone/>
            </a:pPr>
            <a:endParaRPr lang="pt-BR" dirty="0"/>
          </a:p>
        </p:txBody>
      </p:sp>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sp>
        <p:nvSpPr>
          <p:cNvPr id="10" name="CaixaDeTexto 9"/>
          <p:cNvSpPr txBox="1"/>
          <p:nvPr/>
        </p:nvSpPr>
        <p:spPr>
          <a:xfrm>
            <a:off x="1979712" y="1671191"/>
            <a:ext cx="1042017" cy="461665"/>
          </a:xfrm>
          <a:prstGeom prst="rect">
            <a:avLst/>
          </a:prstGeom>
          <a:noFill/>
        </p:spPr>
        <p:txBody>
          <a:bodyPr wrap="none" rtlCol="0">
            <a:spAutoFit/>
          </a:bodyPr>
          <a:lstStyle/>
          <a:p>
            <a:r>
              <a:rPr lang="pt-BR" sz="2400" b="1" u="sng" cap="small" dirty="0">
                <a:solidFill>
                  <a:schemeClr val="tx2"/>
                </a:solidFill>
              </a:rPr>
              <a:t>Etapas</a:t>
            </a:r>
          </a:p>
        </p:txBody>
      </p:sp>
      <p:sp>
        <p:nvSpPr>
          <p:cNvPr id="11" name="Título 2"/>
          <p:cNvSpPr txBox="1">
            <a:spLocks/>
          </p:cNvSpPr>
          <p:nvPr/>
        </p:nvSpPr>
        <p:spPr>
          <a:xfrm>
            <a:off x="878904" y="47667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smtClean="0"/>
              <a:t>	</a:t>
            </a:r>
            <a:r>
              <a:rPr lang="pt-BR" sz="3500" dirty="0" smtClean="0"/>
              <a:t>SIMISAB: </a:t>
            </a:r>
            <a:r>
              <a:rPr lang="pt-BR" sz="3500" dirty="0" smtClean="0">
                <a:effectLst>
                  <a:outerShdw blurRad="38100" dist="38100" dir="2700000" algn="tl">
                    <a:srgbClr val="000000">
                      <a:alpha val="43137"/>
                    </a:srgbClr>
                  </a:outerShdw>
                </a:effectLst>
              </a:rPr>
              <a:t>Processo de Criação</a:t>
            </a:r>
            <a:endParaRPr lang="pt-BR" sz="3500" dirty="0">
              <a:effectLst>
                <a:outerShdw blurRad="38100" dist="38100" dir="2700000" algn="tl">
                  <a:srgbClr val="000000">
                    <a:alpha val="43137"/>
                  </a:srgbClr>
                </a:outerShdw>
              </a:effectLst>
            </a:endParaRPr>
          </a:p>
        </p:txBody>
      </p:sp>
      <p:cxnSp>
        <p:nvCxnSpPr>
          <p:cNvPr id="14" name="Conector reto 13"/>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73950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476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SIMISAB – Sistema Municipal de Informações em Saneamento Básico </a:t>
            </a:r>
            <a:endParaRPr lang="pt-BR" sz="2000" b="1" i="1" dirty="0">
              <a:solidFill>
                <a:schemeClr val="tx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5" name="Retângulo 4"/>
          <p:cNvSpPr/>
          <p:nvPr/>
        </p:nvSpPr>
        <p:spPr>
          <a:xfrm>
            <a:off x="0" y="6237312"/>
            <a:ext cx="91440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i="1" dirty="0" smtClean="0">
                <a:solidFill>
                  <a:schemeClr val="tx2"/>
                </a:solidFill>
              </a:rPr>
              <a:t>Ministério das Cidades</a:t>
            </a:r>
          </a:p>
          <a:p>
            <a:pPr algn="r"/>
            <a:r>
              <a:rPr lang="pt-BR" b="1" i="1" dirty="0" smtClean="0">
                <a:solidFill>
                  <a:schemeClr val="tx2"/>
                </a:solidFill>
              </a:rPr>
              <a:t>Secretaria Nacional de Saneamento Ambiental</a:t>
            </a:r>
            <a:endParaRPr lang="pt-BR" b="1" i="1" dirty="0">
              <a:solidFill>
                <a:schemeClr val="tx2"/>
              </a:solidFill>
            </a:endParaRPr>
          </a:p>
        </p:txBody>
      </p:sp>
      <p:grpSp>
        <p:nvGrpSpPr>
          <p:cNvPr id="7" name="Grupo 6"/>
          <p:cNvGrpSpPr/>
          <p:nvPr/>
        </p:nvGrpSpPr>
        <p:grpSpPr>
          <a:xfrm>
            <a:off x="0" y="476672"/>
            <a:ext cx="1767350" cy="5760640"/>
            <a:chOff x="0" y="476672"/>
            <a:chExt cx="1767350" cy="5760640"/>
          </a:xfrm>
        </p:grpSpPr>
        <p:sp>
          <p:nvSpPr>
            <p:cNvPr id="8" name="Retângulo 7"/>
            <p:cNvSpPr/>
            <p:nvPr/>
          </p:nvSpPr>
          <p:spPr>
            <a:xfrm>
              <a:off x="0" y="476672"/>
              <a:ext cx="176368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0" y="510994"/>
              <a:ext cx="1767350" cy="5678478"/>
            </a:xfrm>
            <a:prstGeom prst="rect">
              <a:avLst/>
            </a:prstGeom>
            <a:noFill/>
          </p:spPr>
          <p:txBody>
            <a:bodyPr wrap="square" rtlCol="0">
              <a:spAutoFit/>
            </a:bodyPr>
            <a:lstStyle/>
            <a:p>
              <a:pPr marL="285750" indent="-285750">
                <a:buFont typeface="Wingdings" panose="05000000000000000000" pitchFamily="2" charset="2"/>
                <a:buChar char="q"/>
              </a:pPr>
              <a:r>
                <a:rPr lang="pt-BR" sz="1500" dirty="0">
                  <a:solidFill>
                    <a:schemeClr val="bg2">
                      <a:lumMod val="90000"/>
                    </a:schemeClr>
                  </a:solidFill>
                </a:rPr>
                <a:t>Introdução</a:t>
              </a:r>
            </a:p>
            <a:p>
              <a:endParaRPr lang="pt-BR" sz="1500" dirty="0" smtClean="0"/>
            </a:p>
            <a:p>
              <a:endParaRPr lang="pt-BR" sz="1500" dirty="0"/>
            </a:p>
            <a:p>
              <a:endParaRPr lang="pt-BR" sz="1500" dirty="0" smtClean="0"/>
            </a:p>
            <a:p>
              <a:endParaRPr lang="pt-BR" sz="1500" dirty="0" smtClean="0"/>
            </a:p>
            <a:p>
              <a:endParaRPr lang="pt-BR" sz="1500" dirty="0"/>
            </a:p>
            <a:p>
              <a:pPr marL="285750" indent="-285750">
                <a:buFont typeface="Wingdings" panose="05000000000000000000" pitchFamily="2" charset="2"/>
                <a:buChar char="q"/>
              </a:pPr>
              <a:r>
                <a:rPr lang="pt-BR" sz="1500" dirty="0">
                  <a:solidFill>
                    <a:schemeClr val="bg2">
                      <a:lumMod val="90000"/>
                    </a:schemeClr>
                  </a:solidFill>
                </a:rPr>
                <a:t>Metodologia</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b="1" cap="small" dirty="0">
                  <a:solidFill>
                    <a:schemeClr val="tx2"/>
                  </a:solidFill>
                  <a:effectLst>
                    <a:outerShdw blurRad="38100" dist="38100" dir="2700000" algn="tl">
                      <a:srgbClr val="000000">
                        <a:alpha val="43137"/>
                      </a:srgbClr>
                    </a:outerShdw>
                  </a:effectLst>
                </a:rPr>
                <a:t>Resultados</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endParaRPr lang="pt-BR" sz="1500" dirty="0" smtClean="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Discussão</a:t>
              </a:r>
            </a:p>
            <a:p>
              <a:endParaRPr lang="pt-BR" sz="1500" dirty="0" smtClean="0">
                <a:solidFill>
                  <a:schemeClr val="bg2">
                    <a:lumMod val="90000"/>
                  </a:schemeClr>
                </a:solidFill>
              </a:endParaRPr>
            </a:p>
            <a:p>
              <a:endParaRPr lang="pt-BR" sz="1500" dirty="0">
                <a:solidFill>
                  <a:schemeClr val="bg2">
                    <a:lumMod val="90000"/>
                  </a:schemeClr>
                </a:solidFill>
              </a:endParaRPr>
            </a:p>
            <a:p>
              <a:endParaRPr lang="pt-BR" sz="1500" dirty="0" smtClean="0">
                <a:solidFill>
                  <a:schemeClr val="bg2">
                    <a:lumMod val="90000"/>
                  </a:schemeClr>
                </a:solidFill>
              </a:endParaRPr>
            </a:p>
            <a:p>
              <a:endParaRPr lang="pt-BR" sz="1500" dirty="0">
                <a:solidFill>
                  <a:schemeClr val="bg2">
                    <a:lumMod val="90000"/>
                  </a:schemeClr>
                </a:solidFill>
              </a:endParaRPr>
            </a:p>
            <a:p>
              <a:pPr marL="285750" indent="-285750">
                <a:buFont typeface="Wingdings" panose="05000000000000000000" pitchFamily="2" charset="2"/>
                <a:buChar char="q"/>
              </a:pPr>
              <a:r>
                <a:rPr lang="pt-BR" sz="1500" dirty="0" smtClean="0">
                  <a:solidFill>
                    <a:schemeClr val="bg2">
                      <a:lumMod val="90000"/>
                    </a:schemeClr>
                  </a:solidFill>
                </a:rPr>
                <a:t>Conclusão</a:t>
              </a:r>
              <a:endParaRPr lang="pt-BR" sz="1500" dirty="0">
                <a:solidFill>
                  <a:schemeClr val="bg2">
                    <a:lumMod val="90000"/>
                  </a:schemeClr>
                </a:solidFill>
              </a:endParaRPr>
            </a:p>
          </p:txBody>
        </p:sp>
      </p:grpSp>
      <p:graphicFrame>
        <p:nvGraphicFramePr>
          <p:cNvPr id="10" name="Espaço Reservado para Conteúdo 9"/>
          <p:cNvGraphicFramePr>
            <a:graphicFrameLocks noGrp="1"/>
          </p:cNvGraphicFramePr>
          <p:nvPr>
            <p:ph idx="1"/>
            <p:extLst>
              <p:ext uri="{D42A27DB-BD31-4B8C-83A1-F6EECF244321}">
                <p14:modId xmlns:p14="http://schemas.microsoft.com/office/powerpoint/2010/main" val="3828801491"/>
              </p:ext>
            </p:extLst>
          </p:nvPr>
        </p:nvGraphicFramePr>
        <p:xfrm>
          <a:off x="1907704" y="552295"/>
          <a:ext cx="7128792" cy="5637177"/>
        </p:xfrm>
        <a:graphic>
          <a:graphicData uri="http://schemas.openxmlformats.org/drawingml/2006/table">
            <a:tbl>
              <a:tblPr firstRow="1" bandRow="1">
                <a:tableStyleId>{5C22544A-7EE6-4342-B048-85BDC9FD1C3A}</a:tableStyleId>
              </a:tblPr>
              <a:tblGrid>
                <a:gridCol w="4310432"/>
                <a:gridCol w="1160502"/>
                <a:gridCol w="1657858"/>
              </a:tblGrid>
              <a:tr h="381895">
                <a:tc>
                  <a:txBody>
                    <a:bodyPr/>
                    <a:lstStyle/>
                    <a:p>
                      <a:pPr algn="ctr"/>
                      <a:r>
                        <a:rPr lang="pt-BR" sz="1600" dirty="0" smtClean="0"/>
                        <a:t>Pesquisa/ Sistemas de Informação</a:t>
                      </a:r>
                      <a:endParaRPr lang="pt-BR" sz="1600" dirty="0"/>
                    </a:p>
                  </a:txBody>
                  <a:tcPr/>
                </a:tc>
                <a:tc>
                  <a:txBody>
                    <a:bodyPr/>
                    <a:lstStyle/>
                    <a:p>
                      <a:pPr algn="ctr"/>
                      <a:r>
                        <a:rPr lang="pt-BR" sz="1600" dirty="0" smtClean="0"/>
                        <a:t>Sigla</a:t>
                      </a:r>
                      <a:endParaRPr lang="pt-BR" sz="1600" dirty="0"/>
                    </a:p>
                  </a:txBody>
                  <a:tcPr/>
                </a:tc>
                <a:tc>
                  <a:txBody>
                    <a:bodyPr/>
                    <a:lstStyle/>
                    <a:p>
                      <a:pPr algn="ctr"/>
                      <a:r>
                        <a:rPr lang="pt-BR" sz="1600" dirty="0" smtClean="0"/>
                        <a:t>Entidade</a:t>
                      </a:r>
                      <a:r>
                        <a:rPr lang="pt-BR" sz="1600" baseline="0" dirty="0" smtClean="0"/>
                        <a:t> gestora</a:t>
                      </a:r>
                      <a:endParaRPr lang="pt-BR" sz="1600" dirty="0"/>
                    </a:p>
                  </a:txBody>
                  <a:tcPr/>
                </a:tc>
              </a:tr>
              <a:tr h="600120">
                <a:tc>
                  <a:txBody>
                    <a:bodyPr/>
                    <a:lstStyle/>
                    <a:p>
                      <a:r>
                        <a:rPr lang="pt-BR" sz="1400" kern="1200" dirty="0" smtClean="0">
                          <a:solidFill>
                            <a:schemeClr val="dk1"/>
                          </a:solidFill>
                          <a:effectLst/>
                          <a:latin typeface="+mn-lt"/>
                          <a:ea typeface="+mn-ea"/>
                          <a:cs typeface="+mn-cs"/>
                        </a:rPr>
                        <a:t>Sistema Nacional de Informações sobre Saneamento</a:t>
                      </a:r>
                      <a:endParaRPr lang="pt-BR" sz="1400" dirty="0"/>
                    </a:p>
                  </a:txBody>
                  <a:tcPr anchor="ctr"/>
                </a:tc>
                <a:tc>
                  <a:txBody>
                    <a:bodyPr/>
                    <a:lstStyle/>
                    <a:p>
                      <a:pPr algn="ctr"/>
                      <a:r>
                        <a:rPr lang="pt-BR" sz="1300" dirty="0" smtClean="0"/>
                        <a:t>SNIS</a:t>
                      </a:r>
                      <a:endParaRPr lang="pt-BR" sz="1300" dirty="0"/>
                    </a:p>
                  </a:txBody>
                  <a:tcPr anchor="ctr"/>
                </a:tc>
                <a:tc>
                  <a:txBody>
                    <a:bodyPr/>
                    <a:lstStyle/>
                    <a:p>
                      <a:pPr algn="ctr"/>
                      <a:r>
                        <a:rPr lang="pt-BR" sz="1300" kern="1200" dirty="0" err="1" smtClean="0">
                          <a:solidFill>
                            <a:schemeClr val="dk1"/>
                          </a:solidFill>
                          <a:effectLst/>
                          <a:latin typeface="+mn-lt"/>
                          <a:ea typeface="+mn-ea"/>
                          <a:cs typeface="+mn-cs"/>
                        </a:rPr>
                        <a:t>MCidades</a:t>
                      </a:r>
                      <a:endParaRPr lang="pt-BR" sz="1300" dirty="0"/>
                    </a:p>
                  </a:txBody>
                  <a:tcPr anchor="ctr"/>
                </a:tc>
              </a:tr>
              <a:tr h="403613">
                <a:tc>
                  <a:txBody>
                    <a:bodyPr/>
                    <a:lstStyle/>
                    <a:p>
                      <a:r>
                        <a:rPr lang="pt-BR" sz="1400" kern="1200" dirty="0" smtClean="0">
                          <a:solidFill>
                            <a:schemeClr val="dk1"/>
                          </a:solidFill>
                          <a:effectLst/>
                          <a:latin typeface="+mn-lt"/>
                          <a:ea typeface="+mn-ea"/>
                          <a:cs typeface="+mn-cs"/>
                        </a:rPr>
                        <a:t>Pesquisa Nacional de Saneamento Básico</a:t>
                      </a:r>
                      <a:endParaRPr lang="pt-BR" sz="1400" dirty="0"/>
                    </a:p>
                  </a:txBody>
                  <a:tcPr anchor="ctr"/>
                </a:tc>
                <a:tc>
                  <a:txBody>
                    <a:bodyPr/>
                    <a:lstStyle/>
                    <a:p>
                      <a:pPr algn="ctr"/>
                      <a:r>
                        <a:rPr lang="pt-BR" sz="1300" dirty="0" smtClean="0"/>
                        <a:t>PNSB</a:t>
                      </a:r>
                      <a:endParaRPr lang="pt-BR" sz="1300" dirty="0"/>
                    </a:p>
                  </a:txBody>
                  <a:tcPr anchor="ctr"/>
                </a:tc>
                <a:tc>
                  <a:txBody>
                    <a:bodyPr/>
                    <a:lstStyle/>
                    <a:p>
                      <a:pPr algn="ctr"/>
                      <a:r>
                        <a:rPr lang="pt-BR" sz="1300" kern="1200" dirty="0" smtClean="0">
                          <a:solidFill>
                            <a:schemeClr val="dk1"/>
                          </a:solidFill>
                          <a:effectLst/>
                          <a:latin typeface="+mn-lt"/>
                          <a:ea typeface="+mn-ea"/>
                          <a:cs typeface="+mn-cs"/>
                        </a:rPr>
                        <a:t>IBGE</a:t>
                      </a:r>
                      <a:endParaRPr lang="pt-BR" sz="1300" dirty="0"/>
                    </a:p>
                  </a:txBody>
                  <a:tcPr anchor="ctr"/>
                </a:tc>
              </a:tr>
              <a:tr h="426558">
                <a:tc>
                  <a:txBody>
                    <a:bodyPr/>
                    <a:lstStyle/>
                    <a:p>
                      <a:r>
                        <a:rPr lang="pt-BR" sz="1400" dirty="0" smtClean="0"/>
                        <a:t>Censo</a:t>
                      </a:r>
                      <a:r>
                        <a:rPr lang="pt-BR" sz="1400" baseline="0" dirty="0" smtClean="0"/>
                        <a:t> demográfico</a:t>
                      </a:r>
                      <a:endParaRPr lang="pt-BR" sz="1400" dirty="0"/>
                    </a:p>
                  </a:txBody>
                  <a:tcPr anchor="ctr"/>
                </a:tc>
                <a:tc>
                  <a:txBody>
                    <a:bodyPr/>
                    <a:lstStyle/>
                    <a:p>
                      <a:pPr algn="ctr"/>
                      <a:r>
                        <a:rPr lang="pt-BR" sz="1300" dirty="0" smtClean="0"/>
                        <a:t>_</a:t>
                      </a:r>
                      <a:endParaRPr lang="pt-BR" sz="13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300" kern="1200" dirty="0" smtClean="0">
                          <a:solidFill>
                            <a:schemeClr val="dk1"/>
                          </a:solidFill>
                          <a:effectLst/>
                          <a:latin typeface="+mn-lt"/>
                          <a:ea typeface="+mn-ea"/>
                          <a:cs typeface="+mn-cs"/>
                        </a:rPr>
                        <a:t>IBGE</a:t>
                      </a:r>
                      <a:endParaRPr lang="pt-BR" sz="1300" dirty="0" smtClean="0"/>
                    </a:p>
                    <a:p>
                      <a:pPr algn="ctr"/>
                      <a:endParaRPr lang="pt-BR" sz="1300" dirty="0"/>
                    </a:p>
                  </a:txBody>
                  <a:tcPr anchor="ctr"/>
                </a:tc>
              </a:tr>
              <a:tr h="426558">
                <a:tc>
                  <a:txBody>
                    <a:bodyPr/>
                    <a:lstStyle/>
                    <a:p>
                      <a:r>
                        <a:rPr lang="pt-BR" sz="1400" kern="1200" dirty="0" smtClean="0">
                          <a:solidFill>
                            <a:schemeClr val="dk1"/>
                          </a:solidFill>
                          <a:effectLst/>
                          <a:latin typeface="+mn-lt"/>
                          <a:ea typeface="+mn-ea"/>
                          <a:cs typeface="+mn-cs"/>
                        </a:rPr>
                        <a:t>Pesquisa de Amostra de Domicílios</a:t>
                      </a:r>
                      <a:endParaRPr lang="pt-BR" sz="1400" dirty="0"/>
                    </a:p>
                  </a:txBody>
                  <a:tcPr anchor="ctr"/>
                </a:tc>
                <a:tc>
                  <a:txBody>
                    <a:bodyPr/>
                    <a:lstStyle/>
                    <a:p>
                      <a:pPr algn="ctr"/>
                      <a:r>
                        <a:rPr lang="pt-BR" sz="1300" dirty="0" smtClean="0"/>
                        <a:t>PNAD</a:t>
                      </a:r>
                      <a:endParaRPr lang="pt-BR" sz="13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300" kern="1200" dirty="0" smtClean="0">
                          <a:solidFill>
                            <a:schemeClr val="dk1"/>
                          </a:solidFill>
                          <a:effectLst/>
                          <a:latin typeface="+mn-lt"/>
                          <a:ea typeface="+mn-ea"/>
                          <a:cs typeface="+mn-cs"/>
                        </a:rPr>
                        <a:t>IBGE</a:t>
                      </a:r>
                      <a:endParaRPr lang="pt-BR" sz="1300" dirty="0" smtClean="0"/>
                    </a:p>
                    <a:p>
                      <a:pPr algn="ctr"/>
                      <a:endParaRPr lang="pt-BR" sz="1300" dirty="0"/>
                    </a:p>
                  </a:txBody>
                  <a:tcPr anchor="ctr"/>
                </a:tc>
              </a:tr>
              <a:tr h="426558">
                <a:tc>
                  <a:txBody>
                    <a:bodyPr/>
                    <a:lstStyle/>
                    <a:p>
                      <a:r>
                        <a:rPr lang="pt-BR" sz="1400" kern="1200" dirty="0" smtClean="0">
                          <a:solidFill>
                            <a:schemeClr val="dk1"/>
                          </a:solidFill>
                          <a:effectLst/>
                          <a:latin typeface="+mn-lt"/>
                          <a:ea typeface="+mn-ea"/>
                          <a:cs typeface="+mn-cs"/>
                        </a:rPr>
                        <a:t>Pesquisa de Informações Básicas Municipais </a:t>
                      </a:r>
                      <a:endParaRPr lang="pt-BR" sz="1400" dirty="0"/>
                    </a:p>
                  </a:txBody>
                  <a:tcPr anchor="ctr"/>
                </a:tc>
                <a:tc>
                  <a:txBody>
                    <a:bodyPr/>
                    <a:lstStyle/>
                    <a:p>
                      <a:pPr algn="ctr"/>
                      <a:r>
                        <a:rPr lang="pt-BR" sz="1300" dirty="0" smtClean="0"/>
                        <a:t>MUNIC</a:t>
                      </a:r>
                      <a:endParaRPr lang="pt-BR" sz="13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300" kern="1200" dirty="0" smtClean="0">
                          <a:solidFill>
                            <a:schemeClr val="dk1"/>
                          </a:solidFill>
                          <a:effectLst/>
                          <a:latin typeface="+mn-lt"/>
                          <a:ea typeface="+mn-ea"/>
                          <a:cs typeface="+mn-cs"/>
                        </a:rPr>
                        <a:t>IBGE</a:t>
                      </a:r>
                      <a:endParaRPr lang="pt-BR" sz="1300" dirty="0" smtClean="0"/>
                    </a:p>
                    <a:p>
                      <a:pPr algn="ctr"/>
                      <a:endParaRPr lang="pt-BR" sz="1300" dirty="0"/>
                    </a:p>
                  </a:txBody>
                  <a:tcPr anchor="ctr"/>
                </a:tc>
              </a:tr>
              <a:tr h="638808">
                <a:tc>
                  <a:txBody>
                    <a:bodyPr/>
                    <a:lstStyle/>
                    <a:p>
                      <a:r>
                        <a:rPr lang="pt-BR" sz="1400" i="0" kern="1200" dirty="0" smtClean="0">
                          <a:solidFill>
                            <a:schemeClr val="dk1"/>
                          </a:solidFill>
                          <a:effectLst/>
                          <a:latin typeface="+mn-lt"/>
                          <a:ea typeface="+mn-ea"/>
                          <a:cs typeface="+mn-cs"/>
                        </a:rPr>
                        <a:t>Pesquisa</a:t>
                      </a:r>
                      <a:r>
                        <a:rPr lang="pt-BR" sz="1400" i="0" kern="1200" baseline="0" dirty="0" smtClean="0">
                          <a:solidFill>
                            <a:schemeClr val="dk1"/>
                          </a:solidFill>
                          <a:effectLst/>
                          <a:latin typeface="+mn-lt"/>
                          <a:ea typeface="+mn-ea"/>
                          <a:cs typeface="+mn-cs"/>
                        </a:rPr>
                        <a:t> da </a:t>
                      </a:r>
                      <a:r>
                        <a:rPr lang="pt-BR" sz="1400" i="1" kern="1200" dirty="0" err="1" smtClean="0">
                          <a:solidFill>
                            <a:schemeClr val="dk1"/>
                          </a:solidFill>
                          <a:effectLst/>
                          <a:latin typeface="+mn-lt"/>
                          <a:ea typeface="+mn-ea"/>
                          <a:cs typeface="+mn-cs"/>
                        </a:rPr>
                        <a:t>Asociación</a:t>
                      </a:r>
                      <a:r>
                        <a:rPr lang="pt-BR" sz="1400" i="1" kern="1200" dirty="0" smtClean="0">
                          <a:solidFill>
                            <a:schemeClr val="dk1"/>
                          </a:solidFill>
                          <a:effectLst/>
                          <a:latin typeface="+mn-lt"/>
                          <a:ea typeface="+mn-ea"/>
                          <a:cs typeface="+mn-cs"/>
                        </a:rPr>
                        <a:t> de Entes Reguladores de Agua e </a:t>
                      </a:r>
                      <a:r>
                        <a:rPr lang="pt-BR" sz="1400" i="1" kern="1200" dirty="0" err="1" smtClean="0">
                          <a:solidFill>
                            <a:schemeClr val="dk1"/>
                          </a:solidFill>
                          <a:effectLst/>
                          <a:latin typeface="+mn-lt"/>
                          <a:ea typeface="+mn-ea"/>
                          <a:cs typeface="+mn-cs"/>
                        </a:rPr>
                        <a:t>Saneamiento</a:t>
                      </a:r>
                      <a:r>
                        <a:rPr lang="pt-BR" sz="1400" i="1" kern="1200" dirty="0" smtClean="0">
                          <a:solidFill>
                            <a:schemeClr val="dk1"/>
                          </a:solidFill>
                          <a:effectLst/>
                          <a:latin typeface="+mn-lt"/>
                          <a:ea typeface="+mn-ea"/>
                          <a:cs typeface="+mn-cs"/>
                        </a:rPr>
                        <a:t> de </a:t>
                      </a:r>
                      <a:r>
                        <a:rPr lang="pt-BR" sz="1400" i="1" kern="1200" dirty="0" err="1" smtClean="0">
                          <a:solidFill>
                            <a:schemeClr val="dk1"/>
                          </a:solidFill>
                          <a:effectLst/>
                          <a:latin typeface="+mn-lt"/>
                          <a:ea typeface="+mn-ea"/>
                          <a:cs typeface="+mn-cs"/>
                        </a:rPr>
                        <a:t>Las</a:t>
                      </a:r>
                      <a:r>
                        <a:rPr lang="pt-BR" sz="1400" i="1" kern="1200" dirty="0" smtClean="0">
                          <a:solidFill>
                            <a:schemeClr val="dk1"/>
                          </a:solidFill>
                          <a:effectLst/>
                          <a:latin typeface="+mn-lt"/>
                          <a:ea typeface="+mn-ea"/>
                          <a:cs typeface="+mn-cs"/>
                        </a:rPr>
                        <a:t> </a:t>
                      </a:r>
                      <a:r>
                        <a:rPr lang="pt-BR" sz="1400" i="1" kern="1200" dirty="0" err="1" smtClean="0">
                          <a:solidFill>
                            <a:schemeClr val="dk1"/>
                          </a:solidFill>
                          <a:effectLst/>
                          <a:latin typeface="+mn-lt"/>
                          <a:ea typeface="+mn-ea"/>
                          <a:cs typeface="+mn-cs"/>
                        </a:rPr>
                        <a:t>Americas</a:t>
                      </a:r>
                      <a:r>
                        <a:rPr lang="pt-BR" sz="1400" kern="1200" dirty="0" smtClean="0">
                          <a:solidFill>
                            <a:schemeClr val="dk1"/>
                          </a:solidFill>
                          <a:effectLst/>
                          <a:latin typeface="+mn-lt"/>
                          <a:ea typeface="+mn-ea"/>
                          <a:cs typeface="+mn-cs"/>
                        </a:rPr>
                        <a:t> </a:t>
                      </a:r>
                      <a:endParaRPr lang="pt-BR" sz="1400" dirty="0"/>
                    </a:p>
                  </a:txBody>
                  <a:tcPr anchor="ctr"/>
                </a:tc>
                <a:tc>
                  <a:txBody>
                    <a:bodyPr/>
                    <a:lstStyle/>
                    <a:p>
                      <a:pPr algn="ctr"/>
                      <a:r>
                        <a:rPr lang="pt-BR" sz="1300" dirty="0" smtClean="0"/>
                        <a:t>_</a:t>
                      </a:r>
                      <a:endParaRPr lang="pt-BR" sz="13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300" dirty="0" smtClean="0"/>
                        <a:t>ADERASA</a:t>
                      </a:r>
                    </a:p>
                    <a:p>
                      <a:pPr algn="ctr"/>
                      <a:endParaRPr lang="pt-BR" sz="1300" dirty="0"/>
                    </a:p>
                  </a:txBody>
                  <a:tcPr anchor="ctr"/>
                </a:tc>
              </a:tr>
              <a:tr h="692814">
                <a:tc>
                  <a:txBody>
                    <a:bodyPr/>
                    <a:lstStyle/>
                    <a:p>
                      <a:r>
                        <a:rPr lang="pt-BR" sz="1400" kern="1200" dirty="0" smtClean="0">
                          <a:solidFill>
                            <a:schemeClr val="dk1"/>
                          </a:solidFill>
                          <a:effectLst/>
                          <a:latin typeface="+mn-lt"/>
                          <a:ea typeface="+mn-ea"/>
                          <a:cs typeface="+mn-cs"/>
                        </a:rPr>
                        <a:t>Pesquisa da Associação Brasileira de Agências de Regulação</a:t>
                      </a:r>
                      <a:endParaRPr lang="pt-BR" sz="1400" dirty="0"/>
                    </a:p>
                  </a:txBody>
                  <a:tcPr anchor="ctr"/>
                </a:tc>
                <a:tc>
                  <a:txBody>
                    <a:bodyPr/>
                    <a:lstStyle/>
                    <a:p>
                      <a:pPr algn="ctr"/>
                      <a:r>
                        <a:rPr lang="pt-BR" sz="1300" dirty="0" smtClean="0"/>
                        <a:t>_</a:t>
                      </a:r>
                      <a:endParaRPr lang="pt-BR" sz="13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300" dirty="0" smtClean="0"/>
                        <a:t>ABAR</a:t>
                      </a:r>
                    </a:p>
                    <a:p>
                      <a:pPr algn="ctr"/>
                      <a:endParaRPr lang="pt-BR" sz="1300" dirty="0"/>
                    </a:p>
                  </a:txBody>
                  <a:tcPr anchor="ctr"/>
                </a:tc>
              </a:tr>
              <a:tr h="629831">
                <a:tc>
                  <a:txBody>
                    <a:bodyPr/>
                    <a:lstStyle/>
                    <a:p>
                      <a:r>
                        <a:rPr lang="pt-BR" sz="1400" i="1" kern="1200" dirty="0" smtClean="0">
                          <a:solidFill>
                            <a:schemeClr val="dk1"/>
                          </a:solidFill>
                          <a:effectLst/>
                          <a:latin typeface="+mn-lt"/>
                          <a:ea typeface="+mn-ea"/>
                          <a:cs typeface="+mn-cs"/>
                        </a:rPr>
                        <a:t>Sistema de </a:t>
                      </a:r>
                      <a:r>
                        <a:rPr lang="pt-BR" sz="1400" i="1" kern="1200" dirty="0" err="1" smtClean="0">
                          <a:solidFill>
                            <a:schemeClr val="dk1"/>
                          </a:solidFill>
                          <a:effectLst/>
                          <a:latin typeface="+mn-lt"/>
                          <a:ea typeface="+mn-ea"/>
                          <a:cs typeface="+mn-cs"/>
                        </a:rPr>
                        <a:t>Información</a:t>
                      </a:r>
                      <a:r>
                        <a:rPr lang="pt-BR" sz="1400" i="1" kern="1200" dirty="0" smtClean="0">
                          <a:solidFill>
                            <a:schemeClr val="dk1"/>
                          </a:solidFill>
                          <a:effectLst/>
                          <a:latin typeface="+mn-lt"/>
                          <a:ea typeface="+mn-ea"/>
                          <a:cs typeface="+mn-cs"/>
                        </a:rPr>
                        <a:t> de Agua y </a:t>
                      </a:r>
                      <a:r>
                        <a:rPr lang="pt-BR" sz="1400" i="1" kern="1200" dirty="0" err="1" smtClean="0">
                          <a:solidFill>
                            <a:schemeClr val="dk1"/>
                          </a:solidFill>
                          <a:effectLst/>
                          <a:latin typeface="+mn-lt"/>
                          <a:ea typeface="+mn-ea"/>
                          <a:cs typeface="+mn-cs"/>
                        </a:rPr>
                        <a:t>Saneamiento</a:t>
                      </a:r>
                      <a:r>
                        <a:rPr lang="pt-BR" sz="1400" i="1" kern="1200" dirty="0" smtClean="0">
                          <a:solidFill>
                            <a:schemeClr val="dk1"/>
                          </a:solidFill>
                          <a:effectLst/>
                          <a:latin typeface="+mn-lt"/>
                          <a:ea typeface="+mn-ea"/>
                          <a:cs typeface="+mn-cs"/>
                        </a:rPr>
                        <a:t> Rural</a:t>
                      </a:r>
                      <a:endParaRPr lang="pt-BR" sz="1400" dirty="0"/>
                    </a:p>
                  </a:txBody>
                  <a:tcPr anchor="ctr"/>
                </a:tc>
                <a:tc>
                  <a:txBody>
                    <a:bodyPr/>
                    <a:lstStyle/>
                    <a:p>
                      <a:pPr algn="ctr"/>
                      <a:r>
                        <a:rPr lang="pt-BR" sz="1300" dirty="0" smtClean="0"/>
                        <a:t>SIASAR</a:t>
                      </a:r>
                      <a:endParaRPr lang="pt-BR" sz="1300" dirty="0"/>
                    </a:p>
                  </a:txBody>
                  <a:tcPr anchor="ctr"/>
                </a:tc>
                <a:tc>
                  <a:txBody>
                    <a:bodyPr/>
                    <a:lstStyle/>
                    <a:p>
                      <a:endParaRPr lang="pt-BR" sz="1300" dirty="0"/>
                    </a:p>
                  </a:txBody>
                  <a:tcPr anchor="ctr"/>
                </a:tc>
              </a:tr>
              <a:tr h="629831">
                <a:tc>
                  <a:txBody>
                    <a:bodyPr/>
                    <a:lstStyle/>
                    <a:p>
                      <a:r>
                        <a:rPr lang="pt-BR" sz="1400" kern="1200" dirty="0" smtClean="0">
                          <a:solidFill>
                            <a:schemeClr val="dk1"/>
                          </a:solidFill>
                          <a:effectLst/>
                          <a:latin typeface="+mn-lt"/>
                          <a:ea typeface="+mn-ea"/>
                          <a:cs typeface="+mn-cs"/>
                        </a:rPr>
                        <a:t>Sistema de Informação de Vigilância da Qualidade da Água para Consumo Humano</a:t>
                      </a:r>
                      <a:endParaRPr lang="pt-BR" sz="1400" dirty="0"/>
                    </a:p>
                  </a:txBody>
                  <a:tcPr anchor="ctr"/>
                </a:tc>
                <a:tc>
                  <a:txBody>
                    <a:bodyPr/>
                    <a:lstStyle/>
                    <a:p>
                      <a:pPr algn="ctr"/>
                      <a:r>
                        <a:rPr lang="pt-BR" sz="1300" dirty="0" smtClean="0"/>
                        <a:t>SISAGUA</a:t>
                      </a:r>
                      <a:endParaRPr lang="pt-BR" sz="1300" dirty="0"/>
                    </a:p>
                  </a:txBody>
                  <a:tcPr anchor="ctr"/>
                </a:tc>
                <a:tc>
                  <a:txBody>
                    <a:bodyPr/>
                    <a:lstStyle/>
                    <a:p>
                      <a:endParaRPr lang="pt-BR" sz="1300" dirty="0"/>
                    </a:p>
                  </a:txBody>
                  <a:tcPr anchor="ctr"/>
                </a:tc>
              </a:tr>
            </a:tbl>
          </a:graphicData>
        </a:graphic>
      </p:graphicFrame>
      <p:cxnSp>
        <p:nvCxnSpPr>
          <p:cNvPr id="12" name="Conector reto 11"/>
          <p:cNvCxnSpPr/>
          <p:nvPr/>
        </p:nvCxnSpPr>
        <p:spPr>
          <a:xfrm>
            <a:off x="504056" y="3573016"/>
            <a:ext cx="1260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204949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1706</TotalTime>
  <Words>3554</Words>
  <Application>Microsoft Office PowerPoint</Application>
  <PresentationFormat>Apresentação na tela (4:3)</PresentationFormat>
  <Paragraphs>1107</Paragraphs>
  <Slides>30</Slides>
  <Notes>30</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Forma de Onda</vt:lpstr>
      <vt:lpstr>SISTEMA MUNICIPAL DE INFORMAÇÕES EM SANEAMENTO BÁSICO (SIMISAB): UMA FERRAMENTA DE APOIO À GESTÃO MUNICIPAL DO SANEAMENTO BÁSICO</vt:lpstr>
      <vt:lpstr> Contextualização</vt:lpstr>
      <vt:lpstr> Contextualização</vt:lpstr>
      <vt:lpstr> Objetivos</vt:lpstr>
      <vt:lpstr> Relevância do SIMISAB</vt:lpstr>
      <vt:lpstr> Metodologia</vt:lpstr>
      <vt:lpstr> SIMISAB: Processo de Criação</vt:lpstr>
      <vt:lpstr>Apresentação do PowerPoint</vt:lpstr>
      <vt:lpstr>Apresentação do PowerPoint</vt:lpstr>
      <vt:lpstr> SIMISAB: Processo de Criação</vt:lpstr>
      <vt:lpstr> SIMISAB: Processo de Criação</vt:lpstr>
      <vt:lpstr> SIMISAB: Processo de Criação</vt:lpstr>
      <vt:lpstr> SIMISAB: Processo de Criação</vt:lpstr>
      <vt:lpstr> SIMISAB: Estrutura</vt:lpstr>
      <vt:lpstr> SIMISAB: Estrutura</vt:lpstr>
      <vt:lpstr> SIMISAB: Estrutura</vt:lpstr>
      <vt:lpstr> SIMISAB: Estrutura</vt:lpstr>
      <vt:lpstr> SIMISAB: Estrutura</vt:lpstr>
      <vt:lpstr> SIMISAB: Estrutura</vt:lpstr>
      <vt:lpstr> SIMISAB: Estrutura</vt:lpstr>
      <vt:lpstr> SIMISAB: Estrutura</vt:lpstr>
      <vt:lpstr> SIMISAB: Potencialidades</vt:lpstr>
      <vt:lpstr> SIMISAB: Potencialidades</vt:lpstr>
      <vt:lpstr> SIMISAB: Fragilidades</vt:lpstr>
      <vt:lpstr> SIMISAB: Fragilidades</vt:lpstr>
      <vt:lpstr> SIMISAB: Desafios</vt:lpstr>
      <vt:lpstr> SIMISAB: Desafios</vt:lpstr>
      <vt:lpstr> Conclusões</vt:lpstr>
      <vt:lpstr> CONCLUSÕES</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MUNICIPAL DE INFORMAÇÕES EM SANEAMENTO BÁSICO (SIMISAB): UMA FERRAMENTA DE APOIO À GESTÃO MUNICIPAL DO SANEAMENTO BÁSICO</dc:title>
  <dc:creator>laís</dc:creator>
  <cp:lastModifiedBy>user</cp:lastModifiedBy>
  <cp:revision>77</cp:revision>
  <dcterms:created xsi:type="dcterms:W3CDTF">2015-05-08T16:15:38Z</dcterms:created>
  <dcterms:modified xsi:type="dcterms:W3CDTF">2015-05-26T14:51:52Z</dcterms:modified>
</cp:coreProperties>
</file>