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04" y="-10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70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8AA22-89A4-4CA1-A2D4-78FB884F934E}" type="datetimeFigureOut">
              <a:rPr lang="pt-BR" smtClean="0"/>
              <a:pPr/>
              <a:t>27/05/2018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3A9E8-EF9C-4540-ACF4-4051308097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16508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pPr/>
              <a:t>27/05/2018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0252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pPr/>
              <a:t>27/05/2018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953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pPr/>
              <a:t>27/05/2018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9114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pPr/>
              <a:t>27/05/2018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2693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pPr/>
              <a:t>27/05/2018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3533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pPr/>
              <a:t>27/05/2018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274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pPr/>
              <a:t>27/05/2018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2207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pPr/>
              <a:t>27/05/2018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5990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pPr/>
              <a:t>27/05/2018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6810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pPr/>
              <a:t>27/05/2018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2489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pPr/>
              <a:t>27/05/2018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817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5135-C6EC-4FEB-97E1-E7A17BEAE96C}" type="datetimeFigureOut">
              <a:rPr lang="pt-BR" smtClean="0"/>
              <a:pPr/>
              <a:t>27/05/2018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E68D5-6873-41D9-9B60-358195EC348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3" descr="Z:\Documentos\2018\48º Congresso da Assemae\Peças Gráficas\Template Power Point\banner 730x124 (2) - Cópia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3"/>
            <a:ext cx="9180512" cy="14001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Z:\Documentos\2018\48º Congresso da Assemae\Peças Gráficas\Template Power Point\fundo power point.jpg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36512" y="0"/>
            <a:ext cx="9180512" cy="5517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279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evistas.una.br/index.php/reuna/article/view/162/417" TargetMode="External"/><Relationship Id="rId2" Type="http://schemas.openxmlformats.org/officeDocument/2006/relationships/hyperlink" Target="http://www.anped.org.br/sites/default/files/gt22-4284-int.pdf%3Eacess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ielo.br/pdf/ep/v31n2/a10v31n2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>
            <a:spLocks noGrp="1"/>
          </p:cNvSpPr>
          <p:nvPr>
            <p:ph type="subTitle" idx="4294967295"/>
          </p:nvPr>
        </p:nvSpPr>
        <p:spPr>
          <a:xfrm>
            <a:off x="683568" y="2852936"/>
            <a:ext cx="7776864" cy="1655762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Autores:</a:t>
            </a:r>
          </a:p>
          <a:p>
            <a:pPr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Flávia Cristina da Silva Sousa </a:t>
            </a:r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Taleires</a:t>
            </a: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Samara Silva Silveira</a:t>
            </a:r>
          </a:p>
          <a:p>
            <a:pPr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Andressa Souza Albuquerque</a:t>
            </a:r>
          </a:p>
          <a:p>
            <a:pPr algn="l"/>
            <a:endParaRPr lang="pt-BR" sz="2800" dirty="0"/>
          </a:p>
        </p:txBody>
      </p:sp>
      <p:sp>
        <p:nvSpPr>
          <p:cNvPr id="5" name="Título 1"/>
          <p:cNvSpPr>
            <a:spLocks noGrp="1"/>
          </p:cNvSpPr>
          <p:nvPr>
            <p:ph type="ctrTitle" idx="4294967295"/>
          </p:nvPr>
        </p:nvSpPr>
        <p:spPr>
          <a:xfrm>
            <a:off x="611560" y="476672"/>
            <a:ext cx="7956376" cy="2387600"/>
          </a:xfrm>
        </p:spPr>
        <p:txBody>
          <a:bodyPr anchor="ctr" anchorCtr="0">
            <a:normAutofit/>
          </a:bodyPr>
          <a:lstStyle/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 EDUCAÇÃO AMBIENTAL PARA O PROCESSO DE CONHECIMENTO SOBRE SANEAMENTO: OFICINAS AMBIENTAIS PARA JOVENS DO ENSINO MÉDIO NO BAIRRO BOM JARDIM, EM FORTALEZA.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215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REFERÊNCIAS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525963"/>
          </a:xfrm>
        </p:spPr>
        <p:txBody>
          <a:bodyPr>
            <a:normAutofit fontScale="32500" lnSpcReduction="20000"/>
          </a:bodyPr>
          <a:lstStyle/>
          <a:p>
            <a:r>
              <a:rPr lang="pt-BR" dirty="0" smtClean="0"/>
              <a:t>BRASIL. Lei N° 9.795 de 27 de abril de 1999. Dispõe sobre a Educação Ambiental, institui a Política Nacional de Educação Ambiental e dá outras providências</a:t>
            </a:r>
            <a:r>
              <a:rPr lang="pt-BR" i="1" dirty="0" smtClean="0"/>
              <a:t>. </a:t>
            </a:r>
            <a:r>
              <a:rPr lang="pt-BR" b="1" dirty="0" smtClean="0"/>
              <a:t>Diário Oficial da União</a:t>
            </a:r>
            <a:r>
              <a:rPr lang="pt-BR" i="1" dirty="0" smtClean="0"/>
              <a:t> </a:t>
            </a:r>
            <a:r>
              <a:rPr lang="pt-BR" dirty="0" smtClean="0"/>
              <a:t>1999; 28 abr.</a:t>
            </a:r>
          </a:p>
          <a:p>
            <a:r>
              <a:rPr lang="pt-BR" dirty="0" smtClean="0"/>
              <a:t> </a:t>
            </a:r>
          </a:p>
          <a:p>
            <a:r>
              <a:rPr lang="en-US" dirty="0" smtClean="0"/>
              <a:t>BROWN, C.; NEVES-SILVA, P.; HELLER, L. The human right to water and sanitation: a new perspective for public policies. </a:t>
            </a:r>
            <a:r>
              <a:rPr lang="pt-BR" b="1" dirty="0" smtClean="0"/>
              <a:t>Ciência &amp; Saúde Coletiva,</a:t>
            </a:r>
            <a:r>
              <a:rPr lang="pt-BR" dirty="0" smtClean="0"/>
              <a:t> v. 21, n. 3, pp. 661-670, 2016.</a:t>
            </a:r>
          </a:p>
          <a:p>
            <a:r>
              <a:rPr lang="pt-BR" dirty="0" smtClean="0"/>
              <a:t> </a:t>
            </a:r>
          </a:p>
          <a:p>
            <a:r>
              <a:rPr lang="pt-BR" dirty="0" smtClean="0"/>
              <a:t>FIGUEIREDO, João B. de Albuquerque</a:t>
            </a:r>
            <a:r>
              <a:rPr lang="pt-BR" b="1" dirty="0" smtClean="0"/>
              <a:t> A educação ambiental popular e educação intercultural no contexto da formação docente .</a:t>
            </a:r>
            <a:r>
              <a:rPr lang="pt-BR" dirty="0" smtClean="0"/>
              <a:t>Disponível em&lt;</a:t>
            </a:r>
            <a:r>
              <a:rPr lang="pt-BR" b="1" dirty="0" smtClean="0"/>
              <a:t> </a:t>
            </a:r>
            <a:r>
              <a:rPr lang="pt-BR" u="sng" dirty="0" smtClean="0">
                <a:hlinkClick r:id="rId2"/>
              </a:rPr>
              <a:t>http://www.anped.org.br/sites/default/files/gt22-4284-int.pdf&gt;acesso</a:t>
            </a:r>
            <a:r>
              <a:rPr lang="pt-BR" dirty="0" smtClean="0"/>
              <a:t> em 28</a:t>
            </a:r>
            <a:r>
              <a:rPr lang="pt-BR" baseline="30000" dirty="0" smtClean="0"/>
              <a:t> </a:t>
            </a:r>
            <a:r>
              <a:rPr lang="pt-BR" dirty="0" smtClean="0"/>
              <a:t>de janeiro de 2018</a:t>
            </a:r>
          </a:p>
          <a:p>
            <a:r>
              <a:rPr lang="pt-BR" dirty="0" smtClean="0"/>
              <a:t> </a:t>
            </a:r>
          </a:p>
          <a:p>
            <a:r>
              <a:rPr lang="pt-BR" dirty="0" smtClean="0"/>
              <a:t>MINELLE, </a:t>
            </a:r>
            <a:r>
              <a:rPr lang="pt-BR" dirty="0" err="1" smtClean="0"/>
              <a:t>E.S.</a:t>
            </a:r>
            <a:r>
              <a:rPr lang="pt-BR" dirty="0" smtClean="0"/>
              <a:t> Consumo Consciente:o papel </a:t>
            </a:r>
            <a:r>
              <a:rPr lang="pt-BR" dirty="0" err="1" smtClean="0"/>
              <a:t>contribuitivo</a:t>
            </a:r>
            <a:r>
              <a:rPr lang="pt-BR" dirty="0" smtClean="0"/>
              <a:t> da educação. </a:t>
            </a:r>
            <a:r>
              <a:rPr lang="pt-BR" b="1" dirty="0" smtClean="0"/>
              <a:t>REUNA</a:t>
            </a:r>
            <a:r>
              <a:rPr lang="pt-BR" dirty="0" smtClean="0"/>
              <a:t>, Belo Horizonte, v.15, n.3, p. 4354, Set. Dez. 2010. Disponível em &lt;</a:t>
            </a:r>
            <a:r>
              <a:rPr lang="pt-BR" u="sng" dirty="0" smtClean="0">
                <a:hlinkClick r:id="rId3"/>
              </a:rPr>
              <a:t>http://revistas.una.br/index.</a:t>
            </a:r>
            <a:r>
              <a:rPr lang="pt-BR" u="sng" dirty="0" err="1" smtClean="0">
                <a:hlinkClick r:id="rId3"/>
              </a:rPr>
              <a:t>php</a:t>
            </a:r>
            <a:r>
              <a:rPr lang="pt-BR" u="sng" dirty="0" smtClean="0">
                <a:hlinkClick r:id="rId3"/>
              </a:rPr>
              <a:t>/</a:t>
            </a:r>
            <a:r>
              <a:rPr lang="pt-BR" u="sng" dirty="0" err="1" smtClean="0">
                <a:hlinkClick r:id="rId3"/>
              </a:rPr>
              <a:t>reuna</a:t>
            </a:r>
            <a:r>
              <a:rPr lang="pt-BR" u="sng" dirty="0" smtClean="0">
                <a:hlinkClick r:id="rId3"/>
              </a:rPr>
              <a:t>/</a:t>
            </a:r>
            <a:r>
              <a:rPr lang="pt-BR" u="sng" dirty="0" err="1" smtClean="0">
                <a:hlinkClick r:id="rId3"/>
              </a:rPr>
              <a:t>article</a:t>
            </a:r>
            <a:r>
              <a:rPr lang="pt-BR" u="sng" dirty="0" smtClean="0">
                <a:hlinkClick r:id="rId3"/>
              </a:rPr>
              <a:t>/</a:t>
            </a:r>
            <a:r>
              <a:rPr lang="pt-BR" u="sng" dirty="0" err="1" smtClean="0">
                <a:hlinkClick r:id="rId3"/>
              </a:rPr>
              <a:t>view</a:t>
            </a:r>
            <a:r>
              <a:rPr lang="pt-BR" u="sng" dirty="0" smtClean="0">
                <a:hlinkClick r:id="rId3"/>
              </a:rPr>
              <a:t>/162/417</a:t>
            </a:r>
            <a:r>
              <a:rPr lang="pt-BR" dirty="0" smtClean="0"/>
              <a:t>&gt; acesso em 28 de janeiro de 2018.</a:t>
            </a:r>
          </a:p>
          <a:p>
            <a:r>
              <a:rPr lang="pt-BR" dirty="0" smtClean="0"/>
              <a:t> </a:t>
            </a:r>
          </a:p>
          <a:p>
            <a:r>
              <a:rPr lang="pt-BR" dirty="0" smtClean="0"/>
              <a:t>JULIANO, E. F. G. A.; MALHEIROS, T. F.; MARQUES, R. C. Lideranças comunitárias e o cuidado com a saúde, o meio ambiente e o saneamento básico nas áreas de vulnerabilidade social. </a:t>
            </a:r>
            <a:r>
              <a:rPr lang="pt-BR" b="1" dirty="0" smtClean="0"/>
              <a:t>Ciência &amp; Saúde Coletiva</a:t>
            </a:r>
            <a:r>
              <a:rPr lang="pt-BR" dirty="0" smtClean="0"/>
              <a:t>, vol. 21, n 3, pp. 789-796, 2016.</a:t>
            </a:r>
          </a:p>
          <a:p>
            <a:r>
              <a:rPr lang="pt-BR" dirty="0" smtClean="0"/>
              <a:t> </a:t>
            </a:r>
          </a:p>
          <a:p>
            <a:r>
              <a:rPr lang="pt-BR" dirty="0" smtClean="0"/>
              <a:t>PICCOLI, A. S.; KLIGERMAN, D. C.; COHEN, S. C.; ASSUMPÇÃO, R. F. A Educação Ambiental como estratégia de mobilização social para o enfrentamento da escassez de água. </a:t>
            </a:r>
            <a:r>
              <a:rPr lang="pt-BR" b="1" dirty="0" smtClean="0"/>
              <a:t>Ciência &amp; Saúde Coletiva</a:t>
            </a:r>
            <a:r>
              <a:rPr lang="pt-BR" dirty="0" smtClean="0"/>
              <a:t>, v., 21, n 3, pp. 797-808, 2016.</a:t>
            </a:r>
          </a:p>
          <a:p>
            <a:r>
              <a:rPr lang="pt-BR" dirty="0" smtClean="0"/>
              <a:t> </a:t>
            </a:r>
          </a:p>
          <a:p>
            <a:r>
              <a:rPr lang="pt-BR" dirty="0" smtClean="0"/>
              <a:t>SORRENTINO, M.; MENDONÇA, P.; TRAJBER, R.; FERRERO JUNIOR, L. A. Educação ambiental como política pública. </a:t>
            </a:r>
            <a:r>
              <a:rPr lang="pt-BR" b="1" dirty="0" smtClean="0"/>
              <a:t>Educação e Pesquisa</a:t>
            </a:r>
            <a:r>
              <a:rPr lang="pt-BR" dirty="0" smtClean="0"/>
              <a:t>, São Paulo, 2005. Disponível em&lt; </a:t>
            </a:r>
            <a:r>
              <a:rPr lang="pt-BR" u="sng" dirty="0" smtClean="0">
                <a:hlinkClick r:id="rId4"/>
              </a:rPr>
              <a:t>http://www.scielo.br/pdf/ep/v31n2/a10v31n2</a:t>
            </a:r>
            <a:r>
              <a:rPr lang="pt-BR" dirty="0" smtClean="0"/>
              <a:t>&gt; acesso em 27 de janeiro de 2018.</a:t>
            </a:r>
          </a:p>
          <a:p>
            <a:r>
              <a:rPr lang="pt-BR" dirty="0" smtClean="0"/>
              <a:t> </a:t>
            </a:r>
          </a:p>
          <a:p>
            <a:r>
              <a:rPr lang="pt-BR" dirty="0" smtClean="0"/>
              <a:t>STEFANELLO, A. C. </a:t>
            </a:r>
            <a:r>
              <a:rPr lang="pt-BR" b="1" dirty="0" smtClean="0"/>
              <a:t>Didática e Avaliação da Aprendizagem no Ensino de geografia</a:t>
            </a:r>
            <a:r>
              <a:rPr lang="pt-BR" dirty="0" smtClean="0"/>
              <a:t> – São Paulo, Ed. </a:t>
            </a:r>
            <a:r>
              <a:rPr lang="en-US" dirty="0" err="1" smtClean="0"/>
              <a:t>Saraiva</a:t>
            </a:r>
            <a:r>
              <a:rPr lang="en-US" dirty="0" smtClean="0"/>
              <a:t>. 2009.</a:t>
            </a:r>
            <a:endParaRPr lang="pt-BR" dirty="0" smtClean="0"/>
          </a:p>
          <a:p>
            <a:r>
              <a:rPr lang="en-US" dirty="0" smtClean="0"/>
              <a:t> </a:t>
            </a:r>
            <a:endParaRPr lang="pt-BR" dirty="0" smtClean="0"/>
          </a:p>
          <a:p>
            <a:r>
              <a:rPr lang="en-US" dirty="0" smtClean="0"/>
              <a:t>UNITED NATIONS (UN). Human Rights Council. UN Resolution 15/9</a:t>
            </a:r>
            <a:r>
              <a:rPr lang="en-US" i="1" dirty="0" smtClean="0"/>
              <a:t>. </a:t>
            </a:r>
            <a:r>
              <a:rPr lang="en-US" b="1" dirty="0" smtClean="0"/>
              <a:t>Human rights and access to safe drinking water and sanitation</a:t>
            </a:r>
            <a:r>
              <a:rPr lang="en-US" dirty="0" smtClean="0"/>
              <a:t>. Washington: UN; 2010.</a:t>
            </a:r>
            <a:endParaRPr lang="pt-BR" dirty="0" smtClean="0"/>
          </a:p>
          <a:p>
            <a:r>
              <a:rPr lang="pt-BR" dirty="0" smtClean="0"/>
              <a:t> 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Obrigada !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flavia.taleires@cagece.com.br</a:t>
            </a:r>
          </a:p>
          <a:p>
            <a:pPr algn="ct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3101 1998 / 3101 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435280" cy="3773014"/>
          </a:xfrm>
        </p:spPr>
        <p:txBody>
          <a:bodyPr/>
          <a:lstStyle/>
          <a:p>
            <a:pPr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Objetivo Geral </a:t>
            </a: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Promover o conhecimento, de forma lúdica, a respeito do saneamento básico,e sua importância para saúde da população e qualidade ambiental.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13487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Objetivos específicos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pt-BR" dirty="0" smtClean="0">
                <a:latin typeface="Arial" pitchFamily="34" charset="0"/>
                <a:cs typeface="Arial" pitchFamily="34" charset="0"/>
              </a:rPr>
              <a:t>Identificar o conhecimento prévio sobre os temas meio ambiente e saneamento básico;</a:t>
            </a:r>
          </a:p>
          <a:p>
            <a:pPr lvl="2"/>
            <a:r>
              <a:rPr lang="pt-BR" dirty="0" smtClean="0">
                <a:latin typeface="Arial" pitchFamily="34" charset="0"/>
                <a:cs typeface="Arial" pitchFamily="34" charset="0"/>
              </a:rPr>
              <a:t>Incentivar a discussão/reflexão da importância do saneamento básico utilizando de técnicas para discussão orientada;</a:t>
            </a:r>
          </a:p>
          <a:p>
            <a:pPr lvl="2"/>
            <a:r>
              <a:rPr lang="pt-BR" dirty="0" smtClean="0">
                <a:latin typeface="Arial" pitchFamily="34" charset="0"/>
                <a:cs typeface="Arial" pitchFamily="34" charset="0"/>
              </a:rPr>
              <a:t>Promover a criatividade valorizando a percepção dos alunos sobre os temas voltados ao meio ambiente e saneamento básico.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Material e Métodos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Cartão Postal</a:t>
            </a:r>
          </a:p>
          <a:p>
            <a:r>
              <a:rPr lang="pt-BR" dirty="0" err="1" smtClean="0">
                <a:latin typeface="Arial" pitchFamily="34" charset="0"/>
                <a:cs typeface="Arial" pitchFamily="34" charset="0"/>
              </a:rPr>
              <a:t>Metaplan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Cartografia social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Reciclagem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	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Resultados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Espaço Reservado para Conteúdo 3" descr="carta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772816"/>
            <a:ext cx="5133975" cy="2371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	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Resultados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611560" y="1484784"/>
          <a:ext cx="8222282" cy="4525961"/>
        </p:xfrm>
        <a:graphic>
          <a:graphicData uri="http://schemas.openxmlformats.org/drawingml/2006/table">
            <a:tbl>
              <a:tblPr/>
              <a:tblGrid>
                <a:gridCol w="942625"/>
                <a:gridCol w="1625711"/>
                <a:gridCol w="1771702"/>
                <a:gridCol w="2061879"/>
                <a:gridCol w="1820365"/>
              </a:tblGrid>
              <a:tr h="2719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GRUPOS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Meio Ambiente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Água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Poluição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Desmatamento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2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Grupo 1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A fauna e a flora se explora e se renova. Valorize!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É fonte de vida e sem vida não há graça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A poluição não é óptico, mas é algo perigoso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Transforme o desmatamento em rejuvenescimento de árvores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Grupo 2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Espaço natural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Fonte de Vida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Tudo o que nos afeta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Morte ao meio ambiente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7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Grupo 3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Vida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Economizar é essencial1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O homem produz a sua poluição e o seu próprio fim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Destruição ambiental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79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Grupo 4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Tudo o que vem da natureza e o que se constrói. Nós, seres humanos, também somos meio ambiente. Ambiente inteiro!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Água é vida é essencial e o mundo gira entorno dela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Impacto da ação imprudente do homem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- Ar, água, solo, sonoro e visual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Destruição da natureza e do próprio homem (tudo o que vai… volta)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2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Grupo 5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Respeito à natureza, assim todos nós e o meio ambiente serão mais duráveis. 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Um elemento essencial para a humanidade. Sem água, não haverá futuro. 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A humanidade é tola, suja sua própria casa</a:t>
                      </a:r>
                      <a:endParaRPr lang="pt-BR" sz="100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latin typeface="Arial"/>
                          <a:ea typeface="Times New Roman"/>
                        </a:rPr>
                        <a:t>A humanidade não irá ter qualidade de vida amanhã e também a próxima geração</a:t>
                      </a:r>
                      <a:endParaRPr lang="pt-BR" sz="1000" dirty="0">
                        <a:latin typeface="Times New Roman"/>
                        <a:ea typeface="Times New Roman"/>
                      </a:endParaRPr>
                    </a:p>
                  </a:txBody>
                  <a:tcPr marL="67524" marR="6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/>
          <a:lstStyle/>
          <a:p>
            <a:r>
              <a:rPr lang="pt-BR" dirty="0" smtClean="0"/>
              <a:t>	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Resultados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 descr="152457852675438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8496300" cy="494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/>
          <a:lstStyle/>
          <a:p>
            <a:r>
              <a:rPr lang="pt-BR" dirty="0" smtClean="0"/>
              <a:t>	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Resultados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0" y="692697"/>
          <a:ext cx="8820472" cy="4896544"/>
        </p:xfrm>
        <a:graphic>
          <a:graphicData uri="http://schemas.openxmlformats.org/drawingml/2006/table">
            <a:tbl>
              <a:tblPr/>
              <a:tblGrid>
                <a:gridCol w="3433442"/>
                <a:gridCol w="2837946"/>
                <a:gridCol w="2549084"/>
              </a:tblGrid>
              <a:tr h="164846">
                <a:tc gridSpan="3"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 QUE É LIXO?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79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Algo que traz a poluição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Sujeira, odor, bagunça, desorganização e falta de conscientização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 lixo é utilizado para várias coisas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906">
                <a:tc>
                  <a:txBody>
                    <a:bodyPr/>
                    <a:lstStyle/>
                    <a:p>
                      <a:pPr indent="2349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Lixo é tudo aquilo que não é reutilizável.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 lixo pode ser reutilizado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 lixo é tudo aquilo que demonstra a irresponsabilidade do homem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271">
                <a:tc>
                  <a:txBody>
                    <a:bodyPr/>
                    <a:lstStyle/>
                    <a:p>
                      <a:pPr marR="2222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 lixo pode ser reutilizado de várias maneiras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 lixo pode ser reutilizado por outras pessoas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Ruim em um ponto de vista e bom em outro ponto de vista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84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Lixo é todas as coisas que usamos no dia a dia e que não queremos mais ou até mesmo embalagens de produtos consumidos por nós. São colocados em sacos plásticos e são recolhidos por carros de lixos, onde irão para um terreno chamado lixão. 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São objetos que compramos e muitas vezes podemos reutilizar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Resíduos não reutilizáveis, gases tóxicos como CO2 e esgoto não tratado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9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 lixo pode ser os humanos, pois tudo que é lixo vem de nós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Lixo é tudo que é desnecessário pra mim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Travessia… transição, transformação, além do que os olhos podem ver. 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5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Lixo pode ser o resto de tudo que sobra na nossa rotina, que sempre pode ser pré-usado de uma forma boa! Isso é reciclagem que sempre acontece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 lixo pode ser fonte de renda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 lixo é o modo de trabalho para algumas pessoas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5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 lixo é tudo que não pode ser reciclado ou reutilizado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 lixo pode ser fonte de renda e pode ser utilizado para várias coisas artesanais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 lixo causa mau odor. Sugiro que devemos ter consciência onde jogamos o lixo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1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Tudo que não pode ser reaproveitado é lixo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Lixo é tudo aquilo que não queremos mais usar, mas pode servir para outras pessoas.</a:t>
                      </a:r>
                      <a:endParaRPr lang="pt-BR" sz="60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Lixo: é tudo que consumimos no dia, como embalagens de café, caixa de suco e todos os resíduos que acumulam ao nosso redor. </a:t>
                      </a:r>
                      <a:endParaRPr lang="pt-BR" sz="600" dirty="0">
                        <a:latin typeface="Times New Roman"/>
                        <a:ea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b="1" smtClean="0">
                <a:latin typeface="Arial" pitchFamily="34" charset="0"/>
                <a:cs typeface="Arial" pitchFamily="34" charset="0"/>
              </a:rPr>
              <a:t>CONCLUSÃO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b="1" dirty="0" smtClean="0">
                <a:latin typeface="Arial" pitchFamily="34" charset="0"/>
                <a:cs typeface="Arial" pitchFamily="34" charset="0"/>
              </a:rPr>
            </a:b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     A </a:t>
            </a:r>
            <a:r>
              <a:rPr lang="pt-BR" dirty="0" smtClean="0"/>
              <a:t>EA se mostra como uma importante opção que possibilita uma nova forma de olhar a relação homem x natureza.</a:t>
            </a:r>
          </a:p>
          <a:p>
            <a:pPr>
              <a:buNone/>
            </a:pPr>
            <a:r>
              <a:rPr lang="pt-BR" dirty="0" smtClean="0"/>
              <a:t>     A </a:t>
            </a:r>
            <a:r>
              <a:rPr lang="pt-BR" dirty="0" smtClean="0"/>
              <a:t>dotação dos sistemas de saneamento básico é obrigação do Estado, garantida na Política Federal de Saneamento básico, mas a solução ou a minimização de muitos problemas só é possível se a comunidade afetada estiver sensível à necessidade de mudanças. Este é o primeiro passo para que as pessoas se mobilizem e tomem atitudes concretas na busca das transformações almejadas.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793</Words>
  <Application>Microsoft Office PowerPoint</Application>
  <PresentationFormat>Apresentação na tela (4:3)</PresentationFormat>
  <Paragraphs>103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 EDUCAÇÃO AMBIENTAL PARA O PROCESSO DE CONHECIMENTO SOBRE SANEAMENTO: OFICINAS AMBIENTAIS PARA JOVENS DO ENSINO MÉDIO NO BAIRRO BOM JARDIM, EM FORTALEZA. </vt:lpstr>
      <vt:lpstr>Slide 2</vt:lpstr>
      <vt:lpstr>Objetivos específicos</vt:lpstr>
      <vt:lpstr>Material e Métodos</vt:lpstr>
      <vt:lpstr> Resultados</vt:lpstr>
      <vt:lpstr> Resultados</vt:lpstr>
      <vt:lpstr> Resultados</vt:lpstr>
      <vt:lpstr> Resultados</vt:lpstr>
      <vt:lpstr>CONCLUSÃO </vt:lpstr>
      <vt:lpstr>REFERÊNCIAS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Silva</dc:creator>
  <cp:lastModifiedBy>Flávia</cp:lastModifiedBy>
  <cp:revision>15</cp:revision>
  <dcterms:created xsi:type="dcterms:W3CDTF">2018-05-02T19:43:05Z</dcterms:created>
  <dcterms:modified xsi:type="dcterms:W3CDTF">2018-05-27T23:44:08Z</dcterms:modified>
</cp:coreProperties>
</file>