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4" Target="ppt/presentation.xml" Type="http://schemas.openxmlformats.org/officeDocument/2006/relationships/officeDocument"/><Relationship Id="rId3" Target="docProps/core.xml" Type="http://schemas.openxmlformats.org/package/2006/relationships/metadata/core-properties"/><Relationship Id="rId2" Target="docProps/app.xml" Type="http://schemas.openxmlformats.org/officeDocument/2006/relationships/extended-properties"/><Relationship Id="rId1" Target="docProps/thumbnail.jpeg" Type="http://schemas.openxmlformats.org/package/2006/relationships/metadata/thumbnai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5"/>
  </p:sldMasterIdLst>
  <p:handoutMasterIdLst>
    <p:handoutMasterId r:id="rId6"/>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x="9144000" cy="6858000" type="screen4x3"/>
  <p:notesSz cx="6858000" cy="9144000"/>
  <p:defaultTextStyle>
    <a:defPPr>
      <a:defRPr altLang="pt-BR" lang="pt-B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d="100" n="70"/>
          <a:sy d="100" n="70"/>
        </p:scale>
        <p:origin x="-1386" y="-66"/>
      </p:cViewPr>
      <p:guideLst>
        <p:guide orient="horz" pos="2160"/>
        <p:guide pos="2880"/>
      </p:guideLst>
    </p:cSldViewPr>
  </p:slideViewPr>
  <p:notesTextViewPr>
    <p:cViewPr>
      <p:scale>
        <a:sx d="1" n="1"/>
        <a:sy d="1" n="1"/>
      </p:scale>
      <p:origin x="0" y="0"/>
    </p:cViewPr>
  </p:notesTextViewPr>
  <p:notesViewPr>
    <p:cSldViewPr>
      <p:cViewPr varScale="1">
        <p:scale>
          <a:sx d="100" n="71"/>
          <a:sy d="100" n="71"/>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2" Target="slides/slide26.xml" Type="http://schemas.openxmlformats.org/officeDocument/2006/relationships/slide"/><Relationship Id="rId31" Target="slides/slide25.xml" Type="http://schemas.openxmlformats.org/officeDocument/2006/relationships/slide"/><Relationship Id="rId30" Target="slides/slide24.xml" Type="http://schemas.openxmlformats.org/officeDocument/2006/relationships/slide"/><Relationship Id="rId27" Target="slides/slide21.xml" Type="http://schemas.openxmlformats.org/officeDocument/2006/relationships/slide"/><Relationship Id="rId26" Target="slides/slide20.xml" Type="http://schemas.openxmlformats.org/officeDocument/2006/relationships/slide"/><Relationship Id="rId25" Target="slides/slide19.xml" Type="http://schemas.openxmlformats.org/officeDocument/2006/relationships/slide"/><Relationship Id="rId24" Target="slides/slide18.xml" Type="http://schemas.openxmlformats.org/officeDocument/2006/relationships/slide"/><Relationship Id="rId21" Target="slides/slide15.xml" Type="http://schemas.openxmlformats.org/officeDocument/2006/relationships/slide"/><Relationship Id="rId19" Target="slides/slide13.xml" Type="http://schemas.openxmlformats.org/officeDocument/2006/relationships/slide"/><Relationship Id="rId20" Target="slides/slide14.xml" Type="http://schemas.openxmlformats.org/officeDocument/2006/relationships/slide"/><Relationship Id="rId18" Target="slides/slide12.xml" Type="http://schemas.openxmlformats.org/officeDocument/2006/relationships/slide"/><Relationship Id="rId17" Target="slides/slide11.xml" Type="http://schemas.openxmlformats.org/officeDocument/2006/relationships/slide"/><Relationship Id="rId16" Target="slides/slide10.xml" Type="http://schemas.openxmlformats.org/officeDocument/2006/relationships/slide"/><Relationship Id="rId15" Target="slides/slide9.xml" Type="http://schemas.openxmlformats.org/officeDocument/2006/relationships/slide"/><Relationship Id="rId14" Target="slides/slide8.xml" Type="http://schemas.openxmlformats.org/officeDocument/2006/relationships/slide"/><Relationship Id="rId13" Target="slides/slide7.xml" Type="http://schemas.openxmlformats.org/officeDocument/2006/relationships/slide"/><Relationship Id="rId12" Target="slides/slide6.xml" Type="http://schemas.openxmlformats.org/officeDocument/2006/relationships/slide"/><Relationship Id="rId11" Target="slides/slide5.xml" Type="http://schemas.openxmlformats.org/officeDocument/2006/relationships/slide"/><Relationship Id="rId10" Target="slides/slide4.xml" Type="http://schemas.openxmlformats.org/officeDocument/2006/relationships/slide"/><Relationship Id="rId9" Target="slides/slide3.xml" Type="http://schemas.openxmlformats.org/officeDocument/2006/relationships/slide"/><Relationship Id="rId8" Target="slides/slide2.xml" Type="http://schemas.openxmlformats.org/officeDocument/2006/relationships/slide"/><Relationship Id="rId7" Target="slides/slide1.xml" Type="http://schemas.openxmlformats.org/officeDocument/2006/relationships/slide"/><Relationship Id="rId6" Target="handoutMasters/handoutMaster1.xml" Type="http://schemas.openxmlformats.org/officeDocument/2006/relationships/handoutMaster"/><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3" Target="slides/slide17.xml" Type="http://schemas.openxmlformats.org/officeDocument/2006/relationships/slide"/><Relationship Id="rId29" Target="slides/slide23.xml" Type="http://schemas.openxmlformats.org/officeDocument/2006/relationships/slide"/><Relationship Id="rId2" Target="viewProps.xml" Type="http://schemas.openxmlformats.org/officeDocument/2006/relationships/viewProps"/><Relationship Id="rId22" Target="slides/slide16.xml" Type="http://schemas.openxmlformats.org/officeDocument/2006/relationships/slide"/><Relationship Id="rId28" Target="slides/slide22.xml" Type="http://schemas.openxmlformats.org/officeDocument/2006/relationships/slide"/><Relationship Id="rId1" Target="theme/theme1.xml" Type="http://schemas.openxmlformats.org/officeDocument/2006/relationships/theme"/></Relationships>
</file>

<file path=ppt/handoutMasters/_rels/handoutMaster1.xml.rels><?xml version="1.0" encoding="UTF-8" standalone="yes"?><Relationships xmlns="http://schemas.openxmlformats.org/package/2006/relationships"><Relationship Id="rId1" Target="../theme/theme2.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sz="quarter" type="hdr"/>
          </p:nvPr>
        </p:nvSpPr>
        <p:spPr>
          <a:xfrm>
            <a:off x="0" y="0"/>
            <a:ext cx="2971800" cy="457200"/>
          </a:xfrm>
          <a:prstGeom prst="rect">
            <a:avLst/>
          </a:prstGeom>
        </p:spPr>
        <p:txBody>
          <a:bodyPr bIns="45720" lIns="91440" numCol="1" rIns="91440" rtlCol="0" tIns="45720" vert="horz"/>
          <a:lstStyle>
            <a:lvl1pPr algn="l">
              <a:defRPr sz="1200"/>
            </a:lvl1pPr>
          </a:lstStyle>
          <a:p>
            <a:endParaRPr altLang="pt-BR" lang="pt-BR"/>
          </a:p>
        </p:txBody>
      </p:sp>
      <p:sp>
        <p:nvSpPr>
          <p:cNvPr id="3" name="Espaço Reservado para Data 2"/>
          <p:cNvSpPr>
            <a:spLocks noGrp="1"/>
          </p:cNvSpPr>
          <p:nvPr>
            <p:ph idx="1" sz="quarter" type="dt"/>
          </p:nvPr>
        </p:nvSpPr>
        <p:spPr>
          <a:xfrm>
            <a:off x="3884613" y="0"/>
            <a:ext cx="2971800" cy="457200"/>
          </a:xfrm>
          <a:prstGeom prst="rect">
            <a:avLst/>
          </a:prstGeom>
        </p:spPr>
        <p:txBody>
          <a:bodyPr bIns="45720" lIns="91440" numCol="1" rIns="91440" rtlCol="0" tIns="45720" vert="horz"/>
          <a:lstStyle>
            <a:lvl1pPr algn="r">
              <a:defRPr sz="1200"/>
            </a:lvl1pPr>
          </a:lstStyle>
          <a:p>
            <a:fld id="{1F48AA22-89A4-4CA1-A2D4-78FB884F934E}" type="datetimeFigureOut">
              <a:rPr altLang="pt-BR" lang="pt-BR" smtClean="0"/>
              <a:t>06/05/2019</a:t>
            </a:fld>
            <a:endParaRPr altLang="pt-BR" lang="pt-BR"/>
          </a:p>
        </p:txBody>
      </p:sp>
      <p:sp>
        <p:nvSpPr>
          <p:cNvPr id="4" name="Espaço Reservado para Rodapé 3"/>
          <p:cNvSpPr>
            <a:spLocks noGrp="1"/>
          </p:cNvSpPr>
          <p:nvPr>
            <p:ph idx="2" sz="quarter" type="ftr"/>
          </p:nvPr>
        </p:nvSpPr>
        <p:spPr>
          <a:xfrm>
            <a:off x="0" y="8685213"/>
            <a:ext cx="2971800" cy="457200"/>
          </a:xfrm>
          <a:prstGeom prst="rect">
            <a:avLst/>
          </a:prstGeom>
        </p:spPr>
        <p:txBody>
          <a:bodyPr anchor="b" bIns="45720" lIns="91440" numCol="1" rIns="91440" rtlCol="0" tIns="45720" vert="horz"/>
          <a:lstStyle>
            <a:lvl1pPr algn="l">
              <a:defRPr sz="1200"/>
            </a:lvl1pPr>
          </a:lstStyle>
          <a:p>
            <a:endParaRPr altLang="pt-BR" lang="pt-BR"/>
          </a:p>
        </p:txBody>
      </p:sp>
      <p:sp>
        <p:nvSpPr>
          <p:cNvPr id="5" name="Espaço Reservado para Número de Slide 4"/>
          <p:cNvSpPr>
            <a:spLocks noGrp="1"/>
          </p:cNvSpPr>
          <p:nvPr>
            <p:ph idx="3" sz="quarter" type="sldNum"/>
          </p:nvPr>
        </p:nvSpPr>
        <p:spPr>
          <a:xfrm>
            <a:off x="3884613" y="8685213"/>
            <a:ext cx="2971800" cy="457200"/>
          </a:xfrm>
          <a:prstGeom prst="rect">
            <a:avLst/>
          </a:prstGeom>
        </p:spPr>
        <p:txBody>
          <a:bodyPr anchor="b" bIns="45720" lIns="91440" numCol="1" rIns="91440" rtlCol="0" tIns="45720" vert="horz"/>
          <a:lstStyle>
            <a:lvl1pPr algn="r">
              <a:defRPr sz="1200"/>
            </a:lvl1pPr>
          </a:lstStyle>
          <a:p>
            <a:fld id="{2FC3A9E8-EF9C-4540-ACF4-4051308097D5}" type="slidenum">
              <a:rPr altLang="pt-BR" lang="pt-BR" smtClean="0"/>
              <a:t>‹nº›</a:t>
            </a:fld>
            <a:endParaRPr altLang="pt-BR" lang="pt-BR"/>
          </a:p>
        </p:txBody>
      </p:sp>
    </p:spTree>
    <p:extLst>
      <p:ext uri="{BB962C8B-B14F-4D97-AF65-F5344CB8AC3E}">
        <p14:creationId xmlns:p14="http://schemas.microsoft.com/office/powerpoint/2010/main" val="3516508082"/>
      </p:ext>
    </p:extLst>
  </p:cSld>
  <p:clrMap accent1="accent1" accent2="accent2" accent3="accent3" accent4="accent4" accent5="accent5" accent6="accent6" bg1="lt1" bg2="lt2" folHlink="folHlink" hlink="hlink" tx1="dk1" tx2="dk2"/>
</p:handoutMaster>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numCol="1"/>
          <a:lstStyle/>
          <a:p>
            <a:r>
              <a:rPr altLang="pt-BR" lang="pt-BR" smtClean="0"/>
              <a:t>Clique para editar o título mestre</a:t>
            </a:r>
            <a:endParaRPr altLang="pt-BR" lang="pt-BR"/>
          </a:p>
        </p:txBody>
      </p:sp>
      <p:sp>
        <p:nvSpPr>
          <p:cNvPr id="3" name="Subtítulo 2"/>
          <p:cNvSpPr>
            <a:spLocks noGrp="1"/>
          </p:cNvSpPr>
          <p:nvPr>
            <p:ph idx="1" type="subTitle"/>
          </p:nvPr>
        </p:nvSpPr>
        <p:spPr>
          <a:xfrm>
            <a:off x="1371600" y="3886200"/>
            <a:ext cx="6400800" cy="1752600"/>
          </a:xfrm>
        </p:spPr>
        <p:txBody>
          <a:bodyPr numCol="1"/>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altLang="pt-BR" lang="pt-BR" smtClean="0"/>
              <a:t>Clique para editar o estilo do subtítulo mestre</a:t>
            </a:r>
            <a:endParaRPr altLang="pt-BR" lang="pt-BR"/>
          </a:p>
        </p:txBody>
      </p:sp>
      <p:sp>
        <p:nvSpPr>
          <p:cNvPr id="4" name="Espaço Reservado para Data 3"/>
          <p:cNvSpPr>
            <a:spLocks noGrp="1"/>
          </p:cNvSpPr>
          <p:nvPr>
            <p:ph idx="10" sz="half" type="dt"/>
          </p:nvPr>
        </p:nvSpPr>
        <p:spPr/>
        <p:txBody>
          <a:bodyPr numCol="1"/>
          <a:lstStyle/>
          <a:p>
            <a:fld id="{677C5135-C6EC-4FEB-97E1-E7A17BEAE96C}" type="datetimeFigureOut">
              <a:rPr altLang="pt-BR" lang="pt-BR" smtClean="0"/>
              <a:t>06/05/2019</a:t>
            </a:fld>
            <a:endParaRPr altLang="pt-BR" lang="pt-BR"/>
          </a:p>
        </p:txBody>
      </p:sp>
      <p:sp>
        <p:nvSpPr>
          <p:cNvPr id="5" name="Espaço Reservado para Rodapé 4"/>
          <p:cNvSpPr>
            <a:spLocks noGrp="1"/>
          </p:cNvSpPr>
          <p:nvPr>
            <p:ph idx="11" sz="quarter" type="ftr"/>
          </p:nvPr>
        </p:nvSpPr>
        <p:spPr/>
        <p:txBody>
          <a:bodyPr numCol="1"/>
          <a:lstStyle/>
          <a:p>
            <a:endParaRPr altLang="pt-BR" lang="pt-BR"/>
          </a:p>
        </p:txBody>
      </p:sp>
      <p:sp>
        <p:nvSpPr>
          <p:cNvPr id="6" name="Espaço Reservado para Número de Slide 5"/>
          <p:cNvSpPr>
            <a:spLocks noGrp="1"/>
          </p:cNvSpPr>
          <p:nvPr>
            <p:ph idx="12" sz="quarter" type="sldNum"/>
          </p:nvPr>
        </p:nvSpPr>
        <p:spPr/>
        <p:txBody>
          <a:bodyPr numCol="1"/>
          <a:lstStyle/>
          <a:p>
            <a:fld id="{AB1E68D5-6873-41D9-9B60-358195EC3482}" type="slidenum">
              <a:rPr altLang="pt-BR" lang="pt-BR" smtClean="0"/>
              <a:t>‹nº›</a:t>
            </a:fld>
            <a:endParaRPr altLang="pt-B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r>
              <a:rPr altLang="pt-BR" lang="pt-BR" smtClean="0"/>
              <a:t>Clique para editar o título mestre</a:t>
            </a:r>
            <a:endParaRPr altLang="pt-BR" lang="pt-BR"/>
          </a:p>
        </p:txBody>
      </p:sp>
      <p:sp>
        <p:nvSpPr>
          <p:cNvPr id="3" name="Espaço Reservado para Texto Vertical 2"/>
          <p:cNvSpPr>
            <a:spLocks noGrp="1"/>
          </p:cNvSpPr>
          <p:nvPr>
            <p:ph idx="1" orient="vert" type="body"/>
          </p:nvPr>
        </p:nvSpPr>
        <p:spPr/>
        <p:txBody>
          <a:bodyPr numCol="1" vert="eaVert"/>
          <a:lstStyle/>
          <a:p>
            <a:pPr lvl="0"/>
            <a:r>
              <a:rPr altLang="pt-BR" lang="pt-BR" smtClean="0"/>
              <a:t>Clique para editar o texto mestre</a:t>
            </a:r>
          </a:p>
          <a:p>
            <a:pPr lvl="1"/>
            <a:r>
              <a:rPr altLang="pt-BR" lang="pt-BR" smtClean="0"/>
              <a:t>Segundo nível</a:t>
            </a:r>
          </a:p>
          <a:p>
            <a:pPr lvl="2"/>
            <a:r>
              <a:rPr altLang="pt-BR" lang="pt-BR" smtClean="0"/>
              <a:t>Terceiro nível</a:t>
            </a:r>
          </a:p>
          <a:p>
            <a:pPr lvl="3"/>
            <a:r>
              <a:rPr altLang="pt-BR" lang="pt-BR" smtClean="0"/>
              <a:t>Quarto nível</a:t>
            </a:r>
          </a:p>
          <a:p>
            <a:pPr lvl="4"/>
            <a:r>
              <a:rPr altLang="pt-BR" lang="pt-BR" smtClean="0"/>
              <a:t>Quinto nível</a:t>
            </a:r>
            <a:endParaRPr altLang="pt-BR" lang="pt-BR"/>
          </a:p>
        </p:txBody>
      </p:sp>
      <p:sp>
        <p:nvSpPr>
          <p:cNvPr id="4" name="Espaço Reservado para Data 3"/>
          <p:cNvSpPr>
            <a:spLocks noGrp="1"/>
          </p:cNvSpPr>
          <p:nvPr>
            <p:ph idx="10" sz="half" type="dt"/>
          </p:nvPr>
        </p:nvSpPr>
        <p:spPr/>
        <p:txBody>
          <a:bodyPr numCol="1"/>
          <a:lstStyle/>
          <a:p>
            <a:fld id="{677C5135-C6EC-4FEB-97E1-E7A17BEAE96C}" type="datetimeFigureOut">
              <a:rPr altLang="pt-BR" lang="pt-BR" smtClean="0"/>
              <a:t>06/05/2019</a:t>
            </a:fld>
            <a:endParaRPr altLang="pt-BR" lang="pt-BR"/>
          </a:p>
        </p:txBody>
      </p:sp>
      <p:sp>
        <p:nvSpPr>
          <p:cNvPr id="5" name="Espaço Reservado para Rodapé 4"/>
          <p:cNvSpPr>
            <a:spLocks noGrp="1"/>
          </p:cNvSpPr>
          <p:nvPr>
            <p:ph idx="11" sz="quarter" type="ftr"/>
          </p:nvPr>
        </p:nvSpPr>
        <p:spPr/>
        <p:txBody>
          <a:bodyPr numCol="1"/>
          <a:lstStyle/>
          <a:p>
            <a:endParaRPr altLang="pt-BR" lang="pt-BR"/>
          </a:p>
        </p:txBody>
      </p:sp>
      <p:sp>
        <p:nvSpPr>
          <p:cNvPr id="6" name="Espaço Reservado para Número de Slide 5"/>
          <p:cNvSpPr>
            <a:spLocks noGrp="1"/>
          </p:cNvSpPr>
          <p:nvPr>
            <p:ph idx="12" sz="quarter" type="sldNum"/>
          </p:nvPr>
        </p:nvSpPr>
        <p:spPr/>
        <p:txBody>
          <a:bodyPr numCol="1"/>
          <a:lstStyle/>
          <a:p>
            <a:fld id="{AB1E68D5-6873-41D9-9B60-358195EC3482}" type="slidenum">
              <a:rPr altLang="pt-BR" lang="pt-BR" smtClean="0"/>
              <a:t>‹nº›</a:t>
            </a:fld>
            <a:endParaRPr altLang="pt-B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Título e texto verticais">
    <p:spTree>
      <p:nvGrpSpPr>
        <p:cNvPr id="1" name=""/>
        <p:cNvGrpSpPr/>
        <p:nvPr/>
      </p:nvGrpSpPr>
      <p:grpSpPr>
        <a:xfrm>
          <a:off x="0" y="0"/>
          <a:ext cx="0" cy="0"/>
          <a:chOff x="0" y="0"/>
          <a:chExt cx="0" cy="0"/>
        </a:xfrm>
      </p:grpSpPr>
      <p:sp>
        <p:nvSpPr>
          <p:cNvPr id="2" name="Título Vertical 1"/>
          <p:cNvSpPr>
            <a:spLocks noGrp="1"/>
          </p:cNvSpPr>
          <p:nvPr>
            <p:ph orient="vert" type="title"/>
          </p:nvPr>
        </p:nvSpPr>
        <p:spPr>
          <a:xfrm>
            <a:off x="6629400" y="274640"/>
            <a:ext cx="2057400" cy="5851525"/>
          </a:xfrm>
        </p:spPr>
        <p:txBody>
          <a:bodyPr numCol="1" vert="eaVert"/>
          <a:lstStyle/>
          <a:p>
            <a:r>
              <a:rPr altLang="pt-BR" lang="pt-BR" smtClean="0"/>
              <a:t>Clique para editar o título mestre</a:t>
            </a:r>
            <a:endParaRPr altLang="pt-BR" lang="pt-BR"/>
          </a:p>
        </p:txBody>
      </p:sp>
      <p:sp>
        <p:nvSpPr>
          <p:cNvPr id="3" name="Espaço Reservado para Texto Vertical 2"/>
          <p:cNvSpPr>
            <a:spLocks noGrp="1"/>
          </p:cNvSpPr>
          <p:nvPr>
            <p:ph idx="1" orient="vert" type="body"/>
          </p:nvPr>
        </p:nvSpPr>
        <p:spPr>
          <a:xfrm>
            <a:off x="457200" y="274640"/>
            <a:ext cx="6019800" cy="5851525"/>
          </a:xfrm>
        </p:spPr>
        <p:txBody>
          <a:bodyPr numCol="1" vert="eaVert"/>
          <a:lstStyle/>
          <a:p>
            <a:pPr lvl="0"/>
            <a:r>
              <a:rPr altLang="pt-BR" lang="pt-BR" smtClean="0"/>
              <a:t>Clique para editar o texto mestre</a:t>
            </a:r>
          </a:p>
          <a:p>
            <a:pPr lvl="1"/>
            <a:r>
              <a:rPr altLang="pt-BR" lang="pt-BR" smtClean="0"/>
              <a:t>Segundo nível</a:t>
            </a:r>
          </a:p>
          <a:p>
            <a:pPr lvl="2"/>
            <a:r>
              <a:rPr altLang="pt-BR" lang="pt-BR" smtClean="0"/>
              <a:t>Terceiro nível</a:t>
            </a:r>
          </a:p>
          <a:p>
            <a:pPr lvl="3"/>
            <a:r>
              <a:rPr altLang="pt-BR" lang="pt-BR" smtClean="0"/>
              <a:t>Quarto nível</a:t>
            </a:r>
          </a:p>
          <a:p>
            <a:pPr lvl="4"/>
            <a:r>
              <a:rPr altLang="pt-BR" lang="pt-BR" smtClean="0"/>
              <a:t>Quinto nível</a:t>
            </a:r>
            <a:endParaRPr altLang="pt-BR" lang="pt-BR"/>
          </a:p>
        </p:txBody>
      </p:sp>
      <p:sp>
        <p:nvSpPr>
          <p:cNvPr id="4" name="Espaço Reservado para Data 3"/>
          <p:cNvSpPr>
            <a:spLocks noGrp="1"/>
          </p:cNvSpPr>
          <p:nvPr>
            <p:ph idx="10" sz="half" type="dt"/>
          </p:nvPr>
        </p:nvSpPr>
        <p:spPr/>
        <p:txBody>
          <a:bodyPr numCol="1"/>
          <a:lstStyle/>
          <a:p>
            <a:fld id="{677C5135-C6EC-4FEB-97E1-E7A17BEAE96C}" type="datetimeFigureOut">
              <a:rPr altLang="pt-BR" lang="pt-BR" smtClean="0"/>
              <a:t>06/05/2019</a:t>
            </a:fld>
            <a:endParaRPr altLang="pt-BR" lang="pt-BR"/>
          </a:p>
        </p:txBody>
      </p:sp>
      <p:sp>
        <p:nvSpPr>
          <p:cNvPr id="5" name="Espaço Reservado para Rodapé 4"/>
          <p:cNvSpPr>
            <a:spLocks noGrp="1"/>
          </p:cNvSpPr>
          <p:nvPr>
            <p:ph idx="11" sz="quarter" type="ftr"/>
          </p:nvPr>
        </p:nvSpPr>
        <p:spPr/>
        <p:txBody>
          <a:bodyPr numCol="1"/>
          <a:lstStyle/>
          <a:p>
            <a:endParaRPr altLang="pt-BR" lang="pt-BR"/>
          </a:p>
        </p:txBody>
      </p:sp>
      <p:sp>
        <p:nvSpPr>
          <p:cNvPr id="6" name="Espaço Reservado para Número de Slide 5"/>
          <p:cNvSpPr>
            <a:spLocks noGrp="1"/>
          </p:cNvSpPr>
          <p:nvPr>
            <p:ph idx="12" sz="quarter" type="sldNum"/>
          </p:nvPr>
        </p:nvSpPr>
        <p:spPr/>
        <p:txBody>
          <a:bodyPr numCol="1"/>
          <a:lstStyle/>
          <a:p>
            <a:fld id="{AB1E68D5-6873-41D9-9B60-358195EC3482}" type="slidenum">
              <a:rPr altLang="pt-BR" lang="pt-BR" smtClean="0"/>
              <a:t>‹nº›</a:t>
            </a:fld>
            <a:endParaRPr altLang="pt-B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r>
              <a:rPr altLang="pt-BR" lang="pt-BR" smtClean="0"/>
              <a:t>Clique para editar o título mestre</a:t>
            </a:r>
            <a:endParaRPr altLang="pt-BR" lang="pt-BR"/>
          </a:p>
        </p:txBody>
      </p:sp>
      <p:sp>
        <p:nvSpPr>
          <p:cNvPr id="3" name="Espaço Reservado para Conteúdo 2"/>
          <p:cNvSpPr>
            <a:spLocks noGrp="1"/>
          </p:cNvSpPr>
          <p:nvPr>
            <p:ph idx="1"/>
          </p:nvPr>
        </p:nvSpPr>
        <p:spPr/>
        <p:txBody>
          <a:bodyPr numCol="1"/>
          <a:lstStyle/>
          <a:p>
            <a:pPr lvl="0"/>
            <a:r>
              <a:rPr altLang="pt-BR" lang="pt-BR" smtClean="0"/>
              <a:t>Clique para editar o texto mestre</a:t>
            </a:r>
          </a:p>
          <a:p>
            <a:pPr lvl="1"/>
            <a:r>
              <a:rPr altLang="pt-BR" lang="pt-BR" smtClean="0"/>
              <a:t>Segundo nível</a:t>
            </a:r>
          </a:p>
          <a:p>
            <a:pPr lvl="2"/>
            <a:r>
              <a:rPr altLang="pt-BR" lang="pt-BR" smtClean="0"/>
              <a:t>Terceiro nível</a:t>
            </a:r>
          </a:p>
          <a:p>
            <a:pPr lvl="3"/>
            <a:r>
              <a:rPr altLang="pt-BR" lang="pt-BR" smtClean="0"/>
              <a:t>Quarto nível</a:t>
            </a:r>
          </a:p>
          <a:p>
            <a:pPr lvl="4"/>
            <a:r>
              <a:rPr altLang="pt-BR" lang="pt-BR" smtClean="0"/>
              <a:t>Quinto nível</a:t>
            </a:r>
            <a:endParaRPr altLang="pt-BR" lang="pt-BR"/>
          </a:p>
        </p:txBody>
      </p:sp>
      <p:sp>
        <p:nvSpPr>
          <p:cNvPr id="4" name="Espaço Reservado para Data 3"/>
          <p:cNvSpPr>
            <a:spLocks noGrp="1"/>
          </p:cNvSpPr>
          <p:nvPr>
            <p:ph idx="10" sz="half" type="dt"/>
          </p:nvPr>
        </p:nvSpPr>
        <p:spPr/>
        <p:txBody>
          <a:bodyPr numCol="1"/>
          <a:lstStyle/>
          <a:p>
            <a:fld id="{677C5135-C6EC-4FEB-97E1-E7A17BEAE96C}" type="datetimeFigureOut">
              <a:rPr altLang="pt-BR" lang="pt-BR" smtClean="0"/>
              <a:t>06/05/2019</a:t>
            </a:fld>
            <a:endParaRPr altLang="pt-BR" lang="pt-BR"/>
          </a:p>
        </p:txBody>
      </p:sp>
      <p:sp>
        <p:nvSpPr>
          <p:cNvPr id="5" name="Espaço Reservado para Rodapé 4"/>
          <p:cNvSpPr>
            <a:spLocks noGrp="1"/>
          </p:cNvSpPr>
          <p:nvPr>
            <p:ph idx="11" sz="quarter" type="ftr"/>
          </p:nvPr>
        </p:nvSpPr>
        <p:spPr/>
        <p:txBody>
          <a:bodyPr numCol="1"/>
          <a:lstStyle/>
          <a:p>
            <a:endParaRPr altLang="pt-BR" lang="pt-BR"/>
          </a:p>
        </p:txBody>
      </p:sp>
      <p:sp>
        <p:nvSpPr>
          <p:cNvPr id="6" name="Espaço Reservado para Número de Slide 5"/>
          <p:cNvSpPr>
            <a:spLocks noGrp="1"/>
          </p:cNvSpPr>
          <p:nvPr>
            <p:ph idx="12" sz="quarter" type="sldNum"/>
          </p:nvPr>
        </p:nvSpPr>
        <p:spPr/>
        <p:txBody>
          <a:bodyPr numCol="1"/>
          <a:lstStyle/>
          <a:p>
            <a:fld id="{AB1E68D5-6873-41D9-9B60-358195EC3482}" type="slidenum">
              <a:rPr altLang="pt-BR" lang="pt-BR" smtClean="0"/>
              <a:t>‹nº›</a:t>
            </a:fld>
            <a:endParaRPr altLang="pt-B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numCol="1"/>
          <a:lstStyle>
            <a:lvl1pPr algn="l">
              <a:defRPr b="1" cap="all" sz="4000"/>
            </a:lvl1pPr>
          </a:lstStyle>
          <a:p>
            <a:r>
              <a:rPr altLang="pt-BR" lang="pt-BR" smtClean="0"/>
              <a:t>Clique para editar o título mestre</a:t>
            </a:r>
            <a:endParaRPr altLang="pt-BR" lang="pt-BR"/>
          </a:p>
        </p:txBody>
      </p:sp>
      <p:sp>
        <p:nvSpPr>
          <p:cNvPr id="3" name="Espaço Reservado para Texto 2"/>
          <p:cNvSpPr>
            <a:spLocks noGrp="1"/>
          </p:cNvSpPr>
          <p:nvPr>
            <p:ph idx="1" type="body"/>
          </p:nvPr>
        </p:nvSpPr>
        <p:spPr>
          <a:xfrm>
            <a:off x="722313" y="2906713"/>
            <a:ext cx="7772400" cy="1500187"/>
          </a:xfrm>
        </p:spPr>
        <p:txBody>
          <a:bodyPr anchor="b" numCol="1"/>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altLang="pt-BR" lang="pt-BR" smtClean="0"/>
              <a:t>Clique para editar o texto mestre</a:t>
            </a:r>
          </a:p>
        </p:txBody>
      </p:sp>
      <p:sp>
        <p:nvSpPr>
          <p:cNvPr id="4" name="Espaço Reservado para Data 3"/>
          <p:cNvSpPr>
            <a:spLocks noGrp="1"/>
          </p:cNvSpPr>
          <p:nvPr>
            <p:ph idx="10" sz="half" type="dt"/>
          </p:nvPr>
        </p:nvSpPr>
        <p:spPr/>
        <p:txBody>
          <a:bodyPr numCol="1"/>
          <a:lstStyle/>
          <a:p>
            <a:fld id="{677C5135-C6EC-4FEB-97E1-E7A17BEAE96C}" type="datetimeFigureOut">
              <a:rPr altLang="pt-BR" lang="pt-BR" smtClean="0"/>
              <a:t>06/05/2019</a:t>
            </a:fld>
            <a:endParaRPr altLang="pt-BR" lang="pt-BR"/>
          </a:p>
        </p:txBody>
      </p:sp>
      <p:sp>
        <p:nvSpPr>
          <p:cNvPr id="5" name="Espaço Reservado para Rodapé 4"/>
          <p:cNvSpPr>
            <a:spLocks noGrp="1"/>
          </p:cNvSpPr>
          <p:nvPr>
            <p:ph idx="11" sz="quarter" type="ftr"/>
          </p:nvPr>
        </p:nvSpPr>
        <p:spPr/>
        <p:txBody>
          <a:bodyPr numCol="1"/>
          <a:lstStyle/>
          <a:p>
            <a:endParaRPr altLang="pt-BR" lang="pt-BR"/>
          </a:p>
        </p:txBody>
      </p:sp>
      <p:sp>
        <p:nvSpPr>
          <p:cNvPr id="6" name="Espaço Reservado para Número de Slide 5"/>
          <p:cNvSpPr>
            <a:spLocks noGrp="1"/>
          </p:cNvSpPr>
          <p:nvPr>
            <p:ph idx="12" sz="quarter" type="sldNum"/>
          </p:nvPr>
        </p:nvSpPr>
        <p:spPr/>
        <p:txBody>
          <a:bodyPr numCol="1"/>
          <a:lstStyle/>
          <a:p>
            <a:fld id="{AB1E68D5-6873-41D9-9B60-358195EC3482}" type="slidenum">
              <a:rPr altLang="pt-BR" lang="pt-BR" smtClean="0"/>
              <a:t>‹nº›</a:t>
            </a:fld>
            <a:endParaRPr altLang="pt-B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r>
              <a:rPr altLang="pt-BR" lang="pt-BR" smtClean="0"/>
              <a:t>Clique para editar o título mestre</a:t>
            </a:r>
            <a:endParaRPr altLang="pt-BR" lang="pt-BR"/>
          </a:p>
        </p:txBody>
      </p:sp>
      <p:sp>
        <p:nvSpPr>
          <p:cNvPr id="3" name="Espaço Reservado para Conteúdo 2"/>
          <p:cNvSpPr>
            <a:spLocks noGrp="1"/>
          </p:cNvSpPr>
          <p:nvPr>
            <p:ph idx="1" sz="half"/>
          </p:nvPr>
        </p:nvSpPr>
        <p:spPr>
          <a:xfrm>
            <a:off x="457201" y="1600202"/>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altLang="pt-BR" lang="pt-BR" smtClean="0"/>
              <a:t>Clique para editar o texto mestre</a:t>
            </a:r>
          </a:p>
          <a:p>
            <a:pPr lvl="1"/>
            <a:r>
              <a:rPr altLang="pt-BR" lang="pt-BR" smtClean="0"/>
              <a:t>Segundo nível</a:t>
            </a:r>
          </a:p>
          <a:p>
            <a:pPr lvl="2"/>
            <a:r>
              <a:rPr altLang="pt-BR" lang="pt-BR" smtClean="0"/>
              <a:t>Terceiro nível</a:t>
            </a:r>
          </a:p>
          <a:p>
            <a:pPr lvl="3"/>
            <a:r>
              <a:rPr altLang="pt-BR" lang="pt-BR" smtClean="0"/>
              <a:t>Quarto nível</a:t>
            </a:r>
          </a:p>
          <a:p>
            <a:pPr lvl="4"/>
            <a:r>
              <a:rPr altLang="pt-BR" lang="pt-BR" smtClean="0"/>
              <a:t>Quinto nível</a:t>
            </a:r>
            <a:endParaRPr altLang="pt-BR" lang="pt-BR"/>
          </a:p>
        </p:txBody>
      </p:sp>
      <p:sp>
        <p:nvSpPr>
          <p:cNvPr id="4" name="Espaço Reservado para Conteúdo 3"/>
          <p:cNvSpPr>
            <a:spLocks noGrp="1"/>
          </p:cNvSpPr>
          <p:nvPr>
            <p:ph idx="2" sz="half"/>
          </p:nvPr>
        </p:nvSpPr>
        <p:spPr>
          <a:xfrm>
            <a:off x="4648200" y="1600202"/>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altLang="pt-BR" lang="pt-BR" smtClean="0"/>
              <a:t>Clique para editar o texto mestre</a:t>
            </a:r>
          </a:p>
          <a:p>
            <a:pPr lvl="1"/>
            <a:r>
              <a:rPr altLang="pt-BR" lang="pt-BR" smtClean="0"/>
              <a:t>Segundo nível</a:t>
            </a:r>
          </a:p>
          <a:p>
            <a:pPr lvl="2"/>
            <a:r>
              <a:rPr altLang="pt-BR" lang="pt-BR" smtClean="0"/>
              <a:t>Terceiro nível</a:t>
            </a:r>
          </a:p>
          <a:p>
            <a:pPr lvl="3"/>
            <a:r>
              <a:rPr altLang="pt-BR" lang="pt-BR" smtClean="0"/>
              <a:t>Quarto nível</a:t>
            </a:r>
          </a:p>
          <a:p>
            <a:pPr lvl="4"/>
            <a:r>
              <a:rPr altLang="pt-BR" lang="pt-BR" smtClean="0"/>
              <a:t>Quinto nível</a:t>
            </a:r>
            <a:endParaRPr altLang="pt-BR" lang="pt-BR"/>
          </a:p>
        </p:txBody>
      </p:sp>
      <p:sp>
        <p:nvSpPr>
          <p:cNvPr id="5" name="Espaço Reservado para Data 4"/>
          <p:cNvSpPr>
            <a:spLocks noGrp="1"/>
          </p:cNvSpPr>
          <p:nvPr>
            <p:ph idx="10" sz="half" type="dt"/>
          </p:nvPr>
        </p:nvSpPr>
        <p:spPr/>
        <p:txBody>
          <a:bodyPr numCol="1"/>
          <a:lstStyle/>
          <a:p>
            <a:fld id="{677C5135-C6EC-4FEB-97E1-E7A17BEAE96C}" type="datetimeFigureOut">
              <a:rPr altLang="pt-BR" lang="pt-BR" smtClean="0"/>
              <a:t>06/05/2019</a:t>
            </a:fld>
            <a:endParaRPr altLang="pt-BR" lang="pt-BR"/>
          </a:p>
        </p:txBody>
      </p:sp>
      <p:sp>
        <p:nvSpPr>
          <p:cNvPr id="6" name="Espaço Reservado para Rodapé 5"/>
          <p:cNvSpPr>
            <a:spLocks noGrp="1"/>
          </p:cNvSpPr>
          <p:nvPr>
            <p:ph idx="11" sz="quarter" type="ftr"/>
          </p:nvPr>
        </p:nvSpPr>
        <p:spPr/>
        <p:txBody>
          <a:bodyPr numCol="1"/>
          <a:lstStyle/>
          <a:p>
            <a:endParaRPr altLang="pt-BR" lang="pt-BR"/>
          </a:p>
        </p:txBody>
      </p:sp>
      <p:sp>
        <p:nvSpPr>
          <p:cNvPr id="7" name="Espaço Reservado para Número de Slide 6"/>
          <p:cNvSpPr>
            <a:spLocks noGrp="1"/>
          </p:cNvSpPr>
          <p:nvPr>
            <p:ph idx="12" sz="quarter" type="sldNum"/>
          </p:nvPr>
        </p:nvSpPr>
        <p:spPr/>
        <p:txBody>
          <a:bodyPr numCol="1"/>
          <a:lstStyle/>
          <a:p>
            <a:fld id="{AB1E68D5-6873-41D9-9B60-358195EC3482}" type="slidenum">
              <a:rPr altLang="pt-BR" lang="pt-BR" smtClean="0"/>
              <a:t>‹nº›</a:t>
            </a:fld>
            <a:endParaRPr altLang="pt-B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lvl1pPr>
              <a:defRPr/>
            </a:lvl1pPr>
          </a:lstStyle>
          <a:p>
            <a:r>
              <a:rPr altLang="pt-BR" lang="pt-BR" smtClean="0"/>
              <a:t>Clique para editar o título mestre</a:t>
            </a:r>
            <a:endParaRPr altLang="pt-BR" lang="pt-BR"/>
          </a:p>
        </p:txBody>
      </p:sp>
      <p:sp>
        <p:nvSpPr>
          <p:cNvPr id="3" name="Espaço Reservado para Texto 2"/>
          <p:cNvSpPr>
            <a:spLocks noGrp="1"/>
          </p:cNvSpPr>
          <p:nvPr>
            <p:ph idx="1" type="body"/>
          </p:nvPr>
        </p:nvSpPr>
        <p:spPr>
          <a:xfrm>
            <a:off x="457201" y="1535113"/>
            <a:ext cx="4040188"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pt-BR" lang="pt-BR" smtClean="0"/>
              <a:t>Clique para editar o texto mestre</a:t>
            </a:r>
          </a:p>
        </p:txBody>
      </p:sp>
      <p:sp>
        <p:nvSpPr>
          <p:cNvPr id="4" name="Espaço Reservado para Conteúdo 3"/>
          <p:cNvSpPr>
            <a:spLocks noGrp="1"/>
          </p:cNvSpPr>
          <p:nvPr>
            <p:ph idx="2" sz="half"/>
          </p:nvPr>
        </p:nvSpPr>
        <p:spPr>
          <a:xfrm>
            <a:off x="457201"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ltLang="pt-BR" lang="pt-BR" smtClean="0"/>
              <a:t>Clique para editar o texto mestre</a:t>
            </a:r>
          </a:p>
          <a:p>
            <a:pPr lvl="1"/>
            <a:r>
              <a:rPr altLang="pt-BR" lang="pt-BR" smtClean="0"/>
              <a:t>Segundo nível</a:t>
            </a:r>
          </a:p>
          <a:p>
            <a:pPr lvl="2"/>
            <a:r>
              <a:rPr altLang="pt-BR" lang="pt-BR" smtClean="0"/>
              <a:t>Terceiro nível</a:t>
            </a:r>
          </a:p>
          <a:p>
            <a:pPr lvl="3"/>
            <a:r>
              <a:rPr altLang="pt-BR" lang="pt-BR" smtClean="0"/>
              <a:t>Quarto nível</a:t>
            </a:r>
          </a:p>
          <a:p>
            <a:pPr lvl="4"/>
            <a:r>
              <a:rPr altLang="pt-BR" lang="pt-BR" smtClean="0"/>
              <a:t>Quinto nível</a:t>
            </a:r>
            <a:endParaRPr altLang="pt-BR" lang="pt-BR"/>
          </a:p>
        </p:txBody>
      </p:sp>
      <p:sp>
        <p:nvSpPr>
          <p:cNvPr id="5" name="Espaço Reservado para Texto 4"/>
          <p:cNvSpPr>
            <a:spLocks noGrp="1"/>
          </p:cNvSpPr>
          <p:nvPr>
            <p:ph idx="3" sz="quarter" type="body"/>
          </p:nvPr>
        </p:nvSpPr>
        <p:spPr>
          <a:xfrm>
            <a:off x="4645026" y="1535113"/>
            <a:ext cx="4041775"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pt-BR" lang="pt-BR" smtClean="0"/>
              <a:t>Clique para editar o texto mestre</a:t>
            </a:r>
          </a:p>
        </p:txBody>
      </p:sp>
      <p:sp>
        <p:nvSpPr>
          <p:cNvPr id="6" name="Espaço Reservado para Conteúdo 5"/>
          <p:cNvSpPr>
            <a:spLocks noGrp="1"/>
          </p:cNvSpPr>
          <p:nvPr>
            <p:ph idx="4" sz="quarter"/>
          </p:nvPr>
        </p:nvSpPr>
        <p:spPr>
          <a:xfrm>
            <a:off x="4645026"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ltLang="pt-BR" lang="pt-BR" smtClean="0"/>
              <a:t>Clique para editar o texto mestre</a:t>
            </a:r>
          </a:p>
          <a:p>
            <a:pPr lvl="1"/>
            <a:r>
              <a:rPr altLang="pt-BR" lang="pt-BR" smtClean="0"/>
              <a:t>Segundo nível</a:t>
            </a:r>
          </a:p>
          <a:p>
            <a:pPr lvl="2"/>
            <a:r>
              <a:rPr altLang="pt-BR" lang="pt-BR" smtClean="0"/>
              <a:t>Terceiro nível</a:t>
            </a:r>
          </a:p>
          <a:p>
            <a:pPr lvl="3"/>
            <a:r>
              <a:rPr altLang="pt-BR" lang="pt-BR" smtClean="0"/>
              <a:t>Quarto nível</a:t>
            </a:r>
          </a:p>
          <a:p>
            <a:pPr lvl="4"/>
            <a:r>
              <a:rPr altLang="pt-BR" lang="pt-BR" smtClean="0"/>
              <a:t>Quinto nível</a:t>
            </a:r>
            <a:endParaRPr altLang="pt-BR" lang="pt-BR"/>
          </a:p>
        </p:txBody>
      </p:sp>
      <p:sp>
        <p:nvSpPr>
          <p:cNvPr id="7" name="Espaço Reservado para Data 6"/>
          <p:cNvSpPr>
            <a:spLocks noGrp="1"/>
          </p:cNvSpPr>
          <p:nvPr>
            <p:ph idx="10" sz="half" type="dt"/>
          </p:nvPr>
        </p:nvSpPr>
        <p:spPr/>
        <p:txBody>
          <a:bodyPr numCol="1"/>
          <a:lstStyle/>
          <a:p>
            <a:fld id="{677C5135-C6EC-4FEB-97E1-E7A17BEAE96C}" type="datetimeFigureOut">
              <a:rPr altLang="pt-BR" lang="pt-BR" smtClean="0"/>
              <a:t>06/05/2019</a:t>
            </a:fld>
            <a:endParaRPr altLang="pt-BR" lang="pt-BR"/>
          </a:p>
        </p:txBody>
      </p:sp>
      <p:sp>
        <p:nvSpPr>
          <p:cNvPr id="8" name="Espaço Reservado para Rodapé 7"/>
          <p:cNvSpPr>
            <a:spLocks noGrp="1"/>
          </p:cNvSpPr>
          <p:nvPr>
            <p:ph idx="11" sz="quarter" type="ftr"/>
          </p:nvPr>
        </p:nvSpPr>
        <p:spPr/>
        <p:txBody>
          <a:bodyPr numCol="1"/>
          <a:lstStyle/>
          <a:p>
            <a:endParaRPr altLang="pt-BR" lang="pt-BR"/>
          </a:p>
        </p:txBody>
      </p:sp>
      <p:sp>
        <p:nvSpPr>
          <p:cNvPr id="9" name="Espaço Reservado para Número de Slide 8"/>
          <p:cNvSpPr>
            <a:spLocks noGrp="1"/>
          </p:cNvSpPr>
          <p:nvPr>
            <p:ph idx="12" sz="quarter" type="sldNum"/>
          </p:nvPr>
        </p:nvSpPr>
        <p:spPr/>
        <p:txBody>
          <a:bodyPr numCol="1"/>
          <a:lstStyle/>
          <a:p>
            <a:fld id="{AB1E68D5-6873-41D9-9B60-358195EC3482}" type="slidenum">
              <a:rPr altLang="pt-BR" lang="pt-BR" smtClean="0"/>
              <a:t>‹nº›</a:t>
            </a:fld>
            <a:endParaRPr altLang="pt-B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r>
              <a:rPr altLang="pt-BR" lang="pt-BR" smtClean="0"/>
              <a:t>Clique para editar o título mestre</a:t>
            </a:r>
            <a:endParaRPr altLang="pt-BR" lang="pt-BR"/>
          </a:p>
        </p:txBody>
      </p:sp>
      <p:sp>
        <p:nvSpPr>
          <p:cNvPr id="3" name="Espaço Reservado para Data 2"/>
          <p:cNvSpPr>
            <a:spLocks noGrp="1"/>
          </p:cNvSpPr>
          <p:nvPr>
            <p:ph idx="10" sz="half" type="dt"/>
          </p:nvPr>
        </p:nvSpPr>
        <p:spPr/>
        <p:txBody>
          <a:bodyPr numCol="1"/>
          <a:lstStyle/>
          <a:p>
            <a:fld id="{677C5135-C6EC-4FEB-97E1-E7A17BEAE96C}" type="datetimeFigureOut">
              <a:rPr altLang="pt-BR" lang="pt-BR" smtClean="0"/>
              <a:t>06/05/2019</a:t>
            </a:fld>
            <a:endParaRPr altLang="pt-BR" lang="pt-BR"/>
          </a:p>
        </p:txBody>
      </p:sp>
      <p:sp>
        <p:nvSpPr>
          <p:cNvPr id="4" name="Espaço Reservado para Rodapé 3"/>
          <p:cNvSpPr>
            <a:spLocks noGrp="1"/>
          </p:cNvSpPr>
          <p:nvPr>
            <p:ph idx="11" sz="quarter" type="ftr"/>
          </p:nvPr>
        </p:nvSpPr>
        <p:spPr/>
        <p:txBody>
          <a:bodyPr numCol="1"/>
          <a:lstStyle/>
          <a:p>
            <a:endParaRPr altLang="pt-BR" lang="pt-BR"/>
          </a:p>
        </p:txBody>
      </p:sp>
      <p:sp>
        <p:nvSpPr>
          <p:cNvPr id="5" name="Espaço Reservado para Número de Slide 4"/>
          <p:cNvSpPr>
            <a:spLocks noGrp="1"/>
          </p:cNvSpPr>
          <p:nvPr>
            <p:ph idx="12" sz="quarter" type="sldNum"/>
          </p:nvPr>
        </p:nvSpPr>
        <p:spPr/>
        <p:txBody>
          <a:bodyPr numCol="1"/>
          <a:lstStyle/>
          <a:p>
            <a:fld id="{AB1E68D5-6873-41D9-9B60-358195EC3482}" type="slidenum">
              <a:rPr altLang="pt-BR" lang="pt-BR" smtClean="0"/>
              <a:t>‹nº›</a:t>
            </a:fld>
            <a:endParaRPr altLang="pt-B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Em branco">
    <p:spTree>
      <p:nvGrpSpPr>
        <p:cNvPr id="1" name=""/>
        <p:cNvGrpSpPr/>
        <p:nvPr/>
      </p:nvGrpSpPr>
      <p:grpSpPr>
        <a:xfrm>
          <a:off x="0" y="0"/>
          <a:ext cx="0" cy="0"/>
          <a:chOff x="0" y="0"/>
          <a:chExt cx="0" cy="0"/>
        </a:xfrm>
      </p:grpSpPr>
      <p:sp>
        <p:nvSpPr>
          <p:cNvPr id="2" name="Espaço Reservado para Data 1"/>
          <p:cNvSpPr>
            <a:spLocks noGrp="1"/>
          </p:cNvSpPr>
          <p:nvPr>
            <p:ph idx="10" sz="half" type="dt"/>
          </p:nvPr>
        </p:nvSpPr>
        <p:spPr/>
        <p:txBody>
          <a:bodyPr numCol="1"/>
          <a:lstStyle/>
          <a:p>
            <a:fld id="{677C5135-C6EC-4FEB-97E1-E7A17BEAE96C}" type="datetimeFigureOut">
              <a:rPr altLang="pt-BR" lang="pt-BR" smtClean="0"/>
              <a:t>06/05/2019</a:t>
            </a:fld>
            <a:endParaRPr altLang="pt-BR" lang="pt-BR"/>
          </a:p>
        </p:txBody>
      </p:sp>
      <p:sp>
        <p:nvSpPr>
          <p:cNvPr id="3" name="Espaço Reservado para Rodapé 2"/>
          <p:cNvSpPr>
            <a:spLocks noGrp="1"/>
          </p:cNvSpPr>
          <p:nvPr>
            <p:ph idx="11" sz="quarter" type="ftr"/>
          </p:nvPr>
        </p:nvSpPr>
        <p:spPr/>
        <p:txBody>
          <a:bodyPr numCol="1"/>
          <a:lstStyle/>
          <a:p>
            <a:endParaRPr altLang="pt-BR" lang="pt-BR"/>
          </a:p>
        </p:txBody>
      </p:sp>
      <p:sp>
        <p:nvSpPr>
          <p:cNvPr id="4" name="Espaço Reservado para Número de Slide 3"/>
          <p:cNvSpPr>
            <a:spLocks noGrp="1"/>
          </p:cNvSpPr>
          <p:nvPr>
            <p:ph idx="12" sz="quarter" type="sldNum"/>
          </p:nvPr>
        </p:nvSpPr>
        <p:spPr/>
        <p:txBody>
          <a:bodyPr numCol="1"/>
          <a:lstStyle/>
          <a:p>
            <a:fld id="{AB1E68D5-6873-41D9-9B60-358195EC3482}" type="slidenum">
              <a:rPr altLang="pt-BR" lang="pt-BR" smtClean="0"/>
              <a:t>‹nº›</a:t>
            </a:fld>
            <a:endParaRPr altLang="pt-B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numCol="1"/>
          <a:lstStyle>
            <a:lvl1pPr algn="l">
              <a:defRPr b="1" sz="2000"/>
            </a:lvl1pPr>
          </a:lstStyle>
          <a:p>
            <a:r>
              <a:rPr altLang="pt-BR" lang="pt-BR" smtClean="0"/>
              <a:t>Clique para editar o título mestre</a:t>
            </a:r>
            <a:endParaRPr altLang="pt-BR" lang="pt-BR"/>
          </a:p>
        </p:txBody>
      </p:sp>
      <p:sp>
        <p:nvSpPr>
          <p:cNvPr id="3" name="Espaço Reservado para Conteúdo 2"/>
          <p:cNvSpPr>
            <a:spLocks noGrp="1"/>
          </p:cNvSpPr>
          <p:nvPr>
            <p:ph idx="1"/>
          </p:nvPr>
        </p:nvSpPr>
        <p:spPr>
          <a:xfrm>
            <a:off x="3575051" y="273052"/>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pt-BR" lang="pt-BR" smtClean="0"/>
              <a:t>Clique para editar o texto mestre</a:t>
            </a:r>
          </a:p>
          <a:p>
            <a:pPr lvl="1"/>
            <a:r>
              <a:rPr altLang="pt-BR" lang="pt-BR" smtClean="0"/>
              <a:t>Segundo nível</a:t>
            </a:r>
          </a:p>
          <a:p>
            <a:pPr lvl="2"/>
            <a:r>
              <a:rPr altLang="pt-BR" lang="pt-BR" smtClean="0"/>
              <a:t>Terceiro nível</a:t>
            </a:r>
          </a:p>
          <a:p>
            <a:pPr lvl="3"/>
            <a:r>
              <a:rPr altLang="pt-BR" lang="pt-BR" smtClean="0"/>
              <a:t>Quarto nível</a:t>
            </a:r>
          </a:p>
          <a:p>
            <a:pPr lvl="4"/>
            <a:r>
              <a:rPr altLang="pt-BR" lang="pt-BR" smtClean="0"/>
              <a:t>Quinto nível</a:t>
            </a:r>
            <a:endParaRPr altLang="pt-BR" lang="pt-BR"/>
          </a:p>
        </p:txBody>
      </p:sp>
      <p:sp>
        <p:nvSpPr>
          <p:cNvPr id="4" name="Espaço Reservado para Texto 3"/>
          <p:cNvSpPr>
            <a:spLocks noGrp="1"/>
          </p:cNvSpPr>
          <p:nvPr>
            <p:ph idx="2" sz="half" type="body"/>
          </p:nvPr>
        </p:nvSpPr>
        <p:spPr>
          <a:xfrm>
            <a:off x="457200" y="1435102"/>
            <a:ext cx="3008313" cy="4691063"/>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pt-BR" lang="pt-BR" smtClean="0"/>
              <a:t>Clique para editar o texto mestre</a:t>
            </a:r>
          </a:p>
        </p:txBody>
      </p:sp>
      <p:sp>
        <p:nvSpPr>
          <p:cNvPr id="5" name="Espaço Reservado para Data 4"/>
          <p:cNvSpPr>
            <a:spLocks noGrp="1"/>
          </p:cNvSpPr>
          <p:nvPr>
            <p:ph idx="10" sz="half" type="dt"/>
          </p:nvPr>
        </p:nvSpPr>
        <p:spPr/>
        <p:txBody>
          <a:bodyPr numCol="1"/>
          <a:lstStyle/>
          <a:p>
            <a:fld id="{677C5135-C6EC-4FEB-97E1-E7A17BEAE96C}" type="datetimeFigureOut">
              <a:rPr altLang="pt-BR" lang="pt-BR" smtClean="0"/>
              <a:t>06/05/2019</a:t>
            </a:fld>
            <a:endParaRPr altLang="pt-BR" lang="pt-BR"/>
          </a:p>
        </p:txBody>
      </p:sp>
      <p:sp>
        <p:nvSpPr>
          <p:cNvPr id="6" name="Espaço Reservado para Rodapé 5"/>
          <p:cNvSpPr>
            <a:spLocks noGrp="1"/>
          </p:cNvSpPr>
          <p:nvPr>
            <p:ph idx="11" sz="quarter" type="ftr"/>
          </p:nvPr>
        </p:nvSpPr>
        <p:spPr/>
        <p:txBody>
          <a:bodyPr numCol="1"/>
          <a:lstStyle/>
          <a:p>
            <a:endParaRPr altLang="pt-BR" lang="pt-BR"/>
          </a:p>
        </p:txBody>
      </p:sp>
      <p:sp>
        <p:nvSpPr>
          <p:cNvPr id="7" name="Espaço Reservado para Número de Slide 6"/>
          <p:cNvSpPr>
            <a:spLocks noGrp="1"/>
          </p:cNvSpPr>
          <p:nvPr>
            <p:ph idx="12" sz="quarter" type="sldNum"/>
          </p:nvPr>
        </p:nvSpPr>
        <p:spPr/>
        <p:txBody>
          <a:bodyPr numCol="1"/>
          <a:lstStyle/>
          <a:p>
            <a:fld id="{AB1E68D5-6873-41D9-9B60-358195EC3482}" type="slidenum">
              <a:rPr altLang="pt-BR" lang="pt-BR" smtClean="0"/>
              <a:t>‹nº›</a:t>
            </a:fld>
            <a:endParaRPr altLang="pt-B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numCol="1"/>
          <a:lstStyle>
            <a:lvl1pPr algn="l">
              <a:defRPr b="1" sz="2000"/>
            </a:lvl1pPr>
          </a:lstStyle>
          <a:p>
            <a:r>
              <a:rPr altLang="pt-BR" lang="pt-BR" smtClean="0"/>
              <a:t>Clique para editar o título mestre</a:t>
            </a:r>
            <a:endParaRPr altLang="pt-BR" lang="pt-BR"/>
          </a:p>
        </p:txBody>
      </p:sp>
      <p:sp>
        <p:nvSpPr>
          <p:cNvPr id="3" name="Espaço Reservado para Imagem 2"/>
          <p:cNvSpPr>
            <a:spLocks noGrp="1"/>
          </p:cNvSpPr>
          <p:nvPr>
            <p:ph idx="1" type="pic"/>
          </p:nvPr>
        </p:nvSpPr>
        <p:spPr>
          <a:xfrm>
            <a:off x="1792288" y="612775"/>
            <a:ext cx="5486400" cy="4114800"/>
          </a:xfrm>
        </p:spPr>
        <p:txBody>
          <a:bodyPr numCol="1"/>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pt-BR" lang="pt-BR"/>
          </a:p>
        </p:txBody>
      </p:sp>
      <p:sp>
        <p:nvSpPr>
          <p:cNvPr id="4" name="Espaço Reservado para Texto 3"/>
          <p:cNvSpPr>
            <a:spLocks noGrp="1"/>
          </p:cNvSpPr>
          <p:nvPr>
            <p:ph idx="2" sz="half" type="body"/>
          </p:nvPr>
        </p:nvSpPr>
        <p:spPr>
          <a:xfrm>
            <a:off x="1792288" y="5367338"/>
            <a:ext cx="5486400" cy="804862"/>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pt-BR" lang="pt-BR" smtClean="0"/>
              <a:t>Clique para editar o texto mestre</a:t>
            </a:r>
          </a:p>
        </p:txBody>
      </p:sp>
      <p:sp>
        <p:nvSpPr>
          <p:cNvPr id="5" name="Espaço Reservado para Data 4"/>
          <p:cNvSpPr>
            <a:spLocks noGrp="1"/>
          </p:cNvSpPr>
          <p:nvPr>
            <p:ph idx="10" sz="half" type="dt"/>
          </p:nvPr>
        </p:nvSpPr>
        <p:spPr/>
        <p:txBody>
          <a:bodyPr numCol="1"/>
          <a:lstStyle/>
          <a:p>
            <a:fld id="{677C5135-C6EC-4FEB-97E1-E7A17BEAE96C}" type="datetimeFigureOut">
              <a:rPr altLang="pt-BR" lang="pt-BR" smtClean="0"/>
              <a:t>06/05/2019</a:t>
            </a:fld>
            <a:endParaRPr altLang="pt-BR" lang="pt-BR"/>
          </a:p>
        </p:txBody>
      </p:sp>
      <p:sp>
        <p:nvSpPr>
          <p:cNvPr id="6" name="Espaço Reservado para Rodapé 5"/>
          <p:cNvSpPr>
            <a:spLocks noGrp="1"/>
          </p:cNvSpPr>
          <p:nvPr>
            <p:ph idx="11" sz="quarter" type="ftr"/>
          </p:nvPr>
        </p:nvSpPr>
        <p:spPr/>
        <p:txBody>
          <a:bodyPr numCol="1"/>
          <a:lstStyle/>
          <a:p>
            <a:endParaRPr altLang="pt-BR" lang="pt-BR"/>
          </a:p>
        </p:txBody>
      </p:sp>
      <p:sp>
        <p:nvSpPr>
          <p:cNvPr id="7" name="Espaço Reservado para Número de Slide 6"/>
          <p:cNvSpPr>
            <a:spLocks noGrp="1"/>
          </p:cNvSpPr>
          <p:nvPr>
            <p:ph idx="12" sz="quarter" type="sldNum"/>
          </p:nvPr>
        </p:nvSpPr>
        <p:spPr/>
        <p:txBody>
          <a:bodyPr numCol="1"/>
          <a:lstStyle/>
          <a:p>
            <a:fld id="{AB1E68D5-6873-41D9-9B60-358195EC3482}" type="slidenum">
              <a:rPr altLang="pt-BR" lang="pt-BR" smtClean="0"/>
              <a:t>‹nº›</a:t>
            </a:fld>
            <a:endParaRPr altLang="pt-B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13" Target="../slideLayouts/slideLayout11.xml" Type="http://schemas.openxmlformats.org/officeDocument/2006/relationships/slideLayout"/><Relationship Id="rId12" Target="../slideLayouts/slideLayout10.xml" Type="http://schemas.openxmlformats.org/officeDocument/2006/relationships/slideLayout"/><Relationship Id="rId11" Target="../slideLayouts/slideLayout9.xml" Type="http://schemas.openxmlformats.org/officeDocument/2006/relationships/slideLayout"/><Relationship Id="rId9" Target="../slideLayouts/slideLayout7.xml" Type="http://schemas.openxmlformats.org/officeDocument/2006/relationships/slideLayout"/><Relationship Id="rId10" Target="../slideLayouts/slideLayout8.xml" Type="http://schemas.openxmlformats.org/officeDocument/2006/relationships/slideLayout"/><Relationship Id="rId8" Target="../slideLayouts/slideLayout6.xml" Type="http://schemas.openxmlformats.org/officeDocument/2006/relationships/slideLayout"/><Relationship Id="rId7" Target="../slideLayouts/slideLayout5.xml" Type="http://schemas.openxmlformats.org/officeDocument/2006/relationships/slideLayout"/><Relationship Id="rId6" Target="../slideLayouts/slideLayout4.xml" Type="http://schemas.openxmlformats.org/officeDocument/2006/relationships/slideLayout"/><Relationship Id="rId5" Target="../slideLayouts/slideLayout3.xml" Type="http://schemas.openxmlformats.org/officeDocument/2006/relationships/slideLayout"/><Relationship Id="rId4" Target="../slideLayouts/slideLayout2.xml" Type="http://schemas.openxmlformats.org/officeDocument/2006/relationships/slideLayout"/><Relationship Id="rId3" Target="../slideLayouts/slideLayout1.xml" Type="http://schemas.openxmlformats.org/officeDocument/2006/relationships/slideLayout"/><Relationship Id="rId2" Target="../media/image1.jpeg" Type="http://schemas.openxmlformats.org/officeDocument/2006/relationships/image"/><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anchor="ctr" bIns="45720" lIns="91440" numCol="1" rIns="91440" rtlCol="0" tIns="45720" vert="horz">
            <a:normAutofit/>
          </a:bodyPr>
          <a:lstStyle/>
          <a:p>
            <a:r>
              <a:rPr altLang="pt-BR" lang="pt-BR" smtClean="0"/>
              <a:t>Clique para editar o título mestre</a:t>
            </a:r>
            <a:endParaRPr altLang="pt-BR" lang="pt-BR"/>
          </a:p>
        </p:txBody>
      </p:sp>
      <p:sp>
        <p:nvSpPr>
          <p:cNvPr id="3" name="Espaço Reservado para Texto 2"/>
          <p:cNvSpPr>
            <a:spLocks noGrp="1"/>
          </p:cNvSpPr>
          <p:nvPr>
            <p:ph idx="1" type="body"/>
          </p:nvPr>
        </p:nvSpPr>
        <p:spPr>
          <a:xfrm>
            <a:off x="457200" y="1600202"/>
            <a:ext cx="8229600" cy="4525963"/>
          </a:xfrm>
          <a:prstGeom prst="rect">
            <a:avLst/>
          </a:prstGeom>
        </p:spPr>
        <p:txBody>
          <a:bodyPr bIns="45720" lIns="91440" numCol="1" rIns="91440" rtlCol="0" tIns="45720" vert="horz">
            <a:normAutofit/>
          </a:bodyPr>
          <a:lstStyle/>
          <a:p>
            <a:pPr lvl="0"/>
            <a:r>
              <a:rPr altLang="pt-BR" lang="pt-BR" smtClean="0"/>
              <a:t>Clique para editar o texto mestre</a:t>
            </a:r>
          </a:p>
          <a:p>
            <a:pPr lvl="1"/>
            <a:r>
              <a:rPr altLang="pt-BR" lang="pt-BR" smtClean="0"/>
              <a:t>Segundo nível</a:t>
            </a:r>
          </a:p>
          <a:p>
            <a:pPr lvl="2"/>
            <a:r>
              <a:rPr altLang="pt-BR" lang="pt-BR" smtClean="0"/>
              <a:t>Terceiro nível</a:t>
            </a:r>
          </a:p>
          <a:p>
            <a:pPr lvl="3"/>
            <a:r>
              <a:rPr altLang="pt-BR" lang="pt-BR" smtClean="0"/>
              <a:t>Quarto nível</a:t>
            </a:r>
          </a:p>
          <a:p>
            <a:pPr lvl="4"/>
            <a:r>
              <a:rPr altLang="pt-BR" lang="pt-BR" smtClean="0"/>
              <a:t>Quinto nível</a:t>
            </a:r>
            <a:endParaRPr altLang="pt-BR" lang="pt-BR"/>
          </a:p>
        </p:txBody>
      </p:sp>
      <p:sp>
        <p:nvSpPr>
          <p:cNvPr id="4" name="Espaço Reservado para Data 3"/>
          <p:cNvSpPr>
            <a:spLocks noGrp="1"/>
          </p:cNvSpPr>
          <p:nvPr>
            <p:ph idx="2" sz="half" type="dt"/>
          </p:nvPr>
        </p:nvSpPr>
        <p:spPr>
          <a:xfrm>
            <a:off x="457200" y="6356352"/>
            <a:ext cx="2133600" cy="365125"/>
          </a:xfrm>
          <a:prstGeom prst="rect">
            <a:avLst/>
          </a:prstGeom>
        </p:spPr>
        <p:txBody>
          <a:bodyPr anchor="ctr" bIns="45720" lIns="91440" numCol="1" rIns="91440" rtlCol="0" tIns="45720" vert="horz"/>
          <a:lstStyle>
            <a:lvl1pPr algn="l">
              <a:defRPr sz="1200">
                <a:solidFill>
                  <a:schemeClr val="tx1">
                    <a:tint val="75000"/>
                  </a:schemeClr>
                </a:solidFill>
              </a:defRPr>
            </a:lvl1pPr>
          </a:lstStyle>
          <a:p>
            <a:fld id="{677C5135-C6EC-4FEB-97E1-E7A17BEAE96C}" type="datetimeFigureOut">
              <a:rPr altLang="pt-BR" lang="pt-BR" smtClean="0"/>
              <a:t>06/05/2019</a:t>
            </a:fld>
            <a:endParaRPr altLang="pt-BR" lang="pt-BR"/>
          </a:p>
        </p:txBody>
      </p:sp>
      <p:sp>
        <p:nvSpPr>
          <p:cNvPr id="5" name="Espaço Reservado para Rodapé 4"/>
          <p:cNvSpPr>
            <a:spLocks noGrp="1"/>
          </p:cNvSpPr>
          <p:nvPr>
            <p:ph idx="3" sz="quarter" type="ftr"/>
          </p:nvPr>
        </p:nvSpPr>
        <p:spPr>
          <a:xfrm>
            <a:off x="3124201" y="6356352"/>
            <a:ext cx="2895600" cy="365125"/>
          </a:xfrm>
          <a:prstGeom prst="rect">
            <a:avLst/>
          </a:prstGeom>
        </p:spPr>
        <p:txBody>
          <a:bodyPr anchor="ctr" bIns="45720" lIns="91440" numCol="1" rIns="91440" rtlCol="0" tIns="45720" vert="horz"/>
          <a:lstStyle>
            <a:lvl1pPr algn="ctr">
              <a:defRPr sz="1200">
                <a:solidFill>
                  <a:schemeClr val="tx1">
                    <a:tint val="75000"/>
                  </a:schemeClr>
                </a:solidFill>
              </a:defRPr>
            </a:lvl1pPr>
          </a:lstStyle>
          <a:p>
            <a:endParaRPr altLang="pt-BR" lang="pt-BR"/>
          </a:p>
        </p:txBody>
      </p:sp>
      <p:sp>
        <p:nvSpPr>
          <p:cNvPr id="6" name="Espaço Reservado para Número de Slide 5"/>
          <p:cNvSpPr>
            <a:spLocks noGrp="1"/>
          </p:cNvSpPr>
          <p:nvPr>
            <p:ph idx="4" sz="quarter" type="sldNum"/>
          </p:nvPr>
        </p:nvSpPr>
        <p:spPr>
          <a:xfrm>
            <a:off x="6553201" y="6356352"/>
            <a:ext cx="2133600" cy="365125"/>
          </a:xfrm>
          <a:prstGeom prst="rect">
            <a:avLst/>
          </a:prstGeom>
        </p:spPr>
        <p:txBody>
          <a:bodyPr anchor="ctr" bIns="45720" lIns="91440" numCol="1" rIns="91440" rtlCol="0" tIns="45720" vert="horz"/>
          <a:lstStyle>
            <a:lvl1pPr algn="r">
              <a:defRPr sz="1200">
                <a:solidFill>
                  <a:schemeClr val="tx1">
                    <a:tint val="75000"/>
                  </a:schemeClr>
                </a:solidFill>
              </a:defRPr>
            </a:lvl1pPr>
          </a:lstStyle>
          <a:p>
            <a:fld id="{AB1E68D5-6873-41D9-9B60-358195EC3482}" type="slidenum">
              <a:rPr altLang="pt-BR" lang="pt-BR" smtClean="0"/>
              <a:t>‹nº›</a:t>
            </a:fld>
            <a:endParaRPr altLang="pt-BR" lang="pt-BR"/>
          </a:p>
        </p:txBody>
      </p:sp>
      <p:pic>
        <p:nvPicPr>
          <p:cNvPr descr="C:\Users\gabriel.silva\Desktop\Template-49CNSA.jpg" id="9" name="Picture 2"/>
          <p:cNvPicPr>
            <a:picLocks noChangeArrowheads="1" noChangeAspect="1"/>
          </p:cNvPicPr>
          <p:nvPr userDrawn="1"/>
        </p:nvPicPr>
        <p:blipFill>
          <a:blip cstate="print" r:embed="rId2">
            <a:extLst>
              <a:ext uri="{28A0092B-C50C-407E-A947-70E740481C1C}">
                <a14:useLocalDpi xmlns:a14="http://schemas.microsoft.com/office/drawing/2010/main" val="0"/>
              </a:ext>
            </a:extLst>
          </a:blip>
          <a:srcRect/>
          <a:stretch>
            <a:fillRect/>
          </a:stretch>
        </p:blipFill>
        <p:spPr>
          <a:xfrm>
            <a:off x="-36512" y="-27384"/>
            <a:ext cx="9281121" cy="694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accent1="accent1" accent2="accent2" accent3="accent3" accent4="accent4" accent5="accent5" accent6="accent6" bg1="lt1" bg2="lt2" folHlink="folHlink" hlink="hlink" tx1="dk1" tx2="dk2"/>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txStyles>
    <p:titleStyle>
      <a:lvl1pPr algn="ctr" defTabSz="914400" eaLnBrk="1" hangingPunct="1" latinLnBrk="0" rtl="0">
        <a:spcBef>
          <a:spcPct val="0"/>
        </a:spcBef>
        <a:buNone/>
        <a:defRPr kern="1200" sz="4400">
          <a:solidFill>
            <a:schemeClr val="tx1"/>
          </a:solidFill>
          <a:latin typeface="+mj-lt"/>
          <a:ea typeface="+mj-ea"/>
          <a:cs typeface="+mj-cs"/>
        </a:defRPr>
      </a:lvl1pPr>
    </p:titleStyle>
    <p:body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p:bodyStyle>
    <p:otherStyle>
      <a:defPPr>
        <a:defRPr altLang="pt-BR" lang="pt-B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media/image8.png" Type="http://schemas.openxmlformats.org/officeDocument/2006/relationships/image"/><Relationship Id="rId1" Target="../slideLayouts/slideLayout1.xml" Type="http://schemas.openxmlformats.org/officeDocument/2006/relationships/slideLayout"/></Relationships>
</file>

<file path=ppt/slides/_rels/slide11.xml.rels><?xml version="1.0" encoding="UTF-8" standalone="yes"?><Relationships xmlns="http://schemas.openxmlformats.org/package/2006/relationships"><Relationship Id="rId1" Target="../slideLayouts/slideLayout1.xml" Type="http://schemas.openxmlformats.org/officeDocument/2006/relationships/slideLayout"/></Relationships>
</file>

<file path=ppt/slides/_rels/slide12.xml.rels><?xml version="1.0" encoding="UTF-8" standalone="yes"?><Relationships xmlns="http://schemas.openxmlformats.org/package/2006/relationships"><Relationship Id="rId1" Target="../slideLayouts/slideLayout1.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10.png" Type="http://schemas.openxmlformats.org/officeDocument/2006/relationships/image"/><Relationship Id="rId2" Target="../media/image9.png" Type="http://schemas.openxmlformats.org/officeDocument/2006/relationships/image"/><Relationship Id="rId1" Target="../slideLayouts/slideLayout1.xml" Type="http://schemas.openxmlformats.org/officeDocument/2006/relationships/slideLayout"/></Relationships>
</file>

<file path=ppt/slides/_rels/slide14.xml.rels><?xml version="1.0" encoding="UTF-8" standalone="yes"?><Relationships xmlns="http://schemas.openxmlformats.org/package/2006/relationships"><Relationship Id="rId2" Target="../media/image11.png" Type="http://schemas.openxmlformats.org/officeDocument/2006/relationships/image"/><Relationship Id="rId1" Target="../slideLayouts/slideLayout1.xml" Type="http://schemas.openxmlformats.org/officeDocument/2006/relationships/slideLayout"/></Relationships>
</file>

<file path=ppt/slides/_rels/slide15.xml.rels><?xml version="1.0" encoding="UTF-8" standalone="yes"?><Relationships xmlns="http://schemas.openxmlformats.org/package/2006/relationships"><Relationship Id="rId2" Target="../media/image12.jpg" Type="http://schemas.openxmlformats.org/officeDocument/2006/relationships/image"/><Relationship Id="rId1" Target="../slideLayouts/slideLayout1.xml" Type="http://schemas.openxmlformats.org/officeDocument/2006/relationships/slideLayout"/></Relationships>
</file>

<file path=ppt/slides/_rels/slide16.xml.rels><?xml version="1.0" encoding="UTF-8" standalone="yes"?><Relationships xmlns="http://schemas.openxmlformats.org/package/2006/relationships"><Relationship Id="rId2" Target="../media/image13.png" Type="http://schemas.openxmlformats.org/officeDocument/2006/relationships/image"/><Relationship Id="rId1" Target="../slideLayouts/slideLayout1.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14.png" Type="http://schemas.openxmlformats.org/officeDocument/2006/relationships/image"/><Relationship Id="rId1" Target="../slideLayouts/slideLayout1.xml" Type="http://schemas.openxmlformats.org/officeDocument/2006/relationships/slideLayout"/></Relationships>
</file>

<file path=ppt/slides/_rels/slide18.xml.rels><?xml version="1.0" encoding="UTF-8" standalone="yes"?><Relationships xmlns="http://schemas.openxmlformats.org/package/2006/relationships"><Relationship Id="rId2" Target="../media/image15.png" Type="http://schemas.openxmlformats.org/officeDocument/2006/relationships/image"/><Relationship Id="rId1" Target="../slideLayouts/slideLayout1.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16.png" Type="http://schemas.openxmlformats.org/officeDocument/2006/relationships/image"/><Relationship Id="rId1" Target="../slideLayouts/slideLayout1.xml" Type="http://schemas.openxmlformats.org/officeDocument/2006/relationships/slideLayout"/></Relationships>
</file>

<file path=ppt/slides/_rels/slide2.xml.rels><?xml version="1.0" encoding="UTF-8" standalone="yes"?><Relationships xmlns="http://schemas.openxmlformats.org/package/2006/relationships"><Relationship Id="rId1" Target="../slideLayouts/slideLayout1.xml" Type="http://schemas.openxmlformats.org/officeDocument/2006/relationships/slideLayout"/></Relationships>
</file>

<file path=ppt/slides/_rels/slide20.xml.rels><?xml version="1.0" encoding="UTF-8" standalone="yes"?><Relationships xmlns="http://schemas.openxmlformats.org/package/2006/relationships"><Relationship Id="rId2" Target="../media/image17.png" Type="http://schemas.openxmlformats.org/officeDocument/2006/relationships/image"/><Relationship Id="rId1" Target="../slideLayouts/slideLayout1.xml" Type="http://schemas.openxmlformats.org/officeDocument/2006/relationships/slideLayout"/></Relationships>
</file>

<file path=ppt/slides/_rels/slide21.xml.rels><?xml version="1.0" encoding="UTF-8" standalone="yes"?><Relationships xmlns="http://schemas.openxmlformats.org/package/2006/relationships"><Relationship Id="rId2" Target="../media/image18.png" Type="http://schemas.openxmlformats.org/officeDocument/2006/relationships/image"/><Relationship Id="rId1" Target="../slideLayouts/slideLayout1.xml" Type="http://schemas.openxmlformats.org/officeDocument/2006/relationships/slideLayout"/></Relationships>
</file>

<file path=ppt/slides/_rels/slide22.xml.rels><?xml version="1.0" encoding="UTF-8" standalone="yes"?><Relationships xmlns="http://schemas.openxmlformats.org/package/2006/relationships"><Relationship Id="rId2" Target="../media/image19.png" Type="http://schemas.openxmlformats.org/officeDocument/2006/relationships/image"/><Relationship Id="rId1" Target="../slideLayouts/slideLayout1.xml" Type="http://schemas.openxmlformats.org/officeDocument/2006/relationships/slideLayout"/></Relationships>
</file>

<file path=ppt/slides/_rels/slide23.xml.rels><?xml version="1.0" encoding="UTF-8" standalone="yes"?><Relationships xmlns="http://schemas.openxmlformats.org/package/2006/relationships"><Relationship Id="rId1" Target="../slideLayouts/slideLayout1.xml" Type="http://schemas.openxmlformats.org/officeDocument/2006/relationships/slideLayout"/></Relationships>
</file>

<file path=ppt/slides/_rels/slide24.xml.rels><?xml version="1.0" encoding="UTF-8" standalone="yes"?><Relationships xmlns="http://schemas.openxmlformats.org/package/2006/relationships"><Relationship Id="rId1" Target="../slideLayouts/slideLayout1.xml" Type="http://schemas.openxmlformats.org/officeDocument/2006/relationships/slideLayout"/></Relationships>
</file>

<file path=ppt/slides/_rels/slide25.xml.rels><?xml version="1.0" encoding="UTF-8" standalone="yes"?><Relationships xmlns="http://schemas.openxmlformats.org/package/2006/relationships"><Relationship Id="rId1" Target="../slideLayouts/slideLayout1.xml" Type="http://schemas.openxmlformats.org/officeDocument/2006/relationships/slideLayout"/></Relationships>
</file>

<file path=ppt/slides/_rels/slide26.xml.rels><?xml version="1.0" encoding="UTF-8" standalone="yes"?><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<Relationships xmlns="http://schemas.openxmlformats.org/package/2006/relationships"><Relationship Id="rId2" Target="../media/image2.jpeg" Type="http://schemas.openxmlformats.org/officeDocument/2006/relationships/image"/><Relationship Id="rId1" Target="../slideLayouts/slideLayout1.xml" Type="http://schemas.openxmlformats.org/officeDocument/2006/relationships/slideLayout"/></Relationships>
</file>

<file path=ppt/slides/_rels/slide4.xml.rels><?xml version="1.0" encoding="UTF-8" standalone="yes"?><Relationships xmlns="http://schemas.openxmlformats.org/package/2006/relationships"><Relationship Id="rId1" Target="../slideLayouts/slideLayout1.xml" Type="http://schemas.openxmlformats.org/officeDocument/2006/relationships/slideLayout"/></Relationships>
</file>

<file path=ppt/slides/_rels/slide5.xml.rels><?xml version="1.0" encoding="UTF-8" standalone="yes"?><Relationships xmlns="http://schemas.openxmlformats.org/package/2006/relationships"><Relationship Id="rId1" Target="../slideLayouts/slideLayout1.xml" Type="http://schemas.openxmlformats.org/officeDocument/2006/relationships/slideLayout"/></Relationships>
</file>

<file path=ppt/slides/_rels/slide6.xml.rels><?xml version="1.0" encoding="UTF-8" standalone="yes"?><Relationships xmlns="http://schemas.openxmlformats.org/package/2006/relationships"><Relationship Id="rId2" Target="../media/image3.png" Type="http://schemas.openxmlformats.org/officeDocument/2006/relationships/image"/><Relationship Id="rId1" Target="../slideLayouts/slideLayout1.xml" Type="http://schemas.openxmlformats.org/officeDocument/2006/relationships/slideLayout"/></Relationships>
</file>

<file path=ppt/slides/_rels/slide7.xml.rels><?xml version="1.0" encoding="UTF-8" standalone="yes"?><Relationships xmlns="http://schemas.openxmlformats.org/package/2006/relationships"><Relationship Id="rId2" Target="../media/image4.png" Type="http://schemas.openxmlformats.org/officeDocument/2006/relationships/image"/><Relationship Id="rId1" Target="../slideLayouts/slideLayout1.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6.png" Type="http://schemas.openxmlformats.org/officeDocument/2006/relationships/image"/><Relationship Id="rId2" Target="../media/image5.png" Type="http://schemas.openxmlformats.org/officeDocument/2006/relationships/image"/><Relationship Id="rId1" Target="../slideLayouts/slideLayout1.xml" Type="http://schemas.openxmlformats.org/officeDocument/2006/relationships/slideLayout"/></Relationships>
</file>

<file path=ppt/slides/_rels/slide9.xml.rels><?xml version="1.0" encoding="UTF-8" standalone="yes"?><Relationships xmlns="http://schemas.openxmlformats.org/package/2006/relationships"><Relationship Id="rId2" Target="../media/image7.png" Type="http://schemas.openxmlformats.org/officeDocument/2006/relationships/image"/><Relationship Id="rId1" Target="../slideLayouts/slideLayout1.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683568" y="1124744"/>
            <a:ext cx="7956376" cy="2387600"/>
          </a:xfrm>
        </p:spPr>
        <p:txBody>
          <a:bodyPr anchor="ctr" anchorCtr="0" numCol="1">
            <a:normAutofit fontScale="90000"/>
          </a:bodyPr>
          <a:lstStyle/>
          <a:p>
            <a:r>
              <a:rPr altLang="pt-BR" b="1" dirty="0" lang="pt-BR" smtClean="0"/>
              <a:t>USO </a:t>
            </a:r>
            <a:r>
              <a:rPr altLang="pt-BR" b="1" dirty="0" lang="pt-BR"/>
              <a:t>DA FERRAMENTA BUSINESS INTELLIGENCE APLICADO À ANÁLISE DA TROCA DE HIDRÔMETROS</a:t>
            </a:r>
          </a:p>
        </p:txBody>
      </p:sp>
      <p:sp>
        <p:nvSpPr>
          <p:cNvPr id="4" name="Subtítulo 2"/>
          <p:cNvSpPr>
            <a:spLocks noGrp="1"/>
          </p:cNvSpPr>
          <p:nvPr>
            <p:ph idx="2147483647" type="subTitle"/>
          </p:nvPr>
        </p:nvSpPr>
        <p:spPr>
          <a:xfrm>
            <a:off x="611560" y="4221088"/>
            <a:ext cx="7776864" cy="1655762"/>
          </a:xfrm>
        </p:spPr>
        <p:txBody>
          <a:bodyPr numCol="1">
            <a:normAutofit/>
          </a:bodyPr>
          <a:lstStyle/>
          <a:p>
            <a:pPr algn="l" indent="0" marL="0">
              <a:buNone/>
            </a:pPr>
            <a:r>
              <a:rPr altLang="pt-BR" b="1" dirty="0" lang="pt-BR" smtClean="0" sz="2000"/>
              <a:t>Autores:</a:t>
            </a:r>
          </a:p>
          <a:p>
            <a:r>
              <a:rPr altLang="pt-BR" b="1" dirty="0" lang="pt-BR" sz="2000"/>
              <a:t>Aliatir Silveira </a:t>
            </a:r>
            <a:r>
              <a:rPr altLang="pt-BR" b="1" dirty="0" lang="pt-BR" smtClean="0" sz="2000"/>
              <a:t>Filho</a:t>
            </a:r>
          </a:p>
          <a:p>
            <a:r>
              <a:rPr altLang="pt-BR" b="1" dirty="0" lang="pt-BR" sz="2000"/>
              <a:t>Fábio </a:t>
            </a:r>
            <a:r>
              <a:rPr altLang="pt-BR" b="1" dirty="0" err="1" lang="pt-BR" sz="2000"/>
              <a:t>Ribeirete</a:t>
            </a:r>
            <a:endParaRPr altLang="pt-BR" dirty="0" lang="pt-BR" sz="2000"/>
          </a:p>
          <a:p>
            <a:endParaRPr altLang="pt-BR" dirty="0" lang="pt-BR" sz="2800"/>
          </a:p>
        </p:txBody>
      </p:sp>
    </p:spTree>
    <p:extLst>
      <p:ext uri="{BB962C8B-B14F-4D97-AF65-F5344CB8AC3E}">
        <p14:creationId xmlns:p14="http://schemas.microsoft.com/office/powerpoint/2010/main" val="1269571871"/>
      </p:ext>
    </p:extLst>
  </p:cSld>
  <p:clrMapOvr>
    <a:masterClrMapping/>
  </p:clrMapOvr>
  <p:timing>
    <p:tnLst>
      <p:par>
        <p:cTn dur="indefinite" id="1" nodeType="tmRoot" restart="never"/>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592" y="1412776"/>
            <a:ext cx="6365904" cy="4068928"/>
          </a:xfrm>
          <a:prstGeom prst="rect">
            <a:avLst/>
          </a:prstGeom>
        </p:spPr>
      </p:pic>
      <p:sp>
        <p:nvSpPr>
          <p:cNvPr id="3" name="Título 1"/>
          <p:cNvSpPr>
            <a:spLocks noGrp="1"/>
          </p:cNvSpPr>
          <p:nvPr>
            <p:ph idx="2147483647" type="ctrTitle"/>
          </p:nvPr>
        </p:nvSpPr>
        <p:spPr>
          <a:xfrm>
            <a:off x="302705" y="931506"/>
            <a:ext cx="7956376" cy="432048"/>
          </a:xfrm>
        </p:spPr>
        <p:txBody>
          <a:bodyPr anchor="t" anchorCtr="0" numCol="1">
            <a:noAutofit/>
          </a:bodyPr>
          <a:lstStyle/>
          <a:p>
            <a:pPr algn="l"/>
            <a:r>
              <a:rPr altLang="pt-BR" dirty="0" lang="pt-BR" smtClean="0" sz="2000"/>
              <a:t>Conhecendo o Parque de Hidrômetros de Jaraguá do Sul</a:t>
            </a:r>
            <a:endParaRPr altLang="pt-BR" dirty="0" lang="pt-BR" sz="2000"/>
          </a:p>
        </p:txBody>
      </p:sp>
      <p:sp>
        <p:nvSpPr>
          <p:cNvPr id="4" name="Retângulo 3"/>
          <p:cNvSpPr/>
          <p:nvPr/>
        </p:nvSpPr>
        <p:spPr>
          <a:xfrm>
            <a:off x="323528" y="372870"/>
            <a:ext cx="3640740" cy="584775"/>
          </a:xfrm>
          <a:prstGeom prst="rect">
            <a:avLst/>
          </a:prstGeom>
        </p:spPr>
        <p:txBody>
          <a:bodyPr numCol="1" wrap="none">
            <a:spAutoFit/>
          </a:bodyPr>
          <a:lstStyle/>
          <a:p>
            <a:r>
              <a:rPr altLang="pt-BR" dirty="0" lang="pt-BR" sz="3200"/>
              <a:t>Materiais e Métodos</a:t>
            </a:r>
          </a:p>
        </p:txBody>
      </p:sp>
      <p:sp>
        <p:nvSpPr>
          <p:cNvPr id="5" name="Título 1"/>
          <p:cNvSpPr>
            <a:spLocks noGrp="1"/>
          </p:cNvSpPr>
          <p:nvPr>
            <p:ph idx="2147483647" type="ctrTitle"/>
          </p:nvPr>
        </p:nvSpPr>
        <p:spPr>
          <a:xfrm>
            <a:off x="4719544" y="5481704"/>
            <a:ext cx="4211960" cy="432048"/>
          </a:xfrm>
        </p:spPr>
        <p:txBody>
          <a:bodyPr anchor="t" anchorCtr="0" numCol="1">
            <a:noAutofit/>
          </a:bodyPr>
          <a:lstStyle/>
          <a:p>
            <a:pPr algn="l"/>
            <a:r>
              <a:rPr altLang="pt-BR" dirty="0" lang="pt-BR" smtClean="0" sz="2000"/>
              <a:t>Visão Mapa Temático Sansys </a:t>
            </a:r>
            <a:r>
              <a:rPr altLang="pt-BR" dirty="0" err="1" lang="pt-BR" smtClean="0" sz="2000"/>
              <a:t>GisBase</a:t>
            </a:r>
            <a:r>
              <a:rPr altLang="pt-BR" dirty="0" lang="pt-BR" smtClean="0" sz="2000"/>
              <a:t>.</a:t>
            </a:r>
            <a:endParaRPr altLang="pt-BR" dirty="0" lang="pt-BR" sz="2000"/>
          </a:p>
        </p:txBody>
      </p:sp>
      <p:sp>
        <p:nvSpPr>
          <p:cNvPr id="7" name="Retângulo 6"/>
          <p:cNvSpPr/>
          <p:nvPr/>
        </p:nvSpPr>
        <p:spPr>
          <a:xfrm>
            <a:off x="1467456" y="5512027"/>
            <a:ext cx="1028102" cy="276999"/>
          </a:xfrm>
          <a:prstGeom prst="rect">
            <a:avLst/>
          </a:prstGeom>
        </p:spPr>
        <p:txBody>
          <a:bodyPr numCol="1" wrap="none">
            <a:spAutoFit/>
          </a:bodyPr>
          <a:lstStyle/>
          <a:p>
            <a:r>
              <a:rPr altLang="pt-BR" dirty="0" lang="pt-BR" sz="1200"/>
              <a:t>Fonte: </a:t>
            </a:r>
            <a:r>
              <a:rPr altLang="pt-BR" dirty="0" lang="pt-BR" smtClean="0" sz="1200"/>
              <a:t>Sansys</a:t>
            </a:r>
            <a:endParaRPr altLang="pt-BR" dirty="0" lang="pt-BR" sz="1200"/>
          </a:p>
        </p:txBody>
      </p:sp>
    </p:spTree>
    <p:extLst>
      <p:ext uri="{BB962C8B-B14F-4D97-AF65-F5344CB8AC3E}">
        <p14:creationId xmlns:p14="http://schemas.microsoft.com/office/powerpoint/2010/main" val="38116933"/>
      </p:ext>
    </p:extLst>
  </p:cSld>
  <p:clrMapOvr>
    <a:masterClrMapping/>
  </p:clrMapOvr>
  <p:timing>
    <p:tnLst>
      <p:par>
        <p:cTn dur="indefinite" id="1" nodeType="tmRoot" restart="never"/>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611560" y="1556792"/>
            <a:ext cx="8064896" cy="1008112"/>
          </a:xfrm>
        </p:spPr>
        <p:txBody>
          <a:bodyPr anchor="t" anchorCtr="0" numCol="1">
            <a:noAutofit/>
          </a:bodyPr>
          <a:lstStyle/>
          <a:p>
            <a:pPr algn="just"/>
            <a:r>
              <a:rPr altLang="pt-BR" dirty="0" lang="pt-BR" smtClean="0" sz="2000"/>
              <a:t>Entender </a:t>
            </a:r>
            <a:r>
              <a:rPr altLang="pt-BR" dirty="0" lang="pt-BR" sz="2000"/>
              <a:t>o comportamento da organização é o primeiro passo para definir quais informações serão usadas como diretriz na tomada de decisões. </a:t>
            </a:r>
            <a:r>
              <a:rPr altLang="pt-BR" dirty="0" lang="pt-BR" smtClean="0" sz="2000"/>
              <a:t/>
            </a:r>
            <a:br>
              <a:rPr altLang="pt-BR" dirty="0" lang="pt-BR" smtClean="0" sz="2000"/>
            </a:br>
            <a:r>
              <a:rPr altLang="pt-BR" dirty="0" lang="pt-BR" sz="2000"/>
              <a:t/>
            </a:r>
            <a:br>
              <a:rPr altLang="pt-BR" dirty="0" lang="pt-BR" sz="2000"/>
            </a:br>
            <a:r>
              <a:rPr altLang="pt-BR" dirty="0" lang="pt-BR" smtClean="0" sz="2000"/>
              <a:t/>
            </a:r>
            <a:br>
              <a:rPr altLang="pt-BR" dirty="0" lang="pt-BR" smtClean="0" sz="2000"/>
            </a:br>
            <a:r>
              <a:rPr altLang="pt-BR" dirty="0" lang="pt-BR" sz="2000"/>
              <a:t/>
            </a:r>
            <a:br>
              <a:rPr altLang="pt-BR" dirty="0" lang="pt-BR" sz="2000"/>
            </a:br>
            <a:r>
              <a:rPr altLang="pt-BR" dirty="0" lang="pt-BR" sz="2000"/>
              <a:t/>
            </a:r>
            <a:br>
              <a:rPr altLang="pt-BR" dirty="0" lang="pt-BR" sz="2000"/>
            </a:br>
            <a:endParaRPr altLang="pt-BR" dirty="0" lang="pt-BR" sz="2000"/>
          </a:p>
        </p:txBody>
      </p:sp>
      <p:sp>
        <p:nvSpPr>
          <p:cNvPr id="4" name="Retângulo 3"/>
          <p:cNvSpPr/>
          <p:nvPr/>
        </p:nvSpPr>
        <p:spPr>
          <a:xfrm>
            <a:off x="467544" y="548680"/>
            <a:ext cx="3640740" cy="584775"/>
          </a:xfrm>
          <a:prstGeom prst="rect">
            <a:avLst/>
          </a:prstGeom>
        </p:spPr>
        <p:txBody>
          <a:bodyPr numCol="1" wrap="none">
            <a:spAutoFit/>
          </a:bodyPr>
          <a:lstStyle/>
          <a:p>
            <a:r>
              <a:rPr altLang="pt-BR" dirty="0" lang="pt-BR" sz="3200"/>
              <a:t>Materiais e Métodos</a:t>
            </a:r>
          </a:p>
        </p:txBody>
      </p:sp>
      <p:sp>
        <p:nvSpPr>
          <p:cNvPr id="2" name="Retângulo 1"/>
          <p:cNvSpPr/>
          <p:nvPr/>
        </p:nvSpPr>
        <p:spPr>
          <a:xfrm>
            <a:off x="1115616" y="3933055"/>
            <a:ext cx="4572000" cy="1200329"/>
          </a:xfrm>
          <a:prstGeom prst="rect">
            <a:avLst/>
          </a:prstGeom>
        </p:spPr>
        <p:txBody>
          <a:bodyPr numCol="1">
            <a:spAutoFit/>
          </a:bodyPr>
          <a:lstStyle/>
          <a:p>
            <a:r>
              <a:rPr altLang="pt-BR" b="1" dirty="0" lang="pt-BR"/>
              <a:t>1- Percentual de Precisão de Medição;</a:t>
            </a:r>
            <a:br>
              <a:rPr altLang="pt-BR" b="1" dirty="0" lang="pt-BR"/>
            </a:br>
            <a:r>
              <a:rPr altLang="pt-BR" b="1" dirty="0" lang="pt-BR"/>
              <a:t>2- Hidrômetros por Idade;</a:t>
            </a:r>
            <a:br>
              <a:rPr altLang="pt-BR" b="1" dirty="0" lang="pt-BR"/>
            </a:br>
            <a:r>
              <a:rPr altLang="pt-BR" b="1" dirty="0" lang="pt-BR"/>
              <a:t>3- </a:t>
            </a:r>
            <a:r>
              <a:rPr altLang="pt-BR" b="1" dirty="0" err="1" lang="pt-BR"/>
              <a:t>Payback</a:t>
            </a:r>
            <a:r>
              <a:rPr altLang="pt-BR" b="1" dirty="0" lang="pt-BR"/>
              <a:t> (meses);</a:t>
            </a:r>
            <a:br>
              <a:rPr altLang="pt-BR" b="1" dirty="0" lang="pt-BR"/>
            </a:br>
            <a:r>
              <a:rPr altLang="pt-BR" b="1" dirty="0" lang="pt-BR"/>
              <a:t>4- Definição do Campo Amostral.</a:t>
            </a:r>
          </a:p>
        </p:txBody>
      </p:sp>
      <p:sp>
        <p:nvSpPr>
          <p:cNvPr id="7" name="Retângulo 6"/>
          <p:cNvSpPr/>
          <p:nvPr/>
        </p:nvSpPr>
        <p:spPr>
          <a:xfrm>
            <a:off x="664795" y="2564904"/>
            <a:ext cx="7848872" cy="1015663"/>
          </a:xfrm>
          <a:prstGeom prst="rect">
            <a:avLst/>
          </a:prstGeom>
        </p:spPr>
        <p:txBody>
          <a:bodyPr numCol="1" wrap="square">
            <a:spAutoFit/>
          </a:bodyPr>
          <a:lstStyle/>
          <a:p>
            <a:pPr algn="just"/>
            <a:r>
              <a:rPr altLang="pt-BR" dirty="0" lang="pt-BR" sz="2000"/>
              <a:t>Uma das formas de acessar e explorar as informações contidas em bancos de dados e através da arquitetura de (BI). O </a:t>
            </a:r>
            <a:r>
              <a:rPr altLang="pt-BR" dirty="0" err="1" lang="pt-BR" sz="2000"/>
              <a:t>cockpit</a:t>
            </a:r>
            <a:r>
              <a:rPr altLang="pt-BR" dirty="0" lang="pt-BR" sz="2000"/>
              <a:t> Análise da Troca de Hidrômetro foi utilizado na seguinte sequência:</a:t>
            </a:r>
          </a:p>
        </p:txBody>
      </p:sp>
      <p:sp>
        <p:nvSpPr>
          <p:cNvPr id="8" name="Chave esquerda 7"/>
          <p:cNvSpPr/>
          <p:nvPr/>
        </p:nvSpPr>
        <p:spPr>
          <a:xfrm>
            <a:off x="1026453" y="3922165"/>
            <a:ext cx="45719" cy="1200329"/>
          </a:xfrm>
          <a:prstGeom prst="leftBrac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numCol="1" rtlCol="0"/>
          <a:lstStyle/>
          <a:p>
            <a:pPr algn="ctr"/>
            <a:endParaRPr altLang="pt-BR" lang="pt-BR"/>
          </a:p>
        </p:txBody>
      </p:sp>
    </p:spTree>
    <p:extLst>
      <p:ext uri="{BB962C8B-B14F-4D97-AF65-F5344CB8AC3E}">
        <p14:creationId xmlns:p14="http://schemas.microsoft.com/office/powerpoint/2010/main" val="2473322575"/>
      </p:ext>
    </p:extLst>
  </p:cSld>
  <p:clrMapOvr>
    <a:masterClrMapping/>
  </p:clrMapOvr>
  <p:timing>
    <p:tnLst>
      <p:par>
        <p:cTn dur="indefinite" id="1" nodeType="tmRoot" restart="never"/>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494446" y="1556792"/>
            <a:ext cx="8136904" cy="3600400"/>
          </a:xfrm>
        </p:spPr>
        <p:txBody>
          <a:bodyPr anchor="t" anchorCtr="0" numCol="1">
            <a:noAutofit/>
          </a:bodyPr>
          <a:lstStyle/>
          <a:p>
            <a:pPr algn="just"/>
            <a:r>
              <a:rPr altLang="pt-BR" dirty="0" lang="pt-BR" smtClean="0" sz="2000"/>
              <a:t>Para </a:t>
            </a:r>
            <a:r>
              <a:rPr altLang="pt-BR" dirty="0" lang="pt-BR" sz="2000"/>
              <a:t>a determinação da </a:t>
            </a:r>
            <a:r>
              <a:rPr altLang="pt-BR" dirty="0" err="1" lang="pt-BR" sz="2000"/>
              <a:t>submedição</a:t>
            </a:r>
            <a:r>
              <a:rPr altLang="pt-BR" dirty="0" lang="pt-BR" sz="2000"/>
              <a:t> foi utilizado o método de estimação da </a:t>
            </a:r>
            <a:r>
              <a:rPr altLang="pt-BR" dirty="0" err="1" lang="pt-BR" sz="2000"/>
              <a:t>submedição</a:t>
            </a:r>
            <a:r>
              <a:rPr altLang="pt-BR" dirty="0" lang="pt-BR" sz="2000"/>
              <a:t> baseando-se na metodologia preconizada pela Norma ABNT NBR 15.538 – Medidores de água potável – ensaios para avaliação de eficiência, que consiste em determinar a </a:t>
            </a:r>
            <a:r>
              <a:rPr altLang="pt-BR" dirty="0" err="1" lang="pt-BR" sz="2000"/>
              <a:t>submedição</a:t>
            </a:r>
            <a:r>
              <a:rPr altLang="pt-BR" dirty="0" lang="pt-BR" sz="2000"/>
              <a:t> de um parque de hidrômetros a partir de uma Curva de Desempenho da Medição, essa metodologia aparece na construção do gráfico Percentual de Precisão de Medição apresentado na tela geral do </a:t>
            </a:r>
            <a:r>
              <a:rPr altLang="pt-BR" dirty="0" err="1" lang="pt-BR" sz="2000"/>
              <a:t>cockpit</a:t>
            </a:r>
            <a:r>
              <a:rPr altLang="pt-BR" dirty="0" lang="pt-BR" sz="2000"/>
              <a:t> Análise Troca de Hidrômetro</a:t>
            </a:r>
            <a:r>
              <a:rPr altLang="pt-BR" dirty="0" lang="pt-BR" smtClean="0" sz="2000"/>
              <a:t>.</a:t>
            </a:r>
            <a:br>
              <a:rPr altLang="pt-BR" dirty="0" lang="pt-BR" smtClean="0" sz="2000"/>
            </a:br>
            <a:r>
              <a:rPr altLang="pt-BR" dirty="0" lang="pt-BR" smtClean="0" sz="2000"/>
              <a:t/>
            </a:r>
            <a:br>
              <a:rPr altLang="pt-BR" dirty="0" lang="pt-BR" smtClean="0" sz="2000"/>
            </a:br>
            <a:r>
              <a:rPr altLang="pt-BR" dirty="0" lang="pt-BR" sz="2000"/>
              <a:t/>
            </a:r>
            <a:br>
              <a:rPr altLang="pt-BR" dirty="0" lang="pt-BR" sz="2000"/>
            </a:br>
            <a:r>
              <a:rPr altLang="pt-BR" dirty="0" lang="pt-BR" smtClean="0" sz="2000"/>
              <a:t>* Para determinação da Precisão de Medição também são considerados os rendimentos por Classe (A, B e C); vazão nominal; média de consumo e etc.)</a:t>
            </a:r>
            <a:r>
              <a:rPr altLang="pt-BR" dirty="0" lang="pt-BR" sz="2000"/>
              <a:t/>
            </a:r>
            <a:br>
              <a:rPr altLang="pt-BR" dirty="0" lang="pt-BR" sz="2000"/>
            </a:br>
            <a:endParaRPr altLang="pt-BR" dirty="0" lang="pt-BR" sz="2000"/>
          </a:p>
        </p:txBody>
      </p:sp>
      <p:sp>
        <p:nvSpPr>
          <p:cNvPr id="4" name="Retângulo 3"/>
          <p:cNvSpPr/>
          <p:nvPr/>
        </p:nvSpPr>
        <p:spPr>
          <a:xfrm>
            <a:off x="467544" y="548680"/>
            <a:ext cx="6537815" cy="584775"/>
          </a:xfrm>
          <a:prstGeom prst="rect">
            <a:avLst/>
          </a:prstGeom>
        </p:spPr>
        <p:txBody>
          <a:bodyPr numCol="1" wrap="none">
            <a:spAutoFit/>
          </a:bodyPr>
          <a:lstStyle/>
          <a:p>
            <a:r>
              <a:rPr altLang="pt-BR" dirty="0" lang="pt-BR" smtClean="0" sz="3200"/>
              <a:t>1 - </a:t>
            </a:r>
            <a:r>
              <a:rPr altLang="pt-BR" dirty="0" lang="pt-BR" sz="3200"/>
              <a:t>Percentual de Precisão de Medição</a:t>
            </a:r>
          </a:p>
        </p:txBody>
      </p:sp>
    </p:spTree>
    <p:extLst>
      <p:ext uri="{BB962C8B-B14F-4D97-AF65-F5344CB8AC3E}">
        <p14:creationId xmlns:p14="http://schemas.microsoft.com/office/powerpoint/2010/main" val="2214453082"/>
      </p:ext>
    </p:extLst>
  </p:cSld>
  <p:clrMapOvr>
    <a:masterClrMapping/>
  </p:clrMapOvr>
  <p:timing>
    <p:tnLst>
      <p:par>
        <p:cTn dur="indefinite" id="1" nodeType="tmRoot" restart="never"/>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755576" y="1164038"/>
            <a:ext cx="7416824" cy="1008112"/>
          </a:xfrm>
        </p:spPr>
        <p:txBody>
          <a:bodyPr anchor="t" anchorCtr="0" numCol="1">
            <a:noAutofit/>
          </a:bodyPr>
          <a:lstStyle/>
          <a:p>
            <a:pPr algn="just"/>
            <a:r>
              <a:rPr altLang="pt-BR" dirty="0" lang="pt-BR" smtClean="0" sz="2000"/>
              <a:t>A cada </a:t>
            </a:r>
            <a:r>
              <a:rPr altLang="pt-BR" dirty="0" lang="pt-BR" sz="2000"/>
              <a:t>ano (tempo de instalação) está associado a um Índice de Desempenho da Medição, que representa a porcentagem da água consumida que o hidrômetro consegue medir.</a:t>
            </a:r>
            <a:br>
              <a:rPr altLang="pt-BR" dirty="0" lang="pt-BR" sz="2000"/>
            </a:br>
            <a:endParaRPr altLang="pt-BR" dirty="0" lang="pt-BR" sz="2000"/>
          </a:p>
        </p:txBody>
      </p:sp>
      <p:sp>
        <p:nvSpPr>
          <p:cNvPr id="4" name="Retângulo 3"/>
          <p:cNvSpPr/>
          <p:nvPr/>
        </p:nvSpPr>
        <p:spPr>
          <a:xfrm>
            <a:off x="467544" y="548680"/>
            <a:ext cx="6537815" cy="584775"/>
          </a:xfrm>
          <a:prstGeom prst="rect">
            <a:avLst/>
          </a:prstGeom>
        </p:spPr>
        <p:txBody>
          <a:bodyPr numCol="1" wrap="none">
            <a:spAutoFit/>
          </a:bodyPr>
          <a:lstStyle/>
          <a:p>
            <a:r>
              <a:rPr altLang="pt-BR" dirty="0" lang="pt-BR" smtClean="0" sz="3200"/>
              <a:t>1 - </a:t>
            </a:r>
            <a:r>
              <a:rPr altLang="pt-BR" dirty="0" lang="pt-BR" sz="3200"/>
              <a:t>Percentual de Precisão de Medição</a:t>
            </a:r>
          </a:p>
        </p:txBody>
      </p:sp>
      <p:pic>
        <p:nvPicPr>
          <p:cNvPr descr="curva submedição" id="1026"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a:xfrm>
            <a:off x="467544" y="2459696"/>
            <a:ext cx="44862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467544" y="5069546"/>
            <a:ext cx="4234122" cy="646331"/>
          </a:xfrm>
          <a:prstGeom prst="rect">
            <a:avLst/>
          </a:prstGeom>
        </p:spPr>
        <p:txBody>
          <a:bodyPr numCol="1" wrap="square">
            <a:spAutoFit/>
          </a:bodyPr>
          <a:lstStyle/>
          <a:p>
            <a:r>
              <a:rPr altLang="pt-BR" dirty="0" lang="pt-BR" smtClean="0" sz="1200"/>
              <a:t>Fonte: </a:t>
            </a:r>
            <a:r>
              <a:rPr altLang="pt-BR" dirty="0" lang="pt-BR" sz="1200"/>
              <a:t>AESBE – SÉRIE BALANÇO HÍDRICO – Volume 3. Guia Prático de procedimentos para estimativa     de </a:t>
            </a:r>
            <a:r>
              <a:rPr altLang="pt-BR" dirty="0" err="1" lang="pt-BR" sz="1200"/>
              <a:t>submedição</a:t>
            </a:r>
            <a:r>
              <a:rPr altLang="pt-BR" dirty="0" lang="pt-BR" sz="1200"/>
              <a:t> no parque de hidrômetros. </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779" y="2562832"/>
            <a:ext cx="3033212" cy="2846553"/>
          </a:xfrm>
          <a:prstGeom prst="rect">
            <a:avLst/>
          </a:prstGeom>
        </p:spPr>
      </p:pic>
      <p:sp>
        <p:nvSpPr>
          <p:cNvPr id="6" name="Retângulo 5"/>
          <p:cNvSpPr/>
          <p:nvPr/>
        </p:nvSpPr>
        <p:spPr>
          <a:xfrm>
            <a:off x="5395779" y="5369940"/>
            <a:ext cx="3424693" cy="461665"/>
          </a:xfrm>
          <a:prstGeom prst="rect">
            <a:avLst/>
          </a:prstGeom>
        </p:spPr>
        <p:txBody>
          <a:bodyPr numCol="1" wrap="square">
            <a:spAutoFit/>
          </a:bodyPr>
          <a:lstStyle/>
          <a:p>
            <a:r>
              <a:rPr altLang="pt-BR" dirty="0" lang="pt-BR" sz="1200"/>
              <a:t>Fonte: </a:t>
            </a:r>
            <a:r>
              <a:rPr altLang="pt-BR" dirty="0" lang="pt-BR" smtClean="0" sz="1200"/>
              <a:t>Nielsen et al., </a:t>
            </a:r>
            <a:r>
              <a:rPr altLang="pt-BR" dirty="0" lang="pt-BR" sz="1200"/>
              <a:t>Medição de água: estratégias e </a:t>
            </a:r>
            <a:r>
              <a:rPr altLang="pt-BR" dirty="0" lang="pt-BR" smtClean="0" sz="1200"/>
              <a:t>experimentações. Curitiba</a:t>
            </a:r>
            <a:r>
              <a:rPr altLang="pt-BR" dirty="0" lang="pt-BR" sz="1200"/>
              <a:t>: Sanepar. 2003. 218 p.</a:t>
            </a:r>
          </a:p>
        </p:txBody>
      </p:sp>
    </p:spTree>
    <p:extLst>
      <p:ext uri="{BB962C8B-B14F-4D97-AF65-F5344CB8AC3E}">
        <p14:creationId xmlns:p14="http://schemas.microsoft.com/office/powerpoint/2010/main" val="1436688784"/>
      </p:ext>
    </p:extLst>
  </p:cSld>
  <p:clrMapOvr>
    <a:masterClrMapping/>
  </p:clrMapOvr>
  <p:timing>
    <p:tnLst>
      <p:par>
        <p:cTn dur="indefinite" id="1" nodeType="tmRoot" restart="never"/>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467544" y="1340768"/>
            <a:ext cx="8280920" cy="3816424"/>
          </a:xfrm>
        </p:spPr>
        <p:txBody>
          <a:bodyPr anchor="t" anchorCtr="0" numCol="1">
            <a:noAutofit/>
          </a:bodyPr>
          <a:lstStyle/>
          <a:p>
            <a:pPr algn="l"/>
            <a:r>
              <a:rPr altLang="pt-BR" dirty="0" lang="pt-BR" smtClean="0" sz="1400"/>
              <a:t>- 99,998</a:t>
            </a:r>
            <a:r>
              <a:rPr altLang="pt-BR" dirty="0" lang="pt-BR" sz="1400"/>
              <a:t>% dos hidrômetros (40.034 unidades) com percentual de Precisão de Medição </a:t>
            </a:r>
            <a:r>
              <a:rPr altLang="pt-BR" dirty="0" lang="pt-BR" smtClean="0" sz="1400"/>
              <a:t>igual ou maior </a:t>
            </a:r>
            <a:r>
              <a:rPr altLang="pt-BR" dirty="0" lang="pt-BR" sz="1400"/>
              <a:t>que 80%; </a:t>
            </a:r>
            <a:r>
              <a:rPr altLang="pt-BR" dirty="0" lang="pt-BR" smtClean="0" sz="1400"/>
              <a:t/>
            </a:r>
            <a:br>
              <a:rPr altLang="pt-BR" dirty="0" lang="pt-BR" smtClean="0" sz="1400"/>
            </a:br>
            <a:r>
              <a:rPr altLang="pt-BR" dirty="0" lang="pt-BR" smtClean="0" sz="1400"/>
              <a:t>- 0,002</a:t>
            </a:r>
            <a:r>
              <a:rPr altLang="pt-BR" dirty="0" lang="pt-BR" sz="1400"/>
              <a:t>% dos hidrômetros (1 unidade) com percentual de Precisão de Medição abaixo dos 80%.</a:t>
            </a:r>
            <a:r>
              <a:rPr altLang="pt-BR" dirty="0" lang="pt-BR" sz="1800"/>
              <a:t/>
            </a:r>
            <a:br>
              <a:rPr altLang="pt-BR" dirty="0" lang="pt-BR" sz="1800"/>
            </a:br>
            <a:endParaRPr altLang="pt-BR" dirty="0" lang="pt-BR" sz="1800"/>
          </a:p>
        </p:txBody>
      </p:sp>
      <p:sp>
        <p:nvSpPr>
          <p:cNvPr id="4" name="Retângulo 3"/>
          <p:cNvSpPr/>
          <p:nvPr/>
        </p:nvSpPr>
        <p:spPr>
          <a:xfrm>
            <a:off x="467544" y="548680"/>
            <a:ext cx="6537815" cy="584775"/>
          </a:xfrm>
          <a:prstGeom prst="rect">
            <a:avLst/>
          </a:prstGeom>
        </p:spPr>
        <p:txBody>
          <a:bodyPr numCol="1" wrap="none">
            <a:spAutoFit/>
          </a:bodyPr>
          <a:lstStyle/>
          <a:p>
            <a:r>
              <a:rPr altLang="pt-BR" dirty="0" lang="pt-BR" smtClean="0" sz="3200"/>
              <a:t>1 - </a:t>
            </a:r>
            <a:r>
              <a:rPr altLang="pt-BR" dirty="0" lang="pt-BR" sz="3200"/>
              <a:t>Percentual de Precisão de Medição</a:t>
            </a:r>
          </a:p>
        </p:txBody>
      </p:sp>
      <p:sp>
        <p:nvSpPr>
          <p:cNvPr id="2" name="Retângulo 1"/>
          <p:cNvSpPr/>
          <p:nvPr/>
        </p:nvSpPr>
        <p:spPr>
          <a:xfrm>
            <a:off x="7812359" y="4713030"/>
            <a:ext cx="1152128" cy="276999"/>
          </a:xfrm>
          <a:prstGeom prst="rect">
            <a:avLst/>
          </a:prstGeom>
        </p:spPr>
        <p:txBody>
          <a:bodyPr numCol="1" wrap="square">
            <a:spAutoFit/>
          </a:bodyPr>
          <a:lstStyle/>
          <a:p>
            <a:r>
              <a:rPr altLang="pt-BR" dirty="0" lang="pt-BR" smtClean="0" sz="1200"/>
              <a:t>Fonte: Sansys</a:t>
            </a:r>
            <a:endParaRPr altLang="pt-BR" dirty="0" lang="pt-BR" sz="1200"/>
          </a:p>
        </p:txBody>
      </p:sp>
      <p:pic>
        <p:nvPicPr>
          <p:cNvPr descr="Percentual de Precisão de Medição" id="2050"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a:xfrm>
            <a:off x="2483766" y="2103181"/>
            <a:ext cx="62579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2844220" y="5021031"/>
            <a:ext cx="4818370" cy="584775"/>
          </a:xfrm>
          <a:prstGeom prst="rect">
            <a:avLst/>
          </a:prstGeom>
        </p:spPr>
        <p:txBody>
          <a:bodyPr numCol="1" wrap="none">
            <a:spAutoFit/>
          </a:bodyPr>
          <a:lstStyle/>
          <a:p>
            <a:pPr indent="-285750" marL="285750">
              <a:buFontTx/>
              <a:buChar char="-"/>
            </a:pPr>
            <a:r>
              <a:rPr altLang="pt-BR" dirty="0" lang="pt-BR" smtClean="0" sz="1600"/>
              <a:t>26.640 </a:t>
            </a:r>
            <a:r>
              <a:rPr altLang="pt-BR" dirty="0" lang="pt-BR" sz="1600"/>
              <a:t>medidores </a:t>
            </a:r>
            <a:r>
              <a:rPr altLang="pt-BR" dirty="0" lang="pt-BR" smtClean="0" sz="1600"/>
              <a:t> (66,54%) Precisão igual ou &gt; 90%.</a:t>
            </a:r>
          </a:p>
          <a:p>
            <a:pPr indent="-285750" marL="285750">
              <a:buFontTx/>
              <a:buChar char="-"/>
            </a:pPr>
            <a:r>
              <a:rPr altLang="pt-BR" dirty="0" lang="pt-BR" smtClean="0" sz="1600"/>
              <a:t>13.395 medidores (33,46%) Precisão &lt; 90%.</a:t>
            </a:r>
            <a:endParaRPr altLang="pt-BR" dirty="0" lang="pt-BR" sz="1600"/>
          </a:p>
        </p:txBody>
      </p:sp>
    </p:spTree>
    <p:extLst>
      <p:ext uri="{BB962C8B-B14F-4D97-AF65-F5344CB8AC3E}">
        <p14:creationId xmlns:p14="http://schemas.microsoft.com/office/powerpoint/2010/main" val="631258083"/>
      </p:ext>
    </p:extLst>
  </p:cSld>
  <p:clrMapOvr>
    <a:masterClrMapping/>
  </p:clrMapOvr>
  <p:timing>
    <p:tnLst>
      <p:par>
        <p:cTn dur="indefinite" id="1" nodeType="tmRoot" restart="never"/>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0" y="3176846"/>
            <a:ext cx="2143125" cy="2143125"/>
          </a:xfrm>
          <a:prstGeom prst="rect">
            <a:avLst/>
          </a:prstGeom>
        </p:spPr>
      </p:pic>
      <p:sp>
        <p:nvSpPr>
          <p:cNvPr id="3" name="Título 1"/>
          <p:cNvSpPr>
            <a:spLocks noGrp="1"/>
          </p:cNvSpPr>
          <p:nvPr>
            <p:ph idx="2147483647" type="ctrTitle"/>
          </p:nvPr>
        </p:nvSpPr>
        <p:spPr>
          <a:xfrm>
            <a:off x="834211" y="1412776"/>
            <a:ext cx="7488832" cy="1800200"/>
          </a:xfrm>
        </p:spPr>
        <p:txBody>
          <a:bodyPr anchor="t" anchorCtr="0" numCol="1">
            <a:noAutofit/>
          </a:bodyPr>
          <a:lstStyle/>
          <a:p>
            <a:pPr algn="just"/>
            <a:r>
              <a:rPr altLang="pt-BR" dirty="0" lang="pt-BR" smtClean="0" sz="2000"/>
              <a:t>Outro </a:t>
            </a:r>
            <a:r>
              <a:rPr altLang="pt-BR" dirty="0" lang="pt-BR" sz="2000"/>
              <a:t>critério utilizado no cruzamento das informações e para a escolha dos hidrômetros a serem substituídos foi a definição do tempo de uso máximo tendo como base, a portaria n° 246 de 17 de outubro de 2000 e o respectivo Regulamento Técnico Metrológico do INMETRO [INMETRO, 2000]. </a:t>
            </a:r>
          </a:p>
        </p:txBody>
      </p:sp>
      <p:sp>
        <p:nvSpPr>
          <p:cNvPr id="4" name="Retângulo 3"/>
          <p:cNvSpPr/>
          <p:nvPr/>
        </p:nvSpPr>
        <p:spPr>
          <a:xfrm>
            <a:off x="467544" y="548680"/>
            <a:ext cx="4503797" cy="584775"/>
          </a:xfrm>
          <a:prstGeom prst="rect">
            <a:avLst/>
          </a:prstGeom>
        </p:spPr>
        <p:txBody>
          <a:bodyPr numCol="1" wrap="none">
            <a:spAutoFit/>
          </a:bodyPr>
          <a:lstStyle/>
          <a:p>
            <a:r>
              <a:rPr altLang="pt-BR" dirty="0" lang="pt-BR" smtClean="0" sz="3200"/>
              <a:t>2 - Hidrômetros por Idade</a:t>
            </a:r>
            <a:endParaRPr altLang="pt-BR" dirty="0" lang="pt-BR" sz="3200"/>
          </a:p>
        </p:txBody>
      </p:sp>
      <p:sp>
        <p:nvSpPr>
          <p:cNvPr id="5" name="Retângulo 4"/>
          <p:cNvSpPr/>
          <p:nvPr/>
        </p:nvSpPr>
        <p:spPr>
          <a:xfrm>
            <a:off x="864758" y="3141851"/>
            <a:ext cx="5544616" cy="2862322"/>
          </a:xfrm>
          <a:prstGeom prst="rect">
            <a:avLst/>
          </a:prstGeom>
        </p:spPr>
        <p:txBody>
          <a:bodyPr numCol="1" wrap="square">
            <a:spAutoFit/>
          </a:bodyPr>
          <a:lstStyle/>
          <a:p>
            <a:pPr algn="just"/>
            <a:r>
              <a:rPr altLang="pt-BR" dirty="0" lang="pt-BR" sz="2000"/>
              <a:t>Em suma a portaria determina, que os hidrômetros que estão instalados em usuários residenciais devem ser substituídos ou pelo menos, avaliados quanto ao desempenho metrológico após 05 (cinco) anos da instalação, ou seja, que as verificações periódicas devem ser realizadas nos hidrômetros em serviço nestes intervalos.</a:t>
            </a:r>
            <a:br>
              <a:rPr altLang="pt-BR" dirty="0" lang="pt-BR" sz="2000"/>
            </a:br>
            <a:r>
              <a:rPr altLang="pt-BR" dirty="0" lang="pt-BR" sz="2000"/>
              <a:t/>
            </a:r>
            <a:br>
              <a:rPr altLang="pt-BR" dirty="0" lang="pt-BR" sz="2000"/>
            </a:br>
            <a:endParaRPr altLang="pt-BR" dirty="0" lang="pt-BR" sz="2000"/>
          </a:p>
        </p:txBody>
      </p:sp>
      <p:sp>
        <p:nvSpPr>
          <p:cNvPr id="6" name="Retângulo 5"/>
          <p:cNvSpPr/>
          <p:nvPr/>
        </p:nvSpPr>
        <p:spPr>
          <a:xfrm>
            <a:off x="7731792" y="5319971"/>
            <a:ext cx="1152128" cy="276999"/>
          </a:xfrm>
          <a:prstGeom prst="rect">
            <a:avLst/>
          </a:prstGeom>
        </p:spPr>
        <p:txBody>
          <a:bodyPr numCol="1" wrap="square">
            <a:spAutoFit/>
          </a:bodyPr>
          <a:lstStyle/>
          <a:p>
            <a:r>
              <a:rPr altLang="pt-BR" dirty="0" lang="pt-BR" smtClean="0" sz="1200"/>
              <a:t>Fonte: Google</a:t>
            </a:r>
            <a:endParaRPr altLang="pt-BR" dirty="0" lang="pt-BR" sz="1200"/>
          </a:p>
        </p:txBody>
      </p:sp>
    </p:spTree>
    <p:extLst>
      <p:ext uri="{BB962C8B-B14F-4D97-AF65-F5344CB8AC3E}">
        <p14:creationId xmlns:p14="http://schemas.microsoft.com/office/powerpoint/2010/main" val="3432999057"/>
      </p:ext>
    </p:extLst>
  </p:cSld>
  <p:clrMapOvr>
    <a:masterClrMapping/>
  </p:clrMapOvr>
  <p:timing>
    <p:tnLst>
      <p:par>
        <p:cTn dur="indefinite" id="1" nodeType="tmRoot" restart="never"/>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683568" y="1295847"/>
            <a:ext cx="7876013" cy="1557089"/>
          </a:xfrm>
        </p:spPr>
        <p:txBody>
          <a:bodyPr anchor="t" anchorCtr="0" numCol="1">
            <a:noAutofit/>
          </a:bodyPr>
          <a:lstStyle/>
          <a:p>
            <a:pPr algn="just"/>
            <a:r>
              <a:rPr altLang="pt-BR" dirty="0" lang="pt-BR" smtClean="0" sz="1800"/>
              <a:t>Com </a:t>
            </a:r>
            <a:r>
              <a:rPr altLang="pt-BR" dirty="0" lang="pt-BR" sz="1800"/>
              <a:t>relação à análise do critério tempo de uso do hidrômetro obteve-se o seguinte resultado: no parque de hidrômetros de Jaraguá do Sul 20,50% (</a:t>
            </a:r>
            <a:r>
              <a:rPr altLang="pt-BR" dirty="0" lang="pt-BR" smtClean="0" sz="1800"/>
              <a:t>8.209 </a:t>
            </a:r>
            <a:r>
              <a:rPr altLang="pt-BR" dirty="0" lang="pt-BR" sz="1800"/>
              <a:t>unidades) dos medidores possuem tempo de instalação superior à 5 anos, portanto 79,50% (</a:t>
            </a:r>
            <a:r>
              <a:rPr altLang="pt-BR" dirty="0" lang="pt-BR" smtClean="0" sz="1800"/>
              <a:t>31.826 </a:t>
            </a:r>
            <a:r>
              <a:rPr altLang="pt-BR" dirty="0" lang="pt-BR" sz="1800"/>
              <a:t>unidades) com tempo de instalação menor que 5 </a:t>
            </a:r>
            <a:r>
              <a:rPr altLang="pt-BR" dirty="0" lang="pt-BR" smtClean="0" sz="1800"/>
              <a:t>anos.</a:t>
            </a:r>
            <a:r>
              <a:rPr altLang="pt-BR" dirty="0" lang="pt-BR" sz="2000"/>
              <a:t/>
            </a:r>
            <a:br>
              <a:rPr altLang="pt-BR" dirty="0" lang="pt-BR" sz="2000"/>
            </a:br>
            <a:r>
              <a:rPr altLang="pt-BR" dirty="0" lang="pt-BR" sz="2000"/>
              <a:t/>
            </a:r>
            <a:br>
              <a:rPr altLang="pt-BR" dirty="0" lang="pt-BR" sz="2000"/>
            </a:br>
            <a:endParaRPr altLang="pt-BR" dirty="0" lang="pt-BR" sz="2000"/>
          </a:p>
        </p:txBody>
      </p:sp>
      <p:sp>
        <p:nvSpPr>
          <p:cNvPr id="4" name="Retângulo 3"/>
          <p:cNvSpPr/>
          <p:nvPr/>
        </p:nvSpPr>
        <p:spPr>
          <a:xfrm>
            <a:off x="467544" y="548680"/>
            <a:ext cx="4503797" cy="584775"/>
          </a:xfrm>
          <a:prstGeom prst="rect">
            <a:avLst/>
          </a:prstGeom>
        </p:spPr>
        <p:txBody>
          <a:bodyPr numCol="1" wrap="none">
            <a:spAutoFit/>
          </a:bodyPr>
          <a:lstStyle/>
          <a:p>
            <a:r>
              <a:rPr altLang="pt-BR" dirty="0" lang="pt-BR" smtClean="0" sz="3200"/>
              <a:t>2 - Hidrômetros por Idade</a:t>
            </a:r>
            <a:endParaRPr altLang="pt-BR" dirty="0" lang="pt-BR" sz="3200"/>
          </a:p>
        </p:txBody>
      </p:sp>
      <p:pic>
        <p:nvPicPr>
          <p:cNvPr descr="Hidrômetros x Idade" id="3074"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a:xfrm>
            <a:off x="2349281" y="2632601"/>
            <a:ext cx="62103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2349281" y="5246966"/>
            <a:ext cx="1152128" cy="276999"/>
          </a:xfrm>
          <a:prstGeom prst="rect">
            <a:avLst/>
          </a:prstGeom>
        </p:spPr>
        <p:txBody>
          <a:bodyPr numCol="1" wrap="square">
            <a:spAutoFit/>
          </a:bodyPr>
          <a:lstStyle/>
          <a:p>
            <a:r>
              <a:rPr altLang="pt-BR" dirty="0" lang="pt-BR" smtClean="0" sz="1200"/>
              <a:t>Fonte: Sansys</a:t>
            </a:r>
            <a:endParaRPr altLang="pt-BR" dirty="0" lang="pt-BR" sz="1200"/>
          </a:p>
        </p:txBody>
      </p:sp>
    </p:spTree>
    <p:extLst>
      <p:ext uri="{BB962C8B-B14F-4D97-AF65-F5344CB8AC3E}">
        <p14:creationId xmlns:p14="http://schemas.microsoft.com/office/powerpoint/2010/main" val="2670503341"/>
      </p:ext>
    </p:extLst>
  </p:cSld>
  <p:clrMapOvr>
    <a:masterClrMapping/>
  </p:clrMapOvr>
  <p:timing>
    <p:tnLst>
      <p:par>
        <p:cTn dur="indefinite" id="1" nodeType="tmRoot" restart="never"/>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413739" y="989439"/>
            <a:ext cx="8280920" cy="620985"/>
          </a:xfrm>
        </p:spPr>
        <p:txBody>
          <a:bodyPr anchor="t" anchorCtr="0" numCol="1">
            <a:noAutofit/>
          </a:bodyPr>
          <a:lstStyle/>
          <a:p>
            <a:pPr algn="just"/>
            <a:r>
              <a:rPr altLang="pt-BR" dirty="0" lang="pt-BR" smtClean="0" sz="1800"/>
              <a:t>Localização das 8.209 unidades que </a:t>
            </a:r>
            <a:r>
              <a:rPr altLang="pt-BR" dirty="0" lang="pt-BR" sz="1800"/>
              <a:t>possuem tempo de instalação superior à 5 </a:t>
            </a:r>
            <a:r>
              <a:rPr altLang="pt-BR" dirty="0" lang="pt-BR" smtClean="0" sz="1800"/>
              <a:t>anos</a:t>
            </a:r>
            <a:r>
              <a:rPr altLang="pt-BR" dirty="0" lang="pt-BR" sz="1800"/>
              <a:t>:</a:t>
            </a:r>
            <a:endParaRPr altLang="pt-BR" dirty="0" lang="pt-BR" sz="2000"/>
          </a:p>
        </p:txBody>
      </p:sp>
      <p:sp>
        <p:nvSpPr>
          <p:cNvPr id="4" name="Retângulo 3"/>
          <p:cNvSpPr/>
          <p:nvPr/>
        </p:nvSpPr>
        <p:spPr>
          <a:xfrm>
            <a:off x="323528" y="404664"/>
            <a:ext cx="4503797" cy="584775"/>
          </a:xfrm>
          <a:prstGeom prst="rect">
            <a:avLst/>
          </a:prstGeom>
        </p:spPr>
        <p:txBody>
          <a:bodyPr numCol="1" wrap="none">
            <a:spAutoFit/>
          </a:bodyPr>
          <a:lstStyle/>
          <a:p>
            <a:r>
              <a:rPr altLang="pt-BR" dirty="0" lang="pt-BR" smtClean="0" sz="3200"/>
              <a:t>2 - Hidrômetros por Idade</a:t>
            </a:r>
            <a:endParaRPr altLang="pt-BR" dirty="0" lang="pt-BR" sz="3200"/>
          </a:p>
        </p:txBody>
      </p:sp>
      <p:sp>
        <p:nvSpPr>
          <p:cNvPr id="5" name="Retângulo 4"/>
          <p:cNvSpPr/>
          <p:nvPr/>
        </p:nvSpPr>
        <p:spPr>
          <a:xfrm>
            <a:off x="899592" y="5612429"/>
            <a:ext cx="1152128" cy="276999"/>
          </a:xfrm>
          <a:prstGeom prst="rect">
            <a:avLst/>
          </a:prstGeom>
        </p:spPr>
        <p:txBody>
          <a:bodyPr numCol="1" wrap="square">
            <a:spAutoFit/>
          </a:bodyPr>
          <a:lstStyle/>
          <a:p>
            <a:r>
              <a:rPr altLang="pt-BR" dirty="0" lang="pt-BR" smtClean="0" sz="1200"/>
              <a:t>Fonte: Sansys</a:t>
            </a:r>
            <a:endParaRPr altLang="pt-BR" dirty="0" lang="pt-BR" sz="120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167" y="1484784"/>
            <a:ext cx="7189496" cy="4153482"/>
          </a:xfrm>
          <a:prstGeom prst="rect">
            <a:avLst/>
          </a:prstGeom>
        </p:spPr>
      </p:pic>
    </p:spTree>
    <p:extLst>
      <p:ext uri="{BB962C8B-B14F-4D97-AF65-F5344CB8AC3E}">
        <p14:creationId xmlns:p14="http://schemas.microsoft.com/office/powerpoint/2010/main" val="3877851715"/>
      </p:ext>
    </p:extLst>
  </p:cSld>
  <p:clrMapOvr>
    <a:masterClrMapping/>
  </p:clrMapOvr>
  <p:timing>
    <p:tnLst>
      <p:par>
        <p:cTn dur="indefinite" id="1" nodeType="tmRoot" restart="never"/>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67544" y="548680"/>
            <a:ext cx="4159665" cy="584775"/>
          </a:xfrm>
          <a:prstGeom prst="rect">
            <a:avLst/>
          </a:prstGeom>
        </p:spPr>
        <p:txBody>
          <a:bodyPr numCol="1" wrap="none">
            <a:spAutoFit/>
          </a:bodyPr>
          <a:lstStyle/>
          <a:p>
            <a:r>
              <a:rPr altLang="pt-BR" dirty="0" lang="pt-BR" smtClean="0" sz="3200"/>
              <a:t>3 – </a:t>
            </a:r>
            <a:r>
              <a:rPr altLang="pt-BR" dirty="0" err="1" lang="pt-BR" smtClean="0" sz="3200"/>
              <a:t>Payback</a:t>
            </a:r>
            <a:r>
              <a:rPr altLang="pt-BR" dirty="0" lang="pt-BR" smtClean="0" sz="3200"/>
              <a:t> (em meses)</a:t>
            </a:r>
            <a:endParaRPr altLang="pt-BR" dirty="0" lang="pt-BR" sz="3200"/>
          </a:p>
        </p:txBody>
      </p:sp>
      <p:pic>
        <p:nvPicPr>
          <p:cNvPr descr="gráfico payback" id="4098"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a:xfrm>
            <a:off x="1062813" y="2907797"/>
            <a:ext cx="7128792" cy="275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062813" y="5362442"/>
            <a:ext cx="1152128" cy="276999"/>
          </a:xfrm>
          <a:prstGeom prst="rect">
            <a:avLst/>
          </a:prstGeom>
        </p:spPr>
        <p:txBody>
          <a:bodyPr numCol="1" wrap="square">
            <a:spAutoFit/>
          </a:bodyPr>
          <a:lstStyle/>
          <a:p>
            <a:r>
              <a:rPr altLang="pt-BR" dirty="0" lang="pt-BR" smtClean="0" sz="1200"/>
              <a:t>Fonte: Sansys</a:t>
            </a:r>
            <a:endParaRPr altLang="pt-BR" dirty="0" lang="pt-BR" sz="1200"/>
          </a:p>
        </p:txBody>
      </p:sp>
      <p:sp>
        <p:nvSpPr>
          <p:cNvPr id="2" name="Retângulo 1"/>
          <p:cNvSpPr/>
          <p:nvPr/>
        </p:nvSpPr>
        <p:spPr>
          <a:xfrm>
            <a:off x="467544" y="1155713"/>
            <a:ext cx="8064896" cy="1815882"/>
          </a:xfrm>
          <a:prstGeom prst="rect">
            <a:avLst/>
          </a:prstGeom>
        </p:spPr>
        <p:txBody>
          <a:bodyPr numCol="1" wrap="square">
            <a:spAutoFit/>
          </a:bodyPr>
          <a:lstStyle/>
          <a:p>
            <a:pPr algn="just"/>
            <a:r>
              <a:rPr altLang="pt-BR" dirty="0" lang="pt-BR" sz="1600"/>
              <a:t>Um outro fator levado em consideração para esta avaliação foi período de recuperação do investimento do custo para a troca do hidrômetro, ou seja, o </a:t>
            </a:r>
            <a:r>
              <a:rPr altLang="pt-BR" dirty="0" err="1" lang="pt-BR" sz="1600"/>
              <a:t>Payback</a:t>
            </a:r>
            <a:r>
              <a:rPr altLang="pt-BR" dirty="0" lang="pt-BR" sz="1600"/>
              <a:t>. O </a:t>
            </a:r>
            <a:r>
              <a:rPr altLang="pt-BR" dirty="0" err="1" lang="pt-BR" sz="1600"/>
              <a:t>Payback</a:t>
            </a:r>
            <a:r>
              <a:rPr altLang="pt-BR" dirty="0" lang="pt-BR" sz="1600"/>
              <a:t> é apresentado no </a:t>
            </a:r>
            <a:r>
              <a:rPr altLang="pt-BR" dirty="0" err="1" lang="pt-BR" sz="1600"/>
              <a:t>cockpit</a:t>
            </a:r>
            <a:r>
              <a:rPr altLang="pt-BR" dirty="0" lang="pt-BR" sz="1600"/>
              <a:t> de forma gráfica, dividindo a quantidade de hidrômetros pelo tempo de retorno. Se considerarmos um investimento de R$ 150,00 para a execução da substituição do hidrômetro, o gráfico para o parque de Jaraguá do Sul teria a seguinte configuração:</a:t>
            </a:r>
            <a:br>
              <a:rPr altLang="pt-BR" dirty="0" lang="pt-BR" sz="1600"/>
            </a:br>
            <a:r>
              <a:rPr altLang="pt-BR" dirty="0" lang="pt-BR" sz="1600"/>
              <a:t/>
            </a:r>
            <a:br>
              <a:rPr altLang="pt-BR" dirty="0" lang="pt-BR" sz="1600"/>
            </a:br>
            <a:endParaRPr altLang="pt-BR" dirty="0" lang="pt-BR" sz="1600"/>
          </a:p>
        </p:txBody>
      </p:sp>
    </p:spTree>
    <p:extLst>
      <p:ext uri="{BB962C8B-B14F-4D97-AF65-F5344CB8AC3E}">
        <p14:creationId xmlns:p14="http://schemas.microsoft.com/office/powerpoint/2010/main" val="1137817686"/>
      </p:ext>
    </p:extLst>
  </p:cSld>
  <p:clrMapOvr>
    <a:masterClrMapping/>
  </p:clrMapOvr>
  <p:timing>
    <p:tnLst>
      <p:par>
        <p:cTn dur="indefinite" id="1" nodeType="tmRoot" restart="never"/>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23528" y="404664"/>
            <a:ext cx="5743111" cy="584775"/>
          </a:xfrm>
          <a:prstGeom prst="rect">
            <a:avLst/>
          </a:prstGeom>
        </p:spPr>
        <p:txBody>
          <a:bodyPr numCol="1" wrap="none">
            <a:spAutoFit/>
          </a:bodyPr>
          <a:lstStyle/>
          <a:p>
            <a:r>
              <a:rPr altLang="pt-BR" dirty="0" lang="pt-BR" sz="3200"/>
              <a:t>4</a:t>
            </a:r>
            <a:r>
              <a:rPr altLang="pt-BR" dirty="0" lang="pt-BR" smtClean="0" sz="3200"/>
              <a:t> – Definição do Campo Amostral</a:t>
            </a:r>
            <a:endParaRPr altLang="pt-BR" dirty="0" lang="pt-BR" sz="3200"/>
          </a:p>
        </p:txBody>
      </p:sp>
      <p:sp>
        <p:nvSpPr>
          <p:cNvPr id="8" name="Título 1"/>
          <p:cNvSpPr>
            <a:spLocks noGrp="1"/>
          </p:cNvSpPr>
          <p:nvPr>
            <p:ph idx="2147483647" type="ctrTitle"/>
          </p:nvPr>
        </p:nvSpPr>
        <p:spPr>
          <a:xfrm>
            <a:off x="323528" y="989440"/>
            <a:ext cx="8496944" cy="2556490"/>
          </a:xfrm>
        </p:spPr>
        <p:txBody>
          <a:bodyPr anchor="t" anchorCtr="0" numCol="1">
            <a:noAutofit/>
          </a:bodyPr>
          <a:lstStyle/>
          <a:p>
            <a:pPr algn="just"/>
            <a:r>
              <a:rPr altLang="pt-BR" dirty="0" lang="pt-BR" smtClean="0" sz="1600"/>
              <a:t>Após </a:t>
            </a:r>
            <a:r>
              <a:rPr altLang="pt-BR" dirty="0" lang="pt-BR" sz="1600"/>
              <a:t>avaliação dos dados no </a:t>
            </a:r>
            <a:r>
              <a:rPr altLang="pt-BR" dirty="0" err="1" lang="pt-BR" sz="1600"/>
              <a:t>cockpit</a:t>
            </a:r>
            <a:r>
              <a:rPr altLang="pt-BR" dirty="0" lang="pt-BR" sz="1600"/>
              <a:t> Análise Troca de </a:t>
            </a:r>
            <a:r>
              <a:rPr altLang="pt-BR" dirty="0" lang="pt-BR" smtClean="0" sz="1600"/>
              <a:t>Hidrômetro do Sansys BI, </a:t>
            </a:r>
            <a:r>
              <a:rPr altLang="pt-BR" dirty="0" lang="pt-BR" sz="1600"/>
              <a:t>que apresentou as informações cruzadas e visualmente </a:t>
            </a:r>
            <a:r>
              <a:rPr altLang="pt-BR" dirty="0" lang="pt-BR" smtClean="0" sz="1600"/>
              <a:t>organizadas apresentadas anteriormente, </a:t>
            </a:r>
            <a:r>
              <a:rPr altLang="pt-BR" dirty="0" lang="pt-BR" sz="1600"/>
              <a:t>foi possível determinar quais hidrômetros trariam melhores retornos à companhia. </a:t>
            </a:r>
            <a:br>
              <a:rPr altLang="pt-BR" dirty="0" lang="pt-BR" sz="1600"/>
            </a:br>
            <a:r>
              <a:rPr altLang="pt-BR" dirty="0" lang="pt-BR" sz="1600"/>
              <a:t/>
            </a:r>
            <a:br>
              <a:rPr altLang="pt-BR" dirty="0" lang="pt-BR" sz="1600"/>
            </a:br>
            <a:endParaRPr altLang="pt-BR" dirty="0" lang="pt-BR" sz="160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6832"/>
            <a:ext cx="9144000" cy="3713109"/>
          </a:xfrm>
          <a:prstGeom prst="rect">
            <a:avLst/>
          </a:prstGeom>
        </p:spPr>
      </p:pic>
    </p:spTree>
    <p:extLst>
      <p:ext uri="{BB962C8B-B14F-4D97-AF65-F5344CB8AC3E}">
        <p14:creationId xmlns:p14="http://schemas.microsoft.com/office/powerpoint/2010/main" val="445815317"/>
      </p:ext>
    </p:extLst>
  </p:cSld>
  <p:clrMapOvr>
    <a:masterClrMapping/>
  </p:clrMapOvr>
  <p:timing>
    <p:tnLst>
      <p:par>
        <p:cTn dur="indefinite" id="1" nodeType="tmRoot" restart="never"/>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683568" y="1124744"/>
            <a:ext cx="7956376" cy="4320480"/>
          </a:xfrm>
        </p:spPr>
        <p:txBody>
          <a:bodyPr anchor="t" anchorCtr="0" numCol="1">
            <a:normAutofit/>
          </a:bodyPr>
          <a:lstStyle/>
          <a:p>
            <a:pPr algn="just"/>
            <a:r>
              <a:rPr altLang="pt-BR" dirty="0" lang="pt-BR" smtClean="0" sz="3200"/>
              <a:t/>
            </a:r>
            <a:br>
              <a:rPr altLang="pt-BR" dirty="0" lang="pt-BR" smtClean="0" sz="3200"/>
            </a:br>
            <a:r>
              <a:rPr altLang="pt-BR" dirty="0" lang="pt-BR" smtClean="0" sz="3200"/>
              <a:t/>
            </a:r>
            <a:br>
              <a:rPr altLang="pt-BR" dirty="0" lang="pt-BR" smtClean="0" sz="3200"/>
            </a:br>
            <a:r>
              <a:rPr altLang="pt-BR" dirty="0" lang="pt-BR" smtClean="0" sz="2000"/>
              <a:t>O objetivo </a:t>
            </a:r>
            <a:r>
              <a:rPr altLang="pt-BR" dirty="0" lang="pt-BR" sz="2000"/>
              <a:t>principal do estudo é verificar a eficiência da aplicação de uma análise multicritério para tomada de decisão na </a:t>
            </a:r>
            <a:r>
              <a:rPr altLang="pt-BR" b="1" dirty="0" lang="pt-BR" sz="2000"/>
              <a:t>renovação do parque de hidrômetros </a:t>
            </a:r>
            <a:r>
              <a:rPr altLang="pt-BR" dirty="0" lang="pt-BR" sz="2000"/>
              <a:t>no SAMAE  de Jaraguá do </a:t>
            </a:r>
            <a:r>
              <a:rPr altLang="pt-BR" dirty="0" lang="pt-BR" smtClean="0" sz="2000"/>
              <a:t>Sul/ SC, </a:t>
            </a:r>
            <a:r>
              <a:rPr altLang="pt-BR" dirty="0" lang="pt-BR" sz="2000"/>
              <a:t>fazendo uso de </a:t>
            </a:r>
            <a:r>
              <a:rPr altLang="pt-BR" dirty="0" lang="pt-BR" smtClean="0" sz="2000"/>
              <a:t>ferramentas </a:t>
            </a:r>
            <a:r>
              <a:rPr altLang="pt-BR" dirty="0" lang="pt-BR" sz="2000"/>
              <a:t>de </a:t>
            </a:r>
            <a:r>
              <a:rPr altLang="pt-BR" b="1" dirty="0" lang="pt-BR" sz="2000"/>
              <a:t>Business Intelligence </a:t>
            </a:r>
            <a:r>
              <a:rPr altLang="pt-BR" dirty="0" lang="pt-BR" smtClean="0" sz="2000"/>
              <a:t>.</a:t>
            </a:r>
            <a:endParaRPr altLang="pt-BR" dirty="0" lang="pt-BR" sz="2000"/>
          </a:p>
        </p:txBody>
      </p:sp>
      <p:sp>
        <p:nvSpPr>
          <p:cNvPr id="2" name="Retângulo 1"/>
          <p:cNvSpPr/>
          <p:nvPr/>
        </p:nvSpPr>
        <p:spPr>
          <a:xfrm>
            <a:off x="827584" y="885148"/>
            <a:ext cx="1603772" cy="584775"/>
          </a:xfrm>
          <a:prstGeom prst="rect">
            <a:avLst/>
          </a:prstGeom>
        </p:spPr>
        <p:txBody>
          <a:bodyPr numCol="1" wrap="none">
            <a:spAutoFit/>
          </a:bodyPr>
          <a:lstStyle/>
          <a:p>
            <a:r>
              <a:rPr altLang="pt-BR" dirty="0" lang="pt-BR" smtClean="0" sz="3200"/>
              <a:t>Objetivo</a:t>
            </a:r>
            <a:endParaRPr altLang="pt-BR" dirty="0" lang="pt-BR" sz="3200"/>
          </a:p>
        </p:txBody>
      </p:sp>
    </p:spTree>
    <p:extLst>
      <p:ext uri="{BB962C8B-B14F-4D97-AF65-F5344CB8AC3E}">
        <p14:creationId xmlns:p14="http://schemas.microsoft.com/office/powerpoint/2010/main" val="2844571654"/>
      </p:ext>
    </p:extLst>
  </p:cSld>
  <p:clrMapOvr>
    <a:masterClrMapping/>
  </p:clrMapOvr>
  <p:timing>
    <p:tnLst>
      <p:par>
        <p:cTn dur="indefinite" id="1" nodeType="tmRoot" restart="never"/>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467544" y="1124744"/>
            <a:ext cx="8208912" cy="4680520"/>
          </a:xfrm>
        </p:spPr>
        <p:txBody>
          <a:bodyPr anchor="t" anchorCtr="0" numCol="1">
            <a:noAutofit/>
          </a:bodyPr>
          <a:lstStyle/>
          <a:p>
            <a:pPr algn="just"/>
            <a:r>
              <a:rPr altLang="pt-BR" dirty="0" lang="pt-BR" smtClean="0" sz="1800"/>
              <a:t>Para </a:t>
            </a:r>
            <a:r>
              <a:rPr altLang="pt-BR" dirty="0" lang="pt-BR" sz="1800"/>
              <a:t>o </a:t>
            </a:r>
            <a:r>
              <a:rPr altLang="pt-BR" dirty="0" lang="pt-BR" smtClean="0" sz="1800"/>
              <a:t>esse estudo de caso </a:t>
            </a:r>
            <a:r>
              <a:rPr altLang="pt-BR" dirty="0" lang="pt-BR" sz="1800"/>
              <a:t>foi selecionado um campo amostral de 10 </a:t>
            </a:r>
            <a:r>
              <a:rPr altLang="pt-BR" dirty="0" lang="pt-BR" smtClean="0" sz="1800"/>
              <a:t>matrículas </a:t>
            </a:r>
            <a:r>
              <a:rPr altLang="pt-BR" dirty="0" lang="pt-BR" sz="1800"/>
              <a:t>diversificadas, com escolas, creches, residências e condomínios; cujos hidrômetros foram previamente </a:t>
            </a:r>
            <a:r>
              <a:rPr altLang="pt-BR" b="1" dirty="0" lang="pt-BR" sz="1800"/>
              <a:t>testados em bancada de aferição </a:t>
            </a:r>
            <a:r>
              <a:rPr altLang="pt-BR" dirty="0" lang="pt-BR" sz="1800"/>
              <a:t>para verificar se a eficiência de medição estava próximo do que apontou o </a:t>
            </a:r>
            <a:r>
              <a:rPr altLang="pt-BR" dirty="0" err="1" lang="pt-BR" sz="1800"/>
              <a:t>cockpit</a:t>
            </a:r>
            <a:r>
              <a:rPr altLang="pt-BR" dirty="0" lang="pt-BR" sz="1800"/>
              <a:t>. Todos os hidrômetros testados </a:t>
            </a:r>
            <a:r>
              <a:rPr altLang="pt-BR" b="1" dirty="0" lang="pt-BR" sz="1800"/>
              <a:t>confirmaram</a:t>
            </a:r>
            <a:r>
              <a:rPr altLang="pt-BR" dirty="0" lang="pt-BR" sz="1800"/>
              <a:t> em bancada o índice de </a:t>
            </a:r>
            <a:r>
              <a:rPr altLang="pt-BR" dirty="0" err="1" lang="pt-BR" sz="1800"/>
              <a:t>submedição</a:t>
            </a:r>
            <a:r>
              <a:rPr altLang="pt-BR" dirty="0" lang="pt-BR" sz="1800"/>
              <a:t> apresentado pelo Sansys BI.</a:t>
            </a:r>
          </a:p>
        </p:txBody>
      </p:sp>
      <p:sp>
        <p:nvSpPr>
          <p:cNvPr id="4" name="Retângulo 3"/>
          <p:cNvSpPr/>
          <p:nvPr/>
        </p:nvSpPr>
        <p:spPr>
          <a:xfrm>
            <a:off x="467544" y="476672"/>
            <a:ext cx="1998239" cy="584775"/>
          </a:xfrm>
          <a:prstGeom prst="rect">
            <a:avLst/>
          </a:prstGeom>
        </p:spPr>
        <p:txBody>
          <a:bodyPr numCol="1" wrap="none">
            <a:spAutoFit/>
          </a:bodyPr>
          <a:lstStyle/>
          <a:p>
            <a:r>
              <a:rPr altLang="pt-BR" dirty="0" lang="pt-BR" smtClean="0" sz="3200"/>
              <a:t>Resultados</a:t>
            </a:r>
            <a:endParaRPr altLang="pt-BR" dirty="0" lang="pt-BR" sz="320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263" y="2742485"/>
            <a:ext cx="5455224" cy="2780576"/>
          </a:xfrm>
          <a:prstGeom prst="rect">
            <a:avLst/>
          </a:prstGeom>
        </p:spPr>
      </p:pic>
    </p:spTree>
    <p:extLst>
      <p:ext uri="{BB962C8B-B14F-4D97-AF65-F5344CB8AC3E}">
        <p14:creationId xmlns:p14="http://schemas.microsoft.com/office/powerpoint/2010/main" val="2803024234"/>
      </p:ext>
    </p:extLst>
  </p:cSld>
  <p:clrMapOvr>
    <a:masterClrMapping/>
  </p:clrMapOvr>
  <p:timing>
    <p:tnLst>
      <p:par>
        <p:cTn dur="indefinite" id="1" nodeType="tmRoot" restart="never"/>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467544" y="1414053"/>
            <a:ext cx="8208912" cy="4680520"/>
          </a:xfrm>
        </p:spPr>
        <p:txBody>
          <a:bodyPr anchor="t" anchorCtr="0" numCol="1">
            <a:noAutofit/>
          </a:bodyPr>
          <a:lstStyle/>
          <a:p>
            <a:pPr algn="just"/>
            <a:r>
              <a:rPr altLang="pt-BR" dirty="0" lang="pt-BR" smtClean="0" sz="1800"/>
              <a:t>Avaliação do consumo (m³) antes e depois da instalação do novo hidrômetro:</a:t>
            </a:r>
            <a:endParaRPr altLang="pt-BR" dirty="0" lang="pt-BR" sz="1800"/>
          </a:p>
        </p:txBody>
      </p:sp>
      <p:sp>
        <p:nvSpPr>
          <p:cNvPr id="4" name="Retângulo 3"/>
          <p:cNvSpPr/>
          <p:nvPr/>
        </p:nvSpPr>
        <p:spPr>
          <a:xfrm>
            <a:off x="467544" y="765981"/>
            <a:ext cx="1998239" cy="584775"/>
          </a:xfrm>
          <a:prstGeom prst="rect">
            <a:avLst/>
          </a:prstGeom>
        </p:spPr>
        <p:txBody>
          <a:bodyPr numCol="1" wrap="none">
            <a:spAutoFit/>
          </a:bodyPr>
          <a:lstStyle/>
          <a:p>
            <a:r>
              <a:rPr altLang="pt-BR" dirty="0" lang="pt-BR" smtClean="0" sz="3200"/>
              <a:t>Resultados</a:t>
            </a:r>
            <a:endParaRPr altLang="pt-BR" dirty="0" lang="pt-BR" sz="320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2895"/>
            <a:ext cx="9144000" cy="2388287"/>
          </a:xfrm>
          <a:prstGeom prst="rect">
            <a:avLst/>
          </a:prstGeom>
        </p:spPr>
      </p:pic>
    </p:spTree>
    <p:extLst>
      <p:ext uri="{BB962C8B-B14F-4D97-AF65-F5344CB8AC3E}">
        <p14:creationId xmlns:p14="http://schemas.microsoft.com/office/powerpoint/2010/main" val="2923994918"/>
      </p:ext>
    </p:extLst>
  </p:cSld>
  <p:clrMapOvr>
    <a:masterClrMapping/>
  </p:clrMapOvr>
  <p:timing>
    <p:tnLst>
      <p:par>
        <p:cTn dur="indefinite" id="1" nodeType="tmRoot" restart="never"/>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467544" y="1124744"/>
            <a:ext cx="8208912" cy="4680520"/>
          </a:xfrm>
        </p:spPr>
        <p:txBody>
          <a:bodyPr anchor="t" anchorCtr="0" numCol="1">
            <a:noAutofit/>
          </a:bodyPr>
          <a:lstStyle/>
          <a:p>
            <a:pPr algn="just"/>
            <a:r>
              <a:rPr altLang="pt-BR" dirty="0" lang="pt-BR" smtClean="0" sz="1800"/>
              <a:t>O </a:t>
            </a:r>
            <a:r>
              <a:rPr altLang="pt-BR" dirty="0" lang="pt-BR" sz="1800"/>
              <a:t>resultado após as substituições dos hidrômetros executadas é apresentado na </a:t>
            </a:r>
            <a:r>
              <a:rPr altLang="pt-BR" dirty="0" lang="pt-BR" smtClean="0" sz="1800"/>
              <a:t>Tabela </a:t>
            </a:r>
            <a:r>
              <a:rPr altLang="pt-BR" dirty="0" lang="pt-BR" sz="1800"/>
              <a:t>a seguir, onde percebe-se que as médias de consumo em m³ foram aumentadas em média 13,68% após as substituições de hidrômetros realizadas. </a:t>
            </a:r>
            <a:br>
              <a:rPr altLang="pt-BR" dirty="0" lang="pt-BR" sz="1800"/>
            </a:br>
            <a:endParaRPr altLang="pt-BR" dirty="0" lang="pt-BR" sz="1800"/>
          </a:p>
        </p:txBody>
      </p:sp>
      <p:sp>
        <p:nvSpPr>
          <p:cNvPr id="4" name="Retângulo 3"/>
          <p:cNvSpPr/>
          <p:nvPr/>
        </p:nvSpPr>
        <p:spPr>
          <a:xfrm>
            <a:off x="467544" y="476672"/>
            <a:ext cx="1998239" cy="584775"/>
          </a:xfrm>
          <a:prstGeom prst="rect">
            <a:avLst/>
          </a:prstGeom>
        </p:spPr>
        <p:txBody>
          <a:bodyPr numCol="1" wrap="none">
            <a:spAutoFit/>
          </a:bodyPr>
          <a:lstStyle/>
          <a:p>
            <a:r>
              <a:rPr altLang="pt-BR" dirty="0" lang="pt-BR" smtClean="0" sz="3200"/>
              <a:t>Resultados</a:t>
            </a:r>
            <a:endParaRPr altLang="pt-BR" dirty="0" lang="pt-BR" sz="320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672" y="2276872"/>
            <a:ext cx="3715269" cy="2896004"/>
          </a:xfrm>
          <a:prstGeom prst="rect">
            <a:avLst/>
          </a:prstGeom>
        </p:spPr>
      </p:pic>
    </p:spTree>
    <p:extLst>
      <p:ext uri="{BB962C8B-B14F-4D97-AF65-F5344CB8AC3E}">
        <p14:creationId xmlns:p14="http://schemas.microsoft.com/office/powerpoint/2010/main" val="3715255938"/>
      </p:ext>
    </p:extLst>
  </p:cSld>
  <p:clrMapOvr>
    <a:masterClrMapping/>
  </p:clrMapOvr>
  <p:timing>
    <p:tnLst>
      <p:par>
        <p:cTn dur="indefinite" id="1" nodeType="tmRoot" restart="never"/>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467544" y="1556792"/>
            <a:ext cx="7920880" cy="3672408"/>
          </a:xfrm>
        </p:spPr>
        <p:txBody>
          <a:bodyPr anchor="t" anchorCtr="0" numCol="1">
            <a:noAutofit/>
          </a:bodyPr>
          <a:lstStyle/>
          <a:p>
            <a:pPr algn="just"/>
            <a:r>
              <a:rPr altLang="pt-BR" dirty="0" lang="pt-BR" smtClean="0" sz="1800"/>
              <a:t>- O pleno </a:t>
            </a:r>
            <a:r>
              <a:rPr altLang="pt-BR" dirty="0" lang="pt-BR" sz="1800"/>
              <a:t>conhecimento do parque de hidrômetros é primordial para a definição de prioridades em seu manejo. O levantamento de dados sobre a composição e a constituição do parque de hidrômetros deve ser uma tarefa contínua, executada por meio de registros automáticos, e atualizados constantemente por meio das </a:t>
            </a:r>
            <a:r>
              <a:rPr altLang="pt-BR" dirty="0" lang="pt-BR" smtClean="0" sz="1800"/>
              <a:t>observações feitas </a:t>
            </a:r>
            <a:r>
              <a:rPr altLang="pt-BR" dirty="0" lang="pt-BR" sz="1800"/>
              <a:t>em </a:t>
            </a:r>
            <a:r>
              <a:rPr altLang="pt-BR" dirty="0" lang="pt-BR" smtClean="0" sz="1800"/>
              <a:t>campo;                                             </a:t>
            </a:r>
            <a:br>
              <a:rPr altLang="pt-BR" dirty="0" lang="pt-BR" smtClean="0" sz="1800"/>
            </a:br>
            <a:r>
              <a:rPr altLang="pt-BR" dirty="0" lang="pt-BR" smtClean="0" sz="1800"/>
              <a:t/>
            </a:r>
            <a:br>
              <a:rPr altLang="pt-BR" dirty="0" lang="pt-BR" smtClean="0" sz="1800"/>
            </a:br>
            <a:r>
              <a:rPr altLang="pt-BR" dirty="0" lang="pt-BR" sz="1800"/>
              <a:t/>
            </a:r>
            <a:br>
              <a:rPr altLang="pt-BR" dirty="0" lang="pt-BR" sz="1800"/>
            </a:br>
            <a:r>
              <a:rPr altLang="pt-BR" dirty="0" lang="pt-BR" sz="1800"/>
              <a:t/>
            </a:r>
            <a:br>
              <a:rPr altLang="pt-BR" dirty="0" lang="pt-BR" sz="1800"/>
            </a:br>
            <a:r>
              <a:rPr altLang="pt-BR" dirty="0" lang="pt-BR" smtClean="0" sz="1800"/>
              <a:t>- A </a:t>
            </a:r>
            <a:r>
              <a:rPr altLang="pt-BR" dirty="0" lang="pt-BR" sz="1800"/>
              <a:t>caracterização do parque do SAMAE de Jaraguá do Sul apresentou a sua composição detalhada por meio de tipos de medidor, marca, lote, idade, etc. Este inventário permitiu um diagnóstico do parque de medidores de água e forma uma base para a aplicação das ferramentas de gestão, devendo ser atualizado frequentemente, visto a mutabilidade do parque de </a:t>
            </a:r>
            <a:r>
              <a:rPr altLang="pt-BR" dirty="0" lang="pt-BR" smtClean="0" sz="1800"/>
              <a:t>hidrômetros;</a:t>
            </a:r>
            <a:endParaRPr altLang="pt-BR" dirty="0" lang="pt-BR" sz="1800"/>
          </a:p>
        </p:txBody>
      </p:sp>
      <p:sp>
        <p:nvSpPr>
          <p:cNvPr id="4" name="Retângulo 3"/>
          <p:cNvSpPr/>
          <p:nvPr/>
        </p:nvSpPr>
        <p:spPr>
          <a:xfrm>
            <a:off x="467544" y="476672"/>
            <a:ext cx="2061783" cy="584775"/>
          </a:xfrm>
          <a:prstGeom prst="rect">
            <a:avLst/>
          </a:prstGeom>
        </p:spPr>
        <p:txBody>
          <a:bodyPr numCol="1" wrap="none">
            <a:spAutoFit/>
          </a:bodyPr>
          <a:lstStyle/>
          <a:p>
            <a:r>
              <a:rPr altLang="pt-BR" dirty="0" lang="pt-BR" smtClean="0" sz="3200"/>
              <a:t>Conclusões</a:t>
            </a:r>
            <a:endParaRPr altLang="pt-BR" dirty="0" lang="pt-BR" sz="3200"/>
          </a:p>
        </p:txBody>
      </p:sp>
    </p:spTree>
    <p:extLst>
      <p:ext uri="{BB962C8B-B14F-4D97-AF65-F5344CB8AC3E}">
        <p14:creationId xmlns:p14="http://schemas.microsoft.com/office/powerpoint/2010/main" val="23891137"/>
      </p:ext>
    </p:extLst>
  </p:cSld>
  <p:clrMapOvr>
    <a:masterClrMapping/>
  </p:clrMapOvr>
  <p:timing>
    <p:tnLst>
      <p:par>
        <p:cTn dur="indefinite" id="1" nodeType="tmRoot" restart="never"/>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467544" y="1556792"/>
            <a:ext cx="8208912" cy="3672408"/>
          </a:xfrm>
        </p:spPr>
        <p:txBody>
          <a:bodyPr anchor="t" anchorCtr="0" numCol="1">
            <a:noAutofit/>
          </a:bodyPr>
          <a:lstStyle/>
          <a:p>
            <a:pPr algn="just"/>
            <a:r>
              <a:rPr altLang="pt-BR" dirty="0" lang="pt-BR" smtClean="0" sz="1800"/>
              <a:t>- O </a:t>
            </a:r>
            <a:r>
              <a:rPr altLang="pt-BR" dirty="0" lang="pt-BR" sz="1800"/>
              <a:t>uso do módulo de BI do software comercial Sansys facilitou a extração e o cruzamento dos dados, transformando-os em informações de fácil visualização e valiosas para a tomada de decisão mais assertiva, mostrando-se essa ferramenta importante para a redução e controle de perdas e de ações para minimizar a </a:t>
            </a:r>
            <a:r>
              <a:rPr altLang="pt-BR" dirty="0" err="1" lang="pt-BR" sz="1800"/>
              <a:t>submedição</a:t>
            </a:r>
            <a:r>
              <a:rPr altLang="pt-BR" dirty="0" lang="pt-BR" sz="1800"/>
              <a:t> de hidrômetros diminuindo, assim, o índice de perdas de </a:t>
            </a:r>
            <a:r>
              <a:rPr altLang="pt-BR" dirty="0" lang="pt-BR" smtClean="0" sz="1800"/>
              <a:t>faturamento;</a:t>
            </a:r>
            <a:br>
              <a:rPr altLang="pt-BR" dirty="0" lang="pt-BR" smtClean="0" sz="1800"/>
            </a:br>
            <a:r>
              <a:rPr altLang="pt-BR" dirty="0" lang="pt-BR" smtClean="0" sz="1800"/>
              <a:t/>
            </a:r>
            <a:br>
              <a:rPr altLang="pt-BR" dirty="0" lang="pt-BR" smtClean="0" sz="1800"/>
            </a:br>
            <a:r>
              <a:rPr altLang="pt-BR" dirty="0" lang="pt-BR" sz="1800"/>
              <a:t/>
            </a:r>
            <a:br>
              <a:rPr altLang="pt-BR" dirty="0" lang="pt-BR" sz="1800"/>
            </a:br>
            <a:r>
              <a:rPr altLang="pt-BR" dirty="0" lang="pt-BR" smtClean="0" sz="1800"/>
              <a:t>- </a:t>
            </a:r>
            <a:r>
              <a:rPr altLang="pt-BR" dirty="0" lang="pt-BR" sz="1800"/>
              <a:t>Além de agilizar o processo de substituição de medidores, mesmo que em uma pequena escala de teste, este projeto trouxe ganhos de produtividade, eficiência e controle do volume de água consumido, apresentou redução na </a:t>
            </a:r>
            <a:r>
              <a:rPr altLang="pt-BR" dirty="0" err="1" lang="pt-BR" sz="1800"/>
              <a:t>submedição</a:t>
            </a:r>
            <a:r>
              <a:rPr altLang="pt-BR" dirty="0" lang="pt-BR" sz="1800"/>
              <a:t> da amostragem coletada do parque de hidrômetros de Jaraguá do Sul, o que em longo prazo trará ganhos financeiros à companhia.</a:t>
            </a:r>
            <a:br>
              <a:rPr altLang="pt-BR" dirty="0" lang="pt-BR" sz="1800"/>
            </a:br>
            <a:endParaRPr altLang="pt-BR" dirty="0" lang="pt-BR" sz="1800"/>
          </a:p>
        </p:txBody>
      </p:sp>
      <p:sp>
        <p:nvSpPr>
          <p:cNvPr id="4" name="Retângulo 3"/>
          <p:cNvSpPr/>
          <p:nvPr/>
        </p:nvSpPr>
        <p:spPr>
          <a:xfrm>
            <a:off x="467544" y="476672"/>
            <a:ext cx="2061783" cy="584775"/>
          </a:xfrm>
          <a:prstGeom prst="rect">
            <a:avLst/>
          </a:prstGeom>
        </p:spPr>
        <p:txBody>
          <a:bodyPr numCol="1" wrap="none">
            <a:spAutoFit/>
          </a:bodyPr>
          <a:lstStyle/>
          <a:p>
            <a:r>
              <a:rPr altLang="pt-BR" dirty="0" lang="pt-BR" smtClean="0" sz="3200"/>
              <a:t>Conclusões</a:t>
            </a:r>
            <a:endParaRPr altLang="pt-BR" dirty="0" lang="pt-BR" sz="3200"/>
          </a:p>
        </p:txBody>
      </p:sp>
    </p:spTree>
    <p:extLst>
      <p:ext uri="{BB962C8B-B14F-4D97-AF65-F5344CB8AC3E}">
        <p14:creationId xmlns:p14="http://schemas.microsoft.com/office/powerpoint/2010/main" val="1353462224"/>
      </p:ext>
    </p:extLst>
  </p:cSld>
  <p:clrMapOvr>
    <a:masterClrMapping/>
  </p:clrMapOvr>
  <p:timing>
    <p:tnLst>
      <p:par>
        <p:cTn dur="indefinite" id="1" nodeType="tmRoot" restart="never"/>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467544" y="4149080"/>
            <a:ext cx="8208912" cy="1080120"/>
          </a:xfrm>
        </p:spPr>
        <p:txBody>
          <a:bodyPr anchor="t" anchorCtr="0" numCol="1">
            <a:noAutofit/>
          </a:bodyPr>
          <a:lstStyle/>
          <a:p>
            <a:r>
              <a:rPr altLang="pt-BR" b="1" dirty="0" lang="pt-BR" smtClean="0" sz="1800"/>
              <a:t>Contato:</a:t>
            </a:r>
            <a:r>
              <a:rPr altLang="pt-BR" dirty="0" lang="pt-BR" sz="1800"/>
              <a:t/>
            </a:r>
            <a:br>
              <a:rPr altLang="pt-BR" dirty="0" lang="pt-BR" sz="1800"/>
            </a:br>
            <a:r>
              <a:rPr altLang="pt-BR" dirty="0" lang="pt-BR" smtClean="0" sz="1800"/>
              <a:t>Aliatir Silveira Filho</a:t>
            </a:r>
            <a:br>
              <a:rPr altLang="pt-BR" dirty="0" lang="pt-BR" smtClean="0" sz="1800"/>
            </a:br>
            <a:r>
              <a:rPr altLang="pt-BR" dirty="0" lang="pt-BR" smtClean="0" sz="1800"/>
              <a:t>aliatir.silveira@veolia.com</a:t>
            </a:r>
            <a:br>
              <a:rPr altLang="pt-BR" dirty="0" lang="pt-BR" smtClean="0" sz="1800"/>
            </a:br>
            <a:r>
              <a:rPr altLang="pt-BR" dirty="0" i="1" lang="pt-BR" smtClean="0" sz="1800"/>
              <a:t>Engenheiro Sanitarista e Ambiental</a:t>
            </a:r>
            <a:br>
              <a:rPr altLang="pt-BR" dirty="0" i="1" lang="pt-BR" smtClean="0" sz="1800"/>
            </a:br>
            <a:r>
              <a:rPr altLang="pt-BR" b="1" dirty="0" lang="pt-BR" sz="1800"/>
              <a:t/>
            </a:r>
            <a:br>
              <a:rPr altLang="pt-BR" b="1" dirty="0" lang="pt-BR" sz="1800"/>
            </a:br>
            <a:endParaRPr altLang="pt-BR" b="1" dirty="0" lang="pt-BR" sz="1800"/>
          </a:p>
        </p:txBody>
      </p:sp>
      <p:sp>
        <p:nvSpPr>
          <p:cNvPr id="4" name="Retângulo 3"/>
          <p:cNvSpPr/>
          <p:nvPr/>
        </p:nvSpPr>
        <p:spPr>
          <a:xfrm>
            <a:off x="323528" y="2132856"/>
            <a:ext cx="8496944" cy="584775"/>
          </a:xfrm>
          <a:prstGeom prst="rect">
            <a:avLst/>
          </a:prstGeom>
        </p:spPr>
        <p:txBody>
          <a:bodyPr numCol="1" wrap="square">
            <a:spAutoFit/>
          </a:bodyPr>
          <a:lstStyle/>
          <a:p>
            <a:pPr algn="ctr"/>
            <a:r>
              <a:rPr altLang="pt-BR" dirty="0" lang="pt-BR" smtClean="0" sz="3200"/>
              <a:t>Obrigado!</a:t>
            </a:r>
            <a:endParaRPr altLang="pt-BR" dirty="0" lang="pt-BR" sz="3200"/>
          </a:p>
        </p:txBody>
      </p:sp>
    </p:spTree>
    <p:extLst>
      <p:ext uri="{BB962C8B-B14F-4D97-AF65-F5344CB8AC3E}">
        <p14:creationId xmlns:p14="http://schemas.microsoft.com/office/powerpoint/2010/main" val="610045645"/>
      </p:ext>
    </p:extLst>
  </p:cSld>
  <p:clrMapOvr>
    <a:masterClrMapping/>
  </p:clrMapOvr>
  <p:timing>
    <p:tnLst>
      <p:par>
        <p:cTn dur="indefinite" id="1" nodeType="tmRoot" restart="never"/>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467544" y="4149080"/>
            <a:ext cx="8208912" cy="1080120"/>
          </a:xfrm>
        </p:spPr>
        <p:txBody>
          <a:bodyPr anchor="t" anchorCtr="0" numCol="1">
            <a:noAutofit/>
          </a:bodyPr>
          <a:lstStyle/>
          <a:p>
            <a:r>
              <a:rPr/>
              <a:t>login: JTECHBI\bi.demo</a:t>
            </a:r>
            <a:endParaRPr altLang="pt-BR" b="1" dirty="0" lang="pt-BR" sz="1800"/>
          </a:p>
          <a:p>
            <a:br>
              <a:rPr altLang="pt-BR" dirty="0" i="1" lang="pt-BR" smtClean="0" sz="1800"/>
            </a:br>
            <a:r>
              <a:rPr/>
              <a:t>senha: 17Qlik</a:t>
            </a:r>
            <a:r>
              <a:rPr altLang="pt-BR" b="1" dirty="0" lang="pt-BR" sz="1800"/>
              <a:t/>
            </a:r>
            <a:br>
              <a:rPr altLang="pt-BR" b="1" dirty="0" lang="pt-BR" sz="1800"/>
            </a:br>
          </a:p>
        </p:txBody>
      </p:sp>
      <p:sp>
        <p:nvSpPr>
          <p:cNvPr id="4" name="Retângulo 3"/>
          <p:cNvSpPr/>
          <p:nvPr/>
        </p:nvSpPr>
        <p:spPr>
          <a:xfrm>
            <a:off x="323528" y="2132856"/>
            <a:ext cx="8496944" cy="584775"/>
          </a:xfrm>
          <a:prstGeom prst="rect">
            <a:avLst/>
          </a:prstGeom>
        </p:spPr>
        <p:txBody>
          <a:bodyPr numCol="1" wrap="square">
            <a:spAutoFit/>
          </a:bodyPr>
          <a:lstStyle/>
          <a:p>
            <a:pPr algn="ctr"/>
            <a:r>
              <a:rPr sz="3200"/>
              <a:t>Link: https://sansysbi.jtech.com.br/hub/stream/79ee2f89-d604-4a6f-900a-c5c9c6f6c315</a:t>
            </a:r>
            <a:endParaRPr altLang="pt-BR" dirty="0" lang="pt-BR" sz="3200"/>
          </a:p>
          <a:p>
            <a:pPr algn="ctr"/>
            <a:r>
              <a:rPr sz="3200"/>
              <a:t/>
            </a:r>
          </a:p>
          <a:p>
            <a:pPr algn="ctr"/>
            <a:r>
              <a:rPr sz="3200"/>
              <a:t> </a:t>
            </a:r>
          </a:p>
        </p:txBody>
      </p:sp>
    </p:spTree>
    <p:extLst>
      <p:ext uri="{BB962C8B-B14F-4D97-AF65-F5344CB8AC3E}">
        <p14:creationId xmlns:p14="http://schemas.microsoft.com/office/powerpoint/2010/main" val="610045645"/>
      </p:ext>
    </p:extLst>
  </p:cSld>
  <p:clrMapOvr>
    <a:masterClrMapping/>
  </p:clrMapOvr>
  <p:timing>
    <p:tnLst>
      <p:par>
        <p:cTn dur="indefinite" id="1" nodeType="tmRoot" restart="never"/>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642694" y="2810001"/>
            <a:ext cx="7956376" cy="2160240"/>
          </a:xfrm>
        </p:spPr>
        <p:txBody>
          <a:bodyPr anchor="t" anchorCtr="0" numCol="1">
            <a:noAutofit/>
          </a:bodyPr>
          <a:lstStyle/>
          <a:p>
            <a:pPr algn="just"/>
            <a:r>
              <a:rPr altLang="pt-BR" dirty="0" lang="pt-BR" smtClean="0" sz="2000"/>
              <a:t>O </a:t>
            </a:r>
            <a:r>
              <a:rPr altLang="pt-BR" dirty="0" lang="pt-BR" sz="2000"/>
              <a:t>BI é um conjunto de tecnologias e processos que utilizam dados para entender e analisar o desempenho </a:t>
            </a:r>
            <a:r>
              <a:rPr altLang="pt-BR" dirty="0" lang="pt-BR" smtClean="0" sz="2000"/>
              <a:t>da organização</a:t>
            </a:r>
            <a:r>
              <a:rPr altLang="pt-BR" dirty="0" lang="pt-BR" sz="2000"/>
              <a:t>.  O termo BI abrange o uso da informação para impulsionar o conhecimento do negócio, a partir do fornecimento de uma plataforma, que tem como objetivo fornecer informações relevantes para os tomadores de decisão, disponibilizando informações na forma correta, na qualidade certa, no momento </a:t>
            </a:r>
            <a:r>
              <a:rPr altLang="pt-BR" dirty="0" lang="pt-BR" smtClean="0" sz="2000"/>
              <a:t>certo. </a:t>
            </a:r>
            <a:r>
              <a:rPr altLang="pt-BR" dirty="0" lang="pt-BR" sz="2000"/>
              <a:t/>
            </a:r>
            <a:br>
              <a:rPr altLang="pt-BR" dirty="0" lang="pt-BR" sz="2000"/>
            </a:br>
            <a:endParaRPr altLang="pt-BR" dirty="0" lang="pt-BR" sz="2000"/>
          </a:p>
        </p:txBody>
      </p:sp>
      <p:sp>
        <p:nvSpPr>
          <p:cNvPr id="4" name="Retângulo 3"/>
          <p:cNvSpPr/>
          <p:nvPr/>
        </p:nvSpPr>
        <p:spPr>
          <a:xfrm>
            <a:off x="611560" y="1988840"/>
            <a:ext cx="2389821" cy="584775"/>
          </a:xfrm>
          <a:prstGeom prst="rect">
            <a:avLst/>
          </a:prstGeom>
        </p:spPr>
        <p:txBody>
          <a:bodyPr numCol="1" wrap="none">
            <a:spAutoFit/>
          </a:bodyPr>
          <a:lstStyle/>
          <a:p>
            <a:r>
              <a:rPr altLang="pt-BR" dirty="0" lang="pt-BR" smtClean="0" sz="3200"/>
              <a:t>BI - Definição</a:t>
            </a:r>
            <a:endParaRPr altLang="pt-BR" dirty="0" lang="pt-BR" sz="3200"/>
          </a:p>
        </p:txBody>
      </p:sp>
      <p:sp>
        <p:nvSpPr>
          <p:cNvPr id="2" name="Retângulo 1"/>
          <p:cNvSpPr/>
          <p:nvPr/>
        </p:nvSpPr>
        <p:spPr>
          <a:xfrm>
            <a:off x="5849261" y="4970241"/>
            <a:ext cx="2767744" cy="369332"/>
          </a:xfrm>
          <a:prstGeom prst="rect">
            <a:avLst/>
          </a:prstGeom>
        </p:spPr>
        <p:txBody>
          <a:bodyPr numCol="1" wrap="none">
            <a:spAutoFit/>
          </a:bodyPr>
          <a:lstStyle/>
          <a:p>
            <a:pPr algn="r"/>
            <a:r>
              <a:rPr altLang="pt-BR" dirty="0" lang="pt-BR"/>
              <a:t>Fonte: </a:t>
            </a:r>
            <a:r>
              <a:rPr altLang="pt-PT" dirty="0" lang="pt-PT"/>
              <a:t>DAVENPORT (2006).</a:t>
            </a:r>
            <a:r>
              <a:rPr altLang="pt-BR" dirty="0" lang="pt-BR"/>
              <a:t> </a:t>
            </a:r>
          </a:p>
        </p:txBody>
      </p:sp>
      <p:pic>
        <p:nvPicPr>
          <p:cNvPr id="5" name="Imagem 4"/>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4355976" y="534919"/>
            <a:ext cx="4243094" cy="2141752"/>
          </a:xfrm>
          <a:prstGeom prst="rect">
            <a:avLst/>
          </a:prstGeom>
        </p:spPr>
      </p:pic>
    </p:spTree>
    <p:extLst>
      <p:ext uri="{BB962C8B-B14F-4D97-AF65-F5344CB8AC3E}">
        <p14:creationId xmlns:p14="http://schemas.microsoft.com/office/powerpoint/2010/main" val="3269712981"/>
      </p:ext>
    </p:extLst>
  </p:cSld>
  <p:clrMapOvr>
    <a:masterClrMapping/>
  </p:clrMapOvr>
  <p:timing>
    <p:tnLst>
      <p:par>
        <p:cTn dur="indefinite" id="1" nodeType="tmRoot" restart="never"/>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624759" y="1700808"/>
            <a:ext cx="7956376" cy="4104456"/>
          </a:xfrm>
        </p:spPr>
        <p:txBody>
          <a:bodyPr anchor="t" anchorCtr="0" numCol="1">
            <a:noAutofit/>
          </a:bodyPr>
          <a:lstStyle/>
          <a:p>
            <a:pPr algn="l"/>
            <a:r>
              <a:rPr altLang="pt-BR" dirty="0" lang="pt-BR" smtClean="0" sz="2000"/>
              <a:t>- Ampla </a:t>
            </a:r>
            <a:r>
              <a:rPr altLang="pt-BR" dirty="0" lang="pt-BR" sz="2000"/>
              <a:t>e ainda crescente disponibilidade de informações, nos mais variados formatos e das mais diversas </a:t>
            </a:r>
            <a:r>
              <a:rPr altLang="pt-BR" dirty="0" lang="pt-BR" smtClean="0" sz="2000"/>
              <a:t>fontes;</a:t>
            </a:r>
            <a:br>
              <a:rPr altLang="pt-BR" dirty="0" lang="pt-BR" smtClean="0" sz="2000"/>
            </a:br>
            <a:r>
              <a:rPr altLang="pt-BR" dirty="0" lang="pt-BR" smtClean="0" sz="2000"/>
              <a:t/>
            </a:r>
            <a:br>
              <a:rPr altLang="pt-BR" dirty="0" lang="pt-BR" smtClean="0" sz="2000"/>
            </a:br>
            <a:r>
              <a:rPr altLang="pt-BR" dirty="0" lang="pt-BR" smtClean="0" sz="2000"/>
              <a:t>- Nossa </a:t>
            </a:r>
            <a:r>
              <a:rPr altLang="pt-BR" dirty="0" lang="pt-BR" sz="2000"/>
              <a:t>habilidade para criar, coletar e armazenar informações ultrapassou a nossa capacidade de utilizá-las </a:t>
            </a:r>
            <a:r>
              <a:rPr altLang="pt-BR" dirty="0" lang="pt-BR" smtClean="0" sz="2000"/>
              <a:t>efetivamente;</a:t>
            </a:r>
            <a:br>
              <a:rPr altLang="pt-BR" dirty="0" lang="pt-BR" smtClean="0" sz="2000"/>
            </a:br>
            <a:r>
              <a:rPr altLang="pt-BR" dirty="0" lang="pt-BR" sz="2000"/>
              <a:t/>
            </a:r>
            <a:br>
              <a:rPr altLang="pt-BR" dirty="0" lang="pt-BR" sz="2000"/>
            </a:br>
            <a:r>
              <a:rPr altLang="pt-BR" dirty="0" lang="pt-BR" smtClean="0" sz="2000"/>
              <a:t>- A </a:t>
            </a:r>
            <a:r>
              <a:rPr altLang="pt-BR" dirty="0" lang="pt-BR" sz="2000"/>
              <a:t>necessidade de agilidade para que os gestores e funcionários possam identificar e obter informações que sejam relevantes para a execução de suas </a:t>
            </a:r>
            <a:r>
              <a:rPr altLang="pt-BR" dirty="0" lang="pt-BR" smtClean="0" sz="2000"/>
              <a:t>atividades profissionais;</a:t>
            </a:r>
            <a:br>
              <a:rPr altLang="pt-BR" dirty="0" lang="pt-BR" smtClean="0" sz="2000"/>
            </a:br>
            <a:r>
              <a:rPr altLang="pt-BR" dirty="0" lang="pt-BR" sz="2000"/>
              <a:t/>
            </a:r>
            <a:br>
              <a:rPr altLang="pt-BR" dirty="0" lang="pt-BR" sz="2000"/>
            </a:br>
            <a:r>
              <a:rPr altLang="pt-BR" dirty="0" lang="pt-BR" smtClean="0" sz="2000"/>
              <a:t>- </a:t>
            </a:r>
            <a:r>
              <a:rPr altLang="pt-BR" dirty="0" err="1" lang="pt-BR" smtClean="0" sz="2000"/>
              <a:t>Gartner</a:t>
            </a:r>
            <a:r>
              <a:rPr altLang="pt-BR" dirty="0" lang="pt-BR" smtClean="0" sz="2000"/>
              <a:t> </a:t>
            </a:r>
            <a:r>
              <a:rPr altLang="pt-BR" dirty="0" lang="pt-BR" sz="2000"/>
              <a:t>estima que mercado mundial de Business Intelligence e </a:t>
            </a:r>
            <a:r>
              <a:rPr altLang="pt-BR" dirty="0" err="1" lang="pt-BR" sz="2000"/>
              <a:t>Analytics</a:t>
            </a:r>
            <a:r>
              <a:rPr altLang="pt-BR" dirty="0" lang="pt-BR" sz="2000"/>
              <a:t> atingirá US$ </a:t>
            </a:r>
            <a:r>
              <a:rPr altLang="pt-BR" dirty="0" lang="pt-BR" smtClean="0" sz="2000"/>
              <a:t>22,8 bilhões até o final de 2020.</a:t>
            </a:r>
            <a:endParaRPr altLang="pt-BR" dirty="0" lang="pt-BR" sz="2000"/>
          </a:p>
        </p:txBody>
      </p:sp>
      <p:sp>
        <p:nvSpPr>
          <p:cNvPr id="4" name="Retângulo 3"/>
          <p:cNvSpPr/>
          <p:nvPr/>
        </p:nvSpPr>
        <p:spPr>
          <a:xfrm>
            <a:off x="611559" y="592760"/>
            <a:ext cx="5456943" cy="584775"/>
          </a:xfrm>
          <a:prstGeom prst="rect">
            <a:avLst/>
          </a:prstGeom>
        </p:spPr>
        <p:txBody>
          <a:bodyPr numCol="1" wrap="none">
            <a:spAutoFit/>
          </a:bodyPr>
          <a:lstStyle/>
          <a:p>
            <a:r>
              <a:rPr altLang="pt-BR" dirty="0" lang="pt-BR" smtClean="0" sz="3200"/>
              <a:t>Business Intelligence - Contexto</a:t>
            </a:r>
            <a:endParaRPr altLang="pt-BR" dirty="0" lang="pt-BR" sz="3200"/>
          </a:p>
        </p:txBody>
      </p:sp>
    </p:spTree>
    <p:extLst>
      <p:ext uri="{BB962C8B-B14F-4D97-AF65-F5344CB8AC3E}">
        <p14:creationId xmlns:p14="http://schemas.microsoft.com/office/powerpoint/2010/main" val="3712412090"/>
      </p:ext>
    </p:extLst>
  </p:cSld>
  <p:clrMapOvr>
    <a:masterClrMapping/>
  </p:clrMapOvr>
  <p:timing>
    <p:tnLst>
      <p:par>
        <p:cTn dur="indefinite" id="1" nodeType="tmRoot" restart="never"/>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755576" y="1340768"/>
            <a:ext cx="7560840" cy="4104456"/>
          </a:xfrm>
        </p:spPr>
        <p:txBody>
          <a:bodyPr anchor="t" anchorCtr="0" numCol="1">
            <a:noAutofit/>
          </a:bodyPr>
          <a:lstStyle/>
          <a:p>
            <a:pPr algn="just"/>
            <a:r>
              <a:rPr altLang="pt-BR" dirty="0" lang="pt-BR" smtClean="0" sz="2000"/>
              <a:t>Atualmente </a:t>
            </a:r>
            <a:r>
              <a:rPr altLang="pt-BR" dirty="0" lang="pt-BR" sz="2000"/>
              <a:t>as empresas de saneamento utilizam os bancos de dados como ferramentas auxiliares para armazenar informações e desenhá-las por meio de aplicativos de software, informações e análises de cenários utilizados na gestão empresarial. Analisar essa informação também se torna uma tarefa complexa e dispendiosa que requer conhecimento especializado, pois exige que os analistas manipulem múltiplos sistemas, consultem diferentes tipos de dados, arquivos e relatórios para depois compilar as informações, interpretá-las e fornecer resultados e relatórios que suportem a tomada de decisão</a:t>
            </a:r>
            <a:r>
              <a:rPr altLang="pt-BR" dirty="0" lang="pt-BR" smtClean="0" sz="2000"/>
              <a:t>.</a:t>
            </a:r>
            <a:br>
              <a:rPr altLang="pt-BR" dirty="0" lang="pt-BR" smtClean="0" sz="2000"/>
            </a:br>
            <a:r>
              <a:rPr altLang="pt-BR" dirty="0" lang="pt-BR" smtClean="0" sz="2000"/>
              <a:t/>
            </a:r>
            <a:br>
              <a:rPr altLang="pt-BR" dirty="0" lang="pt-BR" smtClean="0" sz="2000"/>
            </a:br>
            <a:r>
              <a:rPr altLang="pt-BR" dirty="0" lang="pt-BR" sz="2000"/>
              <a:t/>
            </a:r>
            <a:br>
              <a:rPr altLang="pt-BR" dirty="0" lang="pt-BR" sz="2000"/>
            </a:br>
            <a:r>
              <a:rPr altLang="pt-BR" dirty="0" lang="pt-BR" sz="2000"/>
              <a:t>No caso de uma grande empresa, o volume de dados e a quantidade de sistemas é muito maior, e trabalhar essas informações (estruturadas e organizadas) torna-se um grande desafio. </a:t>
            </a:r>
          </a:p>
        </p:txBody>
      </p:sp>
      <p:sp>
        <p:nvSpPr>
          <p:cNvPr id="4" name="Retângulo 3"/>
          <p:cNvSpPr/>
          <p:nvPr/>
        </p:nvSpPr>
        <p:spPr>
          <a:xfrm>
            <a:off x="611559" y="592760"/>
            <a:ext cx="3228961" cy="584775"/>
          </a:xfrm>
          <a:prstGeom prst="rect">
            <a:avLst/>
          </a:prstGeom>
        </p:spPr>
        <p:txBody>
          <a:bodyPr numCol="1" wrap="none">
            <a:spAutoFit/>
          </a:bodyPr>
          <a:lstStyle/>
          <a:p>
            <a:r>
              <a:rPr altLang="pt-BR" dirty="0" lang="pt-BR" smtClean="0" sz="3200"/>
              <a:t>BI no Saneamento</a:t>
            </a:r>
            <a:endParaRPr altLang="pt-BR" dirty="0" lang="pt-BR" sz="3200"/>
          </a:p>
        </p:txBody>
      </p:sp>
    </p:spTree>
    <p:extLst>
      <p:ext uri="{BB962C8B-B14F-4D97-AF65-F5344CB8AC3E}">
        <p14:creationId xmlns:p14="http://schemas.microsoft.com/office/powerpoint/2010/main" val="631622296"/>
      </p:ext>
    </p:extLst>
  </p:cSld>
  <p:clrMapOvr>
    <a:masterClrMapping/>
  </p:clrMapOvr>
  <p:timing>
    <p:tnLst>
      <p:par>
        <p:cTn dur="indefinite" id="1" nodeType="tmRoot" restart="never"/>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395536" y="1862488"/>
            <a:ext cx="3107295" cy="2431913"/>
          </a:xfrm>
        </p:spPr>
        <p:txBody>
          <a:bodyPr anchor="t" anchorCtr="0" numCol="1">
            <a:noAutofit/>
          </a:bodyPr>
          <a:lstStyle/>
          <a:p>
            <a:pPr algn="just"/>
            <a:r>
              <a:rPr altLang="pt-BR" dirty="0" lang="pt-BR" smtClean="0" sz="1800"/>
              <a:t>- </a:t>
            </a:r>
            <a:r>
              <a:rPr altLang="pt-BR" dirty="0" lang="pt-BR" sz="1800"/>
              <a:t>No Brasil, a parcela da perda aparente provocada pela </a:t>
            </a:r>
            <a:r>
              <a:rPr altLang="pt-BR" dirty="0" err="1" lang="pt-BR" sz="1800"/>
              <a:t>submedição</a:t>
            </a:r>
            <a:r>
              <a:rPr altLang="pt-BR" dirty="0" lang="pt-BR" sz="1800"/>
              <a:t> dos hidrômetros costuma ser muito significativa dentro das perdas totais na distribuição de água, desta forma torna-se muito importante sua determinação. </a:t>
            </a:r>
            <a:r>
              <a:rPr altLang="pt-BR" dirty="0" lang="pt-BR" smtClean="0" sz="1800"/>
              <a:t/>
            </a:r>
            <a:br>
              <a:rPr altLang="pt-BR" dirty="0" lang="pt-BR" smtClean="0" sz="1800"/>
            </a:br>
            <a:endParaRPr altLang="pt-BR" dirty="0" lang="pt-BR" sz="1800"/>
          </a:p>
        </p:txBody>
      </p:sp>
      <p:sp>
        <p:nvSpPr>
          <p:cNvPr id="4" name="Retângulo 3"/>
          <p:cNvSpPr/>
          <p:nvPr/>
        </p:nvSpPr>
        <p:spPr>
          <a:xfrm>
            <a:off x="395535" y="476672"/>
            <a:ext cx="6458819" cy="584775"/>
          </a:xfrm>
          <a:prstGeom prst="rect">
            <a:avLst/>
          </a:prstGeom>
        </p:spPr>
        <p:txBody>
          <a:bodyPr numCol="1" wrap="none">
            <a:spAutoFit/>
          </a:bodyPr>
          <a:lstStyle/>
          <a:p>
            <a:r>
              <a:rPr altLang="pt-BR" dirty="0" lang="pt-BR" smtClean="0" sz="3200"/>
              <a:t>Por que </a:t>
            </a:r>
            <a:r>
              <a:rPr altLang="pt-BR" dirty="0" lang="pt-BR" sz="3200"/>
              <a:t>estudar as perdas aparentes?</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1177570"/>
            <a:ext cx="4954587" cy="2915897"/>
          </a:xfrm>
          <a:prstGeom prst="rect">
            <a:avLst/>
          </a:prstGeom>
        </p:spPr>
      </p:pic>
      <p:sp>
        <p:nvSpPr>
          <p:cNvPr id="7" name="Retângulo 6"/>
          <p:cNvSpPr/>
          <p:nvPr/>
        </p:nvSpPr>
        <p:spPr>
          <a:xfrm>
            <a:off x="395536" y="4562960"/>
            <a:ext cx="8266955" cy="1477328"/>
          </a:xfrm>
          <a:prstGeom prst="rect">
            <a:avLst/>
          </a:prstGeom>
        </p:spPr>
        <p:txBody>
          <a:bodyPr numCol="1" wrap="square">
            <a:spAutoFit/>
          </a:bodyPr>
          <a:lstStyle/>
          <a:p>
            <a:pPr algn="just"/>
            <a:r>
              <a:rPr altLang="pt-BR" dirty="0" lang="pt-BR" smtClean="0"/>
              <a:t>- Se </a:t>
            </a:r>
            <a:r>
              <a:rPr altLang="pt-BR" dirty="0" lang="pt-BR"/>
              <a:t>observa na prática que se obtém um maior ganho em reduzir, na mesma quantidade, as perdas aparentes ao invés das perdas reais, pois o valor do m³ pago pelo consumidor é superior ao valor gasto pela companhia para tratar e distribuir a água.</a:t>
            </a:r>
            <a:br>
              <a:rPr altLang="pt-BR" dirty="0" lang="pt-BR"/>
            </a:br>
            <a:endParaRPr altLang="pt-BR" dirty="0" lang="pt-BR"/>
          </a:p>
        </p:txBody>
      </p:sp>
      <p:sp>
        <p:nvSpPr>
          <p:cNvPr id="8" name="Retângulo 7"/>
          <p:cNvSpPr/>
          <p:nvPr/>
        </p:nvSpPr>
        <p:spPr>
          <a:xfrm>
            <a:off x="3696864" y="4092606"/>
            <a:ext cx="5123607" cy="430887"/>
          </a:xfrm>
          <a:prstGeom prst="rect">
            <a:avLst/>
          </a:prstGeom>
        </p:spPr>
        <p:txBody>
          <a:bodyPr numCol="1" wrap="square">
            <a:spAutoFit/>
          </a:bodyPr>
          <a:lstStyle/>
          <a:p>
            <a:r>
              <a:rPr altLang="pt-BR" dirty="0" lang="pt-BR" sz="1100"/>
              <a:t>Fonte: AESBE – SÉRIE BALANÇO HÍDRICO – Volume 3. Guia Prático de procedimentos para estimativa     de </a:t>
            </a:r>
            <a:r>
              <a:rPr altLang="pt-BR" dirty="0" err="1" lang="pt-BR" sz="1100"/>
              <a:t>submedição</a:t>
            </a:r>
            <a:r>
              <a:rPr altLang="pt-BR" dirty="0" lang="pt-BR" sz="1100"/>
              <a:t> no parque de hidrômetros. Setembro, 2015.</a:t>
            </a:r>
          </a:p>
        </p:txBody>
      </p:sp>
    </p:spTree>
    <p:extLst>
      <p:ext uri="{BB962C8B-B14F-4D97-AF65-F5344CB8AC3E}">
        <p14:creationId xmlns:p14="http://schemas.microsoft.com/office/powerpoint/2010/main" val="603971843"/>
      </p:ext>
    </p:extLst>
  </p:cSld>
  <p:clrMapOvr>
    <a:masterClrMapping/>
  </p:clrMapOvr>
  <p:timing>
    <p:tnLst>
      <p:par>
        <p:cTn dur="indefinite" id="1" nodeType="tmRoot" restart="never"/>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611560" y="1396749"/>
            <a:ext cx="8064896" cy="739297"/>
          </a:xfrm>
        </p:spPr>
        <p:txBody>
          <a:bodyPr anchor="t" anchorCtr="0" numCol="1">
            <a:noAutofit/>
          </a:bodyPr>
          <a:lstStyle/>
          <a:p>
            <a:pPr algn="just"/>
            <a:r>
              <a:rPr altLang="pt-BR" dirty="0" lang="pt-BR" smtClean="0" sz="2000"/>
              <a:t>A abordagem </a:t>
            </a:r>
            <a:r>
              <a:rPr altLang="pt-BR" dirty="0" lang="pt-BR" sz="2000"/>
              <a:t>metodológica da pesquisa se apoia em uma análise multicritério utilizando o módulo de BI do software comercial Sansys</a:t>
            </a:r>
            <a:r>
              <a:rPr altLang="pt-BR" dirty="0" lang="pt-BR" smtClean="0" sz="2000"/>
              <a:t>.</a:t>
            </a:r>
            <a:br>
              <a:rPr altLang="pt-BR" dirty="0" lang="pt-BR" smtClean="0" sz="2000"/>
            </a:br>
            <a:r>
              <a:rPr altLang="pt-BR" dirty="0" lang="pt-BR" sz="2000"/>
              <a:t/>
            </a:r>
            <a:br>
              <a:rPr altLang="pt-BR" dirty="0" lang="pt-BR" sz="2000"/>
            </a:br>
            <a:endParaRPr altLang="pt-BR" dirty="0" lang="pt-BR" sz="2000"/>
          </a:p>
        </p:txBody>
      </p:sp>
      <p:sp>
        <p:nvSpPr>
          <p:cNvPr id="4" name="Retângulo 3"/>
          <p:cNvSpPr/>
          <p:nvPr/>
        </p:nvSpPr>
        <p:spPr>
          <a:xfrm>
            <a:off x="395536" y="592759"/>
            <a:ext cx="3640740" cy="584775"/>
          </a:xfrm>
          <a:prstGeom prst="rect">
            <a:avLst/>
          </a:prstGeom>
        </p:spPr>
        <p:txBody>
          <a:bodyPr numCol="1" wrap="none">
            <a:spAutoFit/>
          </a:bodyPr>
          <a:lstStyle/>
          <a:p>
            <a:r>
              <a:rPr altLang="pt-BR" dirty="0" lang="pt-BR" smtClean="0" sz="3200"/>
              <a:t>Materiais e Métodos</a:t>
            </a:r>
            <a:endParaRPr altLang="pt-BR" dirty="0" lang="pt-BR" sz="320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136046"/>
            <a:ext cx="8468597" cy="3611516"/>
          </a:xfrm>
          <a:prstGeom prst="rect">
            <a:avLst/>
          </a:prstGeom>
        </p:spPr>
      </p:pic>
      <p:sp>
        <p:nvSpPr>
          <p:cNvPr id="5" name="Retângulo 4"/>
          <p:cNvSpPr/>
          <p:nvPr/>
        </p:nvSpPr>
        <p:spPr>
          <a:xfrm>
            <a:off x="251520" y="5652381"/>
            <a:ext cx="1028102" cy="276999"/>
          </a:xfrm>
          <a:prstGeom prst="rect">
            <a:avLst/>
          </a:prstGeom>
        </p:spPr>
        <p:txBody>
          <a:bodyPr numCol="1" wrap="none">
            <a:spAutoFit/>
          </a:bodyPr>
          <a:lstStyle/>
          <a:p>
            <a:r>
              <a:rPr altLang="pt-BR" dirty="0" lang="pt-BR" sz="1200"/>
              <a:t>Fonte: </a:t>
            </a:r>
            <a:r>
              <a:rPr altLang="pt-BR" dirty="0" lang="pt-BR" smtClean="0" sz="1200"/>
              <a:t>Sansys</a:t>
            </a:r>
            <a:endParaRPr altLang="pt-BR" dirty="0" lang="pt-BR" sz="1200"/>
          </a:p>
        </p:txBody>
      </p:sp>
    </p:spTree>
    <p:extLst>
      <p:ext uri="{BB962C8B-B14F-4D97-AF65-F5344CB8AC3E}">
        <p14:creationId xmlns:p14="http://schemas.microsoft.com/office/powerpoint/2010/main" val="2959126468"/>
      </p:ext>
    </p:extLst>
  </p:cSld>
  <p:clrMapOvr>
    <a:masterClrMapping/>
  </p:clrMapOvr>
  <p:timing>
    <p:tnLst>
      <p:par>
        <p:cTn dur="indefinite" id="1" nodeType="tmRoot" restart="never"/>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idx="2147483647" type="ctrTitle"/>
          </p:nvPr>
        </p:nvSpPr>
        <p:spPr>
          <a:xfrm>
            <a:off x="624759" y="1268760"/>
            <a:ext cx="7956376" cy="4536504"/>
          </a:xfrm>
        </p:spPr>
        <p:txBody>
          <a:bodyPr anchor="t" anchorCtr="0" numCol="1">
            <a:noAutofit/>
          </a:bodyPr>
          <a:lstStyle/>
          <a:p>
            <a:pPr algn="l"/>
            <a:r>
              <a:rPr altLang="pt-BR" dirty="0" lang="pt-BR" smtClean="0" sz="2000">
                <a:solidFill>
                  <a:srgbClr val="FF0000"/>
                </a:solidFill>
              </a:rPr>
              <a:t> </a:t>
            </a:r>
            <a:r>
              <a:rPr altLang="pt-BR" dirty="0" lang="pt-BR" sz="2000">
                <a:solidFill>
                  <a:srgbClr val="FF0000"/>
                </a:solidFill>
              </a:rPr>
              <a:t/>
            </a:r>
            <a:br>
              <a:rPr altLang="pt-BR" dirty="0" lang="pt-BR" sz="2000">
                <a:solidFill>
                  <a:srgbClr val="FF0000"/>
                </a:solidFill>
              </a:rPr>
            </a:br>
            <a:r>
              <a:rPr altLang="pt-BR" dirty="0" lang="pt-BR" sz="2000">
                <a:solidFill>
                  <a:srgbClr val="FF0000"/>
                </a:solidFill>
              </a:rPr>
              <a:t/>
            </a:r>
            <a:br>
              <a:rPr altLang="pt-BR" dirty="0" lang="pt-BR" sz="2000">
                <a:solidFill>
                  <a:srgbClr val="FF0000"/>
                </a:solidFill>
              </a:rPr>
            </a:br>
            <a:r>
              <a:rPr altLang="pt-BR" dirty="0" lang="pt-BR" smtClean="0" sz="2000">
                <a:solidFill>
                  <a:srgbClr val="FF0000"/>
                </a:solidFill>
              </a:rPr>
              <a:t/>
            </a:r>
            <a:br>
              <a:rPr altLang="pt-BR" dirty="0" lang="pt-BR" smtClean="0" sz="2000">
                <a:solidFill>
                  <a:srgbClr val="FF0000"/>
                </a:solidFill>
              </a:rPr>
            </a:br>
            <a:r>
              <a:rPr altLang="pt-BR" dirty="0" lang="pt-BR" sz="2000">
                <a:solidFill>
                  <a:srgbClr val="FF0000"/>
                </a:solidFill>
              </a:rPr>
              <a:t/>
            </a:r>
            <a:br>
              <a:rPr altLang="pt-BR" dirty="0" lang="pt-BR" sz="2000">
                <a:solidFill>
                  <a:srgbClr val="FF0000"/>
                </a:solidFill>
              </a:rPr>
            </a:br>
            <a:endParaRPr altLang="pt-BR" dirty="0" lang="pt-BR" sz="2000">
              <a:solidFill>
                <a:srgbClr val="FF0000"/>
              </a:solidFill>
            </a:endParaRPr>
          </a:p>
        </p:txBody>
      </p:sp>
      <p:sp>
        <p:nvSpPr>
          <p:cNvPr id="4" name="Retângulo 3"/>
          <p:cNvSpPr/>
          <p:nvPr/>
        </p:nvSpPr>
        <p:spPr>
          <a:xfrm>
            <a:off x="611559" y="592760"/>
            <a:ext cx="3640740" cy="584775"/>
          </a:xfrm>
          <a:prstGeom prst="rect">
            <a:avLst/>
          </a:prstGeom>
        </p:spPr>
        <p:txBody>
          <a:bodyPr numCol="1" wrap="none">
            <a:spAutoFit/>
          </a:bodyPr>
          <a:lstStyle/>
          <a:p>
            <a:r>
              <a:rPr altLang="pt-BR" dirty="0" lang="pt-BR" sz="3200"/>
              <a:t>Materiais e Métodos</a:t>
            </a: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76" y="2204864"/>
            <a:ext cx="8243849" cy="1391926"/>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41" y="4077072"/>
            <a:ext cx="7821117" cy="1476581"/>
          </a:xfrm>
          <a:prstGeom prst="rect">
            <a:avLst/>
          </a:prstGeom>
        </p:spPr>
      </p:pic>
      <p:sp>
        <p:nvSpPr>
          <p:cNvPr id="7" name="Elipse 6"/>
          <p:cNvSpPr/>
          <p:nvPr/>
        </p:nvSpPr>
        <p:spPr>
          <a:xfrm>
            <a:off x="5819000" y="2036731"/>
            <a:ext cx="1656184" cy="15600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altLang="pt-BR" lang="pt-BR"/>
          </a:p>
        </p:txBody>
      </p:sp>
      <p:sp>
        <p:nvSpPr>
          <p:cNvPr id="8" name="Retângulo 7"/>
          <p:cNvSpPr/>
          <p:nvPr/>
        </p:nvSpPr>
        <p:spPr>
          <a:xfrm>
            <a:off x="611559" y="4005064"/>
            <a:ext cx="8109266" cy="1656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altLang="pt-BR" lang="pt-BR"/>
          </a:p>
        </p:txBody>
      </p:sp>
      <p:cxnSp>
        <p:nvCxnSpPr>
          <p:cNvPr id="10" name="Conector de seta reta 9"/>
          <p:cNvCxnSpPr>
            <a:stCxn id="7" idx="4"/>
          </p:cNvCxnSpPr>
          <p:nvPr/>
        </p:nvCxnSpPr>
        <p:spPr>
          <a:xfrm>
            <a:off x="6647092" y="3596790"/>
            <a:ext cx="0" cy="4082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27483"/>
      </p:ext>
    </p:extLst>
  </p:cSld>
  <p:clrMapOvr>
    <a:masterClrMapping/>
  </p:clrMapOvr>
  <p:timing>
    <p:tnLst>
      <p:par>
        <p:cTn dur="indefinite" id="1" nodeType="tmRoot" restart="never"/>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340768"/>
            <a:ext cx="6597748" cy="4221469"/>
          </a:xfrm>
          <a:prstGeom prst="rect">
            <a:avLst/>
          </a:prstGeom>
        </p:spPr>
      </p:pic>
      <p:sp>
        <p:nvSpPr>
          <p:cNvPr id="3" name="Título 1"/>
          <p:cNvSpPr>
            <a:spLocks noGrp="1"/>
          </p:cNvSpPr>
          <p:nvPr>
            <p:ph idx="2147483647" type="ctrTitle"/>
          </p:nvPr>
        </p:nvSpPr>
        <p:spPr>
          <a:xfrm>
            <a:off x="302705" y="931506"/>
            <a:ext cx="7956376" cy="432048"/>
          </a:xfrm>
        </p:spPr>
        <p:txBody>
          <a:bodyPr anchor="t" anchorCtr="0" numCol="1">
            <a:noAutofit/>
          </a:bodyPr>
          <a:lstStyle/>
          <a:p>
            <a:pPr algn="l"/>
            <a:r>
              <a:rPr altLang="pt-BR" dirty="0" lang="pt-BR" smtClean="0" sz="2000"/>
              <a:t>Conhecendo o Parque de Hidrômetros de Jaraguá do Sul</a:t>
            </a:r>
            <a:endParaRPr altLang="pt-BR" dirty="0" lang="pt-BR" sz="2000"/>
          </a:p>
        </p:txBody>
      </p:sp>
      <p:sp>
        <p:nvSpPr>
          <p:cNvPr id="4" name="Retângulo 3"/>
          <p:cNvSpPr/>
          <p:nvPr/>
        </p:nvSpPr>
        <p:spPr>
          <a:xfrm>
            <a:off x="323528" y="372870"/>
            <a:ext cx="3640740" cy="584775"/>
          </a:xfrm>
          <a:prstGeom prst="rect">
            <a:avLst/>
          </a:prstGeom>
        </p:spPr>
        <p:txBody>
          <a:bodyPr numCol="1" wrap="none">
            <a:spAutoFit/>
          </a:bodyPr>
          <a:lstStyle/>
          <a:p>
            <a:r>
              <a:rPr altLang="pt-BR" dirty="0" lang="pt-BR" sz="3200"/>
              <a:t>Materiais e Métodos</a:t>
            </a:r>
          </a:p>
        </p:txBody>
      </p:sp>
      <p:sp>
        <p:nvSpPr>
          <p:cNvPr id="5" name="Título 1"/>
          <p:cNvSpPr>
            <a:spLocks noGrp="1"/>
          </p:cNvSpPr>
          <p:nvPr>
            <p:ph idx="2147483647" type="ctrTitle"/>
          </p:nvPr>
        </p:nvSpPr>
        <p:spPr>
          <a:xfrm>
            <a:off x="5076056" y="5562237"/>
            <a:ext cx="3960440" cy="432048"/>
          </a:xfrm>
        </p:spPr>
        <p:txBody>
          <a:bodyPr anchor="t" anchorCtr="0" numCol="1">
            <a:noAutofit/>
          </a:bodyPr>
          <a:lstStyle/>
          <a:p>
            <a:pPr algn="l"/>
            <a:r>
              <a:rPr altLang="pt-BR" dirty="0" lang="pt-BR" smtClean="0" sz="1800"/>
              <a:t>- Com 40.035 hidrômetros instalados.</a:t>
            </a:r>
            <a:endParaRPr altLang="pt-BR" dirty="0" lang="pt-BR" sz="1800"/>
          </a:p>
        </p:txBody>
      </p:sp>
      <p:sp>
        <p:nvSpPr>
          <p:cNvPr id="6" name="Retângulo 5"/>
          <p:cNvSpPr/>
          <p:nvPr/>
        </p:nvSpPr>
        <p:spPr>
          <a:xfrm>
            <a:off x="1188582" y="5562237"/>
            <a:ext cx="1028102" cy="276999"/>
          </a:xfrm>
          <a:prstGeom prst="rect">
            <a:avLst/>
          </a:prstGeom>
        </p:spPr>
        <p:txBody>
          <a:bodyPr numCol="1" wrap="none">
            <a:spAutoFit/>
          </a:bodyPr>
          <a:lstStyle/>
          <a:p>
            <a:r>
              <a:rPr altLang="pt-BR" dirty="0" lang="pt-BR" sz="1200"/>
              <a:t>Fonte: </a:t>
            </a:r>
            <a:r>
              <a:rPr altLang="pt-BR" dirty="0" lang="pt-BR" smtClean="0" sz="1200"/>
              <a:t>Sansys</a:t>
            </a:r>
            <a:endParaRPr altLang="pt-BR" dirty="0" lang="pt-BR" sz="1200"/>
          </a:p>
        </p:txBody>
      </p:sp>
    </p:spTree>
    <p:extLst>
      <p:ext uri="{BB962C8B-B14F-4D97-AF65-F5344CB8AC3E}">
        <p14:creationId xmlns:p14="http://schemas.microsoft.com/office/powerpoint/2010/main" val="3386083578"/>
      </p:ext>
    </p:extLst>
  </p:cSld>
  <p:clrMapOvr>
    <a:masterClrMapping/>
  </p:clrMapOvr>
  <p:timing>
    <p:tnLst>
      <p:par>
        <p:cTn dur="indefinite" id="1" nodeType="tmRoot" restart="never"/>
      </p:par>
    </p:tnLst>
  </p:timing>
</p:sld>
</file>

<file path=ppt/theme/theme1.xml><?xml version="1.0" encoding="utf-8"?>
<a:theme xmlns:a="http://schemas.openxmlformats.org/drawingml/2006/main" name="Tema do Office">
  <a:themeElements>
    <a:clrScheme name="Escritório">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1275</Words>
  <Paragraphs>72</Paragraphs>
  <Slides>25</Slides>
  <Notes>0</Notes>
  <TotalTime>492</TotalTime>
  <HiddenSlides>0</HiddenSlides>
  <MMClips>0</MMClips>
  <ScaleCrop>false</ScaleCrop>
  <HeadingPairs>
    <vt:vector baseType="variant" size="4">
      <vt:variant>
        <vt:lpstr>Tema</vt:lpstr>
      </vt:variant>
      <vt:variant>
        <vt:i4>1</vt:i4>
      </vt:variant>
      <vt:variant>
        <vt:lpstr>Títulos de slides</vt:lpstr>
      </vt:variant>
      <vt:variant>
        <vt:i4>25</vt:i4>
      </vt:variant>
    </vt:vector>
  </HeadingPairs>
  <TitlesOfParts>
    <vt:vector baseType="lpstr" size="26">
      <vt:lpstr>Tema do Office</vt:lpstr>
      <vt:lpstr>USO DA FERRAMENTA BUSINESS INTELLIGENCE APLICADO À ANÁLISE DA TROCA DE HIDRÔMETROS</vt:lpstr>
      <vt:lpstr>O objetivo principal do estudo é verificar a eficiência da aplicação de uma análise multicritério para tomada de decisão na renovação do parque de hidrômetros no SAMAE  de Jaraguá do Sul/ SC, fazendo uso de ferramentas de Business Intelligence .</vt:lpstr>
      <vt:lpstr>O BI é um conjunto de tecnologias e processos que utilizam dados para entender e analisar o desempenho da organização.  O termo BI abrange o uso da informação para impulsionar o conhecimento do negócio, a partir do fornecimento de uma plataforma, que tem como objetivo fornecer informações relevantes para os tomadores de decisão, disponibilizando informações na forma correta, na qualidade certa, no momento certo.</vt:lpstr>
      <vt:lpstr>- Ampla e ainda crescente disponibilidade de informações, nos mais variados formatos e das mais diversas fontes;  - Nossa habilidade para criar, coletar e armazenar informações ultrapassou a nossa capacidade de utilizá-las efetivamente;  - A necessidade de agilidade para que os gestores e funcionários possam identificar e obter informações que sejam relevantes para a execução de suas atividades profissionais;  - Gartner estima que mercado mundial de Business Intelligence e Analytics atingirá US$ 22,8 bilhões até o final de 2020.</vt:lpstr>
      <vt:lpstr>Atualmente as empresas de saneamento utilizam os bancos de dados como ferramentas auxiliares para armazenar informações e desenhá-las por meio de aplicativos de software, informações e análises de cenários utilizados na gestão empresarial. Analisar essa informação também se torna uma tarefa complexa e dispendiosa que requer conhecimento especializado, pois exige que os analistas manipulem múltiplos sistemas, consultem diferentes tipos de dados, arquivos e relatórios para depois compilar as informações, interpretá-las e fornecer resultados e relatórios que suportem a tomada de decisão.   No caso de uma grande empresa, o volume de dados e a quantidade de sistemas é muito maior, e trabalhar essas informações (estruturadas e organizadas) torna-se um grande desafio.</vt:lpstr>
      <vt:lpstr>- No Brasil, a parcela da perda aparente provocada pela submedição dos hidrômetros costuma ser muito significativa dentro das perdas totais na distribuição de água, desta forma torna-se muito importante sua determinação.</vt:lpstr>
      <vt:lpstr>A abordagem metodológica da pesquisa se apoia em uma análise multicritério utilizando o módulo de BI do software comercial Sansys.</vt:lpstr>
      <vt:lpstr/>
      <vt:lpstr>Conhecendo o Parque de Hidrômetros de Jaraguá do Sul</vt:lpstr>
      <vt:lpstr>Conhecendo o Parque de Hidrômetros de Jaraguá do Sul</vt:lpstr>
      <vt:lpstr>Entender o comportamento da organização é o primeiro passo para definir quais informações serão usadas como diretriz na tomada de decisões.</vt:lpstr>
      <vt:lpstr>Para a determinação da submedição foi utilizado o método de estimação da submedição baseando-se na metodologia preconizada pela Norma ABNT NBR 15.538 – Medidores de água potável – ensaios para avaliação de eficiência, que consiste em determinar a submedição de um parque de hidrômetros a partir de uma Curva de Desempenho da Medição, essa metodologia aparece na construção do gráfico Percentual de Precisão de Medição apresentado na tela geral do cockpit Análise Troca de Hidrômetro.   * Para determinação da Precisão de Medição também são considerados os rendimentos por Classe (A, B e C); vazão nominal; média de consumo e etc.)</vt:lpstr>
      <vt:lpstr>A cada ano (tempo de instalação) está associado a um Índice de Desempenho da Medição, que representa a porcentagem da água consumida que o hidrômetro consegue medir.</vt:lpstr>
      <vt:lpstr>- 99,998% dos hidrômetros (40.034 unidades) com percentual de Precisão de Medição igual ou maior que 80%;  - 0,002% dos hidrômetros (1 unidade) com percentual de Precisão de Medição abaixo dos 80%.</vt:lpstr>
      <vt:lpstr>Outro critério utilizado no cruzamento das informações e para a escolha dos hidrômetros a serem substituídos foi a definição do tempo de uso máximo tendo como base, a portaria n° 246 de 17 de outubro de 2000 e o respectivo Regulamento Técnico Metrológico do INMETRO [INMETRO, 2000].</vt:lpstr>
      <vt:lpstr>Com relação à análise do critério tempo de uso do hidrômetro obteve-se o seguinte resultado: no parque de hidrômetros de Jaraguá do Sul 20,50% (8.209 unidades) dos medidores possuem tempo de instalação superior à 5 anos, portanto 79,50% (31.826 unidades) com tempo de instalação menor que 5 anos.</vt:lpstr>
      <vt:lpstr>Localização das 8.209 unidades que possuem tempo de instalação superior à 5 anos:</vt:lpstr>
      <vt:lpstr>Apresentação do PowerPoint</vt:lpstr>
      <vt:lpstr>Após avaliação dos dados no cockpit Análise Troca de Hidrômetro do Sansys BI, que apresentou as informações cruzadas e visualmente organizadas apresentadas anteriormente, foi possível determinar quais hidrômetros trariam melhores retornos à companhia.</vt:lpstr>
      <vt:lpstr>Para o esse estudo de caso foi selecionado um campo amostral de 10 matrículas diversificadas, com escolas, creches, residências e condomínios; cujos hidrômetros foram previamente testados em bancada de aferição para verificar se a eficiência de medição estava próximo do que apontou o cockpit. Todos os hidrômetros testados confirmaram em bancada o índice de submedição apresentado pelo Sansys BI.</vt:lpstr>
      <vt:lpstr>Avaliação do consumo (m³) antes e depois da instalação do novo hidrômetro:</vt:lpstr>
      <vt:lpstr>O resultado após as substituições dos hidrômetros executadas é apresentado na Tabela a seguir, onde percebe-se que as médias de consumo em m³ foram aumentadas em média 13,68% após as substituições de hidrômetros realizadas.</vt:lpstr>
      <vt:lpstr>- O pleno conhecimento do parque de hidrômetros é primordial para a definição de prioridades em seu manejo. O levantamento de dados sobre a composição e a constituição do parque de hidrômetros deve ser uma tarefa contínua, executada por meio de registros automáticos, e atualizados constantemente por meio das observações feitas em campo;                                                 - A caracterização do parque do SAMAE de Jaraguá do Sul apresentou a sua composição detalhada por meio de tipos de medidor, marca, lote, idade, etc. Este inventário permitiu um diagnóstico do parque de medidores de água e forma uma base para a aplicação das ferramentas de gestão, devendo ser atualizado frequentemente, visto a mutabilidade do parque de hidrômetros;</vt:lpstr>
      <vt:lpstr>- O uso do módulo de BI do software comercial Sansys facilitou a extração e o cruzamento dos dados, transformando-os em informações de fácil visualização e valiosas para a tomada de decisão mais assertiva, mostrando-se essa ferramenta importante para a redução e controle de perdas e de ações para minimizar a submedição de hidrômetros diminuindo, assim, o índice de perdas de faturamento;   - Além de agilizar o processo de substituição de medidores, mesmo que em uma pequena escala de teste, este projeto trouxe ganhos de produtividade, eficiência e controle do volume de água consumido, apresentou redução na submedição da amostragem coletada do parque de hidrômetros de Jaraguá do Sul, o que em longo prazo trará ganhos financeiros à companhia.</vt:lpstr>
      <vt:lpstr>Contato: Aliatir Silveira Filho aliatir.silveira@veolia.com Engenheiro Sanitarista e Ambiental</vt:lpstr>
    </vt:vector>
  </TitlesOfParts>
  <LinksUpToDate>false</LinksUpToDate>
  <SharedDoc>false</SharedDoc>
  <HyperlinksChanged>false</HyperlinksChanged>
  <Application>Microsoft Office PowerPoint</Application>
  <AppVersion>14.0000</AppVersion>
  <PresentationFormat>Apresentação na tela (4:3)</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2018-05-02T19:43:05Z</dcterms:created>
  <dc:creator>Gabriel Silva</dc:creator>
  <cp:lastModifiedBy>cliente</cp:lastModifiedBy>
  <dcterms:modified xsi:type="dcterms:W3CDTF">2019-05-06T17:14:36Z</dcterms:modified>
  <cp:revision>110</cp:revision>
  <dc:title>Apresentação do PowerPoint</dc:title>
</cp:coreProperties>
</file>