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8" r:id="rId4"/>
    <p:sldId id="260" r:id="rId5"/>
    <p:sldId id="258" r:id="rId6"/>
    <p:sldId id="259" r:id="rId7"/>
    <p:sldId id="261" r:id="rId8"/>
    <p:sldId id="269" r:id="rId9"/>
    <p:sldId id="270" r:id="rId10"/>
    <p:sldId id="271" r:id="rId11"/>
    <p:sldId id="272" r:id="rId12"/>
    <p:sldId id="264" r:id="rId13"/>
    <p:sldId id="265" r:id="rId14"/>
    <p:sldId id="273" r:id="rId15"/>
    <p:sldId id="274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h3x+7KreMMG9YZ1lFvdaqjB4NH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30934F-C96D-470F-829D-698C161C1D7C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3BBB3B3-F3B0-41CF-9DFC-58D373A7D022}">
      <dgm:prSet phldrT="[Texto]" custT="1"/>
      <dgm:spPr/>
      <dgm:t>
        <a:bodyPr/>
        <a:lstStyle/>
        <a:p>
          <a:r>
            <a:rPr lang="pt-BR" sz="2400" b="1" dirty="0"/>
            <a:t>192.660,00  </a:t>
          </a:r>
          <a:r>
            <a:rPr lang="pt-BR" sz="2400" dirty="0"/>
            <a:t>R$/ano</a:t>
          </a:r>
        </a:p>
      </dgm:t>
    </dgm:pt>
    <dgm:pt modelId="{345CF465-BA9D-4F50-8E55-4728962CEDB3}" type="parTrans" cxnId="{3875BC56-F6D4-488B-9F63-2132F65A5883}">
      <dgm:prSet/>
      <dgm:spPr/>
      <dgm:t>
        <a:bodyPr/>
        <a:lstStyle/>
        <a:p>
          <a:endParaRPr lang="pt-BR"/>
        </a:p>
      </dgm:t>
    </dgm:pt>
    <dgm:pt modelId="{2AC01C72-A62C-47CF-A786-556896EC5EB7}" type="sibTrans" cxnId="{3875BC56-F6D4-488B-9F63-2132F65A5883}">
      <dgm:prSet/>
      <dgm:spPr/>
      <dgm:t>
        <a:bodyPr/>
        <a:lstStyle/>
        <a:p>
          <a:endParaRPr lang="pt-BR"/>
        </a:p>
      </dgm:t>
    </dgm:pt>
    <dgm:pt modelId="{EB026D48-CBC4-49CB-8D6E-FDC3891F9270}">
      <dgm:prSet phldrT="[Texto]" custT="1"/>
      <dgm:spPr/>
      <dgm:t>
        <a:bodyPr/>
        <a:lstStyle/>
        <a:p>
          <a:r>
            <a:rPr lang="pt-BR" sz="1400" dirty="0"/>
            <a:t>Técnico de </a:t>
          </a:r>
          <a:r>
            <a:rPr lang="pt-BR" sz="1400" dirty="0" smtClean="0"/>
            <a:t>Laboratório + Encargos:</a:t>
          </a:r>
        </a:p>
        <a:p>
          <a:r>
            <a:rPr lang="pt-BR" sz="1400" b="1" dirty="0" smtClean="0"/>
            <a:t>R$/ano 31.590,00</a:t>
          </a:r>
          <a:endParaRPr lang="pt-BR" sz="1400" b="1" dirty="0"/>
        </a:p>
      </dgm:t>
    </dgm:pt>
    <dgm:pt modelId="{EBF4489D-FE1F-4F01-B1E9-26476DE685EB}" type="parTrans" cxnId="{9AC5BC55-6EA4-44E3-BB79-11B4E632A1CA}">
      <dgm:prSet/>
      <dgm:spPr/>
      <dgm:t>
        <a:bodyPr/>
        <a:lstStyle/>
        <a:p>
          <a:endParaRPr lang="pt-BR"/>
        </a:p>
      </dgm:t>
    </dgm:pt>
    <dgm:pt modelId="{97EEA29B-CD0F-487A-8804-1F279DDB8E59}" type="sibTrans" cxnId="{9AC5BC55-6EA4-44E3-BB79-11B4E632A1CA}">
      <dgm:prSet/>
      <dgm:spPr/>
      <dgm:t>
        <a:bodyPr/>
        <a:lstStyle/>
        <a:p>
          <a:endParaRPr lang="pt-BR"/>
        </a:p>
      </dgm:t>
    </dgm:pt>
    <dgm:pt modelId="{4ADC9714-C5FC-48F0-8B9A-7507707158A3}">
      <dgm:prSet phldrT="[Texto]" custT="1"/>
      <dgm:spPr/>
      <dgm:t>
        <a:bodyPr/>
        <a:lstStyle/>
        <a:p>
          <a:r>
            <a:rPr lang="pt-BR" sz="1400" dirty="0"/>
            <a:t>Consumo Energia</a:t>
          </a:r>
          <a:r>
            <a:rPr lang="pt-BR" sz="1400" dirty="0" smtClean="0"/>
            <a:t>: </a:t>
          </a:r>
        </a:p>
        <a:p>
          <a:r>
            <a:rPr lang="pt-BR" sz="1400" b="1" dirty="0" smtClean="0"/>
            <a:t>R$/ano 1.167,51</a:t>
          </a:r>
        </a:p>
        <a:p>
          <a:endParaRPr lang="pt-BR" sz="1200" dirty="0"/>
        </a:p>
      </dgm:t>
    </dgm:pt>
    <dgm:pt modelId="{F89A7B4C-3E5A-4529-87E8-8A496B0C46DD}" type="parTrans" cxnId="{5C373F21-7543-4E32-B8F1-B35764F7C8D0}">
      <dgm:prSet/>
      <dgm:spPr/>
      <dgm:t>
        <a:bodyPr/>
        <a:lstStyle/>
        <a:p>
          <a:endParaRPr lang="pt-BR"/>
        </a:p>
      </dgm:t>
    </dgm:pt>
    <dgm:pt modelId="{9980B9FF-6ABD-40E3-87E6-D4360DF2E2C2}" type="sibTrans" cxnId="{5C373F21-7543-4E32-B8F1-B35764F7C8D0}">
      <dgm:prSet/>
      <dgm:spPr/>
      <dgm:t>
        <a:bodyPr/>
        <a:lstStyle/>
        <a:p>
          <a:endParaRPr lang="pt-BR"/>
        </a:p>
      </dgm:t>
    </dgm:pt>
    <dgm:pt modelId="{FF230031-857B-44D9-910E-8632518E1F89}">
      <dgm:prSet phldrT="[Texto]" custT="1"/>
      <dgm:spPr/>
      <dgm:t>
        <a:bodyPr/>
        <a:lstStyle/>
        <a:p>
          <a:r>
            <a:rPr lang="pt-BR" sz="1400" dirty="0" smtClean="0"/>
            <a:t>Custo operacional das análises: R$/ano </a:t>
          </a:r>
          <a:r>
            <a:rPr lang="pt-BR" sz="1400" b="1" dirty="0" smtClean="0"/>
            <a:t>159.902,49</a:t>
          </a:r>
          <a:endParaRPr lang="pt-BR" sz="1400" b="1" dirty="0"/>
        </a:p>
      </dgm:t>
    </dgm:pt>
    <dgm:pt modelId="{1FEAB1CB-A8ED-4EE8-8262-27AB648DCD73}" type="parTrans" cxnId="{6DA55906-75D1-4024-9CD4-132C5A6E034C}">
      <dgm:prSet/>
      <dgm:spPr/>
      <dgm:t>
        <a:bodyPr/>
        <a:lstStyle/>
        <a:p>
          <a:endParaRPr lang="pt-BR"/>
        </a:p>
      </dgm:t>
    </dgm:pt>
    <dgm:pt modelId="{4C6BC97A-993B-47CE-A5AD-E1BC6E89DC79}" type="sibTrans" cxnId="{6DA55906-75D1-4024-9CD4-132C5A6E034C}">
      <dgm:prSet/>
      <dgm:spPr/>
      <dgm:t>
        <a:bodyPr/>
        <a:lstStyle/>
        <a:p>
          <a:endParaRPr lang="pt-BR"/>
        </a:p>
      </dgm:t>
    </dgm:pt>
    <dgm:pt modelId="{C1A7341A-8A1C-4ED5-B4F8-C84863CC5E5A}" type="pres">
      <dgm:prSet presAssocID="{8530934F-C96D-470F-829D-698C161C1D7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5396E0E-59BE-402C-A8E9-9C4965A9BD6D}" type="pres">
      <dgm:prSet presAssocID="{8530934F-C96D-470F-829D-698C161C1D7C}" presName="radial" presStyleCnt="0">
        <dgm:presLayoutVars>
          <dgm:animLvl val="ctr"/>
        </dgm:presLayoutVars>
      </dgm:prSet>
      <dgm:spPr/>
    </dgm:pt>
    <dgm:pt modelId="{603F2F11-9ECF-4C4F-8F6E-24901606D4EE}" type="pres">
      <dgm:prSet presAssocID="{43BBB3B3-F3B0-41CF-9DFC-58D373A7D022}" presName="centerShape" presStyleLbl="vennNode1" presStyleIdx="0" presStyleCnt="4"/>
      <dgm:spPr/>
      <dgm:t>
        <a:bodyPr/>
        <a:lstStyle/>
        <a:p>
          <a:endParaRPr lang="pt-BR"/>
        </a:p>
      </dgm:t>
    </dgm:pt>
    <dgm:pt modelId="{17DBF39B-02FE-4130-A485-3493A47745AA}" type="pres">
      <dgm:prSet presAssocID="{EB026D48-CBC4-49CB-8D6E-FDC3891F9270}" presName="node" presStyleLbl="vennNode1" presStyleIdx="1" presStyleCnt="4" custScaleX="127160" custScaleY="1266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AD274B9-FC96-46EF-AF65-179B1168F9B0}" type="pres">
      <dgm:prSet presAssocID="{FF230031-857B-44D9-910E-8632518E1F89}" presName="node" presStyleLbl="vennNode1" presStyleIdx="2" presStyleCnt="4" custScaleX="129772" custScaleY="1267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38D2F2-5481-4569-9B32-E785D38CBB4F}" type="pres">
      <dgm:prSet presAssocID="{4ADC9714-C5FC-48F0-8B9A-7507707158A3}" presName="node" presStyleLbl="vennNode1" presStyleIdx="3" presStyleCnt="4" custScaleX="129304" custScaleY="12752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19BC101-681D-4095-B4B9-A901C1581FD0}" type="presOf" srcId="{43BBB3B3-F3B0-41CF-9DFC-58D373A7D022}" destId="{603F2F11-9ECF-4C4F-8F6E-24901606D4EE}" srcOrd="0" destOrd="0" presId="urn:microsoft.com/office/officeart/2005/8/layout/radial3"/>
    <dgm:cxn modelId="{405BFC7E-A99F-451A-8A2F-A41C33A8491D}" type="presOf" srcId="{8530934F-C96D-470F-829D-698C161C1D7C}" destId="{C1A7341A-8A1C-4ED5-B4F8-C84863CC5E5A}" srcOrd="0" destOrd="0" presId="urn:microsoft.com/office/officeart/2005/8/layout/radial3"/>
    <dgm:cxn modelId="{9AC5BC55-6EA4-44E3-BB79-11B4E632A1CA}" srcId="{43BBB3B3-F3B0-41CF-9DFC-58D373A7D022}" destId="{EB026D48-CBC4-49CB-8D6E-FDC3891F9270}" srcOrd="0" destOrd="0" parTransId="{EBF4489D-FE1F-4F01-B1E9-26476DE685EB}" sibTransId="{97EEA29B-CD0F-487A-8804-1F279DDB8E59}"/>
    <dgm:cxn modelId="{5C373F21-7543-4E32-B8F1-B35764F7C8D0}" srcId="{43BBB3B3-F3B0-41CF-9DFC-58D373A7D022}" destId="{4ADC9714-C5FC-48F0-8B9A-7507707158A3}" srcOrd="2" destOrd="0" parTransId="{F89A7B4C-3E5A-4529-87E8-8A496B0C46DD}" sibTransId="{9980B9FF-6ABD-40E3-87E6-D4360DF2E2C2}"/>
    <dgm:cxn modelId="{6DA55906-75D1-4024-9CD4-132C5A6E034C}" srcId="{43BBB3B3-F3B0-41CF-9DFC-58D373A7D022}" destId="{FF230031-857B-44D9-910E-8632518E1F89}" srcOrd="1" destOrd="0" parTransId="{1FEAB1CB-A8ED-4EE8-8262-27AB648DCD73}" sibTransId="{4C6BC97A-993B-47CE-A5AD-E1BC6E89DC79}"/>
    <dgm:cxn modelId="{31A04C7F-EC77-40AC-BB5A-7AD2160C2268}" type="presOf" srcId="{4ADC9714-C5FC-48F0-8B9A-7507707158A3}" destId="{CC38D2F2-5481-4569-9B32-E785D38CBB4F}" srcOrd="0" destOrd="0" presId="urn:microsoft.com/office/officeart/2005/8/layout/radial3"/>
    <dgm:cxn modelId="{246D94C3-8F67-4B7C-97D2-E7938937C7FB}" type="presOf" srcId="{EB026D48-CBC4-49CB-8D6E-FDC3891F9270}" destId="{17DBF39B-02FE-4130-A485-3493A47745AA}" srcOrd="0" destOrd="0" presId="urn:microsoft.com/office/officeart/2005/8/layout/radial3"/>
    <dgm:cxn modelId="{3875BC56-F6D4-488B-9F63-2132F65A5883}" srcId="{8530934F-C96D-470F-829D-698C161C1D7C}" destId="{43BBB3B3-F3B0-41CF-9DFC-58D373A7D022}" srcOrd="0" destOrd="0" parTransId="{345CF465-BA9D-4F50-8E55-4728962CEDB3}" sibTransId="{2AC01C72-A62C-47CF-A786-556896EC5EB7}"/>
    <dgm:cxn modelId="{C0E5D89C-4F1C-42B6-A67D-436736A7075D}" type="presOf" srcId="{FF230031-857B-44D9-910E-8632518E1F89}" destId="{8AD274B9-FC96-46EF-AF65-179B1168F9B0}" srcOrd="0" destOrd="0" presId="urn:microsoft.com/office/officeart/2005/8/layout/radial3"/>
    <dgm:cxn modelId="{5442E426-721A-4AFB-948E-E8FB35E3F5FE}" type="presParOf" srcId="{C1A7341A-8A1C-4ED5-B4F8-C84863CC5E5A}" destId="{05396E0E-59BE-402C-A8E9-9C4965A9BD6D}" srcOrd="0" destOrd="0" presId="urn:microsoft.com/office/officeart/2005/8/layout/radial3"/>
    <dgm:cxn modelId="{AC890942-7A7B-4AE9-A342-2193E012C377}" type="presParOf" srcId="{05396E0E-59BE-402C-A8E9-9C4965A9BD6D}" destId="{603F2F11-9ECF-4C4F-8F6E-24901606D4EE}" srcOrd="0" destOrd="0" presId="urn:microsoft.com/office/officeart/2005/8/layout/radial3"/>
    <dgm:cxn modelId="{3F6BBB0E-BC71-444C-A06B-F300296705AA}" type="presParOf" srcId="{05396E0E-59BE-402C-A8E9-9C4965A9BD6D}" destId="{17DBF39B-02FE-4130-A485-3493A47745AA}" srcOrd="1" destOrd="0" presId="urn:microsoft.com/office/officeart/2005/8/layout/radial3"/>
    <dgm:cxn modelId="{DF838191-7761-414B-AE70-511D40D27E21}" type="presParOf" srcId="{05396E0E-59BE-402C-A8E9-9C4965A9BD6D}" destId="{8AD274B9-FC96-46EF-AF65-179B1168F9B0}" srcOrd="2" destOrd="0" presId="urn:microsoft.com/office/officeart/2005/8/layout/radial3"/>
    <dgm:cxn modelId="{E80ADAE0-0187-4706-ABA7-FE250FBD7768}" type="presParOf" srcId="{05396E0E-59BE-402C-A8E9-9C4965A9BD6D}" destId="{CC38D2F2-5481-4569-9B32-E785D38CBB4F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F2F11-9ECF-4C4F-8F6E-24901606D4EE}">
      <dsp:nvSpPr>
        <dsp:cNvPr id="0" name=""/>
        <dsp:cNvSpPr/>
      </dsp:nvSpPr>
      <dsp:spPr>
        <a:xfrm>
          <a:off x="1215985" y="1227681"/>
          <a:ext cx="2581508" cy="25815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/>
            <a:t>192.660,00  </a:t>
          </a:r>
          <a:r>
            <a:rPr lang="pt-BR" sz="2400" kern="1200" dirty="0"/>
            <a:t>R$/ano</a:t>
          </a:r>
        </a:p>
      </dsp:txBody>
      <dsp:txXfrm>
        <a:off x="1594038" y="1605734"/>
        <a:ext cx="1825402" cy="1825402"/>
      </dsp:txXfrm>
    </dsp:sp>
    <dsp:sp modelId="{17DBF39B-02FE-4130-A485-3493A47745AA}">
      <dsp:nvSpPr>
        <dsp:cNvPr id="0" name=""/>
        <dsp:cNvSpPr/>
      </dsp:nvSpPr>
      <dsp:spPr>
        <a:xfrm>
          <a:off x="1686078" y="21450"/>
          <a:ext cx="1641322" cy="16349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Técnico de </a:t>
          </a:r>
          <a:r>
            <a:rPr lang="pt-BR" sz="1400" kern="1200" dirty="0" smtClean="0"/>
            <a:t>Laboratório + Encargos: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R$/ano 31.590,00</a:t>
          </a:r>
          <a:endParaRPr lang="pt-BR" sz="1400" b="1" kern="1200" dirty="0"/>
        </a:p>
      </dsp:txBody>
      <dsp:txXfrm>
        <a:off x="1926444" y="260882"/>
        <a:ext cx="1160590" cy="1156082"/>
      </dsp:txXfrm>
    </dsp:sp>
    <dsp:sp modelId="{8AD274B9-FC96-46EF-AF65-179B1168F9B0}">
      <dsp:nvSpPr>
        <dsp:cNvPr id="0" name=""/>
        <dsp:cNvSpPr/>
      </dsp:nvSpPr>
      <dsp:spPr>
        <a:xfrm>
          <a:off x="3123721" y="2540002"/>
          <a:ext cx="1675037" cy="16363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Custo operacional das análises: R$/ano </a:t>
          </a:r>
          <a:r>
            <a:rPr lang="pt-BR" sz="1400" b="1" kern="1200" dirty="0" smtClean="0"/>
            <a:t>159.902,49</a:t>
          </a:r>
          <a:endParaRPr lang="pt-BR" sz="1400" b="1" kern="1200" dirty="0"/>
        </a:p>
      </dsp:txBody>
      <dsp:txXfrm>
        <a:off x="3369024" y="2779644"/>
        <a:ext cx="1184431" cy="1157095"/>
      </dsp:txXfrm>
    </dsp:sp>
    <dsp:sp modelId="{CC38D2F2-5481-4569-9B32-E785D38CBB4F}">
      <dsp:nvSpPr>
        <dsp:cNvPr id="0" name=""/>
        <dsp:cNvSpPr/>
      </dsp:nvSpPr>
      <dsp:spPr>
        <a:xfrm>
          <a:off x="217741" y="2535187"/>
          <a:ext cx="1668996" cy="16460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Consumo Energia</a:t>
          </a:r>
          <a:r>
            <a:rPr lang="pt-BR" sz="1400" kern="1200" dirty="0" smtClean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R$/ano 1.167,51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 dirty="0"/>
        </a:p>
      </dsp:txBody>
      <dsp:txXfrm>
        <a:off x="462160" y="2776239"/>
        <a:ext cx="1180158" cy="1163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0721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61882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831b74b0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g12831b74b0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91375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831b74b0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g12831b74b0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99460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8" name="Google Shape;15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89913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22028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9" name="Google Shape;1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00847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6" name="Google Shape;1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9336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51356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5568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2605a0dad2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g12605a0dad2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02953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26363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14765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831b74b0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g12831b74b0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55999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831b74b0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g12831b74b0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5521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831b74b0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g12831b74b0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85276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80000"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79500" y="2935400"/>
            <a:ext cx="8294237" cy="24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5483"/>
              <a:buFont typeface="Arial"/>
              <a:buNone/>
            </a:pPr>
            <a:r>
              <a:rPr lang="pt-BR" sz="2400" b="1" dirty="0"/>
              <a:t>ESTUDO DA IMPLANTAÇÃO DE UM LABORATÓRIO DE QUALIDADE DE ÁGUA EM UMA EMPRESA DE ABASTECIMENTO PÚBLICO</a:t>
            </a:r>
            <a:endParaRPr sz="2400" b="1" dirty="0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5106"/>
              <a:buFont typeface="Arial"/>
              <a:buNone/>
            </a:pPr>
            <a:endParaRPr sz="3133" b="1" dirty="0"/>
          </a:p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5740"/>
              <a:buFont typeface="Arial"/>
              <a:buNone/>
            </a:pPr>
            <a:endParaRPr sz="3077" b="1" dirty="0"/>
          </a:p>
          <a:p>
            <a:pPr marL="0" lvl="0" indent="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4800"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379500" y="4290425"/>
            <a:ext cx="32376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611"/>
              <a:buNone/>
            </a:pPr>
            <a:r>
              <a:rPr lang="pt-BR" sz="2900"/>
              <a:t>Autores:</a:t>
            </a:r>
            <a:r>
              <a:rPr lang="pt-BR" sz="2900" i="1"/>
              <a:t>Santos Oliveira, Emanuel Sadal</a:t>
            </a:r>
            <a:r>
              <a:rPr lang="pt-BR" sz="2900"/>
              <a:t>[1]</a:t>
            </a:r>
            <a:r>
              <a:rPr lang="pt-BR" sz="2900" i="1"/>
              <a:t>; Filgueira Eugenio, Larisse; Ramos de Souza, Andre; De Brito Goçalves, José Yarley; Oliveira de Sousa, Karla Millena; Vieira Grangeiro, Francisco Hiago</a:t>
            </a:r>
            <a:endParaRPr sz="2900" i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1447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4000"/>
              <a:buNone/>
            </a:pPr>
            <a:endParaRPr sz="2000" i="1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150" y="5408600"/>
            <a:ext cx="1505850" cy="106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831b74b07_0_25"/>
          <p:cNvSpPr txBox="1">
            <a:spLocks noGrp="1"/>
          </p:cNvSpPr>
          <p:nvPr>
            <p:ph type="subTitle" idx="1"/>
          </p:nvPr>
        </p:nvSpPr>
        <p:spPr>
          <a:xfrm>
            <a:off x="343932" y="1380018"/>
            <a:ext cx="8456136" cy="591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Resultados e discussão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0C3001C-C2FF-1D39-E3CD-6DFF1A8D53AB}"/>
              </a:ext>
            </a:extLst>
          </p:cNvPr>
          <p:cNvSpPr txBox="1"/>
          <p:nvPr/>
        </p:nvSpPr>
        <p:spPr>
          <a:xfrm>
            <a:off x="190500" y="2098356"/>
            <a:ext cx="8813800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esse número de amostras,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custo </a:t>
            </a:r>
            <a:r>
              <a:rPr lang="pt-BR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operacional </a:t>
            </a: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análises em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laboratório próprio seria da ordem de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R$/ano </a:t>
            </a:r>
            <a:r>
              <a:rPr lang="pt-BR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192.660,00</a:t>
            </a: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enquanto </a:t>
            </a: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contratando empresas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terceirizadas, o custo do serviço </a:t>
            </a: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</a:t>
            </a:r>
            <a:r>
              <a:rPr lang="pt-BR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R$/ano</a:t>
            </a:r>
            <a:r>
              <a:rPr lang="pt-BR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644.520,00.</a:t>
            </a:r>
            <a:endParaRPr lang="pt-BR" sz="1800" b="1" dirty="0">
              <a:latin typeface="Calibri" panose="020F050202020403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0C3001C-C2FF-1D39-E3CD-6DFF1A8D53AB}"/>
              </a:ext>
            </a:extLst>
          </p:cNvPr>
          <p:cNvSpPr txBox="1"/>
          <p:nvPr/>
        </p:nvSpPr>
        <p:spPr>
          <a:xfrm>
            <a:off x="190500" y="3563865"/>
            <a:ext cx="8953500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Deve-se considerar os valores referentes ao investimento inicial para implantação do laboratório, com a compra de equipamento, vidrarias, reagentes, entre outros. O valor orçado para montar um laboratório para análise dos parâmetros básicos é de </a:t>
            </a:r>
            <a:r>
              <a:rPr lang="pt-BR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R$ 130.000,00.</a:t>
            </a:r>
            <a:endParaRPr lang="pt-BR" sz="1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7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831b74b07_0_25"/>
          <p:cNvSpPr txBox="1">
            <a:spLocks noGrp="1"/>
          </p:cNvSpPr>
          <p:nvPr>
            <p:ph type="subTitle" idx="1"/>
          </p:nvPr>
        </p:nvSpPr>
        <p:spPr>
          <a:xfrm>
            <a:off x="343932" y="1380018"/>
            <a:ext cx="8456136" cy="591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Resultados e discussão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093752"/>
              </p:ext>
            </p:extLst>
          </p:nvPr>
        </p:nvGraphicFramePr>
        <p:xfrm>
          <a:off x="254000" y="2627313"/>
          <a:ext cx="8775701" cy="2122487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222500"/>
                <a:gridCol w="1308100"/>
                <a:gridCol w="1303615"/>
                <a:gridCol w="1145388"/>
                <a:gridCol w="1398049"/>
                <a:gridCol w="1398049"/>
              </a:tblGrid>
              <a:tr h="496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Categoria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Empresa Terceirizada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SAAEC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Ligações Ativas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Custo por Ligação R$/mês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Custo por Ligação R$/mês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965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Investimento Inicial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    </a:t>
                      </a:r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 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R$ 130.000,00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Empresa Terceirizada</a:t>
                      </a:r>
                      <a:endParaRPr lang="pt-BR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SAAEC</a:t>
                      </a:r>
                      <a:endParaRPr lang="pt-BR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08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Custos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Operacionais </a:t>
                      </a:r>
                      <a:r>
                        <a:rPr lang="pt-BR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(R$/ano)</a:t>
                      </a:r>
                      <a:endParaRPr lang="pt-BR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</a:t>
                      </a:r>
                      <a:r>
                        <a:rPr lang="pt-BR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644.520,00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</a:t>
                      </a:r>
                      <a:r>
                        <a:rPr lang="pt-BR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192.660,00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49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</a:t>
                      </a:r>
                      <a:r>
                        <a:rPr lang="pt-BR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(R$/ano)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</a:t>
                      </a:r>
                      <a:r>
                        <a:rPr lang="pt-BR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644.520,00 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</a:t>
                      </a:r>
                      <a:r>
                        <a:rPr lang="pt-BR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322.660,00 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39.412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</a:t>
                      </a:r>
                      <a:r>
                        <a:rPr lang="pt-BR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1,36 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</a:t>
                      </a:r>
                      <a:r>
                        <a:rPr lang="pt-BR" sz="14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0,68 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350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</a:t>
                      </a:r>
                      <a:r>
                        <a:rPr lang="pt-BR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(R$/ano)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R$ 321.860,00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Google Shape;152;g1283548e1d4_0_31"/>
          <p:cNvSpPr txBox="1"/>
          <p:nvPr/>
        </p:nvSpPr>
        <p:spPr>
          <a:xfrm>
            <a:off x="388668" y="5582200"/>
            <a:ext cx="84114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resultados são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77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"/>
          <p:cNvSpPr txBox="1">
            <a:spLocks noGrp="1"/>
          </p:cNvSpPr>
          <p:nvPr>
            <p:ph type="subTitle" idx="1"/>
          </p:nvPr>
        </p:nvSpPr>
        <p:spPr>
          <a:xfrm>
            <a:off x="343922" y="1380024"/>
            <a:ext cx="8347232" cy="4752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Conclusões</a:t>
            </a:r>
            <a:endParaRPr sz="1800" dirty="0">
              <a:solidFill>
                <a:schemeClr val="dk1"/>
              </a:solidFill>
            </a:endParaRPr>
          </a:p>
          <a:p>
            <a:pPr marL="0" lvl="0" indent="457200" algn="just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pt-BR" sz="1800" dirty="0" smtClean="0"/>
              <a:t>De acordo com os resultados encontrados, observa-se que no caso da SAAEC, por possuir um sistema bastante descentralizado com muitos Sistemas de Abastecimento, a viabilidade de implantação e operação é bastante vantajosa, uma vez que mesmo no primeiro ano, com um investimento inicial, o valor economizado é </a:t>
            </a:r>
            <a:r>
              <a:rPr lang="pt-BR" sz="1800" dirty="0"/>
              <a:t>de R$ </a:t>
            </a:r>
            <a:r>
              <a:rPr lang="pt-BR" sz="1800" dirty="0" smtClean="0"/>
              <a:t>321.860,00.</a:t>
            </a:r>
          </a:p>
          <a:p>
            <a:pPr marL="0" lvl="0" indent="457200" algn="just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pt-BR" sz="1800" dirty="0" smtClean="0"/>
              <a:t>Quando comparamos com os custos por ligação ativa, observa-se que a economia gerada, pode também ser utilizada para fins de modicidade tarifária, ou simplesmente, se reverter em lucros ou mais investimentos para o prestador.</a:t>
            </a: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"/>
          <p:cNvSpPr txBox="1">
            <a:spLocks noGrp="1"/>
          </p:cNvSpPr>
          <p:nvPr>
            <p:ph type="subTitle" idx="1"/>
          </p:nvPr>
        </p:nvSpPr>
        <p:spPr>
          <a:xfrm>
            <a:off x="343923" y="1380025"/>
            <a:ext cx="85962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Referências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 dirty="0"/>
              <a:t>BRASIL. Ministério da Saúde. Portaria GM/MS Nº 888, de 04 de maio de 2021. Dispõe sobre os procedimentos de controle e de vigilância da qualidade da água para consumo humano e seu padrão de </a:t>
            </a:r>
            <a:r>
              <a:rPr lang="pt-BR" sz="1800" dirty="0" smtClean="0"/>
              <a:t>potabilidade.</a:t>
            </a:r>
            <a:endParaRPr lang="pt-BR" sz="18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 dirty="0" smtClean="0"/>
              <a:t>VERÍSSIMO, </a:t>
            </a:r>
            <a:r>
              <a:rPr lang="pt-BR" sz="1800" dirty="0"/>
              <a:t>L. S., Aguiar, R. B. (2005). Hidrogeologia da porção oriental da bacia sedimentar do Araripe. Meta A. Diagnóstico do estado da arte. Brasil: CPRM. Disponível em: Acesso em: 15 abr. 2022.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18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1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"/>
          <p:cNvSpPr txBox="1">
            <a:spLocks noGrp="1"/>
          </p:cNvSpPr>
          <p:nvPr>
            <p:ph type="subTitle" idx="1"/>
          </p:nvPr>
        </p:nvSpPr>
        <p:spPr>
          <a:xfrm>
            <a:off x="361346" y="1380023"/>
            <a:ext cx="7272808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>
                <a:solidFill>
                  <a:schemeClr val="dk1"/>
                </a:solidFill>
              </a:rPr>
              <a:t>Agradecimentos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Agradecimentos aos autores do artigo, e todos os colaboradores da Instituição SAAEC.</a:t>
            </a:r>
            <a:endParaRPr/>
          </a:p>
        </p:txBody>
      </p:sp>
      <p:pic>
        <p:nvPicPr>
          <p:cNvPr id="192" name="Google Shape;19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58625" y="5638825"/>
            <a:ext cx="1505850" cy="106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95150" y="3788525"/>
            <a:ext cx="3219225" cy="24144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98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"/>
          <p:cNvSpPr txBox="1">
            <a:spLocks noGrp="1"/>
          </p:cNvSpPr>
          <p:nvPr>
            <p:ph type="subTitle" idx="1"/>
          </p:nvPr>
        </p:nvSpPr>
        <p:spPr>
          <a:xfrm>
            <a:off x="692277" y="1632572"/>
            <a:ext cx="7272808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3200" b="1" dirty="0">
                <a:solidFill>
                  <a:schemeClr val="dk1"/>
                </a:solidFill>
              </a:rPr>
              <a:t>OBRIGADO!</a:t>
            </a: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3200" dirty="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000" dirty="0"/>
              <a:t>ANDRÉ RAMOS SOUZA;</a:t>
            </a: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000" dirty="0"/>
              <a:t>Contato: (88) 9.9951-6718</a:t>
            </a: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000" dirty="0"/>
              <a:t>Instituição: SAAEC; </a:t>
            </a: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000" dirty="0"/>
              <a:t>e-mail: engandresouza11@gmail.com</a:t>
            </a: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199" name="Google Shape;19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06225" y="5486425"/>
            <a:ext cx="1505850" cy="1065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3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subTitle" idx="1"/>
          </p:nvPr>
        </p:nvSpPr>
        <p:spPr>
          <a:xfrm>
            <a:off x="393501" y="1442071"/>
            <a:ext cx="7776900" cy="533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Introdução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150" y="5408600"/>
            <a:ext cx="1505850" cy="10658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/>
        </p:nvSpPr>
        <p:spPr>
          <a:xfrm>
            <a:off x="523725" y="1975800"/>
            <a:ext cx="829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270044" y="1975800"/>
            <a:ext cx="8807162" cy="2677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município do Crato está localizado sobre a Bacia Sedimentar do Araripe. </a:t>
            </a:r>
            <a:r>
              <a:rPr lang="pt-BR" sz="1800" dirty="0">
                <a:latin typeface="Calibri"/>
                <a:ea typeface="Calibri"/>
                <a:cs typeface="Calibri"/>
                <a:sym typeface="Calibri"/>
              </a:rPr>
              <a:t>O Sistema Aquífero Médio é considerado o sistema mais importante da Bacia em termos de potencial de explotação, </a:t>
            </a:r>
            <a:r>
              <a:rPr lang="pt-BR" sz="1800" b="1" dirty="0">
                <a:latin typeface="Calibri"/>
                <a:ea typeface="Calibri"/>
                <a:cs typeface="Calibri"/>
                <a:sym typeface="Calibri"/>
              </a:rPr>
              <a:t>detendo as maiores vazões</a:t>
            </a:r>
            <a:r>
              <a:rPr lang="pt-BR" sz="1800" dirty="0">
                <a:latin typeface="Calibri"/>
                <a:ea typeface="Calibri"/>
                <a:cs typeface="Calibri"/>
                <a:sym typeface="Calibri"/>
              </a:rPr>
              <a:t>, que alcançam até </a:t>
            </a:r>
            <a:r>
              <a:rPr lang="pt-BR" sz="1800" b="1" dirty="0">
                <a:latin typeface="Calibri"/>
                <a:ea typeface="Calibri"/>
                <a:cs typeface="Calibri"/>
                <a:sym typeface="Calibri"/>
              </a:rPr>
              <a:t>300m³/h/poço</a:t>
            </a:r>
            <a:r>
              <a:rPr lang="pt-BR" sz="1800" dirty="0">
                <a:latin typeface="Calibri"/>
                <a:ea typeface="Calibri"/>
                <a:cs typeface="Calibri"/>
                <a:sym typeface="Calibri"/>
              </a:rPr>
              <a:t>. As profundidades dos poços </a:t>
            </a:r>
            <a:r>
              <a:rPr lang="pt-BR" sz="1800" dirty="0" smtClean="0">
                <a:latin typeface="Calibri"/>
                <a:ea typeface="Calibri"/>
                <a:cs typeface="Calibri"/>
                <a:sym typeface="Calibri"/>
              </a:rPr>
              <a:t>variam entre </a:t>
            </a:r>
            <a:r>
              <a:rPr lang="pt-BR" sz="1800" dirty="0">
                <a:latin typeface="Calibri"/>
                <a:ea typeface="Calibri"/>
                <a:cs typeface="Calibri"/>
                <a:sym typeface="Calibri"/>
              </a:rPr>
              <a:t>80 a 130 metros, n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essa região os </a:t>
            </a: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 hídricos subterrâneos apresentam-se como a principal fonte para abastecimento humano </a:t>
            </a:r>
            <a:r>
              <a:rPr lang="pt-BR" sz="1800" dirty="0" smtClean="0">
                <a:latin typeface="Calibri"/>
                <a:ea typeface="Calibri"/>
                <a:cs typeface="Calibri"/>
                <a:sym typeface="Calibri"/>
              </a:rPr>
              <a:t>(VERISSIMO, </a:t>
            </a:r>
            <a:r>
              <a:rPr lang="pt-BR" sz="1800" dirty="0">
                <a:latin typeface="Calibri"/>
                <a:ea typeface="Calibri"/>
                <a:cs typeface="Calibri"/>
                <a:sym typeface="Calibri"/>
              </a:rPr>
              <a:t>2001).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subTitle" idx="1"/>
          </p:nvPr>
        </p:nvSpPr>
        <p:spPr>
          <a:xfrm>
            <a:off x="393501" y="1442071"/>
            <a:ext cx="7776900" cy="533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Introdução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150" y="5408600"/>
            <a:ext cx="1505850" cy="10658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/>
        </p:nvSpPr>
        <p:spPr>
          <a:xfrm>
            <a:off x="523725" y="1975800"/>
            <a:ext cx="829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320475" y="1722491"/>
            <a:ext cx="8364564" cy="1846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Sistema de Abastecimento de Água - SAA no município do Crato é bastante </a:t>
            </a:r>
            <a:r>
              <a:rPr lang="pt-BR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descentralizado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através da captação de água de </a:t>
            </a:r>
            <a:r>
              <a:rPr lang="pt-BR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58 poços tubulares 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pt-BR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08 nascentes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distribuídos ao longo de seu território. Cada SAA é composto por: Manancial de captação (poço ou fonte), unidade de tratamento (Simples Desinfecção) e  reservatório.</a:t>
            </a:r>
          </a:p>
        </p:txBody>
      </p:sp>
      <p:pic>
        <p:nvPicPr>
          <p:cNvPr id="1026" name="Picture 2" descr="Contenção de Despesas: reduza (ou elimine) custos de sua clínica - Mais  Laudo">
            <a:extLst>
              <a:ext uri="{FF2B5EF4-FFF2-40B4-BE49-F238E27FC236}">
                <a16:creationId xmlns:a16="http://schemas.microsoft.com/office/drawing/2014/main" xmlns="" id="{B4731FD3-4D69-DFEB-139B-3F13004D2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1" y="4138044"/>
            <a:ext cx="1557314" cy="155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23D5B73D-4C8C-692E-DCD5-157281D2DD06}"/>
              </a:ext>
            </a:extLst>
          </p:cNvPr>
          <p:cNvSpPr txBox="1"/>
          <p:nvPr/>
        </p:nvSpPr>
        <p:spPr>
          <a:xfrm>
            <a:off x="1932946" y="3620833"/>
            <a:ext cx="6752093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A Portaria GM/MS Nº 888, de 4 de maio de 2021, </a:t>
            </a:r>
            <a:r>
              <a:rPr lang="pt-BR" sz="18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exige um plano de amostragem</a:t>
            </a:r>
            <a:r>
              <a:rPr lang="pt-BR" sz="1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dos pontos, frequência e parâmetros de coletas a serem analisados, para cada SAA. </a:t>
            </a:r>
            <a:endParaRPr lang="pt-BR"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57405004-75FD-DAED-36C9-5E3D7B0CBA27}"/>
              </a:ext>
            </a:extLst>
          </p:cNvPr>
          <p:cNvSpPr txBox="1"/>
          <p:nvPr/>
        </p:nvSpPr>
        <p:spPr>
          <a:xfrm>
            <a:off x="1835894" y="4968415"/>
            <a:ext cx="6752093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Pela Portaria, deve ser realizado semanalmente, pelo menos uma análise bacteriológicas na saída do tratamento em  cada SAA.  </a:t>
            </a:r>
            <a:endParaRPr lang="pt-BR"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8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605a0dad2_1_32"/>
          <p:cNvSpPr txBox="1"/>
          <p:nvPr/>
        </p:nvSpPr>
        <p:spPr>
          <a:xfrm>
            <a:off x="451795" y="1860675"/>
            <a:ext cx="8360400" cy="2416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Tendo em vista o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elevado quantitativo de amostras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análise 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custos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a terceirização para prestação desses serviços, o presente estudo foi elaborado com a proposta de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analisar a viabilidade de implantação de um laboratório próprio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visando à melhoria da qualidade da prestação dos serviço de abastecimento público e gerando economia e agilidade para o prestador.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g12605a0dad2_1_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06225" y="5486425"/>
            <a:ext cx="1505850" cy="10658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91;p2">
            <a:extLst>
              <a:ext uri="{FF2B5EF4-FFF2-40B4-BE49-F238E27FC236}">
                <a16:creationId xmlns:a16="http://schemas.microsoft.com/office/drawing/2014/main" xmlns="" id="{B1F8106D-FD14-29B4-B290-6BA7AA19473F}"/>
              </a:ext>
            </a:extLst>
          </p:cNvPr>
          <p:cNvSpPr txBox="1">
            <a:spLocks/>
          </p:cNvSpPr>
          <p:nvPr/>
        </p:nvSpPr>
        <p:spPr>
          <a:xfrm>
            <a:off x="393501" y="1442071"/>
            <a:ext cx="7776900" cy="533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spcBef>
                <a:spcPts val="0"/>
              </a:spcBef>
            </a:pPr>
            <a:r>
              <a:rPr lang="pt-BR" b="1" dirty="0"/>
              <a:t>Introdução</a:t>
            </a:r>
            <a:endParaRPr lang="pt-BR" dirty="0"/>
          </a:p>
          <a:p>
            <a:pPr marL="0" indent="0" algn="l"/>
            <a:endParaRPr lang="pt-BR" dirty="0"/>
          </a:p>
          <a:p>
            <a:pPr marL="0" indent="0" algn="l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subTitle" idx="1"/>
          </p:nvPr>
        </p:nvSpPr>
        <p:spPr>
          <a:xfrm>
            <a:off x="343925" y="1380025"/>
            <a:ext cx="84474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Objetivo</a:t>
            </a:r>
            <a:endParaRPr dirty="0"/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 dirty="0"/>
              <a:t>Estudar a viabilidade de implantação de um laboratório de análises de água em uma concessionária municipal de abastecimento público, sobretudo para atendimento a demanda por análises microbiológicas.</a:t>
            </a:r>
            <a:endParaRPr sz="1800" dirty="0"/>
          </a:p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/>
          </a:p>
          <a:p>
            <a:pPr marL="0" lvl="0" indent="4572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150" y="5408600"/>
            <a:ext cx="1505850" cy="106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subTitle" idx="1"/>
          </p:nvPr>
        </p:nvSpPr>
        <p:spPr>
          <a:xfrm>
            <a:off x="343930" y="1380021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Material e métodos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150" y="5408600"/>
            <a:ext cx="1505850" cy="10658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89640E1E-955B-B064-3164-4F90A4A97184}"/>
              </a:ext>
            </a:extLst>
          </p:cNvPr>
          <p:cNvSpPr txBox="1"/>
          <p:nvPr/>
        </p:nvSpPr>
        <p:spPr>
          <a:xfrm>
            <a:off x="413717" y="2098356"/>
            <a:ext cx="8386353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>
                <a:latin typeface="Calibri" panose="020F0502020204030204" pitchFamily="34" charset="0"/>
              </a:rPr>
              <a:t>O desenvolvimento do trabalho baseou-se na aplicação da seguinte metodologia:</a:t>
            </a:r>
          </a:p>
          <a:p>
            <a:pPr algn="just"/>
            <a:endParaRPr lang="pt-BR" sz="1800" dirty="0"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Quantificação e identificação  das análises físico-químicas e bacteriológicas;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Quantificação dos custos com terceirização dos serviços de análise;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Levantamento de custos para implantação de um laboratório próprio;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Análise da viabilidade de </a:t>
            </a:r>
            <a:r>
              <a:rPr lang="pt-BR" sz="1800" dirty="0" smtClean="0">
                <a:latin typeface="Calibri" panose="020F0502020204030204" pitchFamily="34" charset="0"/>
              </a:rPr>
              <a:t>investimento</a:t>
            </a:r>
            <a:r>
              <a:rPr lang="pt-BR" sz="1800" dirty="0">
                <a:latin typeface="Calibri" panose="020F0502020204030204" pitchFamily="34" charset="0"/>
              </a:rPr>
              <a:t>;</a:t>
            </a:r>
            <a:endParaRPr lang="pt-BR" sz="1800" dirty="0" smtClean="0"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800" dirty="0" smtClean="0">
                <a:latin typeface="Calibri" panose="020F0502020204030204" pitchFamily="34" charset="0"/>
              </a:rPr>
              <a:t>Analisar o impacto na tarifa.</a:t>
            </a:r>
            <a:endParaRPr lang="pt-BR" sz="1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831b74b07_0_25"/>
          <p:cNvSpPr txBox="1">
            <a:spLocks noGrp="1"/>
          </p:cNvSpPr>
          <p:nvPr>
            <p:ph type="subTitle" idx="1"/>
          </p:nvPr>
        </p:nvSpPr>
        <p:spPr>
          <a:xfrm>
            <a:off x="343932" y="1380018"/>
            <a:ext cx="7776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Resultados e discussão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30" name="Google Shape;130;g12831b74b07_0_25"/>
          <p:cNvSpPr txBox="1"/>
          <p:nvPr/>
        </p:nvSpPr>
        <p:spPr>
          <a:xfrm>
            <a:off x="343932" y="2467809"/>
            <a:ext cx="8411400" cy="3529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indent="457200" algn="just">
              <a:lnSpc>
                <a:spcPct val="150000"/>
              </a:lnSpc>
            </a:pPr>
            <a:r>
              <a:rPr lang="pt-BR" sz="1800" dirty="0">
                <a:latin typeface="Calibri"/>
                <a:ea typeface="Calibri"/>
                <a:cs typeface="Calibri"/>
                <a:sym typeface="Calibri"/>
              </a:rPr>
              <a:t>A SAAEC atualmente possuí um total de 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39.412 ligações ativas, com captação de água subterrânea em 66 SAA. Dessa forma, d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acordo com a </a:t>
            </a:r>
            <a:r>
              <a:rPr lang="pt-BR" sz="1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Portaria GM/MS Nº 888, de 4 de maio de 2021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 parâmetros com maior frequência de análise são: </a:t>
            </a:r>
          </a:p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Coliformes totais;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Escherichia coli;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Turbidez;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 aparente;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Potencial hidrogeniônico;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Cloro residual.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30;g12831b74b07_0_25">
            <a:extLst>
              <a:ext uri="{FF2B5EF4-FFF2-40B4-BE49-F238E27FC236}">
                <a16:creationId xmlns:a16="http://schemas.microsoft.com/office/drawing/2014/main" xmlns="" id="{08FFF813-A6FF-6653-87D4-357B6F9ED512}"/>
              </a:ext>
            </a:extLst>
          </p:cNvPr>
          <p:cNvSpPr txBox="1"/>
          <p:nvPr/>
        </p:nvSpPr>
        <p:spPr>
          <a:xfrm>
            <a:off x="343932" y="1948674"/>
            <a:ext cx="8411400" cy="38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831b74b07_0_25"/>
          <p:cNvSpPr txBox="1">
            <a:spLocks noGrp="1"/>
          </p:cNvSpPr>
          <p:nvPr>
            <p:ph type="subTitle" idx="1"/>
          </p:nvPr>
        </p:nvSpPr>
        <p:spPr>
          <a:xfrm>
            <a:off x="343932" y="1380018"/>
            <a:ext cx="8456136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Resultados e discussão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30" name="Google Shape;130;g12831b74b07_0_25"/>
          <p:cNvSpPr txBox="1"/>
          <p:nvPr/>
        </p:nvSpPr>
        <p:spPr>
          <a:xfrm>
            <a:off x="343931" y="1743075"/>
            <a:ext cx="8371443" cy="4584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indent="457200" algn="just">
              <a:lnSpc>
                <a:spcPct val="150000"/>
              </a:lnSpc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essas características, quantificou-se o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número mínimo de análises mensais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necessárias, sendo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423 análises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coliformes totais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cloro residual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489 análises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Escherichia coli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turbidez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 aparente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pH.</a:t>
            </a:r>
          </a:p>
          <a:p>
            <a:pPr indent="457200" algn="just">
              <a:lnSpc>
                <a:spcPct val="150000"/>
              </a:lnSpc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valor gasto com análises pela SAAEC através da contratação de empresas terceirizadas, para os parâmetros e quantidades relacionadas é na ordem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 R$ 644.520,00/ ano;</a:t>
            </a:r>
          </a:p>
          <a:p>
            <a:pPr indent="457200" algn="just">
              <a:lnSpc>
                <a:spcPct val="150000"/>
              </a:lnSpc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Porém, deve-se considerar que a implantação de um laboratório próprio requer </a:t>
            </a:r>
            <a:r>
              <a:rPr lang="pt-BR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investimentos</a:t>
            </a: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instalações e equipamentos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assim como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despesas com reagentes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técnico de laboratório e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aumento no consumo de energia.</a:t>
            </a:r>
            <a:endParaRPr lang="pt-B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algn="just">
              <a:lnSpc>
                <a:spcPct val="150000"/>
              </a:lnSpc>
            </a:pP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60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831b74b07_0_25"/>
          <p:cNvSpPr txBox="1">
            <a:spLocks noGrp="1"/>
          </p:cNvSpPr>
          <p:nvPr>
            <p:ph type="subTitle" idx="1"/>
          </p:nvPr>
        </p:nvSpPr>
        <p:spPr>
          <a:xfrm>
            <a:off x="343932" y="1380018"/>
            <a:ext cx="8456136" cy="591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b="1" dirty="0">
                <a:solidFill>
                  <a:schemeClr val="dk1"/>
                </a:solidFill>
              </a:rPr>
              <a:t>Resultados e discussão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0C3001C-C2FF-1D39-E3CD-6DFF1A8D53AB}"/>
              </a:ext>
            </a:extLst>
          </p:cNvPr>
          <p:cNvSpPr txBox="1"/>
          <p:nvPr/>
        </p:nvSpPr>
        <p:spPr>
          <a:xfrm>
            <a:off x="190500" y="2098356"/>
            <a:ext cx="4800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>
                <a:latin typeface="Calibri" panose="020F0502020204030204" pitchFamily="34" charset="0"/>
              </a:rPr>
              <a:t>O Diagrama a seguir elenca a </a:t>
            </a:r>
            <a:r>
              <a:rPr lang="pt-BR" sz="1800" b="1" dirty="0">
                <a:latin typeface="Calibri" panose="020F0502020204030204" pitchFamily="34" charset="0"/>
              </a:rPr>
              <a:t>composição dos custos </a:t>
            </a:r>
            <a:r>
              <a:rPr lang="pt-BR" sz="1800" b="1" dirty="0" smtClean="0">
                <a:latin typeface="Calibri" panose="020F0502020204030204" pitchFamily="34" charset="0"/>
              </a:rPr>
              <a:t>operacionais</a:t>
            </a:r>
            <a:r>
              <a:rPr lang="pt-BR" sz="1800" dirty="0" smtClean="0">
                <a:latin typeface="Calibri" panose="020F0502020204030204" pitchFamily="34" charset="0"/>
              </a:rPr>
              <a:t> do </a:t>
            </a:r>
            <a:r>
              <a:rPr lang="pt-BR" sz="1800" dirty="0">
                <a:latin typeface="Calibri" panose="020F0502020204030204" pitchFamily="34" charset="0"/>
              </a:rPr>
              <a:t>laboratório na SAAEC, para atender as demandas e principais parâmetros;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D01AD59F-D344-4AD7-F8AE-1C2C628250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720905"/>
              </p:ext>
            </p:extLst>
          </p:nvPr>
        </p:nvGraphicFramePr>
        <p:xfrm>
          <a:off x="3619500" y="1638300"/>
          <a:ext cx="5016500" cy="4202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5343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1007</Words>
  <Application>Microsoft Office PowerPoint</Application>
  <PresentationFormat>Apresentação na tela (4:3)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Tema do Office</vt:lpstr>
      <vt:lpstr>ESTUDO DA IMPLANTAÇÃO DE UM LABORATÓRIO DE QUALIDADE DE ÁGUA EM UMA EMPRESA DE ABASTECIMENTO PÚBLICO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DA IMPLANTAÇÃO DE UM LABORATÓRIO DE QUALIDADE DE ÁGUA EM UMA EMPRESA DE ABASTECIMENTO PÚBLICO   </dc:title>
  <dc:creator>Paulo Scalize</dc:creator>
  <cp:lastModifiedBy>Conta da Microsoft</cp:lastModifiedBy>
  <cp:revision>16</cp:revision>
  <dcterms:created xsi:type="dcterms:W3CDTF">2022-04-25T15:52:50Z</dcterms:created>
  <dcterms:modified xsi:type="dcterms:W3CDTF">2022-05-08T23:39:16Z</dcterms:modified>
</cp:coreProperties>
</file>