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95" r:id="rId3"/>
    <p:sldId id="304" r:id="rId4"/>
    <p:sldId id="330" r:id="rId5"/>
    <p:sldId id="305" r:id="rId6"/>
    <p:sldId id="319" r:id="rId7"/>
    <p:sldId id="329" r:id="rId8"/>
    <p:sldId id="325" r:id="rId9"/>
    <p:sldId id="320" r:id="rId10"/>
    <p:sldId id="315" r:id="rId11"/>
    <p:sldId id="328" r:id="rId12"/>
    <p:sldId id="321" r:id="rId13"/>
    <p:sldId id="299" r:id="rId14"/>
    <p:sldId id="307" r:id="rId15"/>
    <p:sldId id="309" r:id="rId16"/>
    <p:sldId id="308" r:id="rId17"/>
    <p:sldId id="322" r:id="rId18"/>
    <p:sldId id="301" r:id="rId19"/>
    <p:sldId id="292" r:id="rId20"/>
    <p:sldId id="297" r:id="rId21"/>
    <p:sldId id="30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156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DCF9A28E-8AF8-43EA-AF7C-EFAC1E0B5B94}" type="datetimeFigureOut">
              <a:rPr lang="pt-BR" smtClean="0"/>
              <a:t>11/05/2022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272842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CF9A28E-8AF8-43EA-AF7C-EFAC1E0B5B94}" type="datetimeFigureOut">
              <a:rPr lang="pt-BR" smtClean="0"/>
              <a:t>11/05/2022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176169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CF9A28E-8AF8-43EA-AF7C-EFAC1E0B5B94}" type="datetimeFigureOut">
              <a:rPr lang="pt-BR" smtClean="0"/>
              <a:t>11/05/2022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343151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CF9A28E-8AF8-43EA-AF7C-EFAC1E0B5B94}" type="datetimeFigureOut">
              <a:rPr lang="pt-BR" smtClean="0"/>
              <a:t>11/05/2022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249829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DCF9A28E-8AF8-43EA-AF7C-EFAC1E0B5B94}" type="datetimeFigureOut">
              <a:rPr lang="pt-BR" smtClean="0"/>
              <a:t>11/05/2022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218110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DCF9A28E-8AF8-43EA-AF7C-EFAC1E0B5B94}" type="datetimeFigureOut">
              <a:rPr lang="pt-BR" smtClean="0"/>
              <a:t>11/05/2022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3775351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DCF9A28E-8AF8-43EA-AF7C-EFAC1E0B5B94}" type="datetimeFigureOut">
              <a:rPr lang="pt-BR" smtClean="0"/>
              <a:t>11/05/2022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368720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DCF9A28E-8AF8-43EA-AF7C-EFAC1E0B5B94}" type="datetimeFigureOut">
              <a:rPr lang="pt-BR" smtClean="0"/>
              <a:t>11/05/2022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367644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9A28E-8AF8-43EA-AF7C-EFAC1E0B5B94}" type="datetimeFigureOut">
              <a:rPr lang="pt-BR" smtClean="0"/>
              <a:t>11/05/2022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247655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DCF9A28E-8AF8-43EA-AF7C-EFAC1E0B5B94}" type="datetimeFigureOut">
              <a:rPr lang="pt-BR" smtClean="0"/>
              <a:t>11/05/2022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250333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DCF9A28E-8AF8-43EA-AF7C-EFAC1E0B5B94}" type="datetimeFigureOut">
              <a:rPr lang="pt-BR" smtClean="0"/>
              <a:t>11/05/2022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33FC3E5-AACB-4103-AE59-21FFE13A57F0}" type="slidenum">
              <a:rPr lang="pt-BR" smtClean="0"/>
              <a:t>‹nº›</a:t>
            </a:fld>
            <a:endParaRPr lang="pt-BR"/>
          </a:p>
        </p:txBody>
      </p:sp>
    </p:spTree>
    <p:extLst>
      <p:ext uri="{BB962C8B-B14F-4D97-AF65-F5344CB8AC3E}">
        <p14:creationId xmlns:p14="http://schemas.microsoft.com/office/powerpoint/2010/main" val="82318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9A28E-8AF8-43EA-AF7C-EFAC1E0B5B94}" type="datetimeFigureOut">
              <a:rPr lang="pt-BR" smtClean="0"/>
              <a:t>11/05/2022</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FC3E5-AACB-4103-AE59-21FFE13A57F0}" type="slidenum">
              <a:rPr lang="pt-BR" smtClean="0"/>
              <a:t>‹nº›</a:t>
            </a:fld>
            <a:endParaRPr lang="pt-BR"/>
          </a:p>
        </p:txBody>
      </p:sp>
    </p:spTree>
    <p:extLst>
      <p:ext uri="{BB962C8B-B14F-4D97-AF65-F5344CB8AC3E}">
        <p14:creationId xmlns:p14="http://schemas.microsoft.com/office/powerpoint/2010/main" val="4156019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ctrTitle"/>
          </p:nvPr>
        </p:nvSpPr>
        <p:spPr>
          <a:xfrm>
            <a:off x="687896" y="1773238"/>
            <a:ext cx="7770303" cy="1655762"/>
          </a:xfrm>
        </p:spPr>
        <p:txBody>
          <a:bodyPr>
            <a:noAutofit/>
          </a:bodyPr>
          <a:lstStyle/>
          <a:p>
            <a:r>
              <a:rPr lang="pt-BR" sz="3600" b="1" dirty="0"/>
              <a:t>A EFICIÊNCIA DE UMA ESTAÇÃO COMPACTA DE TRATAMENTO DE ESGOTO EM NOVO HAMBURGO</a:t>
            </a:r>
            <a:endParaRPr lang="pt-BR" sz="3600" dirty="0"/>
          </a:p>
        </p:txBody>
      </p:sp>
      <p:sp>
        <p:nvSpPr>
          <p:cNvPr id="4" name="Subtítulo 2"/>
          <p:cNvSpPr>
            <a:spLocks noGrp="1"/>
          </p:cNvSpPr>
          <p:nvPr>
            <p:ph type="subTitle" idx="1"/>
          </p:nvPr>
        </p:nvSpPr>
        <p:spPr>
          <a:xfrm>
            <a:off x="379503" y="4290424"/>
            <a:ext cx="3873715" cy="1655762"/>
          </a:xfrm>
        </p:spPr>
        <p:txBody>
          <a:bodyPr/>
          <a:lstStyle/>
          <a:p>
            <a:pPr algn="l"/>
            <a:r>
              <a:rPr lang="pt-BR" dirty="0"/>
              <a:t>Autores: </a:t>
            </a:r>
            <a:r>
              <a:rPr lang="pt-BR" sz="2000" dirty="0"/>
              <a:t>Luciane Maria e </a:t>
            </a:r>
          </a:p>
          <a:p>
            <a:pPr algn="l"/>
            <a:r>
              <a:rPr lang="pt-BR" sz="2000" dirty="0"/>
              <a:t>Geraldo da Silva </a:t>
            </a:r>
            <a:r>
              <a:rPr lang="pt-BR" sz="2000" dirty="0" err="1"/>
              <a:t>Thiesen</a:t>
            </a:r>
            <a:endParaRPr lang="pt-BR" dirty="0"/>
          </a:p>
        </p:txBody>
      </p:sp>
      <p:pic>
        <p:nvPicPr>
          <p:cNvPr id="5" name="Imagem 4">
            <a:extLst>
              <a:ext uri="{FF2B5EF4-FFF2-40B4-BE49-F238E27FC236}">
                <a16:creationId xmlns:a16="http://schemas.microsoft.com/office/drawing/2014/main" id="{D6FDD4F7-9BB3-4FBF-B239-FFC9A98E77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25542" y="5816008"/>
            <a:ext cx="1475178" cy="452509"/>
          </a:xfrm>
          <a:prstGeom prst="rect">
            <a:avLst/>
          </a:prstGeom>
        </p:spPr>
      </p:pic>
    </p:spTree>
    <p:extLst>
      <p:ext uri="{BB962C8B-B14F-4D97-AF65-F5344CB8AC3E}">
        <p14:creationId xmlns:p14="http://schemas.microsoft.com/office/powerpoint/2010/main" val="1269571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30" y="1380018"/>
            <a:ext cx="7776864" cy="4752528"/>
          </a:xfrm>
        </p:spPr>
        <p:txBody>
          <a:bodyPr>
            <a:noAutofit/>
          </a:bodyPr>
          <a:lstStyle/>
          <a:p>
            <a:pPr algn="l"/>
            <a:endParaRPr lang="pt-BR" dirty="0">
              <a:solidFill>
                <a:schemeClr val="tx1"/>
              </a:solidFill>
            </a:endParaRPr>
          </a:p>
          <a:p>
            <a:pPr algn="l"/>
            <a:r>
              <a:rPr lang="pt-BR" dirty="0"/>
              <a:t>.</a:t>
            </a:r>
            <a:endParaRPr lang="pt-BR" sz="2400" dirty="0">
              <a:solidFill>
                <a:schemeClr val="tx1"/>
              </a:solidFill>
            </a:endParaRPr>
          </a:p>
        </p:txBody>
      </p:sp>
      <p:pic>
        <p:nvPicPr>
          <p:cNvPr id="4" name="Picture 2" descr="C:\Users\gguedes\Desktop\Comusa-Lu\Estacoes-NH_13.png">
            <a:extLst>
              <a:ext uri="{FF2B5EF4-FFF2-40B4-BE49-F238E27FC236}">
                <a16:creationId xmlns:a16="http://schemas.microsoft.com/office/drawing/2014/main" id="{1AE20CC1-3305-4547-9E57-86385062831F}"/>
              </a:ext>
            </a:extLst>
          </p:cNvPr>
          <p:cNvPicPr>
            <a:picLocks noChangeAspect="1" noChangeArrowheads="1"/>
          </p:cNvPicPr>
          <p:nvPr/>
        </p:nvPicPr>
        <p:blipFill rotWithShape="1">
          <a:blip r:embed="rId2" cstate="print"/>
          <a:srcRect l="7981" t="7845" r="7523" b="7582"/>
          <a:stretch/>
        </p:blipFill>
        <p:spPr bwMode="auto">
          <a:xfrm>
            <a:off x="729842" y="1260897"/>
            <a:ext cx="7726261" cy="4351338"/>
          </a:xfrm>
          <a:prstGeom prst="rect">
            <a:avLst/>
          </a:prstGeom>
          <a:noFill/>
        </p:spPr>
      </p:pic>
    </p:spTree>
    <p:extLst>
      <p:ext uri="{BB962C8B-B14F-4D97-AF65-F5344CB8AC3E}">
        <p14:creationId xmlns:p14="http://schemas.microsoft.com/office/powerpoint/2010/main" val="471504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13889" y="1504060"/>
            <a:ext cx="3049614" cy="4066152"/>
          </a:xfrm>
          <a:ln w="38100">
            <a:solidFill>
              <a:srgbClr val="0070C0"/>
            </a:solidFill>
          </a:ln>
        </p:spPr>
      </p:pic>
      <p:pic>
        <p:nvPicPr>
          <p:cNvPr id="5" name="Picture 2" descr="C:\Users\gguedes\Desktop\Comusa-Lu\Estacoes-NH_16.png">
            <a:extLst>
              <a:ext uri="{FF2B5EF4-FFF2-40B4-BE49-F238E27FC236}">
                <a16:creationId xmlns:a16="http://schemas.microsoft.com/office/drawing/2014/main" id="{421E1C10-BD62-4B0A-A886-380C4DDE6D9E}"/>
              </a:ext>
            </a:extLst>
          </p:cNvPr>
          <p:cNvPicPr>
            <a:picLocks noChangeAspect="1" noChangeArrowheads="1"/>
          </p:cNvPicPr>
          <p:nvPr/>
        </p:nvPicPr>
        <p:blipFill rotWithShape="1">
          <a:blip r:embed="rId3" cstate="print"/>
          <a:srcRect l="43486" t="9589" r="10091" b="9702"/>
          <a:stretch/>
        </p:blipFill>
        <p:spPr bwMode="auto">
          <a:xfrm>
            <a:off x="3390716" y="1167599"/>
            <a:ext cx="3129094" cy="4152550"/>
          </a:xfrm>
          <a:prstGeom prst="rect">
            <a:avLst/>
          </a:prstGeom>
          <a:noFill/>
        </p:spPr>
      </p:pic>
      <p:pic>
        <p:nvPicPr>
          <p:cNvPr id="7" name="Imagem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41028" y="2375731"/>
            <a:ext cx="2163155" cy="3678964"/>
          </a:xfrm>
          <a:prstGeom prst="rect">
            <a:avLst/>
          </a:prstGeom>
          <a:ln w="38100">
            <a:solidFill>
              <a:srgbClr val="0070C0"/>
            </a:solidFill>
          </a:ln>
        </p:spPr>
      </p:pic>
      <p:sp>
        <p:nvSpPr>
          <p:cNvPr id="2" name="Retângulo Arredondado 1"/>
          <p:cNvSpPr/>
          <p:nvPr/>
        </p:nvSpPr>
        <p:spPr>
          <a:xfrm>
            <a:off x="1469877" y="4956561"/>
            <a:ext cx="1563880" cy="363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Centrifuga</a:t>
            </a:r>
          </a:p>
        </p:txBody>
      </p:sp>
      <p:sp>
        <p:nvSpPr>
          <p:cNvPr id="3" name="Retângulo Arredondado 2"/>
          <p:cNvSpPr/>
          <p:nvPr/>
        </p:nvSpPr>
        <p:spPr>
          <a:xfrm>
            <a:off x="6934110" y="5469700"/>
            <a:ext cx="1776990" cy="584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Lodo dentro da caçamba</a:t>
            </a:r>
          </a:p>
        </p:txBody>
      </p:sp>
    </p:spTree>
    <p:extLst>
      <p:ext uri="{BB962C8B-B14F-4D97-AF65-F5344CB8AC3E}">
        <p14:creationId xmlns:p14="http://schemas.microsoft.com/office/powerpoint/2010/main" val="223484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guedes\Desktop\Comusa-Lu\Estacoes-NH_16.png">
            <a:extLst>
              <a:ext uri="{FF2B5EF4-FFF2-40B4-BE49-F238E27FC236}">
                <a16:creationId xmlns:a16="http://schemas.microsoft.com/office/drawing/2014/main" id="{D6B73DDD-B4C3-4291-94CB-FE666F0C5886}"/>
              </a:ext>
            </a:extLst>
          </p:cNvPr>
          <p:cNvPicPr>
            <a:picLocks noGrp="1" noChangeAspect="1" noChangeArrowheads="1"/>
          </p:cNvPicPr>
          <p:nvPr>
            <p:ph idx="1"/>
          </p:nvPr>
        </p:nvPicPr>
        <p:blipFill rotWithShape="1">
          <a:blip r:embed="rId2" cstate="print"/>
          <a:srcRect l="5778" t="9605" r="57157" b="9686"/>
          <a:stretch/>
        </p:blipFill>
        <p:spPr bwMode="auto">
          <a:xfrm>
            <a:off x="976130" y="1759959"/>
            <a:ext cx="3323194" cy="4070389"/>
          </a:xfrm>
          <a:prstGeom prst="rect">
            <a:avLst/>
          </a:prstGeom>
          <a:noFill/>
        </p:spPr>
      </p:pic>
      <p:pic>
        <p:nvPicPr>
          <p:cNvPr id="3" name="Picture 2" descr="C:\Users\gguedes\Desktop\Comusa-Lu\Estacoes-NH_15.png">
            <a:extLst>
              <a:ext uri="{FF2B5EF4-FFF2-40B4-BE49-F238E27FC236}">
                <a16:creationId xmlns:a16="http://schemas.microsoft.com/office/drawing/2014/main" id="{5D1A057C-76ED-482C-B6BD-0DF2BBC6090F}"/>
              </a:ext>
            </a:extLst>
          </p:cNvPr>
          <p:cNvPicPr>
            <a:picLocks noChangeAspect="1" noChangeArrowheads="1"/>
          </p:cNvPicPr>
          <p:nvPr/>
        </p:nvPicPr>
        <p:blipFill rotWithShape="1">
          <a:blip r:embed="rId3" cstate="print"/>
          <a:srcRect l="47706" t="4208" r="15321" b="7744"/>
          <a:stretch/>
        </p:blipFill>
        <p:spPr bwMode="auto">
          <a:xfrm>
            <a:off x="5126614" y="1491438"/>
            <a:ext cx="3337481" cy="4470703"/>
          </a:xfrm>
          <a:prstGeom prst="rect">
            <a:avLst/>
          </a:prstGeom>
          <a:noFill/>
          <a:ln w="57150">
            <a:solidFill>
              <a:srgbClr val="0070C0"/>
            </a:solidFill>
          </a:ln>
        </p:spPr>
      </p:pic>
    </p:spTree>
    <p:extLst>
      <p:ext uri="{BB962C8B-B14F-4D97-AF65-F5344CB8AC3E}">
        <p14:creationId xmlns:p14="http://schemas.microsoft.com/office/powerpoint/2010/main" val="2574501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29" y="1380020"/>
            <a:ext cx="8707792" cy="5155003"/>
          </a:xfrm>
        </p:spPr>
        <p:txBody>
          <a:bodyPr>
            <a:noAutofit/>
          </a:bodyPr>
          <a:lstStyle/>
          <a:p>
            <a:pPr algn="l">
              <a:spcBef>
                <a:spcPts val="0"/>
              </a:spcBef>
            </a:pPr>
            <a:r>
              <a:rPr lang="pt-BR" b="1" dirty="0">
                <a:solidFill>
                  <a:schemeClr val="tx1"/>
                </a:solidFill>
              </a:rPr>
              <a:t>Material e métodos</a:t>
            </a:r>
          </a:p>
          <a:p>
            <a:pPr algn="l"/>
            <a:r>
              <a:rPr lang="pt-BR" dirty="0"/>
              <a:t>	A estação compacta de tratamento Vila Palmeira tem monitoramento diário com equipe de operação. Nesta estação, os parâmetros abaixo são analisados: </a:t>
            </a:r>
          </a:p>
          <a:p>
            <a:pPr algn="l"/>
            <a:r>
              <a:rPr lang="pt-BR" dirty="0"/>
              <a:t>*vazão, temperatura e pH são monitorados diariamente. </a:t>
            </a:r>
          </a:p>
          <a:p>
            <a:pPr algn="l"/>
            <a:r>
              <a:rPr lang="pt-BR" dirty="0"/>
              <a:t>*sólidos sedimentáveis, DBO, DQO, coliformes termotolerantes e substâncias tensoativas são analisadas mensalmente.</a:t>
            </a:r>
          </a:p>
          <a:p>
            <a:pPr algn="l"/>
            <a:r>
              <a:rPr lang="pt-BR" dirty="0"/>
              <a:t>	A amostragem é realizada mediante coleta simples das amostras. Havendo exigência do órgão fiscalizador ambiental, poderão ser coletadas amostras compostas.</a:t>
            </a:r>
          </a:p>
          <a:p>
            <a:pPr algn="l"/>
            <a:r>
              <a:rPr lang="pt-BR" sz="2400" dirty="0">
                <a:solidFill>
                  <a:schemeClr val="tx1"/>
                </a:solidFill>
              </a:rPr>
              <a:t>	Cada parâmetro tem o seu procedimento particular. Plano de amostragem rege o monitoramento da estação</a:t>
            </a:r>
            <a:r>
              <a:rPr lang="pt-BR" dirty="0"/>
              <a:t>(PL30). </a:t>
            </a:r>
            <a:endParaRPr lang="pt-BR" sz="2400" dirty="0">
              <a:solidFill>
                <a:schemeClr val="tx1"/>
              </a:solidFill>
            </a:endParaRPr>
          </a:p>
        </p:txBody>
      </p:sp>
    </p:spTree>
    <p:extLst>
      <p:ext uri="{BB962C8B-B14F-4D97-AF65-F5344CB8AC3E}">
        <p14:creationId xmlns:p14="http://schemas.microsoft.com/office/powerpoint/2010/main" val="409694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32" y="1380018"/>
            <a:ext cx="7776864" cy="4752528"/>
          </a:xfrm>
        </p:spPr>
        <p:txBody>
          <a:bodyPr>
            <a:noAutofit/>
          </a:bodyPr>
          <a:lstStyle/>
          <a:p>
            <a:pPr algn="l">
              <a:spcBef>
                <a:spcPts val="0"/>
              </a:spcBef>
            </a:pPr>
            <a:r>
              <a:rPr lang="pt-BR" b="1" dirty="0">
                <a:solidFill>
                  <a:schemeClr val="tx1"/>
                </a:solidFill>
              </a:rPr>
              <a:t>Resultados e discussão</a:t>
            </a:r>
          </a:p>
          <a:p>
            <a:pPr algn="l"/>
            <a:endParaRPr lang="pt-BR" dirty="0">
              <a:solidFill>
                <a:schemeClr val="tx1"/>
              </a:solidFill>
            </a:endParaRPr>
          </a:p>
          <a:p>
            <a:pPr algn="just"/>
            <a:r>
              <a:rPr lang="pt-BR" dirty="0"/>
              <a:t>	A estação Vila Palmeira está operando desde julho de 2021, e os resultados foram contabilizados até dezembro de 2021. Analisando-se os dados dos parâmetros  físico-químicos, obtivemos os seguintes resultados:  Remoção de 84% de DBO,  77% de DQO, em relação aos coliformes termotolerantes, a remoção foi de 95,4%, sólidos suspensos, a remoção foi  69%, e substância tensoativas em torno de  75%. O pH se manteve em torno de 7.4 e a temperatura em 20,9°. A vazão está oscilando , ficando em torno de 2,5 a 3 L/por segundo. </a:t>
            </a:r>
          </a:p>
        </p:txBody>
      </p:sp>
    </p:spTree>
    <p:extLst>
      <p:ext uri="{BB962C8B-B14F-4D97-AF65-F5344CB8AC3E}">
        <p14:creationId xmlns:p14="http://schemas.microsoft.com/office/powerpoint/2010/main" val="94495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32" y="1380018"/>
            <a:ext cx="7776864" cy="4752528"/>
          </a:xfrm>
        </p:spPr>
        <p:txBody>
          <a:bodyPr>
            <a:noAutofit/>
          </a:bodyPr>
          <a:lstStyle/>
          <a:p>
            <a:pPr algn="l">
              <a:spcBef>
                <a:spcPts val="0"/>
              </a:spcBef>
            </a:pPr>
            <a:r>
              <a:rPr lang="pt-BR" b="1" dirty="0">
                <a:solidFill>
                  <a:schemeClr val="tx1"/>
                </a:solidFill>
              </a:rPr>
              <a:t>Resultados e discussão</a:t>
            </a:r>
          </a:p>
          <a:p>
            <a:pPr algn="l"/>
            <a:endParaRPr lang="pt-BR" dirty="0">
              <a:solidFill>
                <a:schemeClr val="tx1"/>
              </a:solidFill>
            </a:endParaRPr>
          </a:p>
        </p:txBody>
      </p:sp>
      <p:pic>
        <p:nvPicPr>
          <p:cNvPr id="2" name="Imagem 1">
            <a:extLst>
              <a:ext uri="{FF2B5EF4-FFF2-40B4-BE49-F238E27FC236}">
                <a16:creationId xmlns:a16="http://schemas.microsoft.com/office/drawing/2014/main" id="{638667C7-FCE2-4159-BAA1-E9D52E09B78C}"/>
              </a:ext>
            </a:extLst>
          </p:cNvPr>
          <p:cNvPicPr>
            <a:picLocks noChangeAspect="1"/>
          </p:cNvPicPr>
          <p:nvPr/>
        </p:nvPicPr>
        <p:blipFill>
          <a:blip r:embed="rId2"/>
          <a:stretch>
            <a:fillRect/>
          </a:stretch>
        </p:blipFill>
        <p:spPr>
          <a:xfrm>
            <a:off x="990155" y="1934225"/>
            <a:ext cx="7130641" cy="4291677"/>
          </a:xfrm>
          <a:prstGeom prst="rect">
            <a:avLst/>
          </a:prstGeom>
        </p:spPr>
      </p:pic>
    </p:spTree>
    <p:extLst>
      <p:ext uri="{BB962C8B-B14F-4D97-AF65-F5344CB8AC3E}">
        <p14:creationId xmlns:p14="http://schemas.microsoft.com/office/powerpoint/2010/main" val="2072545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32" y="1380018"/>
            <a:ext cx="7776864" cy="4752528"/>
          </a:xfrm>
        </p:spPr>
        <p:txBody>
          <a:bodyPr>
            <a:noAutofit/>
          </a:bodyPr>
          <a:lstStyle/>
          <a:p>
            <a:pPr algn="l">
              <a:spcBef>
                <a:spcPts val="0"/>
              </a:spcBef>
            </a:pPr>
            <a:r>
              <a:rPr lang="pt-BR" b="1" dirty="0">
                <a:solidFill>
                  <a:schemeClr val="tx1"/>
                </a:solidFill>
              </a:rPr>
              <a:t>Resultados e discussão</a:t>
            </a:r>
          </a:p>
          <a:p>
            <a:pPr algn="l"/>
            <a:endParaRPr lang="pt-BR" dirty="0">
              <a:solidFill>
                <a:schemeClr val="tx1"/>
              </a:solidFill>
            </a:endParaRPr>
          </a:p>
          <a:p>
            <a:pPr algn="just"/>
            <a:r>
              <a:rPr lang="pt-BR" dirty="0"/>
              <a:t>	Com estes dados podemos dizer que a estação está operando dentro dos padrões das Resoluções CONAMA 430/2011 e CONSEMA 355/2017, mostrando a sua eficiência e contribuindo com a diminuição de impurezas no Arroio Luiz </a:t>
            </a:r>
            <a:r>
              <a:rPr lang="pt-BR" dirty="0" err="1"/>
              <a:t>Rau</a:t>
            </a:r>
            <a:r>
              <a:rPr lang="pt-BR" dirty="0"/>
              <a:t> e em consequência no Rio dos Sinos, rio este que abastece nossa cidade. Com estes dados é possível perceber a eficiência da estação compacta na remoção da DBO, DQO e coliformes principalmente.</a:t>
            </a:r>
          </a:p>
        </p:txBody>
      </p:sp>
    </p:spTree>
    <p:extLst>
      <p:ext uri="{BB962C8B-B14F-4D97-AF65-F5344CB8AC3E}">
        <p14:creationId xmlns:p14="http://schemas.microsoft.com/office/powerpoint/2010/main" val="3918063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0681" y="1052623"/>
            <a:ext cx="3339877" cy="773002"/>
          </a:xfrm>
          <a:solidFill>
            <a:schemeClr val="accent2"/>
          </a:solidFill>
        </p:spPr>
        <p:txBody>
          <a:bodyPr>
            <a:normAutofit fontScale="90000"/>
          </a:bodyPr>
          <a:lstStyle/>
          <a:p>
            <a:br>
              <a:rPr lang="pt-BR" dirty="0"/>
            </a:br>
            <a:r>
              <a:rPr lang="pt-BR" dirty="0"/>
              <a:t>Resultado final</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9084" y="1896767"/>
            <a:ext cx="2447627" cy="4263103"/>
          </a:xfrm>
          <a:ln w="38100">
            <a:solidFill>
              <a:srgbClr val="0070C0"/>
            </a:solidFill>
          </a:ln>
        </p:spPr>
      </p:pic>
    </p:spTree>
    <p:extLst>
      <p:ext uri="{BB962C8B-B14F-4D97-AF65-F5344CB8AC3E}">
        <p14:creationId xmlns:p14="http://schemas.microsoft.com/office/powerpoint/2010/main" val="478159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22" y="1380024"/>
            <a:ext cx="7776864" cy="4752528"/>
          </a:xfrm>
        </p:spPr>
        <p:txBody>
          <a:bodyPr>
            <a:noAutofit/>
          </a:bodyPr>
          <a:lstStyle/>
          <a:p>
            <a:pPr algn="l">
              <a:spcBef>
                <a:spcPts val="0"/>
              </a:spcBef>
            </a:pPr>
            <a:r>
              <a:rPr lang="pt-BR" b="1" dirty="0">
                <a:solidFill>
                  <a:schemeClr val="tx1"/>
                </a:solidFill>
              </a:rPr>
              <a:t>Conclusão</a:t>
            </a:r>
          </a:p>
          <a:p>
            <a:pPr algn="l">
              <a:spcBef>
                <a:spcPts val="0"/>
              </a:spcBef>
            </a:pPr>
            <a:endParaRPr lang="pt-BR" b="1" dirty="0">
              <a:solidFill>
                <a:schemeClr val="tx1"/>
              </a:solidFill>
            </a:endParaRPr>
          </a:p>
          <a:p>
            <a:pPr algn="l"/>
            <a:r>
              <a:rPr lang="pt-BR" dirty="0"/>
              <a:t>	A estação de tratamento compacta está em operação desde julho de 2021 e atinge os parâmetros com eficiência,  que são exigidos nas Resoluções CONAMA 430/2011 e CONSEMA 355/2017. </a:t>
            </a:r>
          </a:p>
          <a:p>
            <a:pPr algn="l"/>
            <a:r>
              <a:rPr lang="pt-BR" dirty="0"/>
              <a:t>	São fáceis de operação e pouca manutenção.</a:t>
            </a:r>
          </a:p>
          <a:p>
            <a:pPr algn="l"/>
            <a:endParaRPr lang="pt-BR" dirty="0">
              <a:solidFill>
                <a:schemeClr val="tx1"/>
              </a:solidFill>
            </a:endParaRPr>
          </a:p>
        </p:txBody>
      </p:sp>
    </p:spTree>
    <p:extLst>
      <p:ext uri="{BB962C8B-B14F-4D97-AF65-F5344CB8AC3E}">
        <p14:creationId xmlns:p14="http://schemas.microsoft.com/office/powerpoint/2010/main" val="246311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35" y="1380025"/>
            <a:ext cx="7272808" cy="4320480"/>
          </a:xfrm>
        </p:spPr>
        <p:txBody>
          <a:bodyPr>
            <a:normAutofit fontScale="92500" lnSpcReduction="10000"/>
          </a:bodyPr>
          <a:lstStyle/>
          <a:p>
            <a:pPr algn="l"/>
            <a:r>
              <a:rPr lang="pt-BR" b="1" dirty="0">
                <a:solidFill>
                  <a:schemeClr val="tx1"/>
                </a:solidFill>
              </a:rPr>
              <a:t>Referências</a:t>
            </a:r>
            <a:endParaRPr lang="pt-BR" dirty="0">
              <a:solidFill>
                <a:schemeClr val="tx1"/>
              </a:solidFill>
            </a:endParaRPr>
          </a:p>
          <a:p>
            <a:pPr algn="l"/>
            <a:endParaRPr lang="pt-BR" sz="2400" dirty="0">
              <a:solidFill>
                <a:schemeClr val="tx1"/>
              </a:solidFill>
            </a:endParaRPr>
          </a:p>
          <a:p>
            <a:pPr algn="just"/>
            <a:r>
              <a:rPr lang="pt-BR" dirty="0"/>
              <a:t>-CONAMA (2011). Resolução 430. “Dispõe sobre condições e padrões de lançamento de efluentes, complementa e altera a Resolução no 357, de março de 2005, do Conselho Nacional do Meio Ambiente - CONAMA.”. Brasília, DF.</a:t>
            </a:r>
          </a:p>
          <a:p>
            <a:pPr algn="just"/>
            <a:r>
              <a:rPr lang="pt-BR" dirty="0"/>
              <a:t>-Resolução CONSEMA nº 355/2017 Dispõe sobre os critérios e padrões de emissão de efluentes líquidos para as fontes geradoras que lancem seus efluentes em águas superficiais no Estado do Rio Grande do Sul. Porto Alegre, 13 de julho de 2017.</a:t>
            </a:r>
          </a:p>
          <a:p>
            <a:pPr algn="just"/>
            <a:r>
              <a:rPr lang="pt-BR" dirty="0"/>
              <a:t>-Lei n° 14.026, de 15 de julho de 2020- Novo Marco do Saneamento- Governo Federal. Brasília 2020.</a:t>
            </a:r>
          </a:p>
          <a:p>
            <a:pPr algn="l"/>
            <a:endParaRPr lang="pt-BR" sz="2400" dirty="0">
              <a:solidFill>
                <a:schemeClr val="tx1"/>
              </a:solidFill>
            </a:endParaRPr>
          </a:p>
        </p:txBody>
      </p:sp>
    </p:spTree>
    <p:extLst>
      <p:ext uri="{BB962C8B-B14F-4D97-AF65-F5344CB8AC3E}">
        <p14:creationId xmlns:p14="http://schemas.microsoft.com/office/powerpoint/2010/main" val="107619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26" y="1380021"/>
            <a:ext cx="7776864" cy="4752528"/>
          </a:xfrm>
        </p:spPr>
        <p:txBody>
          <a:bodyPr>
            <a:noAutofit/>
          </a:bodyPr>
          <a:lstStyle/>
          <a:p>
            <a:pPr algn="l"/>
            <a:r>
              <a:rPr lang="pt-BR" b="1" dirty="0">
                <a:solidFill>
                  <a:schemeClr val="tx1"/>
                </a:solidFill>
              </a:rPr>
              <a:t>Introdução</a:t>
            </a:r>
          </a:p>
          <a:p>
            <a:pPr algn="l"/>
            <a:endParaRPr lang="pt-BR" dirty="0">
              <a:solidFill>
                <a:schemeClr val="tx1"/>
              </a:solidFill>
            </a:endParaRPr>
          </a:p>
          <a:p>
            <a:pPr algn="just"/>
            <a:r>
              <a:rPr lang="pt-BR" dirty="0"/>
              <a:t>	A falta de saneamento no Brasil implica em risco a saúde da população em geral, principalmente nas crianças. Segundo fonte do SNIS (Sistema Nacional de Informações sobre Saneamento) revelam que quase metade da população não possui atendimento de rede de esgoto nas residências (2020). O esgoto doméstico constitui grande parte deste problema. </a:t>
            </a:r>
            <a:endParaRPr lang="pt-BR" sz="2400" dirty="0">
              <a:solidFill>
                <a:schemeClr val="tx1"/>
              </a:solidFill>
            </a:endParaRPr>
          </a:p>
        </p:txBody>
      </p:sp>
    </p:spTree>
    <p:extLst>
      <p:ext uri="{BB962C8B-B14F-4D97-AF65-F5344CB8AC3E}">
        <p14:creationId xmlns:p14="http://schemas.microsoft.com/office/powerpoint/2010/main" val="360893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61345" y="1380023"/>
            <a:ext cx="8197863" cy="4320480"/>
          </a:xfrm>
        </p:spPr>
        <p:txBody>
          <a:bodyPr>
            <a:normAutofit/>
          </a:bodyPr>
          <a:lstStyle/>
          <a:p>
            <a:pPr algn="l"/>
            <a:r>
              <a:rPr lang="pt-BR" b="1" dirty="0">
                <a:solidFill>
                  <a:schemeClr val="tx1"/>
                </a:solidFill>
              </a:rPr>
              <a:t>Agradecimentos</a:t>
            </a:r>
          </a:p>
          <a:p>
            <a:pPr algn="l"/>
            <a:endParaRPr lang="pt-BR" dirty="0">
              <a:solidFill>
                <a:schemeClr val="tx1"/>
              </a:solidFill>
            </a:endParaRPr>
          </a:p>
          <a:p>
            <a:pPr algn="l"/>
            <a:endParaRPr lang="pt-BR" sz="2400" dirty="0">
              <a:solidFill>
                <a:schemeClr val="tx1"/>
              </a:solidFill>
            </a:endParaRPr>
          </a:p>
          <a:p>
            <a:pPr algn="just"/>
            <a:r>
              <a:rPr lang="pt-BR" sz="2400" dirty="0">
                <a:solidFill>
                  <a:schemeClr val="tx1"/>
                </a:solidFill>
              </a:rPr>
              <a:t>	Agradeço a COMUSA por proporcionar este trabalho, aos operadores e técnicos que fazem diariamente o trabalho de  monitoramento na ETE Vila Palmeira.</a:t>
            </a:r>
          </a:p>
        </p:txBody>
      </p:sp>
      <p:pic>
        <p:nvPicPr>
          <p:cNvPr id="4" name="Imagem 3">
            <a:extLst>
              <a:ext uri="{FF2B5EF4-FFF2-40B4-BE49-F238E27FC236}">
                <a16:creationId xmlns:a16="http://schemas.microsoft.com/office/drawing/2014/main" id="{6D2E2FD0-092D-43F1-BEA4-D697E943305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67471" y="5613989"/>
            <a:ext cx="2237744" cy="686425"/>
          </a:xfrm>
          <a:prstGeom prst="rect">
            <a:avLst/>
          </a:prstGeom>
        </p:spPr>
      </p:pic>
    </p:spTree>
    <p:extLst>
      <p:ext uri="{BB962C8B-B14F-4D97-AF65-F5344CB8AC3E}">
        <p14:creationId xmlns:p14="http://schemas.microsoft.com/office/powerpoint/2010/main" val="1919185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92277" y="1632572"/>
            <a:ext cx="7272808" cy="4320480"/>
          </a:xfrm>
        </p:spPr>
        <p:txBody>
          <a:bodyPr>
            <a:normAutofit/>
          </a:bodyPr>
          <a:lstStyle/>
          <a:p>
            <a:pPr algn="l"/>
            <a:endParaRPr lang="pt-BR" b="1" dirty="0">
              <a:solidFill>
                <a:schemeClr val="tx1"/>
              </a:solidFill>
            </a:endParaRPr>
          </a:p>
          <a:p>
            <a:pPr algn="l"/>
            <a:endParaRPr lang="pt-BR" b="1" dirty="0">
              <a:solidFill>
                <a:schemeClr val="tx1"/>
              </a:solidFill>
            </a:endParaRPr>
          </a:p>
          <a:p>
            <a:pPr algn="l"/>
            <a:r>
              <a:rPr lang="pt-BR" b="1" dirty="0">
                <a:solidFill>
                  <a:schemeClr val="tx1"/>
                </a:solidFill>
              </a:rPr>
              <a:t>OBRIGADA!</a:t>
            </a:r>
          </a:p>
          <a:p>
            <a:pPr algn="l"/>
            <a:endParaRPr lang="pt-BR" dirty="0">
              <a:solidFill>
                <a:schemeClr val="tx1"/>
              </a:solidFill>
            </a:endParaRPr>
          </a:p>
          <a:p>
            <a:r>
              <a:rPr lang="pt-BR" dirty="0">
                <a:solidFill>
                  <a:schemeClr val="tx1"/>
                </a:solidFill>
              </a:rPr>
              <a:t>Luciane Maria (51) 99891-4677</a:t>
            </a:r>
          </a:p>
          <a:p>
            <a:r>
              <a:rPr lang="pt-BR" sz="2400" dirty="0"/>
              <a:t>Geraldo da Silva </a:t>
            </a:r>
            <a:r>
              <a:rPr lang="pt-BR" sz="2400" dirty="0" err="1"/>
              <a:t>Thiesen</a:t>
            </a:r>
            <a:endParaRPr lang="pt-BR"/>
          </a:p>
          <a:p>
            <a:r>
              <a:rPr lang="pt-BR">
                <a:solidFill>
                  <a:schemeClr val="tx1"/>
                </a:solidFill>
              </a:rPr>
              <a:t>lmaria</a:t>
            </a:r>
            <a:r>
              <a:rPr lang="pt-BR" dirty="0">
                <a:solidFill>
                  <a:schemeClr val="tx1"/>
                </a:solidFill>
              </a:rPr>
              <a:t>@comusa.rs.gov.br</a:t>
            </a:r>
          </a:p>
        </p:txBody>
      </p:sp>
    </p:spTree>
    <p:extLst>
      <p:ext uri="{BB962C8B-B14F-4D97-AF65-F5344CB8AC3E}">
        <p14:creationId xmlns:p14="http://schemas.microsoft.com/office/powerpoint/2010/main" val="354291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26" y="1380021"/>
            <a:ext cx="7776864" cy="4752528"/>
          </a:xfrm>
        </p:spPr>
        <p:txBody>
          <a:bodyPr>
            <a:noAutofit/>
          </a:bodyPr>
          <a:lstStyle/>
          <a:p>
            <a:pPr algn="l"/>
            <a:r>
              <a:rPr lang="pt-BR" b="1" dirty="0">
                <a:solidFill>
                  <a:schemeClr val="tx1"/>
                </a:solidFill>
              </a:rPr>
              <a:t>Introdução</a:t>
            </a:r>
          </a:p>
          <a:p>
            <a:pPr algn="just"/>
            <a:r>
              <a:rPr lang="pt-BR" dirty="0"/>
              <a:t>	Para minimização desse impacto, a instalação de </a:t>
            </a:r>
            <a:r>
              <a:rPr lang="pt-BR" dirty="0" err="1"/>
              <a:t>ETE’s</a:t>
            </a:r>
            <a:r>
              <a:rPr lang="pt-BR" dirty="0"/>
              <a:t> Compactas é uma solução econômica que viabiliza o tratamento de esgoto em pouco espaço e traz grande economia de recursos pela sua facilidade de projeto e execução, custos reduzidos de instalação e operação, além das vantagens ambientais.</a:t>
            </a:r>
          </a:p>
          <a:p>
            <a:pPr algn="just"/>
            <a:r>
              <a:rPr lang="pt-BR" dirty="0"/>
              <a:t>	</a:t>
            </a:r>
            <a:r>
              <a:rPr lang="pt-BR" b="1" dirty="0"/>
              <a:t>Objetivo é </a:t>
            </a:r>
            <a:r>
              <a:rPr lang="pt-BR" dirty="0"/>
              <a:t>demonstrar  a eficiência no tratamento de esgoto de uma estação compacta na Vila Palmeira em um bairro de Novo Hamburgo-RS.</a:t>
            </a:r>
          </a:p>
          <a:p>
            <a:pPr algn="just"/>
            <a:r>
              <a:rPr lang="pt-BR" dirty="0"/>
              <a:t>Com base nessas vantagens, a COMUSA inaugurou em julho de 2021 uma estação compacta no bairro Santo Afonso em Novo Hamburgo.</a:t>
            </a:r>
          </a:p>
          <a:p>
            <a:pPr algn="just"/>
            <a:endParaRPr lang="pt-BR" sz="2400" dirty="0">
              <a:solidFill>
                <a:schemeClr val="tx1"/>
              </a:solidFill>
            </a:endParaRPr>
          </a:p>
        </p:txBody>
      </p:sp>
    </p:spTree>
    <p:extLst>
      <p:ext uri="{BB962C8B-B14F-4D97-AF65-F5344CB8AC3E}">
        <p14:creationId xmlns:p14="http://schemas.microsoft.com/office/powerpoint/2010/main" val="66624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76241868-C4A5-4FC0-BEF8-AA49EE1C09BF}"/>
              </a:ext>
            </a:extLst>
          </p:cNvPr>
          <p:cNvSpPr/>
          <p:nvPr/>
        </p:nvSpPr>
        <p:spPr>
          <a:xfrm>
            <a:off x="4443316" y="5149238"/>
            <a:ext cx="244548" cy="22328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Espaço Reservado para Conteúdo 4"/>
          <p:cNvPicPr>
            <a:picLocks noGrp="1"/>
          </p:cNvPicPr>
          <p:nvPr>
            <p:ph idx="1"/>
          </p:nvPr>
        </p:nvPicPr>
        <p:blipFill rotWithShape="1">
          <a:blip r:embed="rId2"/>
          <a:srcRect l="22578" t="8779" r="4222" b="4682"/>
          <a:stretch/>
        </p:blipFill>
        <p:spPr bwMode="auto">
          <a:xfrm>
            <a:off x="729213" y="1329968"/>
            <a:ext cx="7672753" cy="4993920"/>
          </a:xfrm>
          <a:prstGeom prst="rect">
            <a:avLst/>
          </a:prstGeom>
          <a:ln>
            <a:noFill/>
          </a:ln>
          <a:extLst>
            <a:ext uri="{53640926-AAD7-44D8-BBD7-CCE9431645EC}">
              <a14:shadowObscured xmlns:a14="http://schemas.microsoft.com/office/drawing/2010/main"/>
            </a:ext>
          </a:extLst>
        </p:spPr>
      </p:pic>
      <p:sp>
        <p:nvSpPr>
          <p:cNvPr id="3" name="Elipse 2"/>
          <p:cNvSpPr/>
          <p:nvPr/>
        </p:nvSpPr>
        <p:spPr>
          <a:xfrm>
            <a:off x="4281443" y="5768411"/>
            <a:ext cx="284147" cy="1538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31293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26" y="1102407"/>
            <a:ext cx="7776864" cy="5030142"/>
          </a:xfrm>
        </p:spPr>
        <p:txBody>
          <a:bodyPr>
            <a:noAutofit/>
          </a:bodyPr>
          <a:lstStyle/>
          <a:p>
            <a:pPr algn="l"/>
            <a:r>
              <a:rPr lang="pt-BR" b="1" dirty="0">
                <a:solidFill>
                  <a:schemeClr val="tx1"/>
                </a:solidFill>
              </a:rPr>
              <a:t>Descrição da Estação Compacta Vila Palmeira</a:t>
            </a:r>
          </a:p>
          <a:p>
            <a:pPr algn="just"/>
            <a:r>
              <a:rPr lang="pt-BR" dirty="0"/>
              <a:t>	Esta estação recebe efluente sanitário e tem a capacidade de receber em torno de 17L/s e atingir o tratamento de esgoto de até 5.500 habitantes.</a:t>
            </a:r>
            <a:endParaRPr lang="pt-BR" sz="2400" dirty="0">
              <a:solidFill>
                <a:schemeClr val="tx1"/>
              </a:solidFill>
            </a:endParaRPr>
          </a:p>
        </p:txBody>
      </p:sp>
      <p:pic>
        <p:nvPicPr>
          <p:cNvPr id="4" name="Picture 2" descr="C:\Users\gguedes\Desktop\Comusa-Lu\Estacoes-NH_12.png">
            <a:extLst>
              <a:ext uri="{FF2B5EF4-FFF2-40B4-BE49-F238E27FC236}">
                <a16:creationId xmlns:a16="http://schemas.microsoft.com/office/drawing/2014/main" id="{6473B18D-D760-44A5-8AC5-BF708A0814C1}"/>
              </a:ext>
            </a:extLst>
          </p:cNvPr>
          <p:cNvPicPr>
            <a:picLocks noChangeAspect="1" noChangeArrowheads="1"/>
          </p:cNvPicPr>
          <p:nvPr/>
        </p:nvPicPr>
        <p:blipFill rotWithShape="1">
          <a:blip r:embed="rId2" cstate="print"/>
          <a:srcRect l="52844" t="23289" r="2846" b="18354"/>
          <a:stretch/>
        </p:blipFill>
        <p:spPr bwMode="auto">
          <a:xfrm>
            <a:off x="4146312" y="2927954"/>
            <a:ext cx="4051881" cy="3204595"/>
          </a:xfrm>
          <a:prstGeom prst="rect">
            <a:avLst/>
          </a:prstGeom>
          <a:noFill/>
        </p:spPr>
      </p:pic>
      <p:pic>
        <p:nvPicPr>
          <p:cNvPr id="5" name="Picture 2" descr="C:\Users\gguedes\Desktop\Comusa-Lu\Estacoes-NH_12.png">
            <a:extLst>
              <a:ext uri="{FF2B5EF4-FFF2-40B4-BE49-F238E27FC236}">
                <a16:creationId xmlns:a16="http://schemas.microsoft.com/office/drawing/2014/main" id="{5F14A1F1-9448-430C-815C-306BCE12CDA5}"/>
              </a:ext>
            </a:extLst>
          </p:cNvPr>
          <p:cNvPicPr>
            <a:picLocks noChangeAspect="1" noChangeArrowheads="1"/>
          </p:cNvPicPr>
          <p:nvPr/>
        </p:nvPicPr>
        <p:blipFill rotWithShape="1">
          <a:blip r:embed="rId2" cstate="print"/>
          <a:srcRect l="3945" t="20692" r="62294" b="11480"/>
          <a:stretch/>
        </p:blipFill>
        <p:spPr bwMode="auto">
          <a:xfrm>
            <a:off x="659742" y="3008120"/>
            <a:ext cx="2941615" cy="3324314"/>
          </a:xfrm>
          <a:prstGeom prst="rect">
            <a:avLst/>
          </a:prstGeom>
          <a:noFill/>
        </p:spPr>
      </p:pic>
    </p:spTree>
    <p:extLst>
      <p:ext uri="{BB962C8B-B14F-4D97-AF65-F5344CB8AC3E}">
        <p14:creationId xmlns:p14="http://schemas.microsoft.com/office/powerpoint/2010/main" val="877613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26" y="1268926"/>
            <a:ext cx="7776864" cy="4752528"/>
          </a:xfrm>
        </p:spPr>
        <p:txBody>
          <a:bodyPr>
            <a:noAutofit/>
          </a:bodyPr>
          <a:lstStyle/>
          <a:p>
            <a:pPr algn="just"/>
            <a:r>
              <a:rPr lang="pt-BR" dirty="0"/>
              <a:t>	A estação compacta, apresenta  </a:t>
            </a:r>
            <a:r>
              <a:rPr lang="pt-BR" dirty="0" err="1"/>
              <a:t>pré</a:t>
            </a:r>
            <a:r>
              <a:rPr lang="pt-BR" dirty="0"/>
              <a:t>-tratamento com gradeamento manual, seguido de peneira rotativa, medição de vazão em calha </a:t>
            </a:r>
            <a:r>
              <a:rPr lang="pt-BR" i="1" dirty="0" err="1"/>
              <a:t>Parshall</a:t>
            </a:r>
            <a:r>
              <a:rPr lang="pt-BR" dirty="0"/>
              <a:t> e raspador de gordura; </a:t>
            </a:r>
          </a:p>
          <a:p>
            <a:pPr algn="just"/>
            <a:endParaRPr lang="pt-BR" sz="2400" dirty="0">
              <a:solidFill>
                <a:schemeClr val="tx1"/>
              </a:solidFill>
            </a:endParaRPr>
          </a:p>
        </p:txBody>
      </p:sp>
      <p:pic>
        <p:nvPicPr>
          <p:cNvPr id="4" name="Imagem 3"/>
          <p:cNvPicPr>
            <a:picLocks noChangeAspect="1"/>
          </p:cNvPicPr>
          <p:nvPr/>
        </p:nvPicPr>
        <p:blipFill rotWithShape="1">
          <a:blip r:embed="rId2" cstate="hqprint">
            <a:extLst>
              <a:ext uri="{28A0092B-C50C-407E-A947-70E740481C1C}">
                <a14:useLocalDpi xmlns:a14="http://schemas.microsoft.com/office/drawing/2010/main" val="0"/>
              </a:ext>
            </a:extLst>
          </a:blip>
          <a:srcRect t="8940" b="23371"/>
          <a:stretch/>
        </p:blipFill>
        <p:spPr>
          <a:xfrm rot="16200000">
            <a:off x="-636820" y="3630692"/>
            <a:ext cx="3602961" cy="1986358"/>
          </a:xfrm>
          <a:prstGeom prst="rect">
            <a:avLst/>
          </a:prstGeom>
          <a:ln w="38100">
            <a:solidFill>
              <a:srgbClr val="0070C0"/>
            </a:solidFill>
          </a:ln>
        </p:spPr>
      </p:pic>
      <p:pic>
        <p:nvPicPr>
          <p:cNvPr id="5" name="Espaço Reservado para Conteúdo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57840" y="2797656"/>
            <a:ext cx="2093469" cy="3627693"/>
          </a:xfrm>
          <a:prstGeom prst="rect">
            <a:avLst/>
          </a:prstGeom>
          <a:ln w="38100">
            <a:solidFill>
              <a:srgbClr val="0070C0"/>
            </a:solidFill>
          </a:ln>
        </p:spPr>
      </p:pic>
      <p:pic>
        <p:nvPicPr>
          <p:cNvPr id="6" name="Espaço Reservado para Conteúdo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18444" y="2922662"/>
            <a:ext cx="2243705" cy="3502687"/>
          </a:xfrm>
          <a:prstGeom prst="rect">
            <a:avLst/>
          </a:prstGeom>
          <a:ln w="38100">
            <a:solidFill>
              <a:srgbClr val="0070C0"/>
            </a:solidFill>
          </a:ln>
        </p:spPr>
      </p:pic>
      <p:pic>
        <p:nvPicPr>
          <p:cNvPr id="7" name="Picture 2" descr="C:\Users\gguedes\Desktop\Comusa-Lu\Estacoes-NH_14.png">
            <a:extLst>
              <a:ext uri="{FF2B5EF4-FFF2-40B4-BE49-F238E27FC236}">
                <a16:creationId xmlns:a16="http://schemas.microsoft.com/office/drawing/2014/main" id="{438C367A-68C3-4B41-B33F-3DB429BA546C}"/>
              </a:ext>
            </a:extLst>
          </p:cNvPr>
          <p:cNvPicPr>
            <a:picLocks noChangeAspect="1" noChangeArrowheads="1"/>
          </p:cNvPicPr>
          <p:nvPr/>
        </p:nvPicPr>
        <p:blipFill rotWithShape="1">
          <a:blip r:embed="rId5" cstate="print"/>
          <a:srcRect l="67615" t="18822" r="5688" b="8559"/>
          <a:stretch/>
        </p:blipFill>
        <p:spPr bwMode="auto">
          <a:xfrm>
            <a:off x="6661252" y="2402119"/>
            <a:ext cx="2346015" cy="4050533"/>
          </a:xfrm>
          <a:prstGeom prst="rect">
            <a:avLst/>
          </a:prstGeom>
          <a:noFill/>
        </p:spPr>
      </p:pic>
      <p:sp>
        <p:nvSpPr>
          <p:cNvPr id="2" name="Retângulo Arredondado 1"/>
          <p:cNvSpPr/>
          <p:nvPr/>
        </p:nvSpPr>
        <p:spPr>
          <a:xfrm>
            <a:off x="459921" y="5915209"/>
            <a:ext cx="1514498" cy="479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Gradeamento manual</a:t>
            </a:r>
          </a:p>
        </p:txBody>
      </p:sp>
      <p:sp>
        <p:nvSpPr>
          <p:cNvPr id="8" name="Retângulo Arredondado 7"/>
          <p:cNvSpPr/>
          <p:nvPr/>
        </p:nvSpPr>
        <p:spPr>
          <a:xfrm>
            <a:off x="2428237" y="5885011"/>
            <a:ext cx="1619810" cy="540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Peneira rotativa</a:t>
            </a:r>
          </a:p>
        </p:txBody>
      </p:sp>
      <p:sp>
        <p:nvSpPr>
          <p:cNvPr id="9" name="Retângulo Arredondado 8"/>
          <p:cNvSpPr/>
          <p:nvPr/>
        </p:nvSpPr>
        <p:spPr>
          <a:xfrm>
            <a:off x="4629493" y="5950080"/>
            <a:ext cx="1608176" cy="4752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Medição de vazão</a:t>
            </a:r>
          </a:p>
        </p:txBody>
      </p:sp>
    </p:spTree>
    <p:extLst>
      <p:ext uri="{BB962C8B-B14F-4D97-AF65-F5344CB8AC3E}">
        <p14:creationId xmlns:p14="http://schemas.microsoft.com/office/powerpoint/2010/main" val="1399705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28650" y="1170774"/>
            <a:ext cx="7886700" cy="5006189"/>
          </a:xfrm>
        </p:spPr>
        <p:txBody>
          <a:bodyPr/>
          <a:lstStyle/>
          <a:p>
            <a:r>
              <a:rPr lang="pt-BR" dirty="0"/>
              <a:t>Na sequência, dois reatores aeróbios do tipo MBBR (</a:t>
            </a:r>
            <a:r>
              <a:rPr lang="pt-BR" i="1" dirty="0" err="1"/>
              <a:t>Moving</a:t>
            </a:r>
            <a:r>
              <a:rPr lang="pt-BR" i="1" dirty="0"/>
              <a:t> </a:t>
            </a:r>
            <a:r>
              <a:rPr lang="pt-BR" i="1" dirty="0" err="1"/>
              <a:t>Bed</a:t>
            </a:r>
            <a:r>
              <a:rPr lang="pt-BR" i="1" dirty="0"/>
              <a:t> </a:t>
            </a:r>
            <a:r>
              <a:rPr lang="pt-BR" i="1" dirty="0" err="1"/>
              <a:t>Biofilm</a:t>
            </a:r>
            <a:r>
              <a:rPr lang="pt-BR" i="1" dirty="0"/>
              <a:t> </a:t>
            </a:r>
            <a:r>
              <a:rPr lang="pt-BR" i="1" dirty="0" err="1"/>
              <a:t>Reactor</a:t>
            </a:r>
            <a:r>
              <a:rPr lang="pt-BR" dirty="0"/>
              <a:t>) em série; dois </a:t>
            </a:r>
            <a:r>
              <a:rPr lang="pt-BR" dirty="0" err="1"/>
              <a:t>floculadores</a:t>
            </a:r>
            <a:r>
              <a:rPr lang="pt-BR" dirty="0"/>
              <a:t> mecânicos com aplicação de PAC- </a:t>
            </a:r>
            <a:r>
              <a:rPr lang="pt-BR" dirty="0" err="1"/>
              <a:t>policloreto</a:t>
            </a:r>
            <a:r>
              <a:rPr lang="pt-BR" dirty="0"/>
              <a:t> de alumínio) e polímero catiônico; </a:t>
            </a:r>
          </a:p>
        </p:txBody>
      </p:sp>
      <p:pic>
        <p:nvPicPr>
          <p:cNvPr id="4" name="Picture 2" descr="C:\Users\gguedes\Desktop\Comusa-Lu\Estacoes-NH_14.png">
            <a:extLst>
              <a:ext uri="{FF2B5EF4-FFF2-40B4-BE49-F238E27FC236}">
                <a16:creationId xmlns:a16="http://schemas.microsoft.com/office/drawing/2014/main" id="{E3BD906C-4586-4B50-809C-0F5FE5F8D8EC}"/>
              </a:ext>
            </a:extLst>
          </p:cNvPr>
          <p:cNvPicPr>
            <a:picLocks noChangeAspect="1" noChangeArrowheads="1"/>
          </p:cNvPicPr>
          <p:nvPr/>
        </p:nvPicPr>
        <p:blipFill rotWithShape="1">
          <a:blip r:embed="rId2" cstate="print"/>
          <a:srcRect l="5963" t="15427" r="65413" b="4972"/>
          <a:stretch/>
        </p:blipFill>
        <p:spPr bwMode="auto">
          <a:xfrm>
            <a:off x="6112487" y="2694530"/>
            <a:ext cx="2503581" cy="3825912"/>
          </a:xfrm>
          <a:prstGeom prst="rect">
            <a:avLst/>
          </a:prstGeom>
          <a:noFill/>
        </p:spPr>
      </p:pic>
      <p:pic>
        <p:nvPicPr>
          <p:cNvPr id="7" name="Espaço Reservado para Conteúdo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7932" y="3016004"/>
            <a:ext cx="2264140" cy="3018854"/>
          </a:xfrm>
          <a:prstGeom prst="rect">
            <a:avLst/>
          </a:prstGeom>
          <a:ln w="38100">
            <a:solidFill>
              <a:srgbClr val="0070C0"/>
            </a:solidFill>
          </a:ln>
        </p:spPr>
      </p:pic>
      <p:sp>
        <p:nvSpPr>
          <p:cNvPr id="8" name="Retângulo Arredondado 7"/>
          <p:cNvSpPr/>
          <p:nvPr/>
        </p:nvSpPr>
        <p:spPr>
          <a:xfrm>
            <a:off x="948583" y="5503431"/>
            <a:ext cx="1316053" cy="531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Tanque com PAC</a:t>
            </a:r>
          </a:p>
        </p:txBody>
      </p:sp>
      <p:pic>
        <p:nvPicPr>
          <p:cNvPr id="9" name="Picture 2" descr="C:\Users\gguedes\Desktop\Comusa-Lu\Estacoes-NH_15.png">
            <a:extLst>
              <a:ext uri="{FF2B5EF4-FFF2-40B4-BE49-F238E27FC236}">
                <a16:creationId xmlns:a16="http://schemas.microsoft.com/office/drawing/2014/main" id="{DCDA3CA8-94CE-4C8A-BF0D-6EC083F82DDA}"/>
              </a:ext>
            </a:extLst>
          </p:cNvPr>
          <p:cNvPicPr>
            <a:picLocks noChangeAspect="1" noChangeArrowheads="1"/>
          </p:cNvPicPr>
          <p:nvPr/>
        </p:nvPicPr>
        <p:blipFill rotWithShape="1">
          <a:blip r:embed="rId4" cstate="print"/>
          <a:srcRect l="7524" t="7960" r="59541" b="7467"/>
          <a:stretch/>
        </p:blipFill>
        <p:spPr bwMode="auto">
          <a:xfrm>
            <a:off x="3101590" y="2856899"/>
            <a:ext cx="2401368" cy="3469583"/>
          </a:xfrm>
          <a:prstGeom prst="rect">
            <a:avLst/>
          </a:prstGeom>
          <a:noFill/>
          <a:ln w="38100">
            <a:solidFill>
              <a:srgbClr val="0070C0"/>
            </a:solidFill>
          </a:ln>
        </p:spPr>
      </p:pic>
    </p:spTree>
    <p:extLst>
      <p:ext uri="{BB962C8B-B14F-4D97-AF65-F5344CB8AC3E}">
        <p14:creationId xmlns:p14="http://schemas.microsoft.com/office/powerpoint/2010/main" val="3403433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err="1"/>
              <a:t>Decantador</a:t>
            </a:r>
            <a:r>
              <a:rPr lang="pt-BR" dirty="0"/>
              <a:t> secundário de alta taxa (laminar) e sistema de desinfecção com lâmpadas ultravioletas. </a:t>
            </a:r>
          </a:p>
          <a:p>
            <a:endParaRPr lang="pt-BR" dirty="0"/>
          </a:p>
          <a:p>
            <a:endParaRPr lang="pt-BR" dirty="0"/>
          </a:p>
        </p:txBody>
      </p:sp>
      <p:pic>
        <p:nvPicPr>
          <p:cNvPr id="7" name="Picture 2" descr="C:\Users\gguedes\Desktop\Comusa-Lu\Estacoes-NH_14.png">
            <a:extLst>
              <a:ext uri="{FF2B5EF4-FFF2-40B4-BE49-F238E27FC236}">
                <a16:creationId xmlns:a16="http://schemas.microsoft.com/office/drawing/2014/main" id="{5A7E0980-DE00-4219-9714-0E78CBAFE0ED}"/>
              </a:ext>
            </a:extLst>
          </p:cNvPr>
          <p:cNvPicPr>
            <a:picLocks noChangeAspect="1" noChangeArrowheads="1"/>
          </p:cNvPicPr>
          <p:nvPr/>
        </p:nvPicPr>
        <p:blipFill rotWithShape="1">
          <a:blip r:embed="rId2" cstate="print"/>
          <a:srcRect l="34863" t="15427" r="32477" b="27800"/>
          <a:stretch/>
        </p:blipFill>
        <p:spPr bwMode="auto">
          <a:xfrm>
            <a:off x="628650" y="3000006"/>
            <a:ext cx="2742190" cy="2681301"/>
          </a:xfrm>
          <a:prstGeom prst="rect">
            <a:avLst/>
          </a:prstGeom>
          <a:noFill/>
          <a:ln>
            <a:solidFill>
              <a:srgbClr val="0070C0"/>
            </a:solidFill>
          </a:ln>
        </p:spPr>
      </p:pic>
      <p:pic>
        <p:nvPicPr>
          <p:cNvPr id="8" name="Espaço Reservado para Conteúdo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28373" y="2651397"/>
            <a:ext cx="2734655" cy="3646208"/>
          </a:xfrm>
          <a:prstGeom prst="rect">
            <a:avLst/>
          </a:prstGeom>
          <a:ln w="38100">
            <a:solidFill>
              <a:srgbClr val="0070C0"/>
            </a:solidFill>
          </a:ln>
        </p:spPr>
      </p:pic>
      <p:sp>
        <p:nvSpPr>
          <p:cNvPr id="2" name="Retângulo: Cantos Arredondados 1">
            <a:extLst>
              <a:ext uri="{FF2B5EF4-FFF2-40B4-BE49-F238E27FC236}">
                <a16:creationId xmlns:a16="http://schemas.microsoft.com/office/drawing/2014/main" id="{13FF3D5E-272F-447F-A99A-DE171E0D62D9}"/>
              </a:ext>
            </a:extLst>
          </p:cNvPr>
          <p:cNvSpPr/>
          <p:nvPr/>
        </p:nvSpPr>
        <p:spPr>
          <a:xfrm>
            <a:off x="5773479" y="2712927"/>
            <a:ext cx="1797084" cy="636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Desinfecção com lâmpadas</a:t>
            </a:r>
          </a:p>
        </p:txBody>
      </p:sp>
    </p:spTree>
    <p:extLst>
      <p:ext uri="{BB962C8B-B14F-4D97-AF65-F5344CB8AC3E}">
        <p14:creationId xmlns:p14="http://schemas.microsoft.com/office/powerpoint/2010/main" val="3220733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3926" y="1380021"/>
            <a:ext cx="7776864" cy="4752528"/>
          </a:xfrm>
        </p:spPr>
        <p:txBody>
          <a:bodyPr>
            <a:noAutofit/>
          </a:bodyPr>
          <a:lstStyle/>
          <a:p>
            <a:pPr algn="l"/>
            <a:endParaRPr lang="pt-BR" b="1" dirty="0">
              <a:solidFill>
                <a:schemeClr val="tx1"/>
              </a:solidFill>
            </a:endParaRPr>
          </a:p>
          <a:p>
            <a:pPr algn="l"/>
            <a:endParaRPr lang="pt-BR" b="1" dirty="0">
              <a:solidFill>
                <a:schemeClr val="tx1"/>
              </a:solidFill>
            </a:endParaRPr>
          </a:p>
          <a:p>
            <a:pPr algn="just"/>
            <a:r>
              <a:rPr lang="pt-BR" dirty="0"/>
              <a:t>	Para o tratamento da fase sólida (lodo gerado) tem-se um tanque biodigestor com sistema queimador de biogás, tanque de acúmulo de lodo digerido, centrífuga com aplicação de polímero catiônico, transportador helicoidal e contêiner de acúmulo de lodo seco. Toda a estação (bloco hidráulico para o tratamento do efluente líquido e unidades de tratamento de lodo), foi confeccionada em aço inoxidável de alta qualidade e adequada ao ambiente de esgoto.</a:t>
            </a:r>
            <a:endParaRPr lang="pt-BR" sz="2400" dirty="0">
              <a:solidFill>
                <a:schemeClr val="tx1"/>
              </a:solidFill>
            </a:endParaRPr>
          </a:p>
        </p:txBody>
      </p:sp>
    </p:spTree>
    <p:extLst>
      <p:ext uri="{BB962C8B-B14F-4D97-AF65-F5344CB8AC3E}">
        <p14:creationId xmlns:p14="http://schemas.microsoft.com/office/powerpoint/2010/main" val="1415095619"/>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681</TotalTime>
  <Words>880</Words>
  <Application>Microsoft Office PowerPoint</Application>
  <PresentationFormat>Apresentação na tela (4:3)</PresentationFormat>
  <Paragraphs>61</Paragraphs>
  <Slides>21</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21</vt:i4>
      </vt:variant>
    </vt:vector>
  </HeadingPairs>
  <TitlesOfParts>
    <vt:vector size="25" baseType="lpstr">
      <vt:lpstr>Arial</vt:lpstr>
      <vt:lpstr>Calibri</vt:lpstr>
      <vt:lpstr>Calibri Light</vt:lpstr>
      <vt:lpstr>Tema do Office</vt:lpstr>
      <vt:lpstr>A EFICIÊNCIA DE UMA ESTAÇÃO COMPACTA DE TRATAMENTO DE ESGOTO EM NOVO HAMBURGO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Resultado final </vt:lpstr>
      <vt:lpstr>Apresentação do PowerPoint</vt:lpstr>
      <vt:lpstr>Apresentação do PowerPoint</vt:lpstr>
      <vt:lpstr>Apresentação do PowerPoint</vt:lpstr>
      <vt:lpstr>Apresentação do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Paulo Scalize</dc:creator>
  <cp:lastModifiedBy>Visual</cp:lastModifiedBy>
  <cp:revision>44</cp:revision>
  <dcterms:created xsi:type="dcterms:W3CDTF">2022-04-25T15:52:50Z</dcterms:created>
  <dcterms:modified xsi:type="dcterms:W3CDTF">2022-05-11T14:20:42Z</dcterms:modified>
</cp:coreProperties>
</file>