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5" r:id="rId3"/>
    <p:sldId id="296" r:id="rId4"/>
    <p:sldId id="299" r:id="rId5"/>
    <p:sldId id="305" r:id="rId6"/>
    <p:sldId id="306" r:id="rId7"/>
    <p:sldId id="307" r:id="rId8"/>
    <p:sldId id="308" r:id="rId9"/>
    <p:sldId id="314" r:id="rId10"/>
    <p:sldId id="310" r:id="rId11"/>
    <p:sldId id="311" r:id="rId12"/>
    <p:sldId id="312" r:id="rId13"/>
    <p:sldId id="300" r:id="rId14"/>
    <p:sldId id="309" r:id="rId15"/>
    <p:sldId id="301" r:id="rId16"/>
    <p:sldId id="313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Souza Nicácio Parreiras" initials="MSNP" lastIdx="1" clrIdx="0">
    <p:extLst>
      <p:ext uri="{19B8F6BF-5375-455C-9EA6-DF929625EA0E}">
        <p15:presenceInfo xmlns:p15="http://schemas.microsoft.com/office/powerpoint/2012/main" userId="61aaa3939cfcd3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>
        <p:scale>
          <a:sx n="90" d="100"/>
          <a:sy n="90" d="100"/>
        </p:scale>
        <p:origin x="1277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245421" y="1361242"/>
            <a:ext cx="8653157" cy="25504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Leelawadee UI" panose="020B0502040204020203" pitchFamily="34" charset="-34"/>
                <a:ea typeface="Calibri" panose="020F0502020204030204" pitchFamily="34" charset="0"/>
                <a:cs typeface="Leelawadee UI" panose="020B0502040204020203" pitchFamily="34" charset="-34"/>
              </a:rPr>
              <a:t>UNIVERSO DOS SUPER-HERÓIS COMO FERRAMENTA DE COMUNICAÇÃO NA EDUCAÇÃO AMBIENTAL EM SANEAMENTO BÁSICO</a:t>
            </a:r>
            <a:br>
              <a:rPr lang="pt-BR" sz="2800" b="1" dirty="0">
                <a:solidFill>
                  <a:srgbClr val="000000"/>
                </a:solidFill>
                <a:effectLst/>
                <a:latin typeface="Leelawadee UI" panose="020B0502040204020203" pitchFamily="34" charset="-34"/>
                <a:ea typeface="Calibri" panose="020F0502020204030204" pitchFamily="34" charset="0"/>
                <a:cs typeface="Leelawadee UI" panose="020B0502040204020203" pitchFamily="34" charset="-34"/>
              </a:rPr>
            </a:b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effectLst/>
                <a:latin typeface="Leelawadee UI" panose="020B0502040204020203" pitchFamily="34" charset="-34"/>
                <a:ea typeface="Calibri" panose="020F0502020204030204" pitchFamily="34" charset="0"/>
                <a:cs typeface="Leelawadee UI" panose="020B0502040204020203" pitchFamily="34" charset="-34"/>
              </a:rPr>
              <a:t>Uma experiência exitosa do SAAE Itaúna-MG</a:t>
            </a:r>
            <a:endParaRPr lang="pt-BR" sz="2600" dirty="0">
              <a:solidFill>
                <a:schemeClr val="bg2">
                  <a:lumMod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546461" y="4933302"/>
            <a:ext cx="3429015" cy="130482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t-BR" sz="26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Autores do Trabalho Técnico: </a:t>
            </a:r>
          </a:p>
          <a:p>
            <a:pPr algn="l"/>
            <a:r>
              <a:rPr lang="pt-BR" sz="2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Marina Parreiras </a:t>
            </a:r>
          </a:p>
          <a:p>
            <a:pPr algn="l"/>
            <a:r>
              <a:rPr lang="pt-BR" sz="26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Arley</a:t>
            </a:r>
            <a:r>
              <a:rPr lang="pt-BR" sz="2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Silva</a:t>
            </a:r>
          </a:p>
          <a:p>
            <a:pPr algn="l"/>
            <a:r>
              <a:rPr lang="pt-BR" sz="2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Daniele do Carmo</a:t>
            </a:r>
          </a:p>
          <a:p>
            <a:pPr algn="l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1D3E239-67A0-4060-B459-2FE5A7601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26" y="5054887"/>
            <a:ext cx="2052079" cy="106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353C88E-3858-4B9E-B5D1-E83EAE62B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8" y="4933302"/>
            <a:ext cx="1126180" cy="1304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0025" y="1380020"/>
            <a:ext cx="8463186" cy="46081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Materiais e Métodos</a:t>
            </a:r>
          </a:p>
          <a:p>
            <a:pPr algn="l">
              <a:spcBef>
                <a:spcPts val="0"/>
              </a:spcBef>
            </a:pPr>
            <a:endParaRPr lang="pt-BR" sz="2000" b="1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spcBef>
                <a:spcPts val="0"/>
              </a:spcBef>
            </a:pPr>
            <a:endParaRPr lang="pt-BR" sz="20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4AC65F-E05E-4E44-87D9-46A246713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211" y="2417980"/>
            <a:ext cx="4080000" cy="3060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F1A2A7E-2F3A-4EA2-8BED-DD69E7896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90" y="2417980"/>
            <a:ext cx="408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0025" y="1380020"/>
            <a:ext cx="8463186" cy="46081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Materiais e Métodos</a:t>
            </a:r>
          </a:p>
          <a:p>
            <a:pPr algn="l">
              <a:spcBef>
                <a:spcPts val="0"/>
              </a:spcBef>
            </a:pPr>
            <a:endParaRPr lang="pt-BR" sz="2000" b="1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spcBef>
                <a:spcPts val="0"/>
              </a:spcBef>
            </a:pPr>
            <a:endParaRPr lang="pt-BR" sz="20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A8FEB9-826E-44CD-A515-2C33B59D6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57"/>
          <a:stretch/>
        </p:blipFill>
        <p:spPr>
          <a:xfrm>
            <a:off x="1594252" y="2290981"/>
            <a:ext cx="595549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0025" y="1380020"/>
            <a:ext cx="8463186" cy="46081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Materiais e Métodos</a:t>
            </a:r>
          </a:p>
          <a:p>
            <a:pPr algn="l">
              <a:spcBef>
                <a:spcPts val="0"/>
              </a:spcBef>
            </a:pPr>
            <a:endParaRPr lang="pt-BR" sz="2000" b="1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spcBef>
                <a:spcPts val="0"/>
              </a:spcBef>
            </a:pPr>
            <a:endParaRPr lang="pt-BR" sz="20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21A3486-3F9C-4831-A2D2-E2866CC9D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51"/>
          <a:stretch/>
        </p:blipFill>
        <p:spPr>
          <a:xfrm>
            <a:off x="553124" y="2340953"/>
            <a:ext cx="803775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72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8036" y="1380019"/>
            <a:ext cx="8501427" cy="488531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Resultados e Discussão</a:t>
            </a:r>
          </a:p>
          <a:p>
            <a:pPr algn="l">
              <a:spcBef>
                <a:spcPts val="0"/>
              </a:spcBef>
            </a:pPr>
            <a:endParaRPr lang="pt-BR" b="1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	Os resultados em números da campanha de educação ambiental em saneamento com Liga dos Protetores, entre agosto e dezembro de 2019, somam-se em aproximadamente:</a:t>
            </a:r>
            <a:endParaRPr lang="pt-BR" sz="2000" dirty="0">
              <a:effectLst/>
              <a:latin typeface="Leelawadee UI" panose="020B0502040204020203" pitchFamily="34" charset="-34"/>
              <a:ea typeface="Calibri" panose="020F0502020204030204" pitchFamily="34" charset="0"/>
              <a:cs typeface="Leelawadee UI" panose="020B0502040204020203" pitchFamily="34" charset="-34"/>
            </a:endParaRPr>
          </a:p>
          <a:p>
            <a:pPr lvl="0" algn="just" fontAlgn="base">
              <a:lnSpc>
                <a:spcPct val="100000"/>
              </a:lnSpc>
              <a:spcAft>
                <a:spcPts val="1000"/>
              </a:spcAft>
            </a:pP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	1000 alunos de escolas públicas e particulares que visitaram os equipamentos de saneamento do SAAE: ETE, ETA, Aterro Sanitário e Centro de Educação Socioambiental – </a:t>
            </a:r>
            <a:r>
              <a:rPr lang="pt-BR" sz="2000" dirty="0"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Projeto </a:t>
            </a: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Rio São João;</a:t>
            </a:r>
            <a:endParaRPr lang="pt-BR" sz="2000" dirty="0">
              <a:latin typeface="Leelawadee UI" panose="020B0502040204020203" pitchFamily="34" charset="-34"/>
              <a:ea typeface="Arial" panose="020B0604020202020204" pitchFamily="34" charset="0"/>
              <a:cs typeface="Leelawadee UI" panose="020B0502040204020203" pitchFamily="34" charset="-34"/>
            </a:endParaRPr>
          </a:p>
          <a:p>
            <a:pPr lvl="0" algn="just" fontAlgn="base">
              <a:lnSpc>
                <a:spcPct val="100000"/>
              </a:lnSpc>
              <a:spcAft>
                <a:spcPts val="1000"/>
              </a:spcAft>
            </a:pPr>
            <a:r>
              <a:rPr lang="pt-BR" sz="28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	</a:t>
            </a: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300 participantes do 8º Congresso Mineiro de Serviços Municipais de Saneamento Básico da </a:t>
            </a:r>
            <a:r>
              <a:rPr lang="pt-BR" sz="2000" dirty="0" err="1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Assemae</a:t>
            </a: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 que tiveram contato com a campanha e puderam realizar visitas ao aterro sanitário e à ETE;</a:t>
            </a:r>
            <a:endParaRPr lang="pt-BR" sz="2000" dirty="0">
              <a:effectLst/>
              <a:latin typeface="Leelawadee UI" panose="020B0502040204020203" pitchFamily="34" charset="-34"/>
              <a:ea typeface="Noto Sans Symbols"/>
              <a:cs typeface="Leelawadee UI" panose="020B0502040204020203" pitchFamily="34" charset="-34"/>
            </a:endParaRPr>
          </a:p>
          <a:p>
            <a:pPr lvl="0" algn="just" fontAlgn="base">
              <a:lnSpc>
                <a:spcPct val="100000"/>
              </a:lnSpc>
              <a:spcAft>
                <a:spcPts val="1000"/>
              </a:spcAft>
            </a:pP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	1500 kits completos da Liga dos Protetores distribuídos.</a:t>
            </a:r>
            <a:endParaRPr lang="pt-BR" sz="2000" dirty="0">
              <a:effectLst/>
              <a:latin typeface="Leelawadee UI" panose="020B0502040204020203" pitchFamily="34" charset="-34"/>
              <a:ea typeface="Noto Sans Symbols"/>
              <a:cs typeface="Leelawadee UI" panose="020B0502040204020203" pitchFamily="34" charset="-34"/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Google Shape;3386;p56">
            <a:extLst>
              <a:ext uri="{FF2B5EF4-FFF2-40B4-BE49-F238E27FC236}">
                <a16:creationId xmlns:a16="http://schemas.microsoft.com/office/drawing/2014/main" id="{01236E2D-18B6-4959-BC06-6FCECD8CFA5A}"/>
              </a:ext>
            </a:extLst>
          </p:cNvPr>
          <p:cNvSpPr/>
          <p:nvPr/>
        </p:nvSpPr>
        <p:spPr>
          <a:xfrm>
            <a:off x="984539" y="3429000"/>
            <a:ext cx="285462" cy="200283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3386;p56">
            <a:extLst>
              <a:ext uri="{FF2B5EF4-FFF2-40B4-BE49-F238E27FC236}">
                <a16:creationId xmlns:a16="http://schemas.microsoft.com/office/drawing/2014/main" id="{95EE1DB2-B58B-4DC9-A2C0-73B43FDF27EE}"/>
              </a:ext>
            </a:extLst>
          </p:cNvPr>
          <p:cNvSpPr/>
          <p:nvPr/>
        </p:nvSpPr>
        <p:spPr>
          <a:xfrm>
            <a:off x="984539" y="4646883"/>
            <a:ext cx="285462" cy="200283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3386;p56">
            <a:extLst>
              <a:ext uri="{FF2B5EF4-FFF2-40B4-BE49-F238E27FC236}">
                <a16:creationId xmlns:a16="http://schemas.microsoft.com/office/drawing/2014/main" id="{AD67E35F-9C75-43FE-A478-850DF57198B1}"/>
              </a:ext>
            </a:extLst>
          </p:cNvPr>
          <p:cNvSpPr/>
          <p:nvPr/>
        </p:nvSpPr>
        <p:spPr>
          <a:xfrm>
            <a:off x="984539" y="5932262"/>
            <a:ext cx="285462" cy="200283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87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8718" y="1371552"/>
            <a:ext cx="84265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Resultados e discussão</a:t>
            </a:r>
          </a:p>
          <a:p>
            <a:pPr algn="l">
              <a:spcBef>
                <a:spcPts val="0"/>
              </a:spcBef>
            </a:pPr>
            <a:endParaRPr lang="pt-BR" sz="2000" b="1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>
              <a:spcBef>
                <a:spcPts val="0"/>
              </a:spcBef>
            </a:pP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Resultados da aplicação de avaliação de satisfação de alunos e professores:</a:t>
            </a:r>
          </a:p>
          <a:p>
            <a:pPr algn="l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lvl="0" algn="just" fontAlgn="base">
              <a:lnSpc>
                <a:spcPct val="100000"/>
              </a:lnSpc>
              <a:spcAft>
                <a:spcPts val="1000"/>
              </a:spcAft>
            </a:pP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	100% dos professores que participaram da avaliação acreditam que o uso de super-heróis na campanha estimulou nas crianças o tema saneamento básico.</a:t>
            </a:r>
            <a:endParaRPr lang="pt-BR" sz="2000" dirty="0">
              <a:effectLst/>
              <a:latin typeface="Leelawadee UI" panose="020B0502040204020203" pitchFamily="34" charset="-34"/>
              <a:ea typeface="Noto Sans Symbols"/>
              <a:cs typeface="Leelawadee UI" panose="020B0502040204020203" pitchFamily="34" charset="-34"/>
            </a:endParaRPr>
          </a:p>
          <a:p>
            <a:pPr lvl="0" algn="just" fontAlgn="base">
              <a:lnSpc>
                <a:spcPct val="100000"/>
              </a:lnSpc>
              <a:spcAft>
                <a:spcPts val="1000"/>
              </a:spcAft>
            </a:pP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	100% das crianças relataram na avaliação que usarão a Carteirinha dos Agentes Mirins para cobrar boas ações em relação ao tema, em suas casas e com os amigos.</a:t>
            </a:r>
            <a:endParaRPr lang="pt-BR" sz="2000" dirty="0">
              <a:effectLst/>
              <a:latin typeface="Leelawadee UI" panose="020B0502040204020203" pitchFamily="34" charset="-34"/>
              <a:ea typeface="Noto Sans Symbols"/>
              <a:cs typeface="Leelawadee UI" panose="020B0502040204020203" pitchFamily="34" charset="-34"/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Google Shape;3386;p56">
            <a:extLst>
              <a:ext uri="{FF2B5EF4-FFF2-40B4-BE49-F238E27FC236}">
                <a16:creationId xmlns:a16="http://schemas.microsoft.com/office/drawing/2014/main" id="{30FA2714-15D4-41C6-B973-68D1C10528E4}"/>
              </a:ext>
            </a:extLst>
          </p:cNvPr>
          <p:cNvSpPr/>
          <p:nvPr/>
        </p:nvSpPr>
        <p:spPr>
          <a:xfrm>
            <a:off x="918008" y="3039580"/>
            <a:ext cx="285462" cy="200283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386;p56">
            <a:extLst>
              <a:ext uri="{FF2B5EF4-FFF2-40B4-BE49-F238E27FC236}">
                <a16:creationId xmlns:a16="http://schemas.microsoft.com/office/drawing/2014/main" id="{2B8D5DA1-6460-4048-B0DA-4B9C981EE42E}"/>
              </a:ext>
            </a:extLst>
          </p:cNvPr>
          <p:cNvSpPr/>
          <p:nvPr/>
        </p:nvSpPr>
        <p:spPr>
          <a:xfrm>
            <a:off x="918008" y="4198055"/>
            <a:ext cx="285462" cy="200283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14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0166" y="1404087"/>
            <a:ext cx="8643668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Conclusões</a:t>
            </a:r>
          </a:p>
          <a:p>
            <a:pPr algn="l">
              <a:spcBef>
                <a:spcPts val="0"/>
              </a:spcBef>
            </a:pPr>
            <a:endParaRPr lang="pt-BR" sz="2000" b="1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A utilização de super-heróis como ferramenta de comunicação tem gerado </a:t>
            </a:r>
            <a:r>
              <a:rPr lang="pt-BR" sz="2000" b="1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protagonismo e propagação do conhecimento</a:t>
            </a: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, além de ser a base para que o público alvo seja o </a:t>
            </a:r>
            <a:r>
              <a:rPr lang="pt-BR" sz="2000" b="1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ator do controle social </a:t>
            </a: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em um futuro próximo, no que diz respeito às políticas públicas em saneamento. </a:t>
            </a:r>
            <a:endParaRPr lang="pt-BR" sz="2000" dirty="0">
              <a:latin typeface="Leelawadee UI" panose="020B0502040204020203" pitchFamily="34" charset="-34"/>
              <a:ea typeface="Arial" panose="020B0604020202020204" pitchFamily="34" charset="0"/>
              <a:cs typeface="Leelawadee UI" panose="020B0502040204020203" pitchFamily="34" charset="-34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O modelo de campanha </a:t>
            </a:r>
            <a:r>
              <a:rPr lang="pt-BR" sz="2000" b="1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poderá ser reproduzida na realidade de outras prestadoras</a:t>
            </a: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, entidades e projetos de educação ambiental, uma vez que o efeito dos super-heróis voltado pra nossas necessidades básicas gera um efeito de </a:t>
            </a:r>
            <a:r>
              <a:rPr lang="pt-BR" sz="2000" b="1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ressonância na sociedade</a:t>
            </a: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. </a:t>
            </a:r>
            <a:endParaRPr lang="pt-BR" sz="2000" dirty="0">
              <a:effectLst/>
              <a:latin typeface="Leelawadee UI" panose="020B0502040204020203" pitchFamily="34" charset="-34"/>
              <a:ea typeface="Calibri" panose="020F0502020204030204" pitchFamily="34" charset="0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0166" y="1404087"/>
            <a:ext cx="8643668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Referências</a:t>
            </a:r>
            <a:endParaRPr lang="pt-BR" b="1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spcBef>
                <a:spcPts val="0"/>
              </a:spcBef>
            </a:pPr>
            <a:endParaRPr lang="pt-BR" sz="2000" b="1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18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BRASIL. Caderno Metodológico para Ações de Educação Ambiental e Mobilização Social em Saneamento Ambiental. </a:t>
            </a:r>
            <a:r>
              <a:rPr lang="pt-BR" sz="18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Brasilía</a:t>
            </a:r>
            <a:r>
              <a:rPr lang="pt-BR" sz="18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DF: Ministério das Cidades, 2009. 100 p. [https://antigo.mdr.gov.br/</a:t>
            </a:r>
            <a:r>
              <a:rPr lang="pt-BR" sz="18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images</a:t>
            </a:r>
            <a:r>
              <a:rPr lang="pt-BR" sz="18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/stories/</a:t>
            </a:r>
            <a:r>
              <a:rPr lang="pt-BR" sz="18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ArquivosSNSA</a:t>
            </a:r>
            <a:r>
              <a:rPr lang="pt-BR" sz="18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/</a:t>
            </a:r>
            <a:r>
              <a:rPr lang="pt-BR" sz="18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Arquivos_PDF</a:t>
            </a:r>
            <a:r>
              <a:rPr lang="pt-BR" sz="18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/CadernoMetodologico.pdf].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 </a:t>
            </a:r>
            <a:endParaRPr lang="pt-BR" sz="1800" dirty="0">
              <a:effectLst/>
              <a:latin typeface="Leelawadee UI" panose="020B0502040204020203" pitchFamily="34" charset="-34"/>
              <a:ea typeface="Calibri" panose="020F0502020204030204" pitchFamily="34" charset="0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3917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5544" y="1632572"/>
            <a:ext cx="7272808" cy="4320480"/>
          </a:xfrm>
        </p:spPr>
        <p:txBody>
          <a:bodyPr>
            <a:normAutofit lnSpcReduction="10000"/>
          </a:bodyPr>
          <a:lstStyle/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r>
              <a:rPr lang="pt-BR" sz="3600" b="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OBRIGADO!</a:t>
            </a:r>
          </a:p>
          <a:p>
            <a:pPr algn="l"/>
            <a:endParaRPr lang="pt-BR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/>
            <a:endParaRPr lang="pt-BR" sz="2000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/>
            <a:endParaRPr lang="pt-BR" sz="2000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/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Contatos</a:t>
            </a:r>
          </a:p>
          <a:p>
            <a:pPr algn="l"/>
            <a:r>
              <a:rPr lang="pt-BR" sz="200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Marina Souza Nicácio Parreiras</a:t>
            </a:r>
          </a:p>
          <a:p>
            <a:pPr algn="l"/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residuos@saaeitauna.com.br</a:t>
            </a:r>
          </a:p>
          <a:p>
            <a:pPr algn="l"/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eng.marina@hotmail.com</a:t>
            </a:r>
          </a:p>
          <a:p>
            <a:pPr algn="l"/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(37)99198-6113</a:t>
            </a:r>
          </a:p>
        </p:txBody>
      </p:sp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2664" y="1319862"/>
            <a:ext cx="8602578" cy="5032811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Introdução</a:t>
            </a:r>
          </a:p>
          <a:p>
            <a:pPr algn="l"/>
            <a:endParaRPr lang="pt-BR" sz="1400" b="1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Tendo em vista a importância e a necessidade de </a:t>
            </a:r>
            <a:r>
              <a:rPr lang="pt-BR" sz="2000" b="1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levar o conhecimento </a:t>
            </a: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e de </a:t>
            </a:r>
            <a:r>
              <a:rPr lang="pt-BR" sz="2000" b="1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estimular a atenção à realidade em que vive a população </a:t>
            </a: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do município de Itaúna-MG, além do intuito de </a:t>
            </a:r>
            <a:r>
              <a:rPr lang="pt-BR" sz="2000" b="1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gerar senso de pertencimento e atuação </a:t>
            </a: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no sentido da universalização dos serviços de saneamento, o Sistema Autônomo de Água e Esgoto (SAAE), de Itaúna, de Minas Gerais, desenvolveu a </a:t>
            </a:r>
            <a:r>
              <a:rPr lang="pt-BR" sz="2000" b="1" dirty="0"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C</a:t>
            </a:r>
            <a:r>
              <a:rPr lang="pt-BR" sz="2000" b="1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ampanha de Educação </a:t>
            </a:r>
            <a:r>
              <a:rPr lang="pt-BR" sz="2000" b="1" dirty="0"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A</a:t>
            </a:r>
            <a:r>
              <a:rPr lang="pt-BR" sz="2000" b="1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mbiental em Saneamento Básico</a:t>
            </a: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, com o tema </a:t>
            </a:r>
            <a:r>
              <a:rPr lang="pt-BR" sz="2000" b="1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“Liga dos Protetores”</a:t>
            </a: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, que traz à luz os pilares de atuação da Autarquia através da apresentação de super-heróis que bem os representam. </a:t>
            </a:r>
            <a:endParaRPr lang="pt-BR" sz="2000" dirty="0">
              <a:effectLst/>
              <a:latin typeface="Leelawadee UI" panose="020B0502040204020203" pitchFamily="34" charset="-34"/>
              <a:ea typeface="Calibri" panose="020F0502020204030204" pitchFamily="34" charset="0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893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0631" y="1367987"/>
            <a:ext cx="8771021" cy="499671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Objetivo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Este trabalho busca apresentar a estrutura e os materiais de trabalho  e metodologia utilizados na campanha de educação ambiental do SAAE Itaúna – MG “Liga dos Protetores”, que, de forma descontraída, lúdica e </a:t>
            </a:r>
            <a:r>
              <a:rPr lang="pt-BR" sz="2000" dirty="0" err="1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empoderadora</a:t>
            </a: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, tem o objetivo de entregar informação, conhecimento, conscientização, protagonismo e controle social à população de todas as faixas etárias, em relação aos serviços prestados à comunidade </a:t>
            </a:r>
            <a:r>
              <a:rPr lang="pt-BR" sz="2000" dirty="0" err="1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itaunense</a:t>
            </a: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pt-BR" sz="2000" dirty="0"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	</a:t>
            </a:r>
            <a:r>
              <a:rPr lang="pt-BR" sz="2000" b="1" dirty="0"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T</a:t>
            </a:r>
            <a:r>
              <a:rPr lang="pt-BR" sz="2000" b="1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ratamento e abastecimento de água;</a:t>
            </a:r>
          </a:p>
          <a:p>
            <a:pPr algn="just">
              <a:lnSpc>
                <a:spcPct val="100000"/>
              </a:lnSpc>
            </a:pPr>
            <a:r>
              <a:rPr lang="pt-BR" sz="2000" b="1" dirty="0"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	E</a:t>
            </a:r>
            <a:r>
              <a:rPr lang="pt-BR" sz="2000" b="1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sgotamento sanitário;</a:t>
            </a:r>
          </a:p>
          <a:p>
            <a:pPr algn="just">
              <a:lnSpc>
                <a:spcPct val="100000"/>
              </a:lnSpc>
            </a:pPr>
            <a:r>
              <a:rPr lang="pt-BR" sz="20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	Coleta e destinação adequada de resíduos sólidos;</a:t>
            </a:r>
          </a:p>
          <a:p>
            <a:pPr algn="just">
              <a:lnSpc>
                <a:spcPct val="100000"/>
              </a:lnSpc>
            </a:pPr>
            <a:r>
              <a:rPr lang="pt-BR" sz="2000" dirty="0">
                <a:effectLst/>
                <a:latin typeface="Leelawadee UI" panose="020B0502040204020203" pitchFamily="34" charset="-34"/>
                <a:ea typeface="Arial" panose="020B0604020202020204" pitchFamily="34" charset="0"/>
                <a:cs typeface="Leelawadee UI" panose="020B0502040204020203" pitchFamily="34" charset="-34"/>
              </a:rPr>
              <a:t>	Proteção de nascentes e áreas de preservação permanente.</a:t>
            </a:r>
            <a:endParaRPr lang="pt-BR" sz="2000" dirty="0">
              <a:effectLst/>
              <a:latin typeface="Leelawadee UI" panose="020B0502040204020203" pitchFamily="34" charset="-34"/>
              <a:ea typeface="Calibri" panose="020F0502020204030204" pitchFamily="34" charset="0"/>
              <a:cs typeface="Leelawadee UI" panose="020B0502040204020203" pitchFamily="34" charset="-34"/>
            </a:endParaRPr>
          </a:p>
          <a:p>
            <a:pPr algn="just">
              <a:lnSpc>
                <a:spcPct val="150000"/>
              </a:lnSpc>
            </a:pPr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4" name="Google Shape;3351;p56">
            <a:extLst>
              <a:ext uri="{FF2B5EF4-FFF2-40B4-BE49-F238E27FC236}">
                <a16:creationId xmlns:a16="http://schemas.microsoft.com/office/drawing/2014/main" id="{79D8A4A5-E684-4044-9A9A-2DF5CD69D981}"/>
              </a:ext>
            </a:extLst>
          </p:cNvPr>
          <p:cNvGrpSpPr/>
          <p:nvPr/>
        </p:nvGrpSpPr>
        <p:grpSpPr>
          <a:xfrm>
            <a:off x="822580" y="4805262"/>
            <a:ext cx="205602" cy="230950"/>
            <a:chOff x="5083925" y="2066350"/>
            <a:chExt cx="28825" cy="41550"/>
          </a:xfrm>
        </p:grpSpPr>
        <p:sp>
          <p:nvSpPr>
            <p:cNvPr id="5" name="Google Shape;3352;p56">
              <a:extLst>
                <a:ext uri="{FF2B5EF4-FFF2-40B4-BE49-F238E27FC236}">
                  <a16:creationId xmlns:a16="http://schemas.microsoft.com/office/drawing/2014/main" id="{5D807C9A-F4C3-492E-AD68-36F8515F52CB}"/>
                </a:ext>
              </a:extLst>
            </p:cNvPr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53;p56">
              <a:extLst>
                <a:ext uri="{FF2B5EF4-FFF2-40B4-BE49-F238E27FC236}">
                  <a16:creationId xmlns:a16="http://schemas.microsoft.com/office/drawing/2014/main" id="{F19D1FCA-9898-4BD2-AA05-E263E4567A9B}"/>
                </a:ext>
              </a:extLst>
            </p:cNvPr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3351;p56">
            <a:extLst>
              <a:ext uri="{FF2B5EF4-FFF2-40B4-BE49-F238E27FC236}">
                <a16:creationId xmlns:a16="http://schemas.microsoft.com/office/drawing/2014/main" id="{201A0721-E4CB-46EF-ADB5-ED815EDAD7D0}"/>
              </a:ext>
            </a:extLst>
          </p:cNvPr>
          <p:cNvGrpSpPr/>
          <p:nvPr/>
        </p:nvGrpSpPr>
        <p:grpSpPr>
          <a:xfrm>
            <a:off x="822580" y="5220964"/>
            <a:ext cx="205602" cy="230950"/>
            <a:chOff x="5083925" y="2066350"/>
            <a:chExt cx="28825" cy="41550"/>
          </a:xfrm>
        </p:grpSpPr>
        <p:sp>
          <p:nvSpPr>
            <p:cNvPr id="17" name="Google Shape;3352;p56">
              <a:extLst>
                <a:ext uri="{FF2B5EF4-FFF2-40B4-BE49-F238E27FC236}">
                  <a16:creationId xmlns:a16="http://schemas.microsoft.com/office/drawing/2014/main" id="{6CD62083-BA37-4C98-98A2-D83E3BE894B1}"/>
                </a:ext>
              </a:extLst>
            </p:cNvPr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53;p56">
              <a:extLst>
                <a:ext uri="{FF2B5EF4-FFF2-40B4-BE49-F238E27FC236}">
                  <a16:creationId xmlns:a16="http://schemas.microsoft.com/office/drawing/2014/main" id="{A8267AEB-7EB1-44ED-9D4F-692E6A23F208}"/>
                </a:ext>
              </a:extLst>
            </p:cNvPr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3351;p56">
            <a:extLst>
              <a:ext uri="{FF2B5EF4-FFF2-40B4-BE49-F238E27FC236}">
                <a16:creationId xmlns:a16="http://schemas.microsoft.com/office/drawing/2014/main" id="{E81D8696-5E69-42FB-BABC-530083681E51}"/>
              </a:ext>
            </a:extLst>
          </p:cNvPr>
          <p:cNvGrpSpPr/>
          <p:nvPr/>
        </p:nvGrpSpPr>
        <p:grpSpPr>
          <a:xfrm>
            <a:off x="822580" y="5647188"/>
            <a:ext cx="205602" cy="230950"/>
            <a:chOff x="5083925" y="2066350"/>
            <a:chExt cx="28825" cy="41550"/>
          </a:xfrm>
        </p:grpSpPr>
        <p:sp>
          <p:nvSpPr>
            <p:cNvPr id="20" name="Google Shape;3352;p56">
              <a:extLst>
                <a:ext uri="{FF2B5EF4-FFF2-40B4-BE49-F238E27FC236}">
                  <a16:creationId xmlns:a16="http://schemas.microsoft.com/office/drawing/2014/main" id="{F9817C2A-3CC9-4B64-9247-989140FE9827}"/>
                </a:ext>
              </a:extLst>
            </p:cNvPr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53;p56">
              <a:extLst>
                <a:ext uri="{FF2B5EF4-FFF2-40B4-BE49-F238E27FC236}">
                  <a16:creationId xmlns:a16="http://schemas.microsoft.com/office/drawing/2014/main" id="{F8A411D8-2632-4E08-9120-EE721BBEF1C4}"/>
                </a:ext>
              </a:extLst>
            </p:cNvPr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351;p56">
            <a:extLst>
              <a:ext uri="{FF2B5EF4-FFF2-40B4-BE49-F238E27FC236}">
                <a16:creationId xmlns:a16="http://schemas.microsoft.com/office/drawing/2014/main" id="{7E9E3CA9-70AD-484A-B6F4-37AB4B41EB68}"/>
              </a:ext>
            </a:extLst>
          </p:cNvPr>
          <p:cNvGrpSpPr/>
          <p:nvPr/>
        </p:nvGrpSpPr>
        <p:grpSpPr>
          <a:xfrm>
            <a:off x="822580" y="6073411"/>
            <a:ext cx="205602" cy="230950"/>
            <a:chOff x="5083925" y="2066350"/>
            <a:chExt cx="28825" cy="41550"/>
          </a:xfrm>
        </p:grpSpPr>
        <p:sp>
          <p:nvSpPr>
            <p:cNvPr id="23" name="Google Shape;3352;p56">
              <a:extLst>
                <a:ext uri="{FF2B5EF4-FFF2-40B4-BE49-F238E27FC236}">
                  <a16:creationId xmlns:a16="http://schemas.microsoft.com/office/drawing/2014/main" id="{C701417B-DA6B-4108-9AF2-A298F31A4758}"/>
                </a:ext>
              </a:extLst>
            </p:cNvPr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53;p56">
              <a:extLst>
                <a:ext uri="{FF2B5EF4-FFF2-40B4-BE49-F238E27FC236}">
                  <a16:creationId xmlns:a16="http://schemas.microsoft.com/office/drawing/2014/main" id="{EFD0BB96-2232-4D58-8E79-3BFA9E0D1B98}"/>
                </a:ext>
              </a:extLst>
            </p:cNvPr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1132360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Material e métodos</a:t>
            </a:r>
          </a:p>
          <a:p>
            <a:pPr algn="l">
              <a:spcBef>
                <a:spcPts val="0"/>
              </a:spcBef>
            </a:pPr>
            <a:endParaRPr lang="pt-BR" sz="20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     Criação dos super-heróis</a:t>
            </a:r>
          </a:p>
        </p:txBody>
      </p:sp>
      <p:pic>
        <p:nvPicPr>
          <p:cNvPr id="1027" name="Imagem 12">
            <a:extLst>
              <a:ext uri="{FF2B5EF4-FFF2-40B4-BE49-F238E27FC236}">
                <a16:creationId xmlns:a16="http://schemas.microsoft.com/office/drawing/2014/main" id="{3D55D087-EA87-44D2-820F-5631F9605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9" b="13231"/>
          <a:stretch/>
        </p:blipFill>
        <p:spPr bwMode="auto">
          <a:xfrm>
            <a:off x="738434" y="2891901"/>
            <a:ext cx="7667132" cy="271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oogle Shape;3432;p56">
            <a:extLst>
              <a:ext uri="{FF2B5EF4-FFF2-40B4-BE49-F238E27FC236}">
                <a16:creationId xmlns:a16="http://schemas.microsoft.com/office/drawing/2014/main" id="{5CE2BDAA-B633-4ED0-B950-87816758A56C}"/>
              </a:ext>
            </a:extLst>
          </p:cNvPr>
          <p:cNvGrpSpPr/>
          <p:nvPr/>
        </p:nvGrpSpPr>
        <p:grpSpPr>
          <a:xfrm>
            <a:off x="459698" y="2033336"/>
            <a:ext cx="178498" cy="242983"/>
            <a:chOff x="5037700" y="2430325"/>
            <a:chExt cx="75950" cy="65850"/>
          </a:xfrm>
        </p:grpSpPr>
        <p:sp>
          <p:nvSpPr>
            <p:cNvPr id="5" name="Google Shape;3433;p56">
              <a:extLst>
                <a:ext uri="{FF2B5EF4-FFF2-40B4-BE49-F238E27FC236}">
                  <a16:creationId xmlns:a16="http://schemas.microsoft.com/office/drawing/2014/main" id="{EC771787-96BB-4C14-9EFA-A94110824F13}"/>
                </a:ext>
              </a:extLst>
            </p:cNvPr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434;p56">
              <a:extLst>
                <a:ext uri="{FF2B5EF4-FFF2-40B4-BE49-F238E27FC236}">
                  <a16:creationId xmlns:a16="http://schemas.microsoft.com/office/drawing/2014/main" id="{33113038-4DCD-4C96-A75A-9B45D1D23BF8}"/>
                </a:ext>
              </a:extLst>
            </p:cNvPr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969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7835" y="1380020"/>
            <a:ext cx="8571470" cy="160130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Materiais e Métodos</a:t>
            </a:r>
          </a:p>
          <a:p>
            <a:pPr algn="l">
              <a:spcBef>
                <a:spcPts val="0"/>
              </a:spcBef>
            </a:pPr>
            <a:endParaRPr lang="pt-BR" sz="20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       Desenvolvimento dos materiais da campanh</a:t>
            </a: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</a:t>
            </a:r>
          </a:p>
          <a:p>
            <a:pPr algn="l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</a:t>
            </a:r>
            <a:r>
              <a:rPr lang="pt-BR" sz="20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Folderes</a:t>
            </a:r>
            <a:endParaRPr 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51032E-6507-40E6-9A13-1A86EC9FCB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t="11506" b="508"/>
          <a:stretch/>
        </p:blipFill>
        <p:spPr>
          <a:xfrm>
            <a:off x="2276547" y="2981328"/>
            <a:ext cx="4590905" cy="160130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B36878C-8EA7-418C-AB2A-8FA51E130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t="2020" b="-1"/>
          <a:stretch/>
        </p:blipFill>
        <p:spPr>
          <a:xfrm>
            <a:off x="3409791" y="4745922"/>
            <a:ext cx="2367558" cy="1673441"/>
          </a:xfrm>
          <a:prstGeom prst="rect">
            <a:avLst/>
          </a:prstGeom>
        </p:spPr>
      </p:pic>
      <p:grpSp>
        <p:nvGrpSpPr>
          <p:cNvPr id="6" name="Google Shape;3432;p56">
            <a:extLst>
              <a:ext uri="{FF2B5EF4-FFF2-40B4-BE49-F238E27FC236}">
                <a16:creationId xmlns:a16="http://schemas.microsoft.com/office/drawing/2014/main" id="{D4A9615A-BE69-4056-8F74-5E8C66A62D06}"/>
              </a:ext>
            </a:extLst>
          </p:cNvPr>
          <p:cNvGrpSpPr/>
          <p:nvPr/>
        </p:nvGrpSpPr>
        <p:grpSpPr>
          <a:xfrm>
            <a:off x="459698" y="2033336"/>
            <a:ext cx="178498" cy="242983"/>
            <a:chOff x="5037700" y="2430325"/>
            <a:chExt cx="75950" cy="65850"/>
          </a:xfrm>
        </p:grpSpPr>
        <p:sp>
          <p:nvSpPr>
            <p:cNvPr id="7" name="Google Shape;3433;p56">
              <a:extLst>
                <a:ext uri="{FF2B5EF4-FFF2-40B4-BE49-F238E27FC236}">
                  <a16:creationId xmlns:a16="http://schemas.microsoft.com/office/drawing/2014/main" id="{7BD6A951-6658-4135-AC07-CC30EC33909C}"/>
                </a:ext>
              </a:extLst>
            </p:cNvPr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434;p56">
              <a:extLst>
                <a:ext uri="{FF2B5EF4-FFF2-40B4-BE49-F238E27FC236}">
                  <a16:creationId xmlns:a16="http://schemas.microsoft.com/office/drawing/2014/main" id="{ACBA876F-339A-42EE-A9DF-6C6FB9D60405}"/>
                </a:ext>
              </a:extLst>
            </p:cNvPr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348;p56">
            <a:extLst>
              <a:ext uri="{FF2B5EF4-FFF2-40B4-BE49-F238E27FC236}">
                <a16:creationId xmlns:a16="http://schemas.microsoft.com/office/drawing/2014/main" id="{7F3DDA05-7478-4FB9-B7FC-0711EE40D6AF}"/>
              </a:ext>
            </a:extLst>
          </p:cNvPr>
          <p:cNvGrpSpPr/>
          <p:nvPr/>
        </p:nvGrpSpPr>
        <p:grpSpPr>
          <a:xfrm>
            <a:off x="970480" y="2558143"/>
            <a:ext cx="205177" cy="276066"/>
            <a:chOff x="4929875" y="2065025"/>
            <a:chExt cx="49625" cy="44025"/>
          </a:xfrm>
        </p:grpSpPr>
        <p:sp>
          <p:nvSpPr>
            <p:cNvPr id="12" name="Google Shape;3349;p56">
              <a:extLst>
                <a:ext uri="{FF2B5EF4-FFF2-40B4-BE49-F238E27FC236}">
                  <a16:creationId xmlns:a16="http://schemas.microsoft.com/office/drawing/2014/main" id="{A3387329-43E9-4D05-9CBB-B8ED966B2631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50;p56">
              <a:extLst>
                <a:ext uri="{FF2B5EF4-FFF2-40B4-BE49-F238E27FC236}">
                  <a16:creationId xmlns:a16="http://schemas.microsoft.com/office/drawing/2014/main" id="{C41B4602-E97F-461E-B1BA-9260D92BA9C1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44849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3139" y="1380021"/>
            <a:ext cx="7776864" cy="229780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Materiais e Métodos</a:t>
            </a:r>
          </a:p>
          <a:p>
            <a:pPr algn="l">
              <a:spcBef>
                <a:spcPts val="0"/>
              </a:spcBef>
            </a:pPr>
            <a:endParaRPr lang="pt-BR" sz="20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       Desenvolvimento e conteúdo dos materiais da campanha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Cartazes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Flyers</a:t>
            </a:r>
            <a:endParaRPr lang="pt-BR" sz="2000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2050" name="Imagem 10">
            <a:extLst>
              <a:ext uri="{FF2B5EF4-FFF2-40B4-BE49-F238E27FC236}">
                <a16:creationId xmlns:a16="http://schemas.microsoft.com/office/drawing/2014/main" id="{797DF38F-3A01-461A-8898-434F351FD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1960" r="51838" b="2626"/>
          <a:stretch/>
        </p:blipFill>
        <p:spPr bwMode="auto">
          <a:xfrm>
            <a:off x="884547" y="3677828"/>
            <a:ext cx="3444536" cy="259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0">
            <a:extLst>
              <a:ext uri="{FF2B5EF4-FFF2-40B4-BE49-F238E27FC236}">
                <a16:creationId xmlns:a16="http://schemas.microsoft.com/office/drawing/2014/main" id="{81F9E6B8-0D75-4933-940D-438CD43F6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t="1960" r="1018" b="2626"/>
          <a:stretch/>
        </p:blipFill>
        <p:spPr bwMode="auto">
          <a:xfrm>
            <a:off x="4886733" y="3677828"/>
            <a:ext cx="3372720" cy="259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oogle Shape;3348;p56">
            <a:extLst>
              <a:ext uri="{FF2B5EF4-FFF2-40B4-BE49-F238E27FC236}">
                <a16:creationId xmlns:a16="http://schemas.microsoft.com/office/drawing/2014/main" id="{2F3FB1F4-95D2-492B-A069-69B5649D751F}"/>
              </a:ext>
            </a:extLst>
          </p:cNvPr>
          <p:cNvGrpSpPr/>
          <p:nvPr/>
        </p:nvGrpSpPr>
        <p:grpSpPr>
          <a:xfrm>
            <a:off x="970479" y="2651332"/>
            <a:ext cx="205177" cy="276066"/>
            <a:chOff x="4929875" y="2065025"/>
            <a:chExt cx="49625" cy="44025"/>
          </a:xfrm>
        </p:grpSpPr>
        <p:sp>
          <p:nvSpPr>
            <p:cNvPr id="10" name="Google Shape;3349;p56">
              <a:extLst>
                <a:ext uri="{FF2B5EF4-FFF2-40B4-BE49-F238E27FC236}">
                  <a16:creationId xmlns:a16="http://schemas.microsoft.com/office/drawing/2014/main" id="{5DA6498A-A1B2-4B8E-AD6A-128600E69AE0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50;p56">
              <a:extLst>
                <a:ext uri="{FF2B5EF4-FFF2-40B4-BE49-F238E27FC236}">
                  <a16:creationId xmlns:a16="http://schemas.microsoft.com/office/drawing/2014/main" id="{3A0BAAE8-D323-4047-AEE3-9C994FC87BA6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3348;p56">
            <a:extLst>
              <a:ext uri="{FF2B5EF4-FFF2-40B4-BE49-F238E27FC236}">
                <a16:creationId xmlns:a16="http://schemas.microsoft.com/office/drawing/2014/main" id="{E7531A28-724E-45D1-8141-E51425FB2A67}"/>
              </a:ext>
            </a:extLst>
          </p:cNvPr>
          <p:cNvGrpSpPr/>
          <p:nvPr/>
        </p:nvGrpSpPr>
        <p:grpSpPr>
          <a:xfrm>
            <a:off x="989549" y="3243931"/>
            <a:ext cx="205177" cy="276066"/>
            <a:chOff x="4929875" y="2065025"/>
            <a:chExt cx="49625" cy="44025"/>
          </a:xfrm>
        </p:grpSpPr>
        <p:sp>
          <p:nvSpPr>
            <p:cNvPr id="13" name="Google Shape;3349;p56">
              <a:extLst>
                <a:ext uri="{FF2B5EF4-FFF2-40B4-BE49-F238E27FC236}">
                  <a16:creationId xmlns:a16="http://schemas.microsoft.com/office/drawing/2014/main" id="{0BD83D57-60A6-40E5-B315-0099B19FAFDD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50;p56">
              <a:extLst>
                <a:ext uri="{FF2B5EF4-FFF2-40B4-BE49-F238E27FC236}">
                  <a16:creationId xmlns:a16="http://schemas.microsoft.com/office/drawing/2014/main" id="{A56C5A6A-C0D8-4C67-A6B0-7E40A9F07667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3432;p56">
            <a:extLst>
              <a:ext uri="{FF2B5EF4-FFF2-40B4-BE49-F238E27FC236}">
                <a16:creationId xmlns:a16="http://schemas.microsoft.com/office/drawing/2014/main" id="{B763C16B-F8A4-4CA8-99C1-15DE18466660}"/>
              </a:ext>
            </a:extLst>
          </p:cNvPr>
          <p:cNvGrpSpPr/>
          <p:nvPr/>
        </p:nvGrpSpPr>
        <p:grpSpPr>
          <a:xfrm>
            <a:off x="459698" y="2033336"/>
            <a:ext cx="178498" cy="242983"/>
            <a:chOff x="5037700" y="2430325"/>
            <a:chExt cx="75950" cy="65850"/>
          </a:xfrm>
        </p:grpSpPr>
        <p:sp>
          <p:nvSpPr>
            <p:cNvPr id="16" name="Google Shape;3433;p56">
              <a:extLst>
                <a:ext uri="{FF2B5EF4-FFF2-40B4-BE49-F238E27FC236}">
                  <a16:creationId xmlns:a16="http://schemas.microsoft.com/office/drawing/2014/main" id="{CBC0C411-5ECD-435C-8880-DBA213981D86}"/>
                </a:ext>
              </a:extLst>
            </p:cNvPr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434;p56">
              <a:extLst>
                <a:ext uri="{FF2B5EF4-FFF2-40B4-BE49-F238E27FC236}">
                  <a16:creationId xmlns:a16="http://schemas.microsoft.com/office/drawing/2014/main" id="{3DD2BDC4-607D-4B69-A7E6-CBA359370750}"/>
                </a:ext>
              </a:extLst>
            </p:cNvPr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7008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5803" y="1392052"/>
            <a:ext cx="7776864" cy="301666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Materiais e Métodos</a:t>
            </a:r>
          </a:p>
          <a:p>
            <a:pPr algn="l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	</a:t>
            </a:r>
            <a:r>
              <a:rPr lang="pt-BR" sz="2000" dirty="0" err="1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LixoCar</a:t>
            </a:r>
            <a:endParaRPr lang="pt-BR" sz="2000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Adesivos da Coleta Seletiva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Botons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	Carteirinha do Agente Mi</a:t>
            </a: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rim da Liga dos Protetores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Máscaras da Super Flora e do Capitão Potável</a:t>
            </a:r>
          </a:p>
          <a:p>
            <a:pPr algn="l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3074" name="Imagem 11">
            <a:extLst>
              <a:ext uri="{FF2B5EF4-FFF2-40B4-BE49-F238E27FC236}">
                <a16:creationId xmlns:a16="http://schemas.microsoft.com/office/drawing/2014/main" id="{56832622-FCFD-4DE4-91DC-E7AAE5DA3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4704" r="-170" b="2255"/>
          <a:stretch/>
        </p:blipFill>
        <p:spPr bwMode="auto">
          <a:xfrm>
            <a:off x="130629" y="4503325"/>
            <a:ext cx="8918134" cy="15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oogle Shape;3348;p56">
            <a:extLst>
              <a:ext uri="{FF2B5EF4-FFF2-40B4-BE49-F238E27FC236}">
                <a16:creationId xmlns:a16="http://schemas.microsoft.com/office/drawing/2014/main" id="{C5F1BB22-EECD-47D7-9717-19F568E60F21}"/>
              </a:ext>
            </a:extLst>
          </p:cNvPr>
          <p:cNvGrpSpPr/>
          <p:nvPr/>
        </p:nvGrpSpPr>
        <p:grpSpPr>
          <a:xfrm>
            <a:off x="968744" y="2154450"/>
            <a:ext cx="205177" cy="276066"/>
            <a:chOff x="4929875" y="2065025"/>
            <a:chExt cx="49625" cy="44025"/>
          </a:xfrm>
        </p:grpSpPr>
        <p:sp>
          <p:nvSpPr>
            <p:cNvPr id="5" name="Google Shape;3349;p56">
              <a:extLst>
                <a:ext uri="{FF2B5EF4-FFF2-40B4-BE49-F238E27FC236}">
                  <a16:creationId xmlns:a16="http://schemas.microsoft.com/office/drawing/2014/main" id="{776DF0B7-3307-4BB0-B7E2-0FAFD818E22B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50;p56">
              <a:extLst>
                <a:ext uri="{FF2B5EF4-FFF2-40B4-BE49-F238E27FC236}">
                  <a16:creationId xmlns:a16="http://schemas.microsoft.com/office/drawing/2014/main" id="{61A93825-514A-4DE4-9926-C302F0B0E436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3348;p56">
            <a:extLst>
              <a:ext uri="{FF2B5EF4-FFF2-40B4-BE49-F238E27FC236}">
                <a16:creationId xmlns:a16="http://schemas.microsoft.com/office/drawing/2014/main" id="{9E1F8629-05E3-497D-BBF4-2B16D9B63E48}"/>
              </a:ext>
            </a:extLst>
          </p:cNvPr>
          <p:cNvGrpSpPr/>
          <p:nvPr/>
        </p:nvGrpSpPr>
        <p:grpSpPr>
          <a:xfrm>
            <a:off x="987825" y="2607328"/>
            <a:ext cx="205177" cy="276066"/>
            <a:chOff x="4929875" y="2065025"/>
            <a:chExt cx="49625" cy="44025"/>
          </a:xfrm>
        </p:grpSpPr>
        <p:sp>
          <p:nvSpPr>
            <p:cNvPr id="8" name="Google Shape;3349;p56">
              <a:extLst>
                <a:ext uri="{FF2B5EF4-FFF2-40B4-BE49-F238E27FC236}">
                  <a16:creationId xmlns:a16="http://schemas.microsoft.com/office/drawing/2014/main" id="{5F3724D3-65BC-4621-AA17-6B31A37B0550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50;p56">
              <a:extLst>
                <a:ext uri="{FF2B5EF4-FFF2-40B4-BE49-F238E27FC236}">
                  <a16:creationId xmlns:a16="http://schemas.microsoft.com/office/drawing/2014/main" id="{BE8939D0-BE17-4022-A286-A073CB70884D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3348;p56">
            <a:extLst>
              <a:ext uri="{FF2B5EF4-FFF2-40B4-BE49-F238E27FC236}">
                <a16:creationId xmlns:a16="http://schemas.microsoft.com/office/drawing/2014/main" id="{F08B1284-2E4A-49A0-857B-C822F5CD7780}"/>
              </a:ext>
            </a:extLst>
          </p:cNvPr>
          <p:cNvGrpSpPr/>
          <p:nvPr/>
        </p:nvGrpSpPr>
        <p:grpSpPr>
          <a:xfrm>
            <a:off x="987825" y="3057344"/>
            <a:ext cx="205177" cy="276066"/>
            <a:chOff x="4929875" y="2065025"/>
            <a:chExt cx="49625" cy="44025"/>
          </a:xfrm>
        </p:grpSpPr>
        <p:sp>
          <p:nvSpPr>
            <p:cNvPr id="11" name="Google Shape;3349;p56">
              <a:extLst>
                <a:ext uri="{FF2B5EF4-FFF2-40B4-BE49-F238E27FC236}">
                  <a16:creationId xmlns:a16="http://schemas.microsoft.com/office/drawing/2014/main" id="{F3AAD797-9964-4CEB-AA3B-CCEE7F936603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50;p56">
              <a:extLst>
                <a:ext uri="{FF2B5EF4-FFF2-40B4-BE49-F238E27FC236}">
                  <a16:creationId xmlns:a16="http://schemas.microsoft.com/office/drawing/2014/main" id="{D9A09066-F255-4ABF-96F0-7F2DA09DFB16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3348;p56">
            <a:extLst>
              <a:ext uri="{FF2B5EF4-FFF2-40B4-BE49-F238E27FC236}">
                <a16:creationId xmlns:a16="http://schemas.microsoft.com/office/drawing/2014/main" id="{8A67F0B7-CCFC-45B5-B412-AE12F7BADB6A}"/>
              </a:ext>
            </a:extLst>
          </p:cNvPr>
          <p:cNvGrpSpPr/>
          <p:nvPr/>
        </p:nvGrpSpPr>
        <p:grpSpPr>
          <a:xfrm>
            <a:off x="978760" y="3524590"/>
            <a:ext cx="205177" cy="276066"/>
            <a:chOff x="4929875" y="2065025"/>
            <a:chExt cx="49625" cy="44025"/>
          </a:xfrm>
        </p:grpSpPr>
        <p:sp>
          <p:nvSpPr>
            <p:cNvPr id="14" name="Google Shape;3349;p56">
              <a:extLst>
                <a:ext uri="{FF2B5EF4-FFF2-40B4-BE49-F238E27FC236}">
                  <a16:creationId xmlns:a16="http://schemas.microsoft.com/office/drawing/2014/main" id="{DB3D6CFE-5C69-404F-96AA-C950FF524BF5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50;p56">
              <a:extLst>
                <a:ext uri="{FF2B5EF4-FFF2-40B4-BE49-F238E27FC236}">
                  <a16:creationId xmlns:a16="http://schemas.microsoft.com/office/drawing/2014/main" id="{501B3CC1-AE25-4069-B0E0-EE8F3F31DBDF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3348;p56">
            <a:extLst>
              <a:ext uri="{FF2B5EF4-FFF2-40B4-BE49-F238E27FC236}">
                <a16:creationId xmlns:a16="http://schemas.microsoft.com/office/drawing/2014/main" id="{4230061A-A566-495C-8F09-0D563AE18326}"/>
              </a:ext>
            </a:extLst>
          </p:cNvPr>
          <p:cNvGrpSpPr/>
          <p:nvPr/>
        </p:nvGrpSpPr>
        <p:grpSpPr>
          <a:xfrm>
            <a:off x="1006895" y="3977468"/>
            <a:ext cx="205177" cy="276066"/>
            <a:chOff x="4929875" y="2065025"/>
            <a:chExt cx="49625" cy="44025"/>
          </a:xfrm>
        </p:grpSpPr>
        <p:sp>
          <p:nvSpPr>
            <p:cNvPr id="17" name="Google Shape;3349;p56">
              <a:extLst>
                <a:ext uri="{FF2B5EF4-FFF2-40B4-BE49-F238E27FC236}">
                  <a16:creationId xmlns:a16="http://schemas.microsoft.com/office/drawing/2014/main" id="{EAAE546D-4ADF-4EFA-9E7C-8C5C8A5A6C4F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50;p56">
              <a:extLst>
                <a:ext uri="{FF2B5EF4-FFF2-40B4-BE49-F238E27FC236}">
                  <a16:creationId xmlns:a16="http://schemas.microsoft.com/office/drawing/2014/main" id="{0BB3BC9A-7DF6-47A4-B723-B4F6B304F14A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8250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0025" y="1380020"/>
            <a:ext cx="8628508" cy="457561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Materiais e Métodos</a:t>
            </a:r>
          </a:p>
          <a:p>
            <a:pPr algn="l">
              <a:spcBef>
                <a:spcPts val="0"/>
              </a:spcBef>
            </a:pPr>
            <a:endParaRPr lang="pt-BR" sz="2000" b="1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spcBef>
                <a:spcPts val="0"/>
              </a:spcBef>
            </a:pPr>
            <a:endParaRPr lang="pt-BR" sz="20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     Utilização</a:t>
            </a:r>
            <a:r>
              <a:rPr lang="pt-BR" sz="200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dos materiais: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	Visita de escolas </a:t>
            </a: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às </a:t>
            </a:r>
            <a:r>
              <a:rPr lang="pt-BR" sz="200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estruturas do SAAE: ETA, Aterro Sanitário e ETE</a:t>
            </a:r>
          </a:p>
          <a:p>
            <a:pPr algn="l">
              <a:spcBef>
                <a:spcPts val="0"/>
              </a:spcBef>
            </a:pP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Palestras em escolas e entidades</a:t>
            </a:r>
          </a:p>
          <a:p>
            <a:pPr algn="l">
              <a:spcBef>
                <a:spcPts val="0"/>
              </a:spcBef>
            </a:pP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Visitas Técnicas</a:t>
            </a:r>
            <a:r>
              <a:rPr lang="pt-BR" sz="200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PEA – Licenciamento Ambiental</a:t>
            </a:r>
          </a:p>
          <a:p>
            <a:pPr algn="l">
              <a:spcBef>
                <a:spcPts val="0"/>
              </a:spcBef>
            </a:pPr>
            <a:endParaRPr 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Blitz educativas</a:t>
            </a:r>
          </a:p>
          <a:p>
            <a:pPr algn="l">
              <a:spcBef>
                <a:spcPts val="0"/>
              </a:spcBef>
            </a:pPr>
            <a:endParaRPr 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	Afixação para divulgação em locais estratégicos</a:t>
            </a:r>
          </a:p>
          <a:p>
            <a:pPr algn="l">
              <a:spcBef>
                <a:spcPts val="0"/>
              </a:spcBef>
            </a:pPr>
            <a:endParaRPr 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spcBef>
                <a:spcPts val="0"/>
              </a:spcBef>
            </a:pPr>
            <a:endParaRPr 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spcBef>
                <a:spcPts val="0"/>
              </a:spcBef>
            </a:pPr>
            <a:endParaRPr lang="pt-BR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</a:endParaRPr>
          </a:p>
        </p:txBody>
      </p:sp>
      <p:grpSp>
        <p:nvGrpSpPr>
          <p:cNvPr id="4" name="Google Shape;3432;p56">
            <a:extLst>
              <a:ext uri="{FF2B5EF4-FFF2-40B4-BE49-F238E27FC236}">
                <a16:creationId xmlns:a16="http://schemas.microsoft.com/office/drawing/2014/main" id="{BCC69104-A14C-48A6-A29B-AFE6B60D66AB}"/>
              </a:ext>
            </a:extLst>
          </p:cNvPr>
          <p:cNvGrpSpPr/>
          <p:nvPr/>
        </p:nvGrpSpPr>
        <p:grpSpPr>
          <a:xfrm>
            <a:off x="459698" y="2294593"/>
            <a:ext cx="178498" cy="242983"/>
            <a:chOff x="5037700" y="2430325"/>
            <a:chExt cx="75950" cy="65850"/>
          </a:xfrm>
        </p:grpSpPr>
        <p:sp>
          <p:nvSpPr>
            <p:cNvPr id="5" name="Google Shape;3433;p56">
              <a:extLst>
                <a:ext uri="{FF2B5EF4-FFF2-40B4-BE49-F238E27FC236}">
                  <a16:creationId xmlns:a16="http://schemas.microsoft.com/office/drawing/2014/main" id="{B29C0EB6-B01A-4C8C-A312-FEC38DC71156}"/>
                </a:ext>
              </a:extLst>
            </p:cNvPr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434;p56">
              <a:extLst>
                <a:ext uri="{FF2B5EF4-FFF2-40B4-BE49-F238E27FC236}">
                  <a16:creationId xmlns:a16="http://schemas.microsoft.com/office/drawing/2014/main" id="{3E1E7DA1-8134-41CF-93E3-14BFB9B2163F}"/>
                </a:ext>
              </a:extLst>
            </p:cNvPr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3348;p56">
            <a:extLst>
              <a:ext uri="{FF2B5EF4-FFF2-40B4-BE49-F238E27FC236}">
                <a16:creationId xmlns:a16="http://schemas.microsoft.com/office/drawing/2014/main" id="{AC101A40-DB19-4B92-997D-4AAF299AF2E9}"/>
              </a:ext>
            </a:extLst>
          </p:cNvPr>
          <p:cNvGrpSpPr/>
          <p:nvPr/>
        </p:nvGrpSpPr>
        <p:grpSpPr>
          <a:xfrm>
            <a:off x="979630" y="2851135"/>
            <a:ext cx="205177" cy="276066"/>
            <a:chOff x="4929875" y="2065025"/>
            <a:chExt cx="49625" cy="44025"/>
          </a:xfrm>
        </p:grpSpPr>
        <p:sp>
          <p:nvSpPr>
            <p:cNvPr id="11" name="Google Shape;3349;p56">
              <a:extLst>
                <a:ext uri="{FF2B5EF4-FFF2-40B4-BE49-F238E27FC236}">
                  <a16:creationId xmlns:a16="http://schemas.microsoft.com/office/drawing/2014/main" id="{D7C95504-BF19-469C-AEBD-24857982784F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50;p56">
              <a:extLst>
                <a:ext uri="{FF2B5EF4-FFF2-40B4-BE49-F238E27FC236}">
                  <a16:creationId xmlns:a16="http://schemas.microsoft.com/office/drawing/2014/main" id="{68E45960-4AAA-4A7C-8750-E795FCE6A4CE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3348;p56">
            <a:extLst>
              <a:ext uri="{FF2B5EF4-FFF2-40B4-BE49-F238E27FC236}">
                <a16:creationId xmlns:a16="http://schemas.microsoft.com/office/drawing/2014/main" id="{F05D59EE-94DD-45F9-97F0-6D35071EA8FD}"/>
              </a:ext>
            </a:extLst>
          </p:cNvPr>
          <p:cNvGrpSpPr/>
          <p:nvPr/>
        </p:nvGrpSpPr>
        <p:grpSpPr>
          <a:xfrm>
            <a:off x="1009325" y="3379268"/>
            <a:ext cx="205177" cy="276066"/>
            <a:chOff x="4929875" y="2065025"/>
            <a:chExt cx="49625" cy="44025"/>
          </a:xfrm>
        </p:grpSpPr>
        <p:sp>
          <p:nvSpPr>
            <p:cNvPr id="14" name="Google Shape;3349;p56">
              <a:extLst>
                <a:ext uri="{FF2B5EF4-FFF2-40B4-BE49-F238E27FC236}">
                  <a16:creationId xmlns:a16="http://schemas.microsoft.com/office/drawing/2014/main" id="{690EBE9D-1F09-4773-802E-EF4C73859179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50;p56">
              <a:extLst>
                <a:ext uri="{FF2B5EF4-FFF2-40B4-BE49-F238E27FC236}">
                  <a16:creationId xmlns:a16="http://schemas.microsoft.com/office/drawing/2014/main" id="{F0A23524-1335-4D0A-8733-F3E117C4E6B8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3348;p56">
            <a:extLst>
              <a:ext uri="{FF2B5EF4-FFF2-40B4-BE49-F238E27FC236}">
                <a16:creationId xmlns:a16="http://schemas.microsoft.com/office/drawing/2014/main" id="{37A9F8A5-3F33-484A-9DB4-67E6AEB972FA}"/>
              </a:ext>
            </a:extLst>
          </p:cNvPr>
          <p:cNvGrpSpPr/>
          <p:nvPr/>
        </p:nvGrpSpPr>
        <p:grpSpPr>
          <a:xfrm>
            <a:off x="1021388" y="3932267"/>
            <a:ext cx="205177" cy="276066"/>
            <a:chOff x="4929875" y="2065025"/>
            <a:chExt cx="49625" cy="44025"/>
          </a:xfrm>
        </p:grpSpPr>
        <p:sp>
          <p:nvSpPr>
            <p:cNvPr id="17" name="Google Shape;3349;p56">
              <a:extLst>
                <a:ext uri="{FF2B5EF4-FFF2-40B4-BE49-F238E27FC236}">
                  <a16:creationId xmlns:a16="http://schemas.microsoft.com/office/drawing/2014/main" id="{48EF3CCE-25FD-4F01-BBBD-17097F9F14F0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50;p56">
              <a:extLst>
                <a:ext uri="{FF2B5EF4-FFF2-40B4-BE49-F238E27FC236}">
                  <a16:creationId xmlns:a16="http://schemas.microsoft.com/office/drawing/2014/main" id="{D15E0B05-2B31-4692-A60D-0918337F1AE6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3348;p56">
            <a:extLst>
              <a:ext uri="{FF2B5EF4-FFF2-40B4-BE49-F238E27FC236}">
                <a16:creationId xmlns:a16="http://schemas.microsoft.com/office/drawing/2014/main" id="{FD79940A-4961-4F2F-A475-41F9EC5F04EB}"/>
              </a:ext>
            </a:extLst>
          </p:cNvPr>
          <p:cNvGrpSpPr/>
          <p:nvPr/>
        </p:nvGrpSpPr>
        <p:grpSpPr>
          <a:xfrm>
            <a:off x="1051085" y="4485266"/>
            <a:ext cx="205177" cy="276066"/>
            <a:chOff x="4929875" y="2065025"/>
            <a:chExt cx="49625" cy="44025"/>
          </a:xfrm>
        </p:grpSpPr>
        <p:sp>
          <p:nvSpPr>
            <p:cNvPr id="20" name="Google Shape;3349;p56">
              <a:extLst>
                <a:ext uri="{FF2B5EF4-FFF2-40B4-BE49-F238E27FC236}">
                  <a16:creationId xmlns:a16="http://schemas.microsoft.com/office/drawing/2014/main" id="{0975FEC1-EB31-46A8-8736-7B6F277F80ED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50;p56">
              <a:extLst>
                <a:ext uri="{FF2B5EF4-FFF2-40B4-BE49-F238E27FC236}">
                  <a16:creationId xmlns:a16="http://schemas.microsoft.com/office/drawing/2014/main" id="{8FAF29AC-FA41-47D9-B961-C5B0DB69C248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348;p56">
            <a:extLst>
              <a:ext uri="{FF2B5EF4-FFF2-40B4-BE49-F238E27FC236}">
                <a16:creationId xmlns:a16="http://schemas.microsoft.com/office/drawing/2014/main" id="{F9AF1DB2-F037-4313-8992-A6809B945C84}"/>
              </a:ext>
            </a:extLst>
          </p:cNvPr>
          <p:cNvGrpSpPr/>
          <p:nvPr/>
        </p:nvGrpSpPr>
        <p:grpSpPr>
          <a:xfrm>
            <a:off x="1082218" y="5082416"/>
            <a:ext cx="205177" cy="276066"/>
            <a:chOff x="4929875" y="2065025"/>
            <a:chExt cx="49625" cy="44025"/>
          </a:xfrm>
        </p:grpSpPr>
        <p:sp>
          <p:nvSpPr>
            <p:cNvPr id="23" name="Google Shape;3349;p56">
              <a:extLst>
                <a:ext uri="{FF2B5EF4-FFF2-40B4-BE49-F238E27FC236}">
                  <a16:creationId xmlns:a16="http://schemas.microsoft.com/office/drawing/2014/main" id="{CFB347FE-E6F3-41E9-B8F2-2F157CB04232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50;p56">
              <a:extLst>
                <a:ext uri="{FF2B5EF4-FFF2-40B4-BE49-F238E27FC236}">
                  <a16:creationId xmlns:a16="http://schemas.microsoft.com/office/drawing/2014/main" id="{63A39406-B064-4556-992B-ECC721CF27EC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3348;p56">
            <a:extLst>
              <a:ext uri="{FF2B5EF4-FFF2-40B4-BE49-F238E27FC236}">
                <a16:creationId xmlns:a16="http://schemas.microsoft.com/office/drawing/2014/main" id="{59617D37-02C6-4259-94B3-BD8C0B01A300}"/>
              </a:ext>
            </a:extLst>
          </p:cNvPr>
          <p:cNvGrpSpPr/>
          <p:nvPr/>
        </p:nvGrpSpPr>
        <p:grpSpPr>
          <a:xfrm>
            <a:off x="1067331" y="5574806"/>
            <a:ext cx="205177" cy="276066"/>
            <a:chOff x="4929875" y="2065025"/>
            <a:chExt cx="49625" cy="44025"/>
          </a:xfrm>
        </p:grpSpPr>
        <p:sp>
          <p:nvSpPr>
            <p:cNvPr id="26" name="Google Shape;3349;p56">
              <a:extLst>
                <a:ext uri="{FF2B5EF4-FFF2-40B4-BE49-F238E27FC236}">
                  <a16:creationId xmlns:a16="http://schemas.microsoft.com/office/drawing/2014/main" id="{D10914DE-F342-4B1A-8B24-20C195727CB6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50;p56">
              <a:extLst>
                <a:ext uri="{FF2B5EF4-FFF2-40B4-BE49-F238E27FC236}">
                  <a16:creationId xmlns:a16="http://schemas.microsoft.com/office/drawing/2014/main" id="{609543A8-C3EB-4DFE-A1EA-7140E73A0711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5738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0025" y="1380020"/>
            <a:ext cx="8463186" cy="457561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Materiais e Métodos</a:t>
            </a:r>
          </a:p>
          <a:p>
            <a:pPr algn="l">
              <a:spcBef>
                <a:spcPts val="0"/>
              </a:spcBef>
            </a:pPr>
            <a:endParaRPr lang="pt-BR" sz="2000" b="1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pt-BR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     Avaliação de satisfação de alunos e professores</a:t>
            </a:r>
            <a:endParaRPr lang="pt-BR" sz="2000" dirty="0">
              <a:solidFill>
                <a:schemeClr val="tx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l">
              <a:spcBef>
                <a:spcPts val="0"/>
              </a:spcBef>
            </a:pPr>
            <a:endParaRPr lang="pt-BR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</a:endParaRPr>
          </a:p>
        </p:txBody>
      </p:sp>
      <p:grpSp>
        <p:nvGrpSpPr>
          <p:cNvPr id="4" name="Google Shape;3432;p56">
            <a:extLst>
              <a:ext uri="{FF2B5EF4-FFF2-40B4-BE49-F238E27FC236}">
                <a16:creationId xmlns:a16="http://schemas.microsoft.com/office/drawing/2014/main" id="{BCC69104-A14C-48A6-A29B-AFE6B60D66AB}"/>
              </a:ext>
            </a:extLst>
          </p:cNvPr>
          <p:cNvGrpSpPr/>
          <p:nvPr/>
        </p:nvGrpSpPr>
        <p:grpSpPr>
          <a:xfrm>
            <a:off x="523959" y="2032127"/>
            <a:ext cx="178498" cy="242983"/>
            <a:chOff x="5037700" y="2430325"/>
            <a:chExt cx="75950" cy="65850"/>
          </a:xfrm>
        </p:grpSpPr>
        <p:sp>
          <p:nvSpPr>
            <p:cNvPr id="5" name="Google Shape;3433;p56">
              <a:extLst>
                <a:ext uri="{FF2B5EF4-FFF2-40B4-BE49-F238E27FC236}">
                  <a16:creationId xmlns:a16="http://schemas.microsoft.com/office/drawing/2014/main" id="{B29C0EB6-B01A-4C8C-A312-FEC38DC71156}"/>
                </a:ext>
              </a:extLst>
            </p:cNvPr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434;p56">
              <a:extLst>
                <a:ext uri="{FF2B5EF4-FFF2-40B4-BE49-F238E27FC236}">
                  <a16:creationId xmlns:a16="http://schemas.microsoft.com/office/drawing/2014/main" id="{3E1E7DA1-8134-41CF-93E3-14BFB9B2163F}"/>
                </a:ext>
              </a:extLst>
            </p:cNvPr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" name="Imagem 23">
            <a:extLst>
              <a:ext uri="{FF2B5EF4-FFF2-40B4-BE49-F238E27FC236}">
                <a16:creationId xmlns:a16="http://schemas.microsoft.com/office/drawing/2014/main" id="{9821DE7E-C0C1-4320-850C-38B9DB36E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97" t="28246" r="25544" b="10163"/>
          <a:stretch/>
        </p:blipFill>
        <p:spPr>
          <a:xfrm>
            <a:off x="1830513" y="2455333"/>
            <a:ext cx="5482974" cy="38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204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2504</TotalTime>
  <Words>719</Words>
  <Application>Microsoft Office PowerPoint</Application>
  <PresentationFormat>Apresentação na tela (4:3)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Leelawadee UI</vt:lpstr>
      <vt:lpstr>Tema do Office</vt:lpstr>
      <vt:lpstr>UNIVERSO DOS SUPER-HERÓIS COMO FERRAMENTA DE COMUNICAÇÃO NA EDUCAÇÃO AMBIENTAL EM SANEAMENTO BÁSICO Uma experiência exitosa do SAAE Itaúna-MG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Marina Souza Nicácio Parreiras</cp:lastModifiedBy>
  <cp:revision>10</cp:revision>
  <dcterms:created xsi:type="dcterms:W3CDTF">2022-04-25T15:52:50Z</dcterms:created>
  <dcterms:modified xsi:type="dcterms:W3CDTF">2022-05-11T16:08:58Z</dcterms:modified>
</cp:coreProperties>
</file>