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79" r:id="rId4"/>
    <p:sldId id="295" r:id="rId5"/>
    <p:sldId id="305" r:id="rId6"/>
    <p:sldId id="304" r:id="rId7"/>
    <p:sldId id="307" r:id="rId8"/>
    <p:sldId id="308" r:id="rId9"/>
    <p:sldId id="313" r:id="rId10"/>
    <p:sldId id="314" r:id="rId11"/>
    <p:sldId id="315" r:id="rId12"/>
    <p:sldId id="317" r:id="rId13"/>
    <p:sldId id="318" r:id="rId14"/>
    <p:sldId id="316" r:id="rId15"/>
    <p:sldId id="292" r:id="rId16"/>
    <p:sldId id="29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1" autoAdjust="0"/>
    <p:restoredTop sz="94638" autoAdjust="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3048" y="-12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rainier.pedraca@funasa.gov.br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rainier.pedraca@funasa.gov.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endParaRPr lang="pt-BR" sz="2000" b="1" dirty="0" smtClean="0">
            <a:solidFill>
              <a:srgbClr val="0000CC"/>
            </a:solidFill>
          </a:endParaRPr>
        </a:p>
        <a:p>
          <a:pPr algn="ctr" rtl="0"/>
          <a:r>
            <a:rPr lang="pt-BR" sz="2000" b="1" dirty="0" smtClean="0">
              <a:solidFill>
                <a:srgbClr val="0000CC"/>
              </a:solidFill>
              <a:latin typeface="+mn-lt"/>
            </a:rPr>
            <a:t>MANANCIAIS DE ABASTECIMENTO PÚBLICO DOS MUNICÍPIOS DA CALHA DO RIO SOLIMÕES-AMAZONAS: PRINCIPAIS CARACTERÍSTICAS</a:t>
          </a:r>
        </a:p>
        <a:p>
          <a:pPr algn="ctr"/>
          <a:r>
            <a:rPr lang="pt-BR" sz="2000" dirty="0" smtClean="0">
              <a:solidFill>
                <a:srgbClr val="0000CC"/>
              </a:solidFill>
              <a:latin typeface="+mn-lt"/>
              <a:cs typeface="Times New Roman" pitchFamily="18" charset="0"/>
            </a:rPr>
            <a:t>Autor: Rainier Pedraça de Azevedo</a:t>
          </a:r>
        </a:p>
        <a:p>
          <a:pPr algn="ctr"/>
          <a:endParaRPr lang="pt-BR" sz="2000" dirty="0" smtClean="0">
            <a:solidFill>
              <a:srgbClr val="0000CC"/>
            </a:solidFill>
            <a:cs typeface="Times New Roman" pitchFamily="18" charset="0"/>
          </a:endParaRPr>
        </a:p>
        <a:p>
          <a:pPr algn="just" rtl="0"/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254157" custLinFactNeighborY="-1431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BB30D6-39C0-4560-9162-F8E1A889D0BA}" type="presOf" srcId="{868759D2-B37F-4A03-B004-83873B2AB1B1}" destId="{9EB68CC8-0C9C-4B27-8BCF-49492EF37AC7}" srcOrd="0" destOrd="0" presId="urn:microsoft.com/office/officeart/2005/8/layout/vList2"/>
    <dgm:cxn modelId="{73A74CBD-4F05-4620-BC12-F7AB5305F924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F32D29D2-DEF9-4F82-9570-6DBA02414918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pt-BR" sz="2000" b="1" dirty="0" smtClean="0">
              <a:solidFill>
                <a:srgbClr val="0000CC"/>
              </a:solidFill>
            </a:rPr>
            <a:t>XX Exposição de Experiências Municipais de Saneamento </a:t>
          </a:r>
          <a:br>
            <a:rPr lang="pt-BR" sz="2000" b="1" dirty="0" smtClean="0">
              <a:solidFill>
                <a:srgbClr val="0000CC"/>
              </a:solidFill>
            </a:rPr>
          </a:br>
          <a:endParaRPr lang="pt-BR" sz="2000" b="1" dirty="0" smtClean="0">
            <a:solidFill>
              <a:srgbClr val="0000CC"/>
            </a:solidFill>
          </a:endParaRPr>
        </a:p>
        <a:p>
          <a:pPr algn="ctr" rtl="0"/>
          <a:r>
            <a:rPr lang="pt-BR" sz="2000" b="1" dirty="0" smtClean="0">
              <a:solidFill>
                <a:srgbClr val="0000CC"/>
              </a:solidFill>
            </a:rPr>
            <a:t>16 a 19 de maio de 2015</a:t>
          </a:r>
        </a:p>
        <a:p>
          <a:pPr algn="ctr" rtl="0"/>
          <a:r>
            <a:rPr lang="pt-BR" sz="2000" b="1" dirty="0" smtClean="0">
              <a:solidFill>
                <a:srgbClr val="0000CC"/>
              </a:solidFill>
            </a:rPr>
            <a:t/>
          </a:r>
          <a:br>
            <a:rPr lang="pt-BR" sz="2000" b="1" dirty="0" smtClean="0">
              <a:solidFill>
                <a:srgbClr val="0000CC"/>
              </a:solidFill>
            </a:rPr>
          </a:br>
          <a:r>
            <a:rPr lang="pt-BR" sz="2000" b="1" dirty="0" smtClean="0">
              <a:solidFill>
                <a:srgbClr val="0000CC"/>
              </a:solidFill>
            </a:rPr>
            <a:t> Jaraguá do Sul / SC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450611" custLinFactY="-390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8A7553-D34C-4A61-8543-805938825550}" type="presOf" srcId="{4D7F4DCC-3AF5-4D8F-A7F9-A9DFF77CBE0F}" destId="{7B4A213F-348E-47F2-802D-6C12A141ABC5}" srcOrd="0" destOrd="0" presId="urn:microsoft.com/office/officeart/2005/8/layout/vList2"/>
    <dgm:cxn modelId="{8582977B-0293-4B69-BF61-EE134CAE74BC}" type="presOf" srcId="{868759D2-B37F-4A03-B004-83873B2AB1B1}" destId="{9EB68CC8-0C9C-4B27-8BCF-49492EF37AC7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505EFE6D-D86F-42F3-89B5-67F1241E9BCC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Mananciais são reservas hídricas ou fontes que podem ser utilizadas no abastecimento de água. De maneira geral, quanto à origem, podem ser classificados em manancial superficial e subterrâneo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No estado do Amazonas, tanto o manancial superficial como o subterrâneo são utilizados no abastecimento público de água e, muitos são ou estão inadequados para essa finalidade.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D04EA5AF-E2BD-4FA2-B4FB-9EDFDF0913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>
              <a:solidFill>
                <a:schemeClr val="tx1"/>
              </a:solidFill>
            </a:rPr>
            <a:t>O objetivo deste trabalho é i</a:t>
          </a:r>
          <a:r>
            <a:rPr lang="pt-BR" sz="2000" dirty="0" smtClean="0">
              <a:solidFill>
                <a:schemeClr val="tx1"/>
              </a:solidFill>
              <a:latin typeface="Arial Narrow" pitchFamily="34" charset="0"/>
            </a:rPr>
            <a:t>dentificar e descrever as principais características dos mananciais utilizados para o abastecimento público de água nas sedes dos municípios margeados pela calha do rio Solimões-Amazonas no estado do Amazonas.</a:t>
          </a:r>
          <a:endParaRPr lang="pt-BR" sz="2000" dirty="0">
            <a:solidFill>
              <a:schemeClr val="tx1"/>
            </a:solidFill>
          </a:endParaRPr>
        </a:p>
      </dgm:t>
    </dgm:pt>
    <dgm:pt modelId="{59ACE121-091C-4EDF-BCF3-F65902B98D65}" type="parTrans" cxnId="{D72DAC9D-B9A6-4FD6-8C46-E3F0ABA25231}">
      <dgm:prSet/>
      <dgm:spPr/>
      <dgm:t>
        <a:bodyPr/>
        <a:lstStyle/>
        <a:p>
          <a:endParaRPr lang="pt-BR"/>
        </a:p>
      </dgm:t>
    </dgm:pt>
    <dgm:pt modelId="{8EB8379E-FC8C-4933-8D0E-F1E225C9F1EF}" type="sibTrans" cxnId="{D72DAC9D-B9A6-4FD6-8C46-E3F0ABA25231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3" custScaleY="69809" custLinFactY="-14864" custLinFactNeighborX="6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3" custScaleY="76833" custLinFactNeighborX="125" custLinFactNeighborY="-246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CAE720-5970-47FF-90E7-72D0AD24F17B}" type="pres">
      <dgm:prSet presAssocID="{F5EF3CCA-2024-4FE9-BAFD-89BAAA1E1496}" presName="spacer" presStyleCnt="0"/>
      <dgm:spPr/>
    </dgm:pt>
    <dgm:pt modelId="{7824602B-E8BF-4810-A36D-BFA97F18657E}" type="pres">
      <dgm:prSet presAssocID="{D04EA5AF-E2BD-4FA2-B4FB-9EDFDF09131E}" presName="parentText" presStyleLbl="node1" presStyleIdx="2" presStyleCnt="3" custScaleY="92549" custLinFactY="85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2DAC9D-B9A6-4FD6-8C46-E3F0ABA25231}" srcId="{4D7F4DCC-3AF5-4D8F-A7F9-A9DFF77CBE0F}" destId="{D04EA5AF-E2BD-4FA2-B4FB-9EDFDF09131E}" srcOrd="2" destOrd="0" parTransId="{59ACE121-091C-4EDF-BCF3-F65902B98D65}" sibTransId="{8EB8379E-FC8C-4933-8D0E-F1E225C9F1EF}"/>
    <dgm:cxn modelId="{D7E93AD2-F2F5-415E-9BE2-70509FE64B36}" type="presOf" srcId="{D04EA5AF-E2BD-4FA2-B4FB-9EDFDF09131E}" destId="{7824602B-E8BF-4810-A36D-BFA97F18657E}" srcOrd="0" destOrd="0" presId="urn:microsoft.com/office/officeart/2005/8/layout/vList2"/>
    <dgm:cxn modelId="{958946E1-D7D8-4F98-9957-BC5818039C86}" type="presOf" srcId="{DE5254B6-2D66-40A2-8C43-9B92F822BDD9}" destId="{6EBC22C2-F572-4C85-91CD-67D42B96052B}" srcOrd="0" destOrd="0" presId="urn:microsoft.com/office/officeart/2005/8/layout/vList2"/>
    <dgm:cxn modelId="{2E22CD7D-5767-4077-921F-113C30DF2E69}" type="presOf" srcId="{4D7F4DCC-3AF5-4D8F-A7F9-A9DFF77CBE0F}" destId="{7B4A213F-348E-47F2-802D-6C12A141ABC5}" srcOrd="0" destOrd="0" presId="urn:microsoft.com/office/officeart/2005/8/layout/vList2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D20EDFAE-CF7B-4369-ABB1-26D937FA8D35}" type="presOf" srcId="{868759D2-B37F-4A03-B004-83873B2AB1B1}" destId="{9EB68CC8-0C9C-4B27-8BCF-49492EF37AC7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194AAABF-8FC3-4254-8707-7663EC9D0399}" type="presParOf" srcId="{7B4A213F-348E-47F2-802D-6C12A141ABC5}" destId="{9EB68CC8-0C9C-4B27-8BCF-49492EF37AC7}" srcOrd="0" destOrd="0" presId="urn:microsoft.com/office/officeart/2005/8/layout/vList2"/>
    <dgm:cxn modelId="{D98E993A-89C9-4D82-8456-2337DA273CA3}" type="presParOf" srcId="{7B4A213F-348E-47F2-802D-6C12A141ABC5}" destId="{43A32FD5-8AFB-41C9-B597-BFD1CAF29AFA}" srcOrd="1" destOrd="0" presId="urn:microsoft.com/office/officeart/2005/8/layout/vList2"/>
    <dgm:cxn modelId="{FF9575F6-9BB4-4723-878F-946CE09B3C91}" type="presParOf" srcId="{7B4A213F-348E-47F2-802D-6C12A141ABC5}" destId="{6EBC22C2-F572-4C85-91CD-67D42B96052B}" srcOrd="2" destOrd="0" presId="urn:microsoft.com/office/officeart/2005/8/layout/vList2"/>
    <dgm:cxn modelId="{08C459BE-8291-4064-B465-0148945FFEF1}" type="presParOf" srcId="{7B4A213F-348E-47F2-802D-6C12A141ABC5}" destId="{31CAE720-5970-47FF-90E7-72D0AD24F17B}" srcOrd="3" destOrd="0" presId="urn:microsoft.com/office/officeart/2005/8/layout/vList2"/>
    <dgm:cxn modelId="{4CDBE245-E63F-47EB-81E0-A8575BB18131}" type="presParOf" srcId="{7B4A213F-348E-47F2-802D-6C12A141ABC5}" destId="{7824602B-E8BF-4810-A36D-BFA97F1865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1800" dirty="0" smtClean="0">
              <a:latin typeface="Arial Narrow" pitchFamily="34" charset="0"/>
            </a:rPr>
            <a:t>O rio Solimões-Amazonas corta todo o Estado do Amazonas no sentido oeste-leste. Ao entrar no Brasil vindo do Peru recebe o nome de rio Solimões, quando encontra com o rio Negro em Manaus passa a ser denominado de rio Amazonas.</a:t>
          </a:r>
          <a:endParaRPr lang="pt-BR" sz="1800" dirty="0">
            <a:latin typeface="Arial Narrow" pitchFamily="34" charset="0"/>
          </a:endParaRPr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1800" dirty="0" smtClean="0">
              <a:latin typeface="Arial Narrow" pitchFamily="34" charset="0"/>
            </a:rPr>
            <a:t>Síntese das informações levantadas pela Fundação Nacional de Saúde (Funasa) e outras instituições no período de 2006 a 2016, sobre a caracterização dos mananciais.</a:t>
          </a:r>
          <a:endParaRPr lang="pt-BR" sz="1800" dirty="0">
            <a:latin typeface="Arial Narrow" pitchFamily="34" charset="0"/>
          </a:endParaRPr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D04EA5AF-E2BD-4FA2-B4FB-9EDFDF0913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1800" dirty="0" smtClean="0">
              <a:latin typeface="Arial Narrow" pitchFamily="34" charset="0"/>
            </a:rPr>
            <a:t>Realização de visitas técnicas e pesquisa bibliográfica (planos municipais de saneamento básico, projetos de sistemas de abastecimento de água, relatórios técnicos, livros, revistas especializadas e outros).</a:t>
          </a:r>
          <a:endParaRPr lang="pt-BR" sz="1800" dirty="0">
            <a:solidFill>
              <a:srgbClr val="FF0000"/>
            </a:solidFill>
            <a:latin typeface="Arial Narrow" pitchFamily="34" charset="0"/>
          </a:endParaRPr>
        </a:p>
      </dgm:t>
    </dgm:pt>
    <dgm:pt modelId="{59ACE121-091C-4EDF-BCF3-F65902B98D65}" type="parTrans" cxnId="{D72DAC9D-B9A6-4FD6-8C46-E3F0ABA25231}">
      <dgm:prSet/>
      <dgm:spPr/>
      <dgm:t>
        <a:bodyPr/>
        <a:lstStyle/>
        <a:p>
          <a:endParaRPr lang="pt-BR"/>
        </a:p>
      </dgm:t>
    </dgm:pt>
    <dgm:pt modelId="{8EB8379E-FC8C-4933-8D0E-F1E225C9F1EF}" type="sibTrans" cxnId="{D72DAC9D-B9A6-4FD6-8C46-E3F0ABA25231}">
      <dgm:prSet/>
      <dgm:spPr/>
      <dgm:t>
        <a:bodyPr/>
        <a:lstStyle/>
        <a:p>
          <a:endParaRPr lang="pt-BR"/>
        </a:p>
      </dgm:t>
    </dgm:pt>
    <dgm:pt modelId="{84451D6D-DF6A-489C-881F-BCCDFDB2EE3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1800" dirty="0" smtClean="0">
              <a:latin typeface="Arial Narrow" pitchFamily="34" charset="0"/>
            </a:rPr>
            <a:t>Seguiu-se o fluxo do rio iniciando pela cidade de Tabatinga (fronteira com a Colômbia e Peru), finalizando na cidade de Parintins (divisa com o Pará). Considerou-se todas as 22 cidades que se encontravam numa distância média de até 10 km da margem do rio e não foi considerada a cidade de Manaus</a:t>
          </a:r>
          <a:r>
            <a:rPr lang="pt-BR" sz="1800" dirty="0" smtClean="0"/>
            <a:t>.</a:t>
          </a:r>
          <a:endParaRPr lang="pt-BR" sz="1800" dirty="0"/>
        </a:p>
      </dgm:t>
    </dgm:pt>
    <dgm:pt modelId="{B18C2DD8-82AE-4617-916E-2921DC967789}" type="parTrans" cxnId="{767D15BE-E9A9-4037-A4A2-818B40E17B4C}">
      <dgm:prSet/>
      <dgm:spPr/>
      <dgm:t>
        <a:bodyPr/>
        <a:lstStyle/>
        <a:p>
          <a:endParaRPr lang="pt-BR"/>
        </a:p>
      </dgm:t>
    </dgm:pt>
    <dgm:pt modelId="{977509EE-D48E-4D9F-93A0-74CAE7FF74DC}" type="sibTrans" cxnId="{767D15BE-E9A9-4037-A4A2-818B40E17B4C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4" custScaleY="85224" custLinFactY="-14864" custLinFactNeighborX="6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4" custScaleY="64459" custLinFactNeighborY="-778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CAE720-5970-47FF-90E7-72D0AD24F17B}" type="pres">
      <dgm:prSet presAssocID="{F5EF3CCA-2024-4FE9-BAFD-89BAAA1E1496}" presName="spacer" presStyleCnt="0"/>
      <dgm:spPr/>
    </dgm:pt>
    <dgm:pt modelId="{7824602B-E8BF-4810-A36D-BFA97F18657E}" type="pres">
      <dgm:prSet presAssocID="{D04EA5AF-E2BD-4FA2-B4FB-9EDFDF09131E}" presName="parentText" presStyleLbl="node1" presStyleIdx="2" presStyleCnt="4" custScaleY="68738" custLinFactNeighborY="-487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28C3E-039D-4A79-A31C-48D7E0A4C9DE}" type="pres">
      <dgm:prSet presAssocID="{8EB8379E-FC8C-4933-8D0E-F1E225C9F1EF}" presName="spacer" presStyleCnt="0"/>
      <dgm:spPr/>
    </dgm:pt>
    <dgm:pt modelId="{40FB6048-53D2-4E65-AA55-BD4E33D59736}" type="pres">
      <dgm:prSet presAssocID="{84451D6D-DF6A-489C-881F-BCCDFDB2EE3F}" presName="parentText" presStyleLbl="node1" presStyleIdx="3" presStyleCnt="4" custScaleY="103148" custLinFactNeighborY="8750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4EB57A-4D5E-485D-9173-0D3BB2B839F8}" type="presOf" srcId="{DE5254B6-2D66-40A2-8C43-9B92F822BDD9}" destId="{6EBC22C2-F572-4C85-91CD-67D42B96052B}" srcOrd="0" destOrd="0" presId="urn:microsoft.com/office/officeart/2005/8/layout/vList2"/>
    <dgm:cxn modelId="{D72DAC9D-B9A6-4FD6-8C46-E3F0ABA25231}" srcId="{4D7F4DCC-3AF5-4D8F-A7F9-A9DFF77CBE0F}" destId="{D04EA5AF-E2BD-4FA2-B4FB-9EDFDF09131E}" srcOrd="2" destOrd="0" parTransId="{59ACE121-091C-4EDF-BCF3-F65902B98D65}" sibTransId="{8EB8379E-FC8C-4933-8D0E-F1E225C9F1EF}"/>
    <dgm:cxn modelId="{C5116A97-A257-42E1-9A59-CF199DCF04C7}" type="presOf" srcId="{868759D2-B37F-4A03-B004-83873B2AB1B1}" destId="{9EB68CC8-0C9C-4B27-8BCF-49492EF37AC7}" srcOrd="0" destOrd="0" presId="urn:microsoft.com/office/officeart/2005/8/layout/vList2"/>
    <dgm:cxn modelId="{767D15BE-E9A9-4037-A4A2-818B40E17B4C}" srcId="{4D7F4DCC-3AF5-4D8F-A7F9-A9DFF77CBE0F}" destId="{84451D6D-DF6A-489C-881F-BCCDFDB2EE3F}" srcOrd="3" destOrd="0" parTransId="{B18C2DD8-82AE-4617-916E-2921DC967789}" sibTransId="{977509EE-D48E-4D9F-93A0-74CAE7FF74DC}"/>
    <dgm:cxn modelId="{6980033F-B38A-4A3F-9D4C-617E4C046960}" type="presOf" srcId="{84451D6D-DF6A-489C-881F-BCCDFDB2EE3F}" destId="{40FB6048-53D2-4E65-AA55-BD4E33D59736}" srcOrd="0" destOrd="0" presId="urn:microsoft.com/office/officeart/2005/8/layout/vList2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AA428895-139F-4FDF-BA35-73206141CB26}" type="presOf" srcId="{D04EA5AF-E2BD-4FA2-B4FB-9EDFDF09131E}" destId="{7824602B-E8BF-4810-A36D-BFA97F18657E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B4E5B4C1-7439-4B0B-9A0F-E380D2207502}" type="presOf" srcId="{4D7F4DCC-3AF5-4D8F-A7F9-A9DFF77CBE0F}" destId="{7B4A213F-348E-47F2-802D-6C12A141ABC5}" srcOrd="0" destOrd="0" presId="urn:microsoft.com/office/officeart/2005/8/layout/vList2"/>
    <dgm:cxn modelId="{FE7833D4-096B-4BA2-845E-7D6CF7B02D0D}" type="presParOf" srcId="{7B4A213F-348E-47F2-802D-6C12A141ABC5}" destId="{9EB68CC8-0C9C-4B27-8BCF-49492EF37AC7}" srcOrd="0" destOrd="0" presId="urn:microsoft.com/office/officeart/2005/8/layout/vList2"/>
    <dgm:cxn modelId="{5D842E5D-5427-4AE2-9E22-0DAA65A96C73}" type="presParOf" srcId="{7B4A213F-348E-47F2-802D-6C12A141ABC5}" destId="{43A32FD5-8AFB-41C9-B597-BFD1CAF29AFA}" srcOrd="1" destOrd="0" presId="urn:microsoft.com/office/officeart/2005/8/layout/vList2"/>
    <dgm:cxn modelId="{8A2ED725-85EC-45A5-BD15-0BC80F6312D6}" type="presParOf" srcId="{7B4A213F-348E-47F2-802D-6C12A141ABC5}" destId="{6EBC22C2-F572-4C85-91CD-67D42B96052B}" srcOrd="2" destOrd="0" presId="urn:microsoft.com/office/officeart/2005/8/layout/vList2"/>
    <dgm:cxn modelId="{60205FFB-B178-4C41-B857-98E9B538132D}" type="presParOf" srcId="{7B4A213F-348E-47F2-802D-6C12A141ABC5}" destId="{31CAE720-5970-47FF-90E7-72D0AD24F17B}" srcOrd="3" destOrd="0" presId="urn:microsoft.com/office/officeart/2005/8/layout/vList2"/>
    <dgm:cxn modelId="{72EBE328-2C93-436F-8601-0FEE8804BCF7}" type="presParOf" srcId="{7B4A213F-348E-47F2-802D-6C12A141ABC5}" destId="{7824602B-E8BF-4810-A36D-BFA97F18657E}" srcOrd="4" destOrd="0" presId="urn:microsoft.com/office/officeart/2005/8/layout/vList2"/>
    <dgm:cxn modelId="{CCDBF65C-2B83-4440-AFF3-847B58A71C6D}" type="presParOf" srcId="{7B4A213F-348E-47F2-802D-6C12A141ABC5}" destId="{B9328C3E-039D-4A79-A31C-48D7E0A4C9DE}" srcOrd="5" destOrd="0" presId="urn:microsoft.com/office/officeart/2005/8/layout/vList2"/>
    <dgm:cxn modelId="{37D0FD9B-4E6D-41D0-93B9-07C44044C44E}" type="presParOf" srcId="{7B4A213F-348E-47F2-802D-6C12A141ABC5}" destId="{40FB6048-53D2-4E65-AA55-BD4E33D597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b="1" dirty="0" smtClean="0">
              <a:solidFill>
                <a:schemeClr val="tx1"/>
              </a:solidFill>
              <a:latin typeface="+mn-lt"/>
              <a:cs typeface="Arial" charset="0"/>
            </a:rPr>
            <a:t>CONTATOS</a:t>
          </a:r>
          <a:endParaRPr lang="pt-BR" sz="20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just"/>
          <a:endParaRPr lang="pt-BR" sz="2000" b="1" dirty="0" smtClean="0">
            <a:solidFill>
              <a:srgbClr val="0000CC"/>
            </a:solidFill>
            <a:latin typeface="+mn-lt"/>
          </a:endParaRPr>
        </a:p>
        <a:p>
          <a:pPr algn="just"/>
          <a:r>
            <a:rPr lang="pt-BR" sz="2000" b="1" dirty="0" err="1" smtClean="0">
              <a:solidFill>
                <a:srgbClr val="0000CC"/>
              </a:solidFill>
              <a:latin typeface="+mn-lt"/>
            </a:rPr>
            <a:t>Rainier</a:t>
          </a:r>
          <a:r>
            <a:rPr lang="pt-BR" sz="2000" b="1" dirty="0" smtClean="0">
              <a:solidFill>
                <a:srgbClr val="0000CC"/>
              </a:solidFill>
              <a:latin typeface="+mn-lt"/>
            </a:rPr>
            <a:t> </a:t>
          </a:r>
          <a:r>
            <a:rPr lang="pt-BR" sz="2000" b="1" dirty="0" err="1" smtClean="0">
              <a:solidFill>
                <a:srgbClr val="0000CC"/>
              </a:solidFill>
              <a:latin typeface="+mn-lt"/>
            </a:rPr>
            <a:t>Pedraça</a:t>
          </a:r>
          <a:r>
            <a:rPr lang="pt-BR" sz="2000" b="1" dirty="0" smtClean="0">
              <a:solidFill>
                <a:srgbClr val="0000CC"/>
              </a:solidFill>
              <a:latin typeface="+mn-lt"/>
            </a:rPr>
            <a:t> de Azevedo</a:t>
          </a:r>
        </a:p>
        <a:p>
          <a:pPr algn="just"/>
          <a:r>
            <a:rPr lang="pt-BR" sz="2000" dirty="0" smtClean="0">
              <a:solidFill>
                <a:schemeClr val="tx1"/>
              </a:solidFill>
              <a:latin typeface="+mn-lt"/>
            </a:rPr>
            <a:t>Endereço: Rua Oswaldo Cruz, 51 - Glória - Manaus - AM - CEP: 69027-000 </a:t>
          </a:r>
          <a:r>
            <a:rPr lang="pt-BR" sz="2000" dirty="0" err="1" smtClean="0">
              <a:solidFill>
                <a:schemeClr val="tx1"/>
              </a:solidFill>
              <a:latin typeface="+mn-lt"/>
            </a:rPr>
            <a:t>Tel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: 92-3301-4134 - e-mail: </a:t>
          </a:r>
          <a:r>
            <a:rPr lang="pt-BR" sz="2000" dirty="0" smtClean="0">
              <a:solidFill>
                <a:schemeClr val="tx1"/>
              </a:solidFill>
              <a:latin typeface="+mn-lt"/>
              <a:hlinkClick xmlns:r="http://schemas.openxmlformats.org/officeDocument/2006/relationships" r:id="rId1"/>
            </a:rPr>
            <a:t>rainier.pedraca@funasa.gov.br</a:t>
          </a:r>
          <a:endParaRPr lang="pt-BR" sz="2000" dirty="0" smtClean="0">
            <a:solidFill>
              <a:schemeClr val="tx1"/>
            </a:solidFill>
            <a:latin typeface="+mn-lt"/>
          </a:endParaRPr>
        </a:p>
        <a:p>
          <a:pPr algn="just"/>
          <a:endParaRPr lang="pt-BR" sz="2000" dirty="0" smtClean="0">
            <a:solidFill>
              <a:schemeClr val="tx1"/>
            </a:solidFill>
            <a:latin typeface="+mn-lt"/>
          </a:endParaRPr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503323" custLinFactNeighborY="-608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C89F21-5812-4222-B607-2D7D0A5EBE89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FEA0A10D-CFFD-48EA-BD8A-8B6CCCF15609}" type="presOf" srcId="{868759D2-B37F-4A03-B004-83873B2AB1B1}" destId="{9EB68CC8-0C9C-4B27-8BCF-49492EF37AC7}" srcOrd="0" destOrd="0" presId="urn:microsoft.com/office/officeart/2005/8/layout/vList2"/>
    <dgm:cxn modelId="{95AED075-7641-4DB2-B821-D14031FABC86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41565"/>
          <a:ext cx="7143800" cy="172302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rgbClr val="0000CC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  <a:latin typeface="+mn-lt"/>
            </a:rPr>
            <a:t>MANANCIAIS DE ABASTECIMENTO PÚBLICO DOS MUNICÍPIOS DA CALHA DO RIO SOLIMÕES-AMAZONAS: PRINCIPAIS CARACTERÍSTICAS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0000CC"/>
              </a:solidFill>
              <a:latin typeface="+mn-lt"/>
              <a:cs typeface="Times New Roman" pitchFamily="18" charset="0"/>
            </a:rPr>
            <a:t>Autor: Rainier Pedraça de Azevedo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solidFill>
              <a:srgbClr val="0000CC"/>
            </a:solidFill>
            <a:cs typeface="Times New Roman" pitchFamily="18" charset="0"/>
          </a:endParaRP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0" y="41565"/>
        <a:ext cx="7143800" cy="1723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5072098" cy="185557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>XX Exposição de Experiências Municipais de Saneamento </a:t>
          </a:r>
          <a:br>
            <a:rPr lang="pt-BR" sz="2000" b="1" kern="1200" dirty="0" smtClean="0">
              <a:solidFill>
                <a:srgbClr val="0000CC"/>
              </a:solidFill>
            </a:rPr>
          </a:br>
          <a:endParaRPr lang="pt-BR" sz="2000" b="1" kern="1200" dirty="0" smtClean="0">
            <a:solidFill>
              <a:srgbClr val="0000CC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>16 a 19 de maio de 2015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/>
          </a:r>
          <a:br>
            <a:rPr lang="pt-BR" sz="2000" b="1" kern="1200" dirty="0" smtClean="0">
              <a:solidFill>
                <a:srgbClr val="0000CC"/>
              </a:solidFill>
            </a:rPr>
          </a:br>
          <a:r>
            <a:rPr lang="pt-BR" sz="2000" b="1" kern="1200" dirty="0" smtClean="0">
              <a:solidFill>
                <a:srgbClr val="0000CC"/>
              </a:solidFill>
            </a:rPr>
            <a:t> Jaraguá do Sul / SC</a:t>
          </a:r>
          <a:endParaRPr lang="pt-BR" sz="2000" kern="1200" dirty="0"/>
        </a:p>
      </dsp:txBody>
      <dsp:txXfrm>
        <a:off x="0" y="0"/>
        <a:ext cx="5072098" cy="18555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31700"/>
          <a:ext cx="7570788" cy="96705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Mananciais são reservas hídricas ou fontes que podem ser utilizadas no abastecimento de água. De maneira geral, quanto à origem, podem ser classificados em manancial superficial e subterrâneo</a:t>
          </a:r>
          <a:endParaRPr lang="pt-BR" sz="2000" kern="1200" dirty="0"/>
        </a:p>
      </dsp:txBody>
      <dsp:txXfrm>
        <a:off x="0" y="31700"/>
        <a:ext cx="7570788" cy="967050"/>
      </dsp:txXfrm>
    </dsp:sp>
    <dsp:sp modelId="{6EBC22C2-F572-4C85-91CD-67D42B96052B}">
      <dsp:nvSpPr>
        <dsp:cNvPr id="0" name=""/>
        <dsp:cNvSpPr/>
      </dsp:nvSpPr>
      <dsp:spPr>
        <a:xfrm>
          <a:off x="0" y="1527851"/>
          <a:ext cx="7570788" cy="106435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No estado do Amazonas, tanto o manancial superficial como o subterrâneo são utilizados no abastecimento público de água e, muitos são ou estão inadequados para essa finalidade.</a:t>
          </a:r>
          <a:endParaRPr lang="pt-BR" sz="2000" kern="1200" dirty="0"/>
        </a:p>
      </dsp:txBody>
      <dsp:txXfrm>
        <a:off x="0" y="1527851"/>
        <a:ext cx="7570788" cy="1064352"/>
      </dsp:txXfrm>
    </dsp:sp>
    <dsp:sp modelId="{7824602B-E8BF-4810-A36D-BFA97F18657E}">
      <dsp:nvSpPr>
        <dsp:cNvPr id="0" name=""/>
        <dsp:cNvSpPr/>
      </dsp:nvSpPr>
      <dsp:spPr>
        <a:xfrm>
          <a:off x="0" y="3124081"/>
          <a:ext cx="7570788" cy="128206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O objetivo deste trabalho é i</a:t>
          </a:r>
          <a:r>
            <a:rPr lang="pt-BR" sz="2000" kern="1200" dirty="0" smtClean="0">
              <a:solidFill>
                <a:schemeClr val="tx1"/>
              </a:solidFill>
              <a:latin typeface="Arial Narrow" pitchFamily="34" charset="0"/>
            </a:rPr>
            <a:t>dentificar e descrever as principais características dos mananciais utilizados para o abastecimento público de água nas sedes dos municípios margeados pela calha do rio Solimões-Amazonas no estado do Amazonas.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0" y="3124081"/>
        <a:ext cx="7570788" cy="12820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70788" cy="105295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 Narrow" pitchFamily="34" charset="0"/>
            </a:rPr>
            <a:t>O rio Solimões-Amazonas corta todo o Estado do Amazonas no sentido oeste-leste. Ao entrar no Brasil vindo do Peru recebe o nome de rio Solimões, quando encontra com o rio Negro em Manaus passa a ser denominado de rio Amazonas.</a:t>
          </a:r>
          <a:endParaRPr lang="pt-BR" sz="1800" kern="1200" dirty="0">
            <a:latin typeface="Arial Narrow" pitchFamily="34" charset="0"/>
          </a:endParaRPr>
        </a:p>
      </dsp:txBody>
      <dsp:txXfrm>
        <a:off x="0" y="0"/>
        <a:ext cx="7570788" cy="1052959"/>
      </dsp:txXfrm>
    </dsp:sp>
    <dsp:sp modelId="{6EBC22C2-F572-4C85-91CD-67D42B96052B}">
      <dsp:nvSpPr>
        <dsp:cNvPr id="0" name=""/>
        <dsp:cNvSpPr/>
      </dsp:nvSpPr>
      <dsp:spPr>
        <a:xfrm>
          <a:off x="0" y="1350893"/>
          <a:ext cx="7570788" cy="79640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 Narrow" pitchFamily="34" charset="0"/>
            </a:rPr>
            <a:t>Síntese das informações levantadas pela Fundação Nacional de Saúde (Funasa) e outras instituições no período de 2006 a 2016, sobre a caracterização dos mananciais.</a:t>
          </a:r>
          <a:endParaRPr lang="pt-BR" sz="1800" kern="1200" dirty="0">
            <a:latin typeface="Arial Narrow" pitchFamily="34" charset="0"/>
          </a:endParaRPr>
        </a:p>
      </dsp:txBody>
      <dsp:txXfrm>
        <a:off x="0" y="1350893"/>
        <a:ext cx="7570788" cy="796403"/>
      </dsp:txXfrm>
    </dsp:sp>
    <dsp:sp modelId="{7824602B-E8BF-4810-A36D-BFA97F18657E}">
      <dsp:nvSpPr>
        <dsp:cNvPr id="0" name=""/>
        <dsp:cNvSpPr/>
      </dsp:nvSpPr>
      <dsp:spPr>
        <a:xfrm>
          <a:off x="0" y="2385350"/>
          <a:ext cx="7570788" cy="84927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 Narrow" pitchFamily="34" charset="0"/>
            </a:rPr>
            <a:t>Realização de visitas técnicas e pesquisa bibliográfica (planos municipais de saneamento básico, projetos de sistemas de abastecimento de água, relatórios técnicos, livros, revistas especializadas e outros).</a:t>
          </a:r>
          <a:endParaRPr lang="pt-BR" sz="1800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0" y="2385350"/>
        <a:ext cx="7570788" cy="849271"/>
      </dsp:txXfrm>
    </dsp:sp>
    <dsp:sp modelId="{40FB6048-53D2-4E65-AA55-BD4E33D59736}">
      <dsp:nvSpPr>
        <dsp:cNvPr id="0" name=""/>
        <dsp:cNvSpPr/>
      </dsp:nvSpPr>
      <dsp:spPr>
        <a:xfrm>
          <a:off x="0" y="3670052"/>
          <a:ext cx="7570788" cy="127441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 Narrow" pitchFamily="34" charset="0"/>
            </a:rPr>
            <a:t>Seguiu-se o fluxo do rio iniciando pela cidade de Tabatinga (fronteira com a Colômbia e Peru), finalizando na cidade de Parintins (divisa com o Pará). Considerou-se todas as 22 cidades que se encontravam numa distância média de até 10 km da margem do rio e não foi considerada a cidade de Manaus</a:t>
          </a:r>
          <a:r>
            <a:rPr lang="pt-BR" sz="1800" kern="1200" dirty="0" smtClean="0"/>
            <a:t>.</a:t>
          </a:r>
          <a:endParaRPr lang="pt-BR" sz="1800" kern="1200" dirty="0"/>
        </a:p>
      </dsp:txBody>
      <dsp:txXfrm>
        <a:off x="0" y="3670052"/>
        <a:ext cx="7570788" cy="12744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8501122" cy="378544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+mn-lt"/>
              <a:cs typeface="Arial" charset="0"/>
            </a:rPr>
            <a:t>CONTATOS</a:t>
          </a:r>
          <a:endParaRPr lang="pt-BR" sz="20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rgbClr val="0000CC"/>
            </a:solidFill>
            <a:latin typeface="+mn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>
              <a:solidFill>
                <a:srgbClr val="0000CC"/>
              </a:solidFill>
              <a:latin typeface="+mn-lt"/>
            </a:rPr>
            <a:t>Rainier</a:t>
          </a:r>
          <a:r>
            <a:rPr lang="pt-BR" sz="2000" b="1" kern="1200" dirty="0" smtClean="0">
              <a:solidFill>
                <a:srgbClr val="0000CC"/>
              </a:solidFill>
              <a:latin typeface="+mn-lt"/>
            </a:rPr>
            <a:t> </a:t>
          </a:r>
          <a:r>
            <a:rPr lang="pt-BR" sz="2000" b="1" kern="1200" dirty="0" err="1" smtClean="0">
              <a:solidFill>
                <a:srgbClr val="0000CC"/>
              </a:solidFill>
              <a:latin typeface="+mn-lt"/>
            </a:rPr>
            <a:t>Pedraça</a:t>
          </a:r>
          <a:r>
            <a:rPr lang="pt-BR" sz="2000" b="1" kern="1200" dirty="0" smtClean="0">
              <a:solidFill>
                <a:srgbClr val="0000CC"/>
              </a:solidFill>
              <a:latin typeface="+mn-lt"/>
            </a:rPr>
            <a:t> de Azevedo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</a:rPr>
            <a:t>Endereço: Rua Oswaldo Cruz, 51 - Glória - Manaus - AM - CEP: 69027-000 </a:t>
          </a:r>
          <a:r>
            <a:rPr lang="pt-BR" sz="2000" kern="1200" dirty="0" err="1" smtClean="0">
              <a:solidFill>
                <a:schemeClr val="tx1"/>
              </a:solidFill>
              <a:latin typeface="+mn-lt"/>
            </a:rPr>
            <a:t>Tel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: 92-3301-4134 - e-mail: </a:t>
          </a:r>
          <a:r>
            <a:rPr lang="pt-BR" sz="2000" kern="1200" dirty="0" smtClean="0">
              <a:solidFill>
                <a:schemeClr val="tx1"/>
              </a:solidFill>
              <a:latin typeface="+mn-lt"/>
              <a:hlinkClick xmlns:r="http://schemas.openxmlformats.org/officeDocument/2006/relationships" r:id="rId1"/>
            </a:rPr>
            <a:t>rainier.pedraca@funasa.gov.br</a:t>
          </a:r>
          <a:endParaRPr lang="pt-BR" sz="2000" kern="1200" dirty="0" smtClean="0">
            <a:solidFill>
              <a:schemeClr val="tx1"/>
            </a:solidFill>
            <a:latin typeface="+mn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solidFill>
              <a:schemeClr val="tx1"/>
            </a:solidFill>
            <a:latin typeface="+mn-lt"/>
          </a:endParaRPr>
        </a:p>
      </dsp:txBody>
      <dsp:txXfrm>
        <a:off x="0" y="0"/>
        <a:ext cx="8501122" cy="378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05AD-AAB8-4121-B128-F34C95305780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652B-6D6E-468A-AFE9-E1ED1C3B88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04/05/2016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pic>
        <p:nvPicPr>
          <p:cNvPr id="8" name="Imagem 4" descr="ASS_FUNASA_HOR_COL_CURVA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66800" y="6248400"/>
            <a:ext cx="3858905" cy="3852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/>
        </p:nvGraphicFramePr>
        <p:xfrm>
          <a:off x="1071538" y="3786190"/>
          <a:ext cx="714380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2214546" y="1643050"/>
          <a:ext cx="5072098" cy="185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2609" r="3478"/>
          <a:stretch>
            <a:fillRect/>
          </a:stretch>
        </p:blipFill>
        <p:spPr bwMode="auto">
          <a:xfrm>
            <a:off x="6357950" y="285728"/>
            <a:ext cx="2571768" cy="11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m 8" descr="selo25_Colorido_docs-01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8628" y="285728"/>
            <a:ext cx="142872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1" y="1785926"/>
          <a:ext cx="785818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Arial Narrow" pitchFamily="34" charset="0"/>
                        </a:rPr>
                        <a:t>Município</a:t>
                      </a:r>
                      <a:endParaRPr lang="pt-BR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características do manancial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9. Uarini</a:t>
                      </a:r>
                    </a:p>
                    <a:p>
                      <a:pPr marL="3175" lvl="1" indent="-3175" algn="just"/>
                      <a:r>
                        <a:rPr lang="pt-BR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Boa qualidade físico-química para os sete poços públicos.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10. Alvarães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Treze poços (profundidades variando de 45 m a 68 m, sendo quatro de responsabilidade da COSAMA (bem cuidados) e nove da Prefeitura.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pt-BR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11. Tefé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Existem mais de vinte e dois poços administrados pela Prefeitura (poucas informações construtivas);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Teores ferro em seis poços superiores ao permitido.</a:t>
                      </a: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8656" y="571480"/>
            <a:ext cx="77866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1" indent="-3175" algn="ctr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REGIÃO: MÉDIO SOLIMÕES - AQUÍFERO IÇA (Manancial subterrâneo)</a:t>
            </a:r>
          </a:p>
          <a:p>
            <a:pPr marL="3175" lvl="1" indent="-3175" algn="just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	          </a:t>
            </a:r>
            <a:r>
              <a:rPr lang="pt-BR" dirty="0" smtClean="0">
                <a:latin typeface="Arial Narrow" pitchFamily="34" charset="0"/>
              </a:rPr>
              <a:t>Os sedimentos arenosos da Formação Içá possuem boa porosidade e permeabilidade se constituem em bom aquífero.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1" y="1428736"/>
          <a:ext cx="785818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Arial Narrow" pitchFamily="34" charset="0"/>
                        </a:rPr>
                        <a:t>Município</a:t>
                      </a:r>
                      <a:endParaRPr lang="pt-BR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características do manancial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12. Coari</a:t>
                      </a:r>
                    </a:p>
                    <a:p>
                      <a:pPr algn="just"/>
                      <a:r>
                        <a:rPr lang="pt-BR" dirty="0" smtClean="0">
                          <a:latin typeface="Arial Narrow" pitchFamily="34" charset="0"/>
                        </a:rPr>
                        <a:t>(Subterrâneo e superficial – rio Solimões)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Manancial de superfície (COSAMA) - não há mata ciliar e ocorre o arraste de sedimentos argilosos nas proximidades da captação;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Manancial subterrâneo (Prefeitura) - Mais de 34 poços tubulares, com profundidade variando entre 30 m e 70 m.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13. Codajás</a:t>
                      </a:r>
                    </a:p>
                    <a:p>
                      <a:pPr marL="3175" lvl="1" indent="-3175" algn="just"/>
                      <a:r>
                        <a:rPr lang="pt-BR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Existem oito poços (quatro apresentam elevados teores de ferro na água).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aquífero apresenta água de boa qualidade, desde que não sejam captadas de horizontes ricos em ferro e/ou manganês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14. Anori</a:t>
                      </a:r>
                      <a:r>
                        <a:rPr lang="pt-BR" b="1" baseline="0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 e 15. Anamã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As águas subterrâneas nas áreas de várzea podem apresentar teores elevados de elementos como zinco (Zn), cobre (Cu), manganês (Mn), ferro (Fe) e Alumínio (Al).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Poços inundados pelas águas dos rios em 2012 e 2013.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8656" y="571480"/>
            <a:ext cx="77866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1" indent="-3175" algn="ctr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REGIÃO: MÉDIO SOLIMÕES - AQUÍFERO IÇA (Manancial subterrâneo)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8656" y="2928934"/>
            <a:ext cx="77866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pt-BR" dirty="0" smtClean="0">
                <a:latin typeface="Arial Narrow" pitchFamily="34" charset="0"/>
              </a:rPr>
              <a:t>ANORI: Cheia 2012</a:t>
            </a:r>
            <a:endParaRPr lang="pt-BR" dirty="0" smtClean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5715016"/>
            <a:ext cx="77866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pt-BR" dirty="0" smtClean="0">
                <a:latin typeface="Arial Narrow" pitchFamily="34" charset="0"/>
              </a:rPr>
              <a:t>ANAMÃ: Cheia 2012</a:t>
            </a:r>
            <a:endParaRPr lang="pt-BR" dirty="0" smtClean="0">
              <a:latin typeface="Arial Narrow" pitchFamily="34" charset="0"/>
            </a:endParaRPr>
          </a:p>
        </p:txBody>
      </p:sp>
      <p:pic>
        <p:nvPicPr>
          <p:cNvPr id="11" name="Picture 2" descr="F:\RELATÓRIO\Fotografia\Anori\ANO 2012_05_25 - Cheia - Fotos Valentezinho\PT 6 Anori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714356"/>
            <a:ext cx="2640355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RELATÓRIO\Fotografia\Anori\ANO 2012_05_25 - Cheia - Fotos Valentezinho\PT 8 Anori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42" y="714356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RELATÓRIO\Fotografia\Anori\ANO 2012_05_25 - Cheia - Fotos Valentezinho\Reservatório Anorí 110 m³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28596" y="734620"/>
            <a:ext cx="2640248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F:\RELATÓRIO\Fotografia\Anamã\ANA 2012_06_15 - Cheia 2012\13. PT 2 Anamã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9643" y="3500438"/>
            <a:ext cx="263967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:\RELATÓRIO\Fotografia\Anamã\ANA 2012_06_15 - Cheia 2012\19. PT 3 Anamã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528" y="3500438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449264"/>
            <a:ext cx="264021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1" y="1428736"/>
          <a:ext cx="785818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Arial Narrow" pitchFamily="34" charset="0"/>
                        </a:rPr>
                        <a:t>Município</a:t>
                      </a:r>
                      <a:endParaRPr lang="pt-BR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características do manancial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16. MANACAPURU</a:t>
                      </a:r>
                    </a:p>
                    <a:p>
                      <a:pPr algn="just"/>
                      <a:r>
                        <a:rPr lang="pt-BR" dirty="0" smtClean="0">
                          <a:latin typeface="Arial Narrow" pitchFamily="34" charset="0"/>
                        </a:rPr>
                        <a:t>(Subterrâneo e superficial – rio Miriti)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Manancial de superfície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-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L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ançamento de esgoto doméstico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sem tratamento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 entorno das captações.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Manancial subterrâneo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–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 poços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tubulares com profundidades variando entre 110 m e 220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17. IRANDUBA</a:t>
                      </a:r>
                    </a:p>
                    <a:p>
                      <a:pPr marL="3175" lvl="1" indent="-3175" algn="just"/>
                      <a:r>
                        <a:rPr lang="pt-BR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Doze poços tubulares com profundidades variando entre 80 m e 150 m.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18. CAREIRO DA VÁRZEA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</a:t>
                      </a:r>
                      <a:r>
                        <a:rPr lang="pt-BR" sz="1800" dirty="0" smtClean="0">
                          <a:latin typeface="Arial Narrow" pitchFamily="34" charset="0"/>
                        </a:rPr>
                        <a:t>superficial)</a:t>
                      </a:r>
                      <a:endParaRPr lang="pt-BR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Utiliza o manancial superficial de um braço do rio Amazonas.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19. </a:t>
                      </a:r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ITACOATIARA</a:t>
                      </a:r>
                    </a:p>
                    <a:p>
                      <a:pPr marL="3175" lvl="1" indent="-3175" algn="just"/>
                      <a:r>
                        <a:rPr lang="pt-BR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Aqüífero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Alter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do Chão.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8656" y="571480"/>
            <a:ext cx="77866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1" indent="-3175" algn="ctr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REGIÃO: METROPOLITANA - AQUÍFERO ALTER DO CHÃO (Manancial subterrâneo)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1" y="1428736"/>
          <a:ext cx="785818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Arial Narrow" pitchFamily="34" charset="0"/>
                        </a:rPr>
                        <a:t>Município</a:t>
                      </a:r>
                      <a:endParaRPr lang="pt-BR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características do manancial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20. URUCURITUBA</a:t>
                      </a:r>
                      <a:endParaRPr lang="pt-BR" b="1" dirty="0" smtClean="0">
                        <a:solidFill>
                          <a:srgbClr val="0000CC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pt-BR" dirty="0" smtClean="0">
                          <a:latin typeface="Arial Narrow" pitchFamily="34" charset="0"/>
                        </a:rPr>
                        <a:t>(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Subterrâneo)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 P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oços tubulares com profundidade média de 90 m;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pH entre 4,8 e 5,3.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21. ITAPIRANGA</a:t>
                      </a:r>
                      <a:endParaRPr lang="pt-BR" b="1" dirty="0" smtClean="0">
                        <a:solidFill>
                          <a:srgbClr val="0000CC"/>
                        </a:solidFill>
                        <a:latin typeface="Arial Narrow" pitchFamily="34" charset="0"/>
                      </a:endParaRPr>
                    </a:p>
                    <a:p>
                      <a:pPr marL="3175" lvl="1" indent="-3175" algn="just"/>
                      <a:r>
                        <a:rPr lang="pt-BR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Aquífero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Alter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do Chão.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indent="-3175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22. PARINTINS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</a:t>
                      </a:r>
                      <a:r>
                        <a:rPr lang="pt-BR" sz="1800" dirty="0" smtClean="0">
                          <a:latin typeface="Arial Narrow" pitchFamily="34" charset="0"/>
                        </a:rPr>
                        <a:t>superficial)</a:t>
                      </a:r>
                      <a:endParaRPr lang="pt-BR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Água de boa qualidade proporcionada pelo aquífero;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Poços rasos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contaminados por nitrato e alumínio  foram desativados.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8656" y="571480"/>
            <a:ext cx="77866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1" indent="-3175" algn="ctr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REGIÃO: METROPOLITANA - AQUÍFERO ALTER DO CHÃO (Manancial subterrâneo)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CONCLUSÃO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8656" y="785794"/>
            <a:ext cx="778668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  <a:r>
              <a:rPr lang="pt-BR" dirty="0" smtClean="0">
                <a:latin typeface="Arial Narrow" pitchFamily="34" charset="0"/>
              </a:rPr>
              <a:t>O </a:t>
            </a:r>
            <a:r>
              <a:rPr lang="pt-BR" dirty="0" smtClean="0">
                <a:latin typeface="Arial Narrow" pitchFamily="34" charset="0"/>
              </a:rPr>
              <a:t>rio Solimões-Amazonas é utilizado como fonte de suprimento público de água em apenas três sedes municipais, Tabatinga, Coari e Careiro da </a:t>
            </a:r>
            <a:r>
              <a:rPr lang="pt-BR" dirty="0" smtClean="0">
                <a:latin typeface="Arial Narrow" pitchFamily="34" charset="0"/>
              </a:rPr>
              <a:t>Várzea.</a:t>
            </a:r>
          </a:p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</a:p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  <a:r>
              <a:rPr lang="pt-BR" dirty="0" smtClean="0">
                <a:latin typeface="Arial Narrow" pitchFamily="34" charset="0"/>
              </a:rPr>
              <a:t>Existem problemas </a:t>
            </a:r>
            <a:r>
              <a:rPr lang="pt-BR" dirty="0" smtClean="0">
                <a:latin typeface="Arial Narrow" pitchFamily="34" charset="0"/>
              </a:rPr>
              <a:t>de poluição pontual nas cidades fronteiriças com a Colômbia e </a:t>
            </a:r>
            <a:r>
              <a:rPr lang="pt-BR" dirty="0" smtClean="0">
                <a:latin typeface="Arial Narrow" pitchFamily="34" charset="0"/>
              </a:rPr>
              <a:t>Peru.</a:t>
            </a:r>
          </a:p>
          <a:p>
            <a:pPr algn="just"/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dirty="0" smtClean="0">
                <a:latin typeface="Arial Narrow" pitchFamily="34" charset="0"/>
              </a:rPr>
              <a:t>O rio </a:t>
            </a:r>
            <a:r>
              <a:rPr lang="pt-BR" dirty="0" smtClean="0">
                <a:latin typeface="Arial Narrow" pitchFamily="34" charset="0"/>
              </a:rPr>
              <a:t>Solimões-Amazonas </a:t>
            </a:r>
            <a:r>
              <a:rPr lang="pt-BR" dirty="0" smtClean="0">
                <a:latin typeface="Arial Narrow" pitchFamily="34" charset="0"/>
              </a:rPr>
              <a:t>poderia </a:t>
            </a:r>
            <a:r>
              <a:rPr lang="pt-BR" dirty="0" smtClean="0">
                <a:latin typeface="Arial Narrow" pitchFamily="34" charset="0"/>
              </a:rPr>
              <a:t>ser utilizado como manancial em todas as cidades pelas quais </a:t>
            </a:r>
            <a:r>
              <a:rPr lang="pt-BR" dirty="0" smtClean="0">
                <a:latin typeface="Arial Narrow" pitchFamily="34" charset="0"/>
              </a:rPr>
              <a:t>margeia.</a:t>
            </a:r>
          </a:p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  <a:r>
              <a:rPr lang="pt-BR" dirty="0" smtClean="0">
                <a:latin typeface="Arial Narrow" pitchFamily="34" charset="0"/>
              </a:rPr>
              <a:t>Quinze </a:t>
            </a:r>
            <a:r>
              <a:rPr lang="pt-BR" dirty="0" smtClean="0">
                <a:latin typeface="Arial Narrow" pitchFamily="34" charset="0"/>
              </a:rPr>
              <a:t>municípios utilizam exclusivamente o manancial </a:t>
            </a:r>
            <a:r>
              <a:rPr lang="pt-BR" dirty="0" smtClean="0">
                <a:latin typeface="Arial Narrow" pitchFamily="34" charset="0"/>
              </a:rPr>
              <a:t>subterrâneo (aquíferos </a:t>
            </a:r>
            <a:r>
              <a:rPr lang="pt-BR" dirty="0" smtClean="0">
                <a:latin typeface="Arial Narrow" pitchFamily="34" charset="0"/>
              </a:rPr>
              <a:t>Iça e </a:t>
            </a:r>
            <a:r>
              <a:rPr lang="pt-BR" dirty="0" err="1" smtClean="0">
                <a:latin typeface="Arial Narrow" pitchFamily="34" charset="0"/>
              </a:rPr>
              <a:t>Alter</a:t>
            </a:r>
            <a:r>
              <a:rPr lang="pt-BR" dirty="0" smtClean="0">
                <a:latin typeface="Arial Narrow" pitchFamily="34" charset="0"/>
              </a:rPr>
              <a:t> do </a:t>
            </a:r>
            <a:r>
              <a:rPr lang="pt-BR" dirty="0" smtClean="0">
                <a:latin typeface="Arial Narrow" pitchFamily="34" charset="0"/>
              </a:rPr>
              <a:t>Chão), apresentam boa produtividade; </a:t>
            </a:r>
            <a:r>
              <a:rPr lang="pt-BR" dirty="0" smtClean="0">
                <a:latin typeface="Arial Narrow" pitchFamily="34" charset="0"/>
              </a:rPr>
              <a:t>facilidade de exploração; baixo custo de operação e manutenção do abastecimento por poços </a:t>
            </a:r>
            <a:r>
              <a:rPr lang="pt-BR" dirty="0" smtClean="0">
                <a:latin typeface="Arial Narrow" pitchFamily="34" charset="0"/>
              </a:rPr>
              <a:t>tubulares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	</a:t>
            </a:r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 smtClean="0">
                <a:latin typeface="Arial Narrow" pitchFamily="34" charset="0"/>
              </a:rPr>
              <a:t>	</a:t>
            </a:r>
            <a:r>
              <a:rPr lang="pt-BR" dirty="0" smtClean="0">
                <a:latin typeface="Arial Narrow" pitchFamily="34" charset="0"/>
              </a:rPr>
              <a:t>A </a:t>
            </a:r>
            <a:r>
              <a:rPr lang="pt-BR" dirty="0" smtClean="0">
                <a:latin typeface="Arial Narrow" pitchFamily="34" charset="0"/>
              </a:rPr>
              <a:t>construção indiscriminada de poços, a falta de operação e manutenção adequada, cada vez mais vem comprometendo a qualidade das águas </a:t>
            </a:r>
            <a:r>
              <a:rPr lang="pt-BR" dirty="0" smtClean="0">
                <a:latin typeface="Arial Narrow" pitchFamily="34" charset="0"/>
              </a:rPr>
              <a:t>desses </a:t>
            </a:r>
            <a:r>
              <a:rPr lang="pt-BR" dirty="0" err="1" smtClean="0">
                <a:latin typeface="Arial Narrow" pitchFamily="34" charset="0"/>
              </a:rPr>
              <a:t>manancias</a:t>
            </a:r>
            <a:r>
              <a:rPr lang="pt-BR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57158" y="1571611"/>
          <a:ext cx="8501122" cy="378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OBRIGADO!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INTRODUÇÃO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METODOLOGIA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990600" y="857232"/>
          <a:ext cx="7570788" cy="504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METODOLOGIA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pic>
        <p:nvPicPr>
          <p:cNvPr id="17" name="Imagem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001056" cy="5715040"/>
          </a:xfrm>
          <a:prstGeom prst="rect">
            <a:avLst/>
          </a:prstGeom>
          <a:solidFill>
            <a:srgbClr val="000000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57227" y="642918"/>
          <a:ext cx="7643863" cy="5591826"/>
        </p:xfrm>
        <a:graphic>
          <a:graphicData uri="http://schemas.openxmlformats.org/drawingml/2006/table">
            <a:tbl>
              <a:tblPr/>
              <a:tblGrid>
                <a:gridCol w="1048756"/>
                <a:gridCol w="1665886"/>
                <a:gridCol w="1714512"/>
                <a:gridCol w="3214709"/>
              </a:tblGrid>
              <a:tr h="29067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rgbClr val="0000C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Tabela 1 - Resumo dos mananciais utilizados nas sedes municipais</a:t>
                      </a:r>
                      <a:endParaRPr lang="pt-BR" sz="1400" kern="1200" dirty="0" smtClean="0">
                        <a:solidFill>
                          <a:srgbClr val="0000C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Rio principal</a:t>
                      </a: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Região</a:t>
                      </a: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Sede municipal</a:t>
                      </a: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Tipo e nome do manancial</a:t>
                      </a:r>
                      <a:endParaRPr lang="pt-BR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Alto   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Tabatinga</a:t>
                      </a:r>
                      <a:endParaRPr lang="pt-BR" sz="1200" b="1" dirty="0">
                        <a:solidFill>
                          <a:srgbClr val="0000CC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Superficial - rio Solimões</a:t>
                      </a:r>
                      <a:endParaRPr lang="pt-BR" sz="1200" b="1" dirty="0">
                        <a:solidFill>
                          <a:srgbClr val="0000CC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Benjamin Constant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Superficial - rio Javari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5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São Paulo de Olivença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Superficial - Igarapé do Ajaratuba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Amaturá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87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Santo Antônio do Içá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Superficial -  Igarapé São Salvador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469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Tonantins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Jutaí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Fonte Boa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Médio 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Uarini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Alvarães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Tefé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Coari</a:t>
                      </a:r>
                      <a:endParaRPr lang="pt-BR" sz="1200" b="1" dirty="0">
                        <a:solidFill>
                          <a:srgbClr val="0000CC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Misto (Superficial - rio Solimões e subterrâneo)</a:t>
                      </a:r>
                      <a:endParaRPr lang="pt-BR" sz="1200" b="1" dirty="0">
                        <a:solidFill>
                          <a:srgbClr val="0000CC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Codajás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Anori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Anamã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Metropolitana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Manacapuru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Misto (Superficial - rio Miriti e subterrâneo)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Solimões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Iranduba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Amazonas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Careiro da Várzea</a:t>
                      </a:r>
                      <a:endParaRPr lang="pt-BR" sz="1200" b="1" dirty="0">
                        <a:solidFill>
                          <a:srgbClr val="0000CC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Superficial - rio Amazonas (Paraná do Careiro)</a:t>
                      </a:r>
                      <a:endParaRPr lang="pt-BR" sz="1200" b="1" dirty="0">
                        <a:solidFill>
                          <a:srgbClr val="0000CC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Amazonas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Itacoatiara</a:t>
                      </a:r>
                      <a:endParaRPr lang="pt-BR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Amazonas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Baixo Amazonas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Itapiranga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Amazonas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Urucurituba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Amazonas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Parintins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Subterrâneo - poços tubulares</a:t>
                      </a:r>
                      <a:endParaRPr lang="pt-BR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466" marR="7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8656" y="785794"/>
            <a:ext cx="7786688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b="1" dirty="0" smtClean="0">
                <a:latin typeface="Arial Narrow" pitchFamily="34" charset="0"/>
              </a:rPr>
              <a:t>Resumo dos mananciais utilizados</a:t>
            </a:r>
            <a:r>
              <a:rPr lang="pt-BR" dirty="0" smtClean="0">
                <a:latin typeface="Arial Narrow" pitchFamily="34" charset="0"/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68,2% dos mananciais são subterrâneos, seguidos por superficiais em 22,7% e mistos (superficiais e subterrâneos) com 9,1%;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Apenas três cidades (13,6%) utilizam águas do rio Solimões-Amazonas.</a:t>
            </a:r>
          </a:p>
          <a:p>
            <a:pPr lvl="0" algn="just">
              <a:buFont typeface="Arial" pitchFamily="34" charset="0"/>
              <a:buChar char="•"/>
            </a:pPr>
            <a:endParaRPr lang="pt-BR" dirty="0" smtClean="0">
              <a:latin typeface="Arial Narrow" pitchFamily="34" charset="0"/>
            </a:endParaRPr>
          </a:p>
          <a:p>
            <a:pPr lvl="0" algn="just"/>
            <a:r>
              <a:rPr lang="pt-BR" b="1" dirty="0" smtClean="0">
                <a:latin typeface="Arial Narrow" pitchFamily="34" charset="0"/>
              </a:rPr>
              <a:t>Principais características dos mananciais:</a:t>
            </a:r>
          </a:p>
          <a:p>
            <a:pPr lvl="0" algn="just"/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1. Tabatinga </a:t>
            </a:r>
            <a:r>
              <a:rPr lang="pt-BR" dirty="0" smtClean="0">
                <a:latin typeface="Arial Narrow" pitchFamily="34" charset="0"/>
              </a:rPr>
              <a:t>– Manancial rio Solimões (fronteira com Colômbia e Peru)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Rico em sedimentos em suspensão provenientes da região Andina (pH =7,2);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Contaminação de igarapés c/lançamentos indevidos de efluentes domésticos (1.000 m a montante da captação).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Lançamento de esgoto não tratado da cidade de Leticia, na Colômbia (2.000 m a montante da captação).</a:t>
            </a:r>
          </a:p>
          <a:p>
            <a:pPr lvl="1" algn="just"/>
            <a:endParaRPr lang="pt-BR" dirty="0" smtClean="0">
              <a:latin typeface="Arial Narrow" pitchFamily="34" charset="0"/>
            </a:endParaRPr>
          </a:p>
          <a:p>
            <a:pPr marL="3175" lvl="1" algn="just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2. Benjamin Constant </a:t>
            </a:r>
            <a:r>
              <a:rPr lang="pt-BR" dirty="0" smtClean="0">
                <a:latin typeface="Arial Narrow" pitchFamily="34" charset="0"/>
              </a:rPr>
              <a:t>– Manancial rio Javari (fronteira com Peru)</a:t>
            </a:r>
          </a:p>
          <a:p>
            <a:pPr marL="460375" lvl="2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Água (p=7,4 , cor = 40 uH e Turbidez &gt; 85 uT)</a:t>
            </a:r>
          </a:p>
          <a:p>
            <a:pPr marL="460375" lvl="2" algn="just">
              <a:buFont typeface="Arial" pitchFamily="34" charset="0"/>
              <a:buChar char="•"/>
            </a:pPr>
            <a:r>
              <a:rPr lang="pt-BR" dirty="0" smtClean="0">
                <a:latin typeface="Arial Narrow" pitchFamily="34" charset="0"/>
              </a:rPr>
              <a:t> Disposição do lixo a céu aberto e lançamento direto no rio Javari dos efluentes produzidos pela vila peruana de Islândia (1.500 m a montante da captação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8656" y="2928934"/>
            <a:ext cx="77866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pt-BR" dirty="0" smtClean="0">
                <a:latin typeface="Arial Narrow" pitchFamily="34" charset="0"/>
              </a:rPr>
              <a:t>Fotos : a) Leticia – Colômbia; b) igarapé de Tabatinga; c)  </a:t>
            </a:r>
            <a:r>
              <a:rPr lang="pt-BR" dirty="0" err="1" smtClean="0">
                <a:latin typeface="Arial Narrow" pitchFamily="34" charset="0"/>
              </a:rPr>
              <a:t>aptação</a:t>
            </a:r>
            <a:r>
              <a:rPr lang="pt-BR" dirty="0" smtClean="0">
                <a:latin typeface="Arial Narrow" pitchFamily="34" charset="0"/>
              </a:rPr>
              <a:t> de Tabatinga</a:t>
            </a:r>
          </a:p>
        </p:txBody>
      </p:sp>
      <p:pic>
        <p:nvPicPr>
          <p:cNvPr id="66562" name="Picture 2" descr="H:\RELATÓRIO\Fotografia\Alto Solimões\Alto Solimões 2016_03_01\IMG_3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42" y="3500438"/>
            <a:ext cx="2640000" cy="1980000"/>
          </a:xfrm>
          <a:prstGeom prst="rect">
            <a:avLst/>
          </a:prstGeom>
          <a:noFill/>
        </p:spPr>
      </p:pic>
      <p:pic>
        <p:nvPicPr>
          <p:cNvPr id="66563" name="Picture 3" descr="H:\RELATÓRIO\Fotografia\Alto Solimões\Alto Solimões 2016_03_01\DSC00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734620"/>
            <a:ext cx="2640000" cy="1980000"/>
          </a:xfrm>
          <a:prstGeom prst="rect">
            <a:avLst/>
          </a:prstGeom>
          <a:noFill/>
        </p:spPr>
      </p:pic>
      <p:pic>
        <p:nvPicPr>
          <p:cNvPr id="66564" name="Picture 4" descr="H:\RELATÓRIO\Fotografia\Alto Solimões\Alto Solimões 2016_03_01\DSC0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88" y="714356"/>
            <a:ext cx="2640000" cy="1980000"/>
          </a:xfrm>
          <a:prstGeom prst="rect">
            <a:avLst/>
          </a:prstGeom>
          <a:noFill/>
        </p:spPr>
      </p:pic>
      <p:pic>
        <p:nvPicPr>
          <p:cNvPr id="66565" name="Picture 5" descr="H:\RELATÓRIO\Fotografia\Alto Solimões\Alto Solimões 2015_06_18\DSC08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6842" y="714356"/>
            <a:ext cx="2640000" cy="1980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14348" y="5715016"/>
            <a:ext cx="77866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pt-BR" dirty="0" smtClean="0">
                <a:latin typeface="Arial Narrow" pitchFamily="34" charset="0"/>
              </a:rPr>
              <a:t>Fotos: a) flutuantes em Islândia -Peru; b) cheia em 2015 BCO; c) captação de B. Constant</a:t>
            </a:r>
          </a:p>
        </p:txBody>
      </p:sp>
      <p:pic>
        <p:nvPicPr>
          <p:cNvPr id="66566" name="Picture 6" descr="H:\RELATÓRIO\Fotografia\Alto Solimões\Alto Solimões 2015_06_18\DSC08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500438"/>
            <a:ext cx="2640000" cy="1980000"/>
          </a:xfrm>
          <a:prstGeom prst="rect">
            <a:avLst/>
          </a:prstGeom>
          <a:noFill/>
        </p:spPr>
      </p:pic>
      <p:pic>
        <p:nvPicPr>
          <p:cNvPr id="66567" name="Picture 7" descr="H:\RELATÓRIO\Fotografia\Alto Solimões\Alto Solimões 2015_06_18\DSC0887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28596" y="3500438"/>
            <a:ext cx="2640000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1" y="1240808"/>
          <a:ext cx="785818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Arial Narrow" pitchFamily="34" charset="0"/>
                        </a:rPr>
                        <a:t>Município</a:t>
                      </a:r>
                      <a:endParaRPr lang="pt-BR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características do manancial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3. São Paulo de Olivença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(Manancial superficial -Igarapé </a:t>
                      </a:r>
                      <a:r>
                        <a:rPr lang="pt-BR" dirty="0" err="1" smtClean="0">
                          <a:latin typeface="Arial Narrow" pitchFamily="34" charset="0"/>
                        </a:rPr>
                        <a:t>Ajaratuba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Rio Solimões – futuro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manancial</a:t>
                      </a:r>
                      <a:endParaRPr lang="pt-BR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Tonalidade escura (pH = 5,4;  turbidez  4,2 uT e cor 71 </a:t>
                      </a:r>
                      <a:r>
                        <a:rPr lang="pt-BR" dirty="0" err="1" smtClean="0">
                          <a:latin typeface="Arial Narrow" pitchFamily="34" charset="0"/>
                        </a:rPr>
                        <a:t>mgPt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/l);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Qualidade de água 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piora com chuvas intensas;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Existência de área de lazer nas proximidades da captação</a:t>
                      </a:r>
                      <a:r>
                        <a:rPr lang="pt-BR" sz="1800" dirty="0" smtClean="0">
                          <a:latin typeface="Arial Narrow" pitchFamily="34" charset="0"/>
                        </a:rPr>
                        <a:t>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pt-BR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lvl="1" algn="just"/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4. Amaturá</a:t>
                      </a:r>
                    </a:p>
                    <a:p>
                      <a:pPr marL="3175" lvl="1" algn="just"/>
                      <a:r>
                        <a:rPr lang="pt-BR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Aquífero Iça (sete poços com profundidade média de 50 m);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Alguns poços apresentaram contaminação por coliformes; turbidez, teores de ferro (Fe) e manganês (Mn), muito provavelmente de origem natural.</a:t>
                      </a:r>
                    </a:p>
                    <a:p>
                      <a:pPr algn="just"/>
                      <a:endParaRPr lang="pt-BR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5. Santo Antônio do Iça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(Manancial  superficial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-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São Salvador )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As chuvas intensas carreiam sólidos (areia ou argila de cor clara) em grande quantidade impossibilitando o tratamento da água.</a:t>
                      </a:r>
                      <a:endParaRPr lang="pt-BR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8656" y="571480"/>
            <a:ext cx="7786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1" indent="-3175" algn="ctr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REGIÃO: ALTO SOLIMÕES	</a:t>
            </a:r>
            <a:endParaRPr lang="pt-BR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1" y="1785926"/>
          <a:ext cx="785818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Arial Narrow" pitchFamily="34" charset="0"/>
                        </a:rPr>
                        <a:t>Município</a:t>
                      </a:r>
                      <a:endParaRPr lang="pt-BR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características do manancial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6. Tonantins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Presença de ferro em teores elevados em poços tubulares.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1800" dirty="0" smtClean="0">
                          <a:latin typeface="Arial Narrow" pitchFamily="34" charset="0"/>
                        </a:rPr>
                        <a:t>Possíveis fontes de contaminação (fossas e tanques de combustível) a menos de 30 m de sete poços.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pt-BR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7. Jutaí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Poços variam de 34 m a 60m (Camada argilosa de 6m protege o lençol freático);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1800" dirty="0" smtClean="0">
                          <a:latin typeface="Arial Narrow" pitchFamily="34" charset="0"/>
                        </a:rPr>
                        <a:t>Alterações na cor e turbidez de alguns poços (deficiências construtivas ou falta de operação e de manutenção adequada).</a:t>
                      </a:r>
                    </a:p>
                    <a:p>
                      <a:pPr algn="just"/>
                      <a:endParaRPr lang="pt-BR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0000CC"/>
                          </a:solidFill>
                          <a:latin typeface="Arial Narrow" pitchFamily="34" charset="0"/>
                        </a:rPr>
                        <a:t>8. Fonte Boa</a:t>
                      </a:r>
                      <a:endParaRPr lang="pt-BR" sz="1800" dirty="0" smtClean="0">
                        <a:latin typeface="Arial Narrow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(manancial subterrâneo)</a:t>
                      </a: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 Narrow" pitchFamily="34" charset="0"/>
                        </a:rPr>
                        <a:t> Boa qualidade físico-química para os sete poços públicos (Algumas alterações na </a:t>
                      </a:r>
                      <a:r>
                        <a:rPr lang="pt-BR" sz="1800" dirty="0" err="1" smtClean="0">
                          <a:latin typeface="Arial Narrow" pitchFamily="34" charset="0"/>
                        </a:rPr>
                        <a:t>turdidez</a:t>
                      </a:r>
                      <a:r>
                        <a:rPr lang="pt-BR" sz="180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pPr algn="just"/>
                      <a:endParaRPr lang="pt-BR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8656" y="571480"/>
            <a:ext cx="778668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1" indent="-3175" algn="ctr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REGIÃO: ALTO SOLIMÕES - AQUÍFERO IÇA (Manancial subterrâneo)</a:t>
            </a:r>
          </a:p>
          <a:p>
            <a:pPr marL="3175" lvl="1" indent="-3175" algn="just"/>
            <a:r>
              <a:rPr lang="pt-BR" b="1" dirty="0" smtClean="0">
                <a:solidFill>
                  <a:srgbClr val="0000CC"/>
                </a:solidFill>
                <a:latin typeface="Arial Narrow" pitchFamily="34" charset="0"/>
              </a:rPr>
              <a:t>	          </a:t>
            </a:r>
            <a:r>
              <a:rPr lang="pt-BR" dirty="0" smtClean="0">
                <a:latin typeface="Arial Narrow" pitchFamily="34" charset="0"/>
              </a:rPr>
              <a:t>Normalmente produz águas em boa quantidade e qualidade. Não está imune a contaminações </a:t>
            </a:r>
            <a:r>
              <a:rPr lang="pt-BR" dirty="0" err="1" smtClean="0">
                <a:latin typeface="Arial Narrow" pitchFamily="34" charset="0"/>
              </a:rPr>
              <a:t>antrópicas</a:t>
            </a:r>
            <a:r>
              <a:rPr lang="pt-BR" dirty="0" smtClean="0">
                <a:latin typeface="Arial Narrow" pitchFamily="34" charset="0"/>
              </a:rPr>
              <a:t>, quando os poços são mal construídos e mal localizados.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1513</Words>
  <Application>Microsoft Office PowerPoint</Application>
  <PresentationFormat>Apresentação na tela (4:3)</PresentationFormat>
  <Paragraphs>240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edmar.chaperman</dc:creator>
  <cp:lastModifiedBy>rainier.pedraca</cp:lastModifiedBy>
  <cp:revision>326</cp:revision>
  <dcterms:created xsi:type="dcterms:W3CDTF">2013-07-01T22:13:38Z</dcterms:created>
  <dcterms:modified xsi:type="dcterms:W3CDTF">2016-05-04T20:22:18Z</dcterms:modified>
</cp:coreProperties>
</file>