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97" r:id="rId10"/>
    <p:sldId id="283" r:id="rId11"/>
    <p:sldId id="284" r:id="rId12"/>
    <p:sldId id="305" r:id="rId13"/>
    <p:sldId id="269" r:id="rId14"/>
    <p:sldId id="296" r:id="rId15"/>
    <p:sldId id="285" r:id="rId16"/>
    <p:sldId id="271" r:id="rId17"/>
    <p:sldId id="273" r:id="rId18"/>
    <p:sldId id="276" r:id="rId19"/>
    <p:sldId id="277" r:id="rId20"/>
    <p:sldId id="278" r:id="rId21"/>
    <p:sldId id="279" r:id="rId22"/>
    <p:sldId id="281" r:id="rId23"/>
    <p:sldId id="280"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E6"/>
    <a:srgbClr val="FB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C9E02-5F63-4E52-88C6-5EF231339FB9}" type="doc">
      <dgm:prSet loTypeId="urn:microsoft.com/office/officeart/2005/8/layout/cycle5" loCatId="cycle" qsTypeId="urn:microsoft.com/office/officeart/2005/8/quickstyle/simple5" qsCatId="simple" csTypeId="urn:microsoft.com/office/officeart/2005/8/colors/accent2_2" csCatId="accent2" phldr="1"/>
      <dgm:spPr/>
      <dgm:t>
        <a:bodyPr/>
        <a:lstStyle/>
        <a:p>
          <a:endParaRPr lang="fr-FR"/>
        </a:p>
      </dgm:t>
    </dgm:pt>
    <dgm:pt modelId="{D7681D79-50E5-43ED-9598-00104945281C}">
      <dgm:prSet phldrT="[Texto]" custT="1"/>
      <dgm:spPr/>
      <dgm:t>
        <a:bodyPr/>
        <a:lstStyle/>
        <a:p>
          <a:r>
            <a:rPr lang="fr-FR" sz="2000" dirty="0" smtClean="0"/>
            <a:t>Entrevistas</a:t>
          </a:r>
          <a:endParaRPr lang="fr-FR" sz="2000" dirty="0"/>
        </a:p>
      </dgm:t>
    </dgm:pt>
    <dgm:pt modelId="{83B5CE6C-DBB9-457B-A297-66116B9CAEB4}" type="parTrans" cxnId="{D17C9C16-A963-4028-8C24-FDB8B284F96A}">
      <dgm:prSet/>
      <dgm:spPr/>
      <dgm:t>
        <a:bodyPr/>
        <a:lstStyle/>
        <a:p>
          <a:endParaRPr lang="fr-FR"/>
        </a:p>
      </dgm:t>
    </dgm:pt>
    <dgm:pt modelId="{A9A58B8F-779C-4FCF-83F8-6EAE2CDDDC51}" type="sibTrans" cxnId="{D17C9C16-A963-4028-8C24-FDB8B284F96A}">
      <dgm:prSet/>
      <dgm:spPr/>
      <dgm:t>
        <a:bodyPr/>
        <a:lstStyle/>
        <a:p>
          <a:endParaRPr lang="fr-FR"/>
        </a:p>
      </dgm:t>
    </dgm:pt>
    <dgm:pt modelId="{D3C77F61-4630-4F8C-B124-EB5F1B60DD17}">
      <dgm:prSet phldrT="[Texto]" custT="1"/>
      <dgm:spPr/>
      <dgm:t>
        <a:bodyPr/>
        <a:lstStyle/>
        <a:p>
          <a:r>
            <a:rPr lang="pt-BR" sz="2000" dirty="0" smtClean="0">
              <a:latin typeface="+mj-lt"/>
              <a:ea typeface="+mj-ea"/>
              <a:cs typeface="+mj-cs"/>
            </a:rPr>
            <a:t>Análise das entrevistas</a:t>
          </a:r>
          <a:endParaRPr lang="fr-FR" sz="2000" dirty="0"/>
        </a:p>
      </dgm:t>
    </dgm:pt>
    <dgm:pt modelId="{E16299AA-FB72-41B9-A5D1-CED9E7F6853E}" type="parTrans" cxnId="{E01D5B9D-833B-48B1-B5D7-64D3F66FE540}">
      <dgm:prSet/>
      <dgm:spPr/>
      <dgm:t>
        <a:bodyPr/>
        <a:lstStyle/>
        <a:p>
          <a:endParaRPr lang="fr-FR"/>
        </a:p>
      </dgm:t>
    </dgm:pt>
    <dgm:pt modelId="{8DA18551-1E19-44CF-943B-69EF8DC984C6}" type="sibTrans" cxnId="{E01D5B9D-833B-48B1-B5D7-64D3F66FE540}">
      <dgm:prSet/>
      <dgm:spPr/>
      <dgm:t>
        <a:bodyPr/>
        <a:lstStyle/>
        <a:p>
          <a:endParaRPr lang="fr-FR"/>
        </a:p>
      </dgm:t>
    </dgm:pt>
    <dgm:pt modelId="{31F80CBE-33A8-4C9C-946A-155EC5A7D754}">
      <dgm:prSet phldrT="[Texto]" custT="1"/>
      <dgm:spPr/>
      <dgm:t>
        <a:bodyPr/>
        <a:lstStyle/>
        <a:p>
          <a:r>
            <a:rPr lang="pt-BR" sz="2000" dirty="0" smtClean="0">
              <a:latin typeface="+mj-lt"/>
              <a:ea typeface="+mj-ea"/>
              <a:cs typeface="+mj-cs"/>
            </a:rPr>
            <a:t>Codificação dos dados coletados</a:t>
          </a:r>
          <a:endParaRPr lang="fr-FR" sz="2000" dirty="0"/>
        </a:p>
      </dgm:t>
    </dgm:pt>
    <dgm:pt modelId="{8617FD30-CAAF-4318-A4EF-40DBFB10724C}" type="parTrans" cxnId="{80BCBF67-DE4D-4D00-B428-37B519B45729}">
      <dgm:prSet/>
      <dgm:spPr/>
      <dgm:t>
        <a:bodyPr/>
        <a:lstStyle/>
        <a:p>
          <a:endParaRPr lang="fr-FR"/>
        </a:p>
      </dgm:t>
    </dgm:pt>
    <dgm:pt modelId="{16A938EA-7EAA-47C7-8782-B05B2FF79AFB}" type="sibTrans" cxnId="{80BCBF67-DE4D-4D00-B428-37B519B45729}">
      <dgm:prSet/>
      <dgm:spPr/>
      <dgm:t>
        <a:bodyPr/>
        <a:lstStyle/>
        <a:p>
          <a:endParaRPr lang="fr-FR"/>
        </a:p>
      </dgm:t>
    </dgm:pt>
    <dgm:pt modelId="{D0A4B703-E6D7-4742-A590-F07F11DEA7D5}">
      <dgm:prSet phldrT="[Texto]" custT="1"/>
      <dgm:spPr/>
      <dgm:t>
        <a:bodyPr/>
        <a:lstStyle/>
        <a:p>
          <a:r>
            <a:rPr lang="fr-FR" sz="2000" dirty="0" smtClean="0"/>
            <a:t>Categorias</a:t>
          </a:r>
          <a:endParaRPr lang="fr-FR" sz="2000" dirty="0"/>
        </a:p>
      </dgm:t>
    </dgm:pt>
    <dgm:pt modelId="{E88C5F1F-DDC3-4C3C-982A-227FDBC116F6}" type="parTrans" cxnId="{4B2A35DC-9357-488D-8EA3-3B448C87D0FD}">
      <dgm:prSet/>
      <dgm:spPr/>
      <dgm:t>
        <a:bodyPr/>
        <a:lstStyle/>
        <a:p>
          <a:endParaRPr lang="fr-FR"/>
        </a:p>
      </dgm:t>
    </dgm:pt>
    <dgm:pt modelId="{84F25EEB-A8CE-42D4-BED7-9F75B64A5CAA}" type="sibTrans" cxnId="{4B2A35DC-9357-488D-8EA3-3B448C87D0FD}">
      <dgm:prSet/>
      <dgm:spPr/>
      <dgm:t>
        <a:bodyPr/>
        <a:lstStyle/>
        <a:p>
          <a:endParaRPr lang="fr-FR"/>
        </a:p>
      </dgm:t>
    </dgm:pt>
    <dgm:pt modelId="{B964BD51-B778-4580-A025-EAE057754658}">
      <dgm:prSet custT="1"/>
      <dgm:spPr/>
      <dgm:t>
        <a:bodyPr/>
        <a:lstStyle/>
        <a:p>
          <a:r>
            <a:rPr lang="fr-FR" sz="2000" dirty="0" smtClean="0"/>
            <a:t>Novas Entrevistas</a:t>
          </a:r>
          <a:endParaRPr lang="fr-FR" sz="2000" dirty="0"/>
        </a:p>
      </dgm:t>
    </dgm:pt>
    <dgm:pt modelId="{B8C8B2D2-D87D-4304-83A6-87466A68C5EF}" type="parTrans" cxnId="{E4644F4F-A509-44DC-9EB3-09C9286FE49F}">
      <dgm:prSet/>
      <dgm:spPr/>
      <dgm:t>
        <a:bodyPr/>
        <a:lstStyle/>
        <a:p>
          <a:endParaRPr lang="fr-FR"/>
        </a:p>
      </dgm:t>
    </dgm:pt>
    <dgm:pt modelId="{79D0FCA1-ECD2-4828-87AD-8119DCA1E242}" type="sibTrans" cxnId="{E4644F4F-A509-44DC-9EB3-09C9286FE49F}">
      <dgm:prSet/>
      <dgm:spPr/>
      <dgm:t>
        <a:bodyPr/>
        <a:lstStyle/>
        <a:p>
          <a:endParaRPr lang="fr-FR"/>
        </a:p>
      </dgm:t>
    </dgm:pt>
    <dgm:pt modelId="{E4149F74-AA9E-42F4-92A3-00E5945ED0C5}" type="pres">
      <dgm:prSet presAssocID="{662C9E02-5F63-4E52-88C6-5EF231339FB9}" presName="cycle" presStyleCnt="0">
        <dgm:presLayoutVars>
          <dgm:dir/>
          <dgm:resizeHandles val="exact"/>
        </dgm:presLayoutVars>
      </dgm:prSet>
      <dgm:spPr/>
      <dgm:t>
        <a:bodyPr/>
        <a:lstStyle/>
        <a:p>
          <a:endParaRPr lang="fr-FR"/>
        </a:p>
      </dgm:t>
    </dgm:pt>
    <dgm:pt modelId="{8AFB4057-CCB7-4853-A3FF-7DF4F55D67D5}" type="pres">
      <dgm:prSet presAssocID="{D7681D79-50E5-43ED-9598-00104945281C}" presName="node" presStyleLbl="node1" presStyleIdx="0" presStyleCnt="5">
        <dgm:presLayoutVars>
          <dgm:bulletEnabled val="1"/>
        </dgm:presLayoutVars>
      </dgm:prSet>
      <dgm:spPr/>
      <dgm:t>
        <a:bodyPr/>
        <a:lstStyle/>
        <a:p>
          <a:endParaRPr lang="fr-FR"/>
        </a:p>
      </dgm:t>
    </dgm:pt>
    <dgm:pt modelId="{372F1A5B-C545-4880-A57A-5D435DB81A7E}" type="pres">
      <dgm:prSet presAssocID="{D7681D79-50E5-43ED-9598-00104945281C}" presName="spNode" presStyleCnt="0"/>
      <dgm:spPr/>
    </dgm:pt>
    <dgm:pt modelId="{A4945430-C29A-426F-8CB2-E11C58133ADB}" type="pres">
      <dgm:prSet presAssocID="{A9A58B8F-779C-4FCF-83F8-6EAE2CDDDC51}" presName="sibTrans" presStyleLbl="sibTrans1D1" presStyleIdx="0" presStyleCnt="5"/>
      <dgm:spPr/>
      <dgm:t>
        <a:bodyPr/>
        <a:lstStyle/>
        <a:p>
          <a:endParaRPr lang="fr-FR"/>
        </a:p>
      </dgm:t>
    </dgm:pt>
    <dgm:pt modelId="{3B68D0B6-071C-4E52-86E4-4C341B1C15F2}" type="pres">
      <dgm:prSet presAssocID="{D3C77F61-4630-4F8C-B124-EB5F1B60DD17}" presName="node" presStyleLbl="node1" presStyleIdx="1" presStyleCnt="5">
        <dgm:presLayoutVars>
          <dgm:bulletEnabled val="1"/>
        </dgm:presLayoutVars>
      </dgm:prSet>
      <dgm:spPr/>
      <dgm:t>
        <a:bodyPr/>
        <a:lstStyle/>
        <a:p>
          <a:endParaRPr lang="fr-FR"/>
        </a:p>
      </dgm:t>
    </dgm:pt>
    <dgm:pt modelId="{E18F057E-BB59-4563-BD8E-B12B1B2CED52}" type="pres">
      <dgm:prSet presAssocID="{D3C77F61-4630-4F8C-B124-EB5F1B60DD17}" presName="spNode" presStyleCnt="0"/>
      <dgm:spPr/>
    </dgm:pt>
    <dgm:pt modelId="{445ED130-6590-46CE-BA95-D19E8A743C67}" type="pres">
      <dgm:prSet presAssocID="{8DA18551-1E19-44CF-943B-69EF8DC984C6}" presName="sibTrans" presStyleLbl="sibTrans1D1" presStyleIdx="1" presStyleCnt="5"/>
      <dgm:spPr/>
      <dgm:t>
        <a:bodyPr/>
        <a:lstStyle/>
        <a:p>
          <a:endParaRPr lang="fr-FR"/>
        </a:p>
      </dgm:t>
    </dgm:pt>
    <dgm:pt modelId="{DA80B374-B305-4F1D-B563-59439411869E}" type="pres">
      <dgm:prSet presAssocID="{31F80CBE-33A8-4C9C-946A-155EC5A7D754}" presName="node" presStyleLbl="node1" presStyleIdx="2" presStyleCnt="5">
        <dgm:presLayoutVars>
          <dgm:bulletEnabled val="1"/>
        </dgm:presLayoutVars>
      </dgm:prSet>
      <dgm:spPr/>
      <dgm:t>
        <a:bodyPr/>
        <a:lstStyle/>
        <a:p>
          <a:endParaRPr lang="fr-FR"/>
        </a:p>
      </dgm:t>
    </dgm:pt>
    <dgm:pt modelId="{273EF241-B46E-4FDB-9734-41EEC7D61A86}" type="pres">
      <dgm:prSet presAssocID="{31F80CBE-33A8-4C9C-946A-155EC5A7D754}" presName="spNode" presStyleCnt="0"/>
      <dgm:spPr/>
    </dgm:pt>
    <dgm:pt modelId="{D1F48AB0-B60F-4E73-808F-32EC06D77C91}" type="pres">
      <dgm:prSet presAssocID="{16A938EA-7EAA-47C7-8782-B05B2FF79AFB}" presName="sibTrans" presStyleLbl="sibTrans1D1" presStyleIdx="2" presStyleCnt="5"/>
      <dgm:spPr/>
      <dgm:t>
        <a:bodyPr/>
        <a:lstStyle/>
        <a:p>
          <a:endParaRPr lang="fr-FR"/>
        </a:p>
      </dgm:t>
    </dgm:pt>
    <dgm:pt modelId="{F13A4D6A-47EF-400A-A3C8-E15B72256500}" type="pres">
      <dgm:prSet presAssocID="{D0A4B703-E6D7-4742-A590-F07F11DEA7D5}" presName="node" presStyleLbl="node1" presStyleIdx="3" presStyleCnt="5">
        <dgm:presLayoutVars>
          <dgm:bulletEnabled val="1"/>
        </dgm:presLayoutVars>
      </dgm:prSet>
      <dgm:spPr/>
      <dgm:t>
        <a:bodyPr/>
        <a:lstStyle/>
        <a:p>
          <a:endParaRPr lang="fr-FR"/>
        </a:p>
      </dgm:t>
    </dgm:pt>
    <dgm:pt modelId="{5F8E5AF4-5C27-488F-B912-1484B30C8CFB}" type="pres">
      <dgm:prSet presAssocID="{D0A4B703-E6D7-4742-A590-F07F11DEA7D5}" presName="spNode" presStyleCnt="0"/>
      <dgm:spPr/>
    </dgm:pt>
    <dgm:pt modelId="{81461B1D-62E9-463C-B1D4-40F13BB51D95}" type="pres">
      <dgm:prSet presAssocID="{84F25EEB-A8CE-42D4-BED7-9F75B64A5CAA}" presName="sibTrans" presStyleLbl="sibTrans1D1" presStyleIdx="3" presStyleCnt="5"/>
      <dgm:spPr/>
      <dgm:t>
        <a:bodyPr/>
        <a:lstStyle/>
        <a:p>
          <a:endParaRPr lang="fr-FR"/>
        </a:p>
      </dgm:t>
    </dgm:pt>
    <dgm:pt modelId="{95C305BD-15CB-4676-97DD-F0F129CB95A4}" type="pres">
      <dgm:prSet presAssocID="{B964BD51-B778-4580-A025-EAE057754658}" presName="node" presStyleLbl="node1" presStyleIdx="4" presStyleCnt="5">
        <dgm:presLayoutVars>
          <dgm:bulletEnabled val="1"/>
        </dgm:presLayoutVars>
      </dgm:prSet>
      <dgm:spPr/>
      <dgm:t>
        <a:bodyPr/>
        <a:lstStyle/>
        <a:p>
          <a:endParaRPr lang="fr-FR"/>
        </a:p>
      </dgm:t>
    </dgm:pt>
    <dgm:pt modelId="{FFE6DF2C-8F5E-4479-AEC7-03B29EBB1430}" type="pres">
      <dgm:prSet presAssocID="{B964BD51-B778-4580-A025-EAE057754658}" presName="spNode" presStyleCnt="0"/>
      <dgm:spPr/>
    </dgm:pt>
    <dgm:pt modelId="{26EEFF23-AD33-4984-85E9-17F1E5642B66}" type="pres">
      <dgm:prSet presAssocID="{79D0FCA1-ECD2-4828-87AD-8119DCA1E242}" presName="sibTrans" presStyleLbl="sibTrans1D1" presStyleIdx="4" presStyleCnt="5"/>
      <dgm:spPr/>
      <dgm:t>
        <a:bodyPr/>
        <a:lstStyle/>
        <a:p>
          <a:endParaRPr lang="fr-FR"/>
        </a:p>
      </dgm:t>
    </dgm:pt>
  </dgm:ptLst>
  <dgm:cxnLst>
    <dgm:cxn modelId="{E4644F4F-A509-44DC-9EB3-09C9286FE49F}" srcId="{662C9E02-5F63-4E52-88C6-5EF231339FB9}" destId="{B964BD51-B778-4580-A025-EAE057754658}" srcOrd="4" destOrd="0" parTransId="{B8C8B2D2-D87D-4304-83A6-87466A68C5EF}" sibTransId="{79D0FCA1-ECD2-4828-87AD-8119DCA1E242}"/>
    <dgm:cxn modelId="{115DE992-844C-475F-8DF7-1C20D57AC75E}" type="presOf" srcId="{84F25EEB-A8CE-42D4-BED7-9F75B64A5CAA}" destId="{81461B1D-62E9-463C-B1D4-40F13BB51D95}" srcOrd="0" destOrd="0" presId="urn:microsoft.com/office/officeart/2005/8/layout/cycle5"/>
    <dgm:cxn modelId="{A7DCFCEB-1DF8-4C76-A693-D3A837CB4204}" type="presOf" srcId="{A9A58B8F-779C-4FCF-83F8-6EAE2CDDDC51}" destId="{A4945430-C29A-426F-8CB2-E11C58133ADB}" srcOrd="0" destOrd="0" presId="urn:microsoft.com/office/officeart/2005/8/layout/cycle5"/>
    <dgm:cxn modelId="{B5B6EBD0-342D-4EF4-AE04-C08D4DB3E5CF}" type="presOf" srcId="{D7681D79-50E5-43ED-9598-00104945281C}" destId="{8AFB4057-CCB7-4853-A3FF-7DF4F55D67D5}" srcOrd="0" destOrd="0" presId="urn:microsoft.com/office/officeart/2005/8/layout/cycle5"/>
    <dgm:cxn modelId="{80BCBF67-DE4D-4D00-B428-37B519B45729}" srcId="{662C9E02-5F63-4E52-88C6-5EF231339FB9}" destId="{31F80CBE-33A8-4C9C-946A-155EC5A7D754}" srcOrd="2" destOrd="0" parTransId="{8617FD30-CAAF-4318-A4EF-40DBFB10724C}" sibTransId="{16A938EA-7EAA-47C7-8782-B05B2FF79AFB}"/>
    <dgm:cxn modelId="{97B79995-7C5B-451A-87BC-ABAC8D85E62E}" type="presOf" srcId="{D3C77F61-4630-4F8C-B124-EB5F1B60DD17}" destId="{3B68D0B6-071C-4E52-86E4-4C341B1C15F2}" srcOrd="0" destOrd="0" presId="urn:microsoft.com/office/officeart/2005/8/layout/cycle5"/>
    <dgm:cxn modelId="{57DCB920-44F6-4D54-9D6B-6A0423C7EA1F}" type="presOf" srcId="{79D0FCA1-ECD2-4828-87AD-8119DCA1E242}" destId="{26EEFF23-AD33-4984-85E9-17F1E5642B66}" srcOrd="0" destOrd="0" presId="urn:microsoft.com/office/officeart/2005/8/layout/cycle5"/>
    <dgm:cxn modelId="{35146B67-29B7-4944-A528-A379FC3478FD}" type="presOf" srcId="{662C9E02-5F63-4E52-88C6-5EF231339FB9}" destId="{E4149F74-AA9E-42F4-92A3-00E5945ED0C5}" srcOrd="0" destOrd="0" presId="urn:microsoft.com/office/officeart/2005/8/layout/cycle5"/>
    <dgm:cxn modelId="{E01D5B9D-833B-48B1-B5D7-64D3F66FE540}" srcId="{662C9E02-5F63-4E52-88C6-5EF231339FB9}" destId="{D3C77F61-4630-4F8C-B124-EB5F1B60DD17}" srcOrd="1" destOrd="0" parTransId="{E16299AA-FB72-41B9-A5D1-CED9E7F6853E}" sibTransId="{8DA18551-1E19-44CF-943B-69EF8DC984C6}"/>
    <dgm:cxn modelId="{ED66F946-E74E-4C8A-A614-C78FC187D850}" type="presOf" srcId="{31F80CBE-33A8-4C9C-946A-155EC5A7D754}" destId="{DA80B374-B305-4F1D-B563-59439411869E}" srcOrd="0" destOrd="0" presId="urn:microsoft.com/office/officeart/2005/8/layout/cycle5"/>
    <dgm:cxn modelId="{824B8FE6-0BE1-4469-8480-97F990D326EF}" type="presOf" srcId="{8DA18551-1E19-44CF-943B-69EF8DC984C6}" destId="{445ED130-6590-46CE-BA95-D19E8A743C67}" srcOrd="0" destOrd="0" presId="urn:microsoft.com/office/officeart/2005/8/layout/cycle5"/>
    <dgm:cxn modelId="{4C8B7485-7348-4DB8-8ADD-2A630A572E24}" type="presOf" srcId="{B964BD51-B778-4580-A025-EAE057754658}" destId="{95C305BD-15CB-4676-97DD-F0F129CB95A4}" srcOrd="0" destOrd="0" presId="urn:microsoft.com/office/officeart/2005/8/layout/cycle5"/>
    <dgm:cxn modelId="{4B2A35DC-9357-488D-8EA3-3B448C87D0FD}" srcId="{662C9E02-5F63-4E52-88C6-5EF231339FB9}" destId="{D0A4B703-E6D7-4742-A590-F07F11DEA7D5}" srcOrd="3" destOrd="0" parTransId="{E88C5F1F-DDC3-4C3C-982A-227FDBC116F6}" sibTransId="{84F25EEB-A8CE-42D4-BED7-9F75B64A5CAA}"/>
    <dgm:cxn modelId="{52DA42F5-8F30-4C89-B9B0-6EA557859834}" type="presOf" srcId="{D0A4B703-E6D7-4742-A590-F07F11DEA7D5}" destId="{F13A4D6A-47EF-400A-A3C8-E15B72256500}" srcOrd="0" destOrd="0" presId="urn:microsoft.com/office/officeart/2005/8/layout/cycle5"/>
    <dgm:cxn modelId="{58BCD9CF-2796-46BA-A500-993F77508EAC}" type="presOf" srcId="{16A938EA-7EAA-47C7-8782-B05B2FF79AFB}" destId="{D1F48AB0-B60F-4E73-808F-32EC06D77C91}" srcOrd="0" destOrd="0" presId="urn:microsoft.com/office/officeart/2005/8/layout/cycle5"/>
    <dgm:cxn modelId="{D17C9C16-A963-4028-8C24-FDB8B284F96A}" srcId="{662C9E02-5F63-4E52-88C6-5EF231339FB9}" destId="{D7681D79-50E5-43ED-9598-00104945281C}" srcOrd="0" destOrd="0" parTransId="{83B5CE6C-DBB9-457B-A297-66116B9CAEB4}" sibTransId="{A9A58B8F-779C-4FCF-83F8-6EAE2CDDDC51}"/>
    <dgm:cxn modelId="{98C15F8C-88D6-4C34-93FE-EBEF75333E8E}" type="presParOf" srcId="{E4149F74-AA9E-42F4-92A3-00E5945ED0C5}" destId="{8AFB4057-CCB7-4853-A3FF-7DF4F55D67D5}" srcOrd="0" destOrd="0" presId="urn:microsoft.com/office/officeart/2005/8/layout/cycle5"/>
    <dgm:cxn modelId="{62B43E44-854E-4578-9529-795D057606D8}" type="presParOf" srcId="{E4149F74-AA9E-42F4-92A3-00E5945ED0C5}" destId="{372F1A5B-C545-4880-A57A-5D435DB81A7E}" srcOrd="1" destOrd="0" presId="urn:microsoft.com/office/officeart/2005/8/layout/cycle5"/>
    <dgm:cxn modelId="{A2B7CE4A-508F-48F9-A4A4-2008427C9DDB}" type="presParOf" srcId="{E4149F74-AA9E-42F4-92A3-00E5945ED0C5}" destId="{A4945430-C29A-426F-8CB2-E11C58133ADB}" srcOrd="2" destOrd="0" presId="urn:microsoft.com/office/officeart/2005/8/layout/cycle5"/>
    <dgm:cxn modelId="{48933566-BB8A-42F1-97E4-8C5A6D311081}" type="presParOf" srcId="{E4149F74-AA9E-42F4-92A3-00E5945ED0C5}" destId="{3B68D0B6-071C-4E52-86E4-4C341B1C15F2}" srcOrd="3" destOrd="0" presId="urn:microsoft.com/office/officeart/2005/8/layout/cycle5"/>
    <dgm:cxn modelId="{84D7C392-AD66-4AEC-A6D1-8FB0A0619959}" type="presParOf" srcId="{E4149F74-AA9E-42F4-92A3-00E5945ED0C5}" destId="{E18F057E-BB59-4563-BD8E-B12B1B2CED52}" srcOrd="4" destOrd="0" presId="urn:microsoft.com/office/officeart/2005/8/layout/cycle5"/>
    <dgm:cxn modelId="{F7897646-D526-4A79-B360-51BF6910BE65}" type="presParOf" srcId="{E4149F74-AA9E-42F4-92A3-00E5945ED0C5}" destId="{445ED130-6590-46CE-BA95-D19E8A743C67}" srcOrd="5" destOrd="0" presId="urn:microsoft.com/office/officeart/2005/8/layout/cycle5"/>
    <dgm:cxn modelId="{4799A1DA-B3B4-429E-B1EE-A6F6E137AC98}" type="presParOf" srcId="{E4149F74-AA9E-42F4-92A3-00E5945ED0C5}" destId="{DA80B374-B305-4F1D-B563-59439411869E}" srcOrd="6" destOrd="0" presId="urn:microsoft.com/office/officeart/2005/8/layout/cycle5"/>
    <dgm:cxn modelId="{E5D7EBFD-3536-494F-A954-9CEC93E50288}" type="presParOf" srcId="{E4149F74-AA9E-42F4-92A3-00E5945ED0C5}" destId="{273EF241-B46E-4FDB-9734-41EEC7D61A86}" srcOrd="7" destOrd="0" presId="urn:microsoft.com/office/officeart/2005/8/layout/cycle5"/>
    <dgm:cxn modelId="{5A4BFF3A-F973-4700-B9E5-CAD088CA07AB}" type="presParOf" srcId="{E4149F74-AA9E-42F4-92A3-00E5945ED0C5}" destId="{D1F48AB0-B60F-4E73-808F-32EC06D77C91}" srcOrd="8" destOrd="0" presId="urn:microsoft.com/office/officeart/2005/8/layout/cycle5"/>
    <dgm:cxn modelId="{65B2B161-BC3E-4E46-A22B-7B3A7F451EFA}" type="presParOf" srcId="{E4149F74-AA9E-42F4-92A3-00E5945ED0C5}" destId="{F13A4D6A-47EF-400A-A3C8-E15B72256500}" srcOrd="9" destOrd="0" presId="urn:microsoft.com/office/officeart/2005/8/layout/cycle5"/>
    <dgm:cxn modelId="{6BF8728F-3BB6-4B60-B0C6-51F67897398D}" type="presParOf" srcId="{E4149F74-AA9E-42F4-92A3-00E5945ED0C5}" destId="{5F8E5AF4-5C27-488F-B912-1484B30C8CFB}" srcOrd="10" destOrd="0" presId="urn:microsoft.com/office/officeart/2005/8/layout/cycle5"/>
    <dgm:cxn modelId="{DC8B414B-7953-438F-BFEB-F9230BDE0EAB}" type="presParOf" srcId="{E4149F74-AA9E-42F4-92A3-00E5945ED0C5}" destId="{81461B1D-62E9-463C-B1D4-40F13BB51D95}" srcOrd="11" destOrd="0" presId="urn:microsoft.com/office/officeart/2005/8/layout/cycle5"/>
    <dgm:cxn modelId="{19CA8773-02C2-4A8B-A615-623F7945519B}" type="presParOf" srcId="{E4149F74-AA9E-42F4-92A3-00E5945ED0C5}" destId="{95C305BD-15CB-4676-97DD-F0F129CB95A4}" srcOrd="12" destOrd="0" presId="urn:microsoft.com/office/officeart/2005/8/layout/cycle5"/>
    <dgm:cxn modelId="{C806BCB0-9D8C-4C3E-A368-4E5D0CAF52F3}" type="presParOf" srcId="{E4149F74-AA9E-42F4-92A3-00E5945ED0C5}" destId="{FFE6DF2C-8F5E-4479-AEC7-03B29EBB1430}" srcOrd="13" destOrd="0" presId="urn:microsoft.com/office/officeart/2005/8/layout/cycle5"/>
    <dgm:cxn modelId="{1CD7AC6E-2B33-4382-85DE-E5AD4303AD9C}" type="presParOf" srcId="{E4149F74-AA9E-42F4-92A3-00E5945ED0C5}" destId="{26EEFF23-AD33-4984-85E9-17F1E5642B6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B4057-CCB7-4853-A3FF-7DF4F55D67D5}">
      <dsp:nvSpPr>
        <dsp:cNvPr id="0" name=""/>
        <dsp:cNvSpPr/>
      </dsp:nvSpPr>
      <dsp:spPr>
        <a:xfrm>
          <a:off x="2233301" y="642"/>
          <a:ext cx="1473398" cy="9577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Entrevistas</a:t>
          </a:r>
          <a:endParaRPr lang="fr-FR" sz="2000" kern="1200" dirty="0"/>
        </a:p>
      </dsp:txBody>
      <dsp:txXfrm>
        <a:off x="2280052" y="47393"/>
        <a:ext cx="1379896" cy="864207"/>
      </dsp:txXfrm>
    </dsp:sp>
    <dsp:sp modelId="{A4945430-C29A-426F-8CB2-E11C58133ADB}">
      <dsp:nvSpPr>
        <dsp:cNvPr id="0" name=""/>
        <dsp:cNvSpPr/>
      </dsp:nvSpPr>
      <dsp:spPr>
        <a:xfrm>
          <a:off x="1054992" y="479497"/>
          <a:ext cx="3830017" cy="3830017"/>
        </a:xfrm>
        <a:custGeom>
          <a:avLst/>
          <a:gdLst/>
          <a:ahLst/>
          <a:cxnLst/>
          <a:rect l="0" t="0" r="0" b="0"/>
          <a:pathLst>
            <a:path>
              <a:moveTo>
                <a:pt x="2849486" y="243479"/>
              </a:moveTo>
              <a:arcTo wR="1915008" hR="1915008" stAng="17952458" swAng="121309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B68D0B6-071C-4E52-86E4-4C341B1C15F2}">
      <dsp:nvSpPr>
        <dsp:cNvPr id="0" name=""/>
        <dsp:cNvSpPr/>
      </dsp:nvSpPr>
      <dsp:spPr>
        <a:xfrm>
          <a:off x="4054583" y="1323880"/>
          <a:ext cx="1473398" cy="9577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latin typeface="+mj-lt"/>
              <a:ea typeface="+mj-ea"/>
              <a:cs typeface="+mj-cs"/>
            </a:rPr>
            <a:t>Análise das entrevistas</a:t>
          </a:r>
          <a:endParaRPr lang="fr-FR" sz="2000" kern="1200" dirty="0"/>
        </a:p>
      </dsp:txBody>
      <dsp:txXfrm>
        <a:off x="4101334" y="1370631"/>
        <a:ext cx="1379896" cy="864207"/>
      </dsp:txXfrm>
    </dsp:sp>
    <dsp:sp modelId="{445ED130-6590-46CE-BA95-D19E8A743C67}">
      <dsp:nvSpPr>
        <dsp:cNvPr id="0" name=""/>
        <dsp:cNvSpPr/>
      </dsp:nvSpPr>
      <dsp:spPr>
        <a:xfrm>
          <a:off x="1054992" y="479497"/>
          <a:ext cx="3830017" cy="3830017"/>
        </a:xfrm>
        <a:custGeom>
          <a:avLst/>
          <a:gdLst/>
          <a:ahLst/>
          <a:cxnLst/>
          <a:rect l="0" t="0" r="0" b="0"/>
          <a:pathLst>
            <a:path>
              <a:moveTo>
                <a:pt x="3825443" y="2047287"/>
              </a:moveTo>
              <a:arcTo wR="1915008" hR="1915008" stAng="21837651" swAng="136092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A80B374-B305-4F1D-B563-59439411869E}">
      <dsp:nvSpPr>
        <dsp:cNvPr id="0" name=""/>
        <dsp:cNvSpPr/>
      </dsp:nvSpPr>
      <dsp:spPr>
        <a:xfrm>
          <a:off x="3358915" y="3464925"/>
          <a:ext cx="1473398" cy="9577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latin typeface="+mj-lt"/>
              <a:ea typeface="+mj-ea"/>
              <a:cs typeface="+mj-cs"/>
            </a:rPr>
            <a:t>Codificação dos dados coletados</a:t>
          </a:r>
          <a:endParaRPr lang="fr-FR" sz="2000" kern="1200" dirty="0"/>
        </a:p>
      </dsp:txBody>
      <dsp:txXfrm>
        <a:off x="3405666" y="3511676"/>
        <a:ext cx="1379896" cy="864207"/>
      </dsp:txXfrm>
    </dsp:sp>
    <dsp:sp modelId="{D1F48AB0-B60F-4E73-808F-32EC06D77C91}">
      <dsp:nvSpPr>
        <dsp:cNvPr id="0" name=""/>
        <dsp:cNvSpPr/>
      </dsp:nvSpPr>
      <dsp:spPr>
        <a:xfrm>
          <a:off x="1054992" y="479497"/>
          <a:ext cx="3830017" cy="3830017"/>
        </a:xfrm>
        <a:custGeom>
          <a:avLst/>
          <a:gdLst/>
          <a:ahLst/>
          <a:cxnLst/>
          <a:rect l="0" t="0" r="0" b="0"/>
          <a:pathLst>
            <a:path>
              <a:moveTo>
                <a:pt x="2150484" y="3815485"/>
              </a:moveTo>
              <a:arcTo wR="1915008" hR="1915008" stAng="4976211" swAng="84757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13A4D6A-47EF-400A-A3C8-E15B72256500}">
      <dsp:nvSpPr>
        <dsp:cNvPr id="0" name=""/>
        <dsp:cNvSpPr/>
      </dsp:nvSpPr>
      <dsp:spPr>
        <a:xfrm>
          <a:off x="1107687" y="3464925"/>
          <a:ext cx="1473398" cy="9577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Categorias</a:t>
          </a:r>
          <a:endParaRPr lang="fr-FR" sz="2000" kern="1200" dirty="0"/>
        </a:p>
      </dsp:txBody>
      <dsp:txXfrm>
        <a:off x="1154438" y="3511676"/>
        <a:ext cx="1379896" cy="864207"/>
      </dsp:txXfrm>
    </dsp:sp>
    <dsp:sp modelId="{81461B1D-62E9-463C-B1D4-40F13BB51D95}">
      <dsp:nvSpPr>
        <dsp:cNvPr id="0" name=""/>
        <dsp:cNvSpPr/>
      </dsp:nvSpPr>
      <dsp:spPr>
        <a:xfrm>
          <a:off x="1054992" y="479497"/>
          <a:ext cx="3830017" cy="3830017"/>
        </a:xfrm>
        <a:custGeom>
          <a:avLst/>
          <a:gdLst/>
          <a:ahLst/>
          <a:cxnLst/>
          <a:rect l="0" t="0" r="0" b="0"/>
          <a:pathLst>
            <a:path>
              <a:moveTo>
                <a:pt x="203339" y="2773755"/>
              </a:moveTo>
              <a:arcTo wR="1915008" hR="1915008" stAng="9201422" swAng="136092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5C305BD-15CB-4676-97DD-F0F129CB95A4}">
      <dsp:nvSpPr>
        <dsp:cNvPr id="0" name=""/>
        <dsp:cNvSpPr/>
      </dsp:nvSpPr>
      <dsp:spPr>
        <a:xfrm>
          <a:off x="412019" y="1323880"/>
          <a:ext cx="1473398" cy="9577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Novas Entrevistas</a:t>
          </a:r>
          <a:endParaRPr lang="fr-FR" sz="2000" kern="1200" dirty="0"/>
        </a:p>
      </dsp:txBody>
      <dsp:txXfrm>
        <a:off x="458770" y="1370631"/>
        <a:ext cx="1379896" cy="864207"/>
      </dsp:txXfrm>
    </dsp:sp>
    <dsp:sp modelId="{26EEFF23-AD33-4984-85E9-17F1E5642B66}">
      <dsp:nvSpPr>
        <dsp:cNvPr id="0" name=""/>
        <dsp:cNvSpPr/>
      </dsp:nvSpPr>
      <dsp:spPr>
        <a:xfrm>
          <a:off x="1054992" y="479497"/>
          <a:ext cx="3830017" cy="3830017"/>
        </a:xfrm>
        <a:custGeom>
          <a:avLst/>
          <a:gdLst/>
          <a:ahLst/>
          <a:cxnLst/>
          <a:rect l="0" t="0" r="0" b="0"/>
          <a:pathLst>
            <a:path>
              <a:moveTo>
                <a:pt x="460436" y="669425"/>
              </a:moveTo>
              <a:arcTo wR="1915008" hR="1915008" stAng="13234452" swAng="121309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3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32"/>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6" descr="C:\Users\gabriel.silva\Desktop\Faixa.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43048" y="-6739"/>
            <a:ext cx="6501978" cy="142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2029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19/06/2017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59218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19/06/2017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115285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19/06/2017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29706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2C65BCC-9072-4890-AF83-E93E95C6CF1C}" type="datetimeFigureOut">
              <a:rPr lang="pt-BR" smtClean="0"/>
              <a:t>19/06/2017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07599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2C65BCC-9072-4890-AF83-E93E95C6CF1C}" type="datetimeFigureOut">
              <a:rPr lang="pt-BR" smtClean="0"/>
              <a:t>19/06/2017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267901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2C65BCC-9072-4890-AF83-E93E95C6CF1C}" type="datetimeFigureOut">
              <a:rPr lang="pt-BR" smtClean="0"/>
              <a:t>19/06/2017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401379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2C65BCC-9072-4890-AF83-E93E95C6CF1C}" type="datetimeFigureOut">
              <a:rPr lang="pt-BR" smtClean="0"/>
              <a:t>19/06/2017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259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2C65BCC-9072-4890-AF83-E93E95C6CF1C}" type="datetimeFigureOut">
              <a:rPr lang="pt-BR" smtClean="0"/>
              <a:t>19/06/2017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26466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t>19/06/2017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75229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t>19/06/2017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111989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5BCC-9072-4890-AF83-E93E95C6CF1C}" type="datetimeFigureOut">
              <a:rPr lang="pt-BR" smtClean="0"/>
              <a:t>19/06/2017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DD68F-B5DA-4F04-A6F4-7B4B51212CEE}" type="slidenum">
              <a:rPr lang="pt-BR" smtClean="0"/>
              <a:t>‹nº›</a:t>
            </a:fld>
            <a:endParaRPr lang="pt-BR"/>
          </a:p>
        </p:txBody>
      </p:sp>
    </p:spTree>
    <p:extLst>
      <p:ext uri="{BB962C8B-B14F-4D97-AF65-F5344CB8AC3E}">
        <p14:creationId xmlns:p14="http://schemas.microsoft.com/office/powerpoint/2010/main" val="414455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ssemae.org.br/artigos/item/1762-"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pisp.org.br/acoes/upload/"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2.jpeg"/><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8755608" cy="2387600"/>
          </a:xfrm>
        </p:spPr>
        <p:txBody>
          <a:bodyPr anchor="ctr" anchorCtr="0">
            <a:normAutofit fontScale="90000"/>
          </a:bodyPr>
          <a:lstStyle/>
          <a:p>
            <a:pPr algn="ctr"/>
            <a:r>
              <a:rPr lang="pt-BR" b="1" dirty="0"/>
              <a:t>O SANEAMENTO NA TERRA DE NINGUÉM: O CASO DO SERINGAL VILA NOVA NA</a:t>
            </a:r>
            <a:br>
              <a:rPr lang="pt-BR" b="1" dirty="0"/>
            </a:br>
            <a:r>
              <a:rPr lang="fr-FR" b="1" dirty="0"/>
              <a:t>RESERVA EXTRATIVISTA CHICO </a:t>
            </a:r>
            <a:r>
              <a:rPr lang="fr-FR" b="1" dirty="0" smtClean="0"/>
              <a:t>MENDES</a:t>
            </a:r>
            <a:endParaRPr lang="pt-BR" b="1" dirty="0"/>
          </a:p>
        </p:txBody>
      </p:sp>
      <p:sp>
        <p:nvSpPr>
          <p:cNvPr id="3" name="Subtítulo 2"/>
          <p:cNvSpPr>
            <a:spLocks noGrp="1"/>
          </p:cNvSpPr>
          <p:nvPr>
            <p:ph type="subTitle" idx="4294967295"/>
          </p:nvPr>
        </p:nvSpPr>
        <p:spPr>
          <a:xfrm>
            <a:off x="1023256" y="4748666"/>
            <a:ext cx="9144000" cy="1655762"/>
          </a:xfrm>
        </p:spPr>
        <p:txBody>
          <a:bodyPr>
            <a:normAutofit fontScale="62500" lnSpcReduction="20000"/>
          </a:bodyPr>
          <a:lstStyle/>
          <a:p>
            <a:pPr algn="l"/>
            <a:r>
              <a:rPr lang="pt-BR" b="1" dirty="0" smtClean="0"/>
              <a:t>Autores:</a:t>
            </a:r>
          </a:p>
          <a:p>
            <a:pPr marL="0" indent="0">
              <a:buNone/>
            </a:pPr>
            <a:r>
              <a:rPr lang="pt-BR" b="1" dirty="0"/>
              <a:t>	</a:t>
            </a:r>
            <a:r>
              <a:rPr lang="pt-BR" b="1" dirty="0" smtClean="0"/>
              <a:t>Bárbara </a:t>
            </a:r>
            <a:r>
              <a:rPr lang="pt-BR" b="1" dirty="0"/>
              <a:t>Marques </a:t>
            </a:r>
            <a:r>
              <a:rPr lang="pt-BR" b="1" dirty="0" smtClean="0"/>
              <a:t>Sales</a:t>
            </a:r>
          </a:p>
          <a:p>
            <a:pPr marL="0" indent="0">
              <a:buNone/>
            </a:pPr>
            <a:r>
              <a:rPr lang="pt-BR" b="1" dirty="0" smtClean="0"/>
              <a:t>	Jéssica </a:t>
            </a:r>
            <a:r>
              <a:rPr lang="pt-BR" b="1" dirty="0" err="1"/>
              <a:t>Ayra</a:t>
            </a:r>
            <a:r>
              <a:rPr lang="pt-BR" b="1" dirty="0"/>
              <a:t> Alves Silva </a:t>
            </a:r>
            <a:r>
              <a:rPr lang="pt-BR" b="1" dirty="0" err="1" smtClean="0"/>
              <a:t>Silva</a:t>
            </a:r>
            <a:endParaRPr lang="pt-BR" b="1" dirty="0" smtClean="0"/>
          </a:p>
          <a:p>
            <a:pPr marL="0" indent="0">
              <a:buNone/>
            </a:pPr>
            <a:r>
              <a:rPr lang="pt-BR" b="1" dirty="0"/>
              <a:t>	</a:t>
            </a:r>
            <a:r>
              <a:rPr lang="pt-BR" b="1" dirty="0" smtClean="0"/>
              <a:t>Vinicius </a:t>
            </a:r>
            <a:r>
              <a:rPr lang="pt-BR" b="1" dirty="0"/>
              <a:t>Mendonca </a:t>
            </a:r>
            <a:r>
              <a:rPr lang="pt-BR" b="1" dirty="0" smtClean="0"/>
              <a:t>Galvão</a:t>
            </a:r>
          </a:p>
          <a:p>
            <a:pPr marL="0" indent="0">
              <a:buNone/>
            </a:pPr>
            <a:r>
              <a:rPr lang="pt-BR" b="1" dirty="0"/>
              <a:t>	</a:t>
            </a:r>
            <a:r>
              <a:rPr lang="pt-BR" b="1" dirty="0" err="1" smtClean="0"/>
              <a:t>Sonaly</a:t>
            </a:r>
            <a:r>
              <a:rPr lang="pt-BR" b="1" dirty="0" smtClean="0"/>
              <a:t> </a:t>
            </a:r>
            <a:r>
              <a:rPr lang="pt-BR" b="1" dirty="0"/>
              <a:t>Rezende</a:t>
            </a:r>
            <a:endParaRPr lang="pt-BR" dirty="0"/>
          </a:p>
        </p:txBody>
      </p:sp>
    </p:spTree>
    <p:extLst>
      <p:ext uri="{BB962C8B-B14F-4D97-AF65-F5344CB8AC3E}">
        <p14:creationId xmlns:p14="http://schemas.microsoft.com/office/powerpoint/2010/main" val="2014423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Autofit/>
          </a:bodyPr>
          <a:lstStyle/>
          <a:p>
            <a:r>
              <a:rPr lang="pt-BR" sz="2400" dirty="0" smtClean="0"/>
              <a:t>Soluções individuais</a:t>
            </a:r>
            <a:br>
              <a:rPr lang="pt-BR" sz="2400" dirty="0" smtClean="0"/>
            </a:br>
            <a:r>
              <a:rPr lang="pt-BR" sz="2400" dirty="0" smtClean="0"/>
              <a:t/>
            </a:r>
            <a:br>
              <a:rPr lang="pt-BR" sz="2400" dirty="0" smtClean="0"/>
            </a:br>
            <a:r>
              <a:rPr lang="pt-BR" sz="2400" dirty="0" smtClean="0"/>
              <a:t>Criadas </a:t>
            </a:r>
            <a:r>
              <a:rPr lang="pt-BR" sz="2400" dirty="0"/>
              <a:t>de acordo com as necessidades, condições financeiras e de capital cultural de cada família. </a:t>
            </a:r>
            <a:r>
              <a:rPr lang="pt-BR" sz="2400" dirty="0" smtClean="0"/>
              <a:t/>
            </a:r>
            <a:br>
              <a:rPr lang="pt-BR" sz="2400" dirty="0" smtClean="0"/>
            </a:br>
            <a:r>
              <a:rPr lang="pt-BR" sz="2400" dirty="0" smtClean="0"/>
              <a:t/>
            </a:r>
            <a:br>
              <a:rPr lang="pt-BR" sz="2400" dirty="0" smtClean="0"/>
            </a:br>
            <a:r>
              <a:rPr lang="pt-BR" sz="2400" dirty="0" smtClean="0"/>
              <a:t>O </a:t>
            </a:r>
            <a:r>
              <a:rPr lang="pt-BR" sz="2400" dirty="0"/>
              <a:t>acesso a serviços, infraestruturas e políticas públicas é precário. </a:t>
            </a:r>
            <a:r>
              <a:rPr lang="pt-BR" sz="2400" dirty="0" smtClean="0"/>
              <a:t/>
            </a:r>
            <a:br>
              <a:rPr lang="pt-BR" sz="2400" dirty="0" smtClean="0"/>
            </a:br>
            <a:r>
              <a:rPr lang="pt-BR" sz="2400" dirty="0"/>
              <a:t/>
            </a:r>
            <a:br>
              <a:rPr lang="pt-BR" sz="2400" dirty="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pic>
        <p:nvPicPr>
          <p:cNvPr id="8" name="Picture 6" descr="F:\tODAS bÁRBARA\112_PANA\P112056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1777" y="4437112"/>
            <a:ext cx="259228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tODAS bÁRBARA\112_PANA\P112043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1322" y="4455224"/>
            <a:ext cx="2640000"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Barbara\Documents\2016 1\Campo Norte\TUDO PC\1_Fotos Resex\2_Colocacao Inveja_Rossilda\P1120287.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795456" y="4455224"/>
            <a:ext cx="1501472"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81512" y="4437112"/>
            <a:ext cx="2650001" cy="1980000"/>
          </a:xfrm>
          <a:prstGeom prst="rect">
            <a:avLst/>
          </a:prstGeom>
          <a:noFill/>
          <a:ln>
            <a:noFill/>
          </a:ln>
        </p:spPr>
      </p:pic>
    </p:spTree>
    <p:extLst>
      <p:ext uri="{BB962C8B-B14F-4D97-AF65-F5344CB8AC3E}">
        <p14:creationId xmlns:p14="http://schemas.microsoft.com/office/powerpoint/2010/main" val="3564014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5229379" cy="2387600"/>
          </a:xfrm>
        </p:spPr>
        <p:txBody>
          <a:bodyPr anchor="t" anchorCtr="0">
            <a:noAutofit/>
          </a:bodyPr>
          <a:lstStyle/>
          <a:p>
            <a:r>
              <a:rPr lang="pt-BR" sz="2400" b="1" i="1" dirty="0" smtClean="0"/>
              <a:t>Direito Humano à agua</a:t>
            </a:r>
            <a:r>
              <a:rPr lang="pt-BR" sz="2400" dirty="0" smtClean="0"/>
              <a:t/>
            </a:r>
            <a:br>
              <a:rPr lang="pt-BR" sz="2400" dirty="0" smtClean="0"/>
            </a:br>
            <a:r>
              <a:rPr lang="pt-BR" sz="2400" dirty="0" smtClean="0"/>
              <a:t/>
            </a:r>
            <a:br>
              <a:rPr lang="pt-BR" sz="2400" dirty="0" smtClean="0"/>
            </a:br>
            <a:r>
              <a:rPr lang="pt-BR" sz="2400" dirty="0" smtClean="0"/>
              <a:t>- Quantidade: </a:t>
            </a:r>
            <a:br>
              <a:rPr lang="pt-BR" sz="2400" dirty="0" smtClean="0"/>
            </a:br>
            <a:r>
              <a:rPr lang="pt-BR" sz="2400" dirty="0" smtClean="0"/>
              <a:t>“</a:t>
            </a:r>
            <a:r>
              <a:rPr lang="pt-BR" sz="2400" i="1" dirty="0"/>
              <a:t>Aqui, graças a Deus, água não falta</a:t>
            </a:r>
            <a:r>
              <a:rPr lang="pt-BR" sz="2400" dirty="0" smtClean="0"/>
              <a:t>”</a:t>
            </a:r>
            <a:br>
              <a:rPr lang="pt-BR" sz="2400" dirty="0" smtClean="0"/>
            </a:br>
            <a:r>
              <a:rPr lang="pt-BR" sz="2400" dirty="0" smtClean="0"/>
              <a:t/>
            </a:r>
            <a:br>
              <a:rPr lang="pt-BR" sz="2400" dirty="0" smtClean="0"/>
            </a:br>
            <a:r>
              <a:rPr lang="pt-BR" sz="2400" dirty="0" smtClean="0"/>
              <a:t>- Qualidade:</a:t>
            </a:r>
            <a:br>
              <a:rPr lang="pt-BR" sz="2400" dirty="0" smtClean="0"/>
            </a:br>
            <a:r>
              <a:rPr lang="pt-BR" sz="2400" dirty="0" smtClean="0"/>
              <a:t>“</a:t>
            </a:r>
            <a:r>
              <a:rPr lang="pt-BR" sz="2400" i="1" dirty="0"/>
              <a:t>Para quem tem mina</a:t>
            </a:r>
            <a:r>
              <a:rPr lang="pt-BR" sz="2400" dirty="0"/>
              <a:t> [d’água] </a:t>
            </a:r>
            <a:r>
              <a:rPr lang="pt-BR" sz="2400" i="1" dirty="0"/>
              <a:t>é bom, agora para quem não tem... </a:t>
            </a:r>
            <a:r>
              <a:rPr lang="pt-BR" sz="2400" i="1" dirty="0" smtClean="0"/>
              <a:t/>
            </a:r>
            <a:br>
              <a:rPr lang="pt-BR" sz="2400" i="1" dirty="0" smtClean="0"/>
            </a:br>
            <a:r>
              <a:rPr lang="pt-BR" sz="2400" i="1" dirty="0" smtClean="0"/>
              <a:t>A </a:t>
            </a:r>
            <a:r>
              <a:rPr lang="pt-BR" sz="2400" i="1" dirty="0"/>
              <a:t>água do rio não é tão boa</a:t>
            </a:r>
            <a:r>
              <a:rPr lang="pt-BR" sz="2400" dirty="0"/>
              <a:t>”. </a:t>
            </a:r>
            <a:r>
              <a:rPr lang="pt-BR" sz="2400" dirty="0" smtClean="0"/>
              <a:t/>
            </a:r>
            <a:br>
              <a:rPr lang="pt-BR" sz="2400" dirty="0" smtClean="0"/>
            </a:br>
            <a:r>
              <a:rPr lang="pt-BR" sz="2400" dirty="0" smtClean="0"/>
              <a:t>                          [Não pode ser assegurada]</a:t>
            </a:r>
            <a:br>
              <a:rPr lang="pt-BR" sz="2400" dirty="0" smtClean="0"/>
            </a:br>
            <a:r>
              <a:rPr lang="pt-BR" sz="2400" dirty="0" smtClean="0"/>
              <a:t/>
            </a:r>
            <a:br>
              <a:rPr lang="pt-BR" sz="2400" dirty="0" smtClean="0"/>
            </a:br>
            <a:r>
              <a:rPr lang="pt-BR" sz="2400" dirty="0" smtClean="0"/>
              <a:t>- Acessibilidade financeira </a:t>
            </a:r>
            <a:br>
              <a:rPr lang="pt-BR" sz="2400" dirty="0" smtClean="0"/>
            </a:br>
            <a:r>
              <a:rPr lang="pt-BR" sz="2400" dirty="0"/>
              <a:t>	</a:t>
            </a:r>
            <a:r>
              <a:rPr lang="pt-BR" sz="2400" dirty="0" smtClean="0"/>
              <a:t>[Não há renda para esse fim]</a:t>
            </a:r>
            <a:br>
              <a:rPr lang="pt-BR" sz="2400" dirty="0" smtClean="0"/>
            </a:br>
            <a:r>
              <a:rPr lang="pt-BR" sz="2400" dirty="0" smtClean="0"/>
              <a:t>	[Recurso em abundância]</a:t>
            </a:r>
            <a:r>
              <a:rPr lang="fr-FR" sz="2400" dirty="0"/>
              <a:t/>
            </a:r>
            <a:br>
              <a:rPr lang="fr-FR" sz="2400" dirty="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pic>
        <p:nvPicPr>
          <p:cNvPr id="8" name="Imagem 7" descr="P1120428"/>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52088" y="4414809"/>
            <a:ext cx="2800447" cy="2048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787607" y="4384303"/>
            <a:ext cx="2077607" cy="206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844223" y="2069587"/>
            <a:ext cx="2808312" cy="210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descr="F:\tODAS bÁRBARA\112_PANA\P1120095.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787606" y="1445860"/>
            <a:ext cx="2077607" cy="272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28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6959381" cy="2387600"/>
          </a:xfrm>
        </p:spPr>
        <p:txBody>
          <a:bodyPr anchor="t" anchorCtr="0">
            <a:noAutofit/>
          </a:bodyPr>
          <a:lstStyle/>
          <a:p>
            <a:r>
              <a:rPr lang="pt-BR" sz="2400" b="1" i="1" dirty="0" smtClean="0"/>
              <a:t>Direito Humano ao esgotamento sanitário</a:t>
            </a:r>
            <a:r>
              <a:rPr lang="pt-BR" sz="2400" dirty="0" smtClean="0"/>
              <a:t/>
            </a:r>
            <a:br>
              <a:rPr lang="pt-BR" sz="2400" dirty="0" smtClean="0"/>
            </a:br>
            <a:r>
              <a:rPr lang="pt-BR" sz="2400" dirty="0" smtClean="0"/>
              <a:t/>
            </a:r>
            <a:br>
              <a:rPr lang="pt-BR" sz="2400" dirty="0" smtClean="0"/>
            </a:br>
            <a:r>
              <a:rPr lang="pt-BR" sz="2400" dirty="0" smtClean="0"/>
              <a:t>- </a:t>
            </a:r>
            <a:r>
              <a:rPr lang="pt-BR" sz="2400" dirty="0"/>
              <a:t>S</a:t>
            </a:r>
            <a:r>
              <a:rPr lang="pt-BR" sz="2400" dirty="0" smtClean="0"/>
              <a:t>oluções inadequadas</a:t>
            </a:r>
            <a:br>
              <a:rPr lang="pt-BR" sz="2400" dirty="0" smtClean="0"/>
            </a:br>
            <a:r>
              <a:rPr lang="pt-BR" sz="2400" dirty="0" smtClean="0"/>
              <a:t/>
            </a:r>
            <a:br>
              <a:rPr lang="pt-BR" sz="2400" dirty="0" smtClean="0"/>
            </a:br>
            <a:r>
              <a:rPr lang="pt-BR" sz="2400" dirty="0" smtClean="0"/>
              <a:t>- Prática </a:t>
            </a:r>
            <a:r>
              <a:rPr lang="pt-BR" sz="2400" dirty="0"/>
              <a:t>de defecação a céu aberto ou “</a:t>
            </a:r>
            <a:r>
              <a:rPr lang="pt-BR" sz="2400" i="1" dirty="0"/>
              <a:t>pau da gata</a:t>
            </a:r>
            <a:r>
              <a:rPr lang="pt-BR" sz="2400" dirty="0" smtClean="0"/>
              <a:t>”</a:t>
            </a:r>
            <a:br>
              <a:rPr lang="pt-BR" sz="2400" dirty="0" smtClean="0"/>
            </a:br>
            <a:r>
              <a:rPr lang="pt-BR" sz="2400" dirty="0" smtClean="0"/>
              <a:t/>
            </a:r>
            <a:br>
              <a:rPr lang="pt-BR" sz="2400" dirty="0" smtClean="0"/>
            </a:br>
            <a:r>
              <a:rPr lang="pt-BR" sz="2400" dirty="0" smtClean="0"/>
              <a:t>- Próximas </a:t>
            </a:r>
            <a:r>
              <a:rPr lang="pt-BR" sz="2400" dirty="0"/>
              <a:t>às </a:t>
            </a:r>
            <a:r>
              <a:rPr lang="pt-BR" sz="2400" dirty="0" smtClean="0"/>
              <a:t>casas</a:t>
            </a:r>
            <a:br>
              <a:rPr lang="pt-BR" sz="2400" dirty="0" smtClean="0"/>
            </a:br>
            <a:r>
              <a:rPr lang="pt-BR" sz="2400" dirty="0" smtClean="0"/>
              <a:t/>
            </a:r>
            <a:br>
              <a:rPr lang="pt-BR" sz="2400" dirty="0" smtClean="0"/>
            </a:br>
            <a:r>
              <a:rPr lang="pt-BR" sz="2400" dirty="0" smtClean="0"/>
              <a:t>- Não havia </a:t>
            </a:r>
            <a:r>
              <a:rPr lang="pt-BR" sz="2400" dirty="0"/>
              <a:t>segurança física nem sanitária </a:t>
            </a:r>
            <a:r>
              <a:rPr lang="pt-BR" sz="2400" dirty="0" smtClean="0"/>
              <a:t/>
            </a:r>
            <a:br>
              <a:rPr lang="pt-BR" sz="2400" dirty="0" smtClean="0"/>
            </a:br>
            <a:r>
              <a:rPr lang="pt-BR" sz="2400" dirty="0" smtClean="0"/>
              <a:t/>
            </a:r>
            <a:br>
              <a:rPr lang="pt-BR" sz="2400" dirty="0" smtClean="0"/>
            </a:br>
            <a:r>
              <a:rPr lang="pt-BR" sz="2400" dirty="0" smtClean="0"/>
              <a:t>- Ausência </a:t>
            </a:r>
            <a:r>
              <a:rPr lang="pt-BR" sz="2400" dirty="0"/>
              <a:t>de privacidade e </a:t>
            </a:r>
            <a:r>
              <a:rPr lang="pt-BR" sz="2400" dirty="0" smtClean="0"/>
              <a:t>dignidade</a:t>
            </a:r>
            <a:br>
              <a:rPr lang="pt-BR" sz="2400" dirty="0" smtClean="0"/>
            </a:br>
            <a:r>
              <a:rPr lang="pt-BR" sz="2400" dirty="0" smtClean="0"/>
              <a:t/>
            </a:r>
            <a:br>
              <a:rPr lang="pt-BR" sz="2400" dirty="0" smtClean="0"/>
            </a:br>
            <a:r>
              <a:rPr lang="pt-BR" sz="2400" dirty="0" smtClean="0"/>
              <a:t>- Desconforto de </a:t>
            </a:r>
            <a:r>
              <a:rPr lang="pt-BR" sz="2400" dirty="0"/>
              <a:t>mulheres em sair à noite </a:t>
            </a:r>
            <a:r>
              <a:rPr lang="pt-BR" sz="2400" dirty="0" smtClean="0"/>
              <a:t/>
            </a:r>
            <a:br>
              <a:rPr lang="pt-BR" sz="2400" dirty="0" smtClean="0"/>
            </a:br>
            <a:r>
              <a:rPr lang="pt-BR" sz="2400" dirty="0" smtClean="0"/>
              <a:t/>
            </a:r>
            <a:br>
              <a:rPr lang="pt-BR" sz="2400" dirty="0" smtClean="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pic>
        <p:nvPicPr>
          <p:cNvPr id="13" name="Imagem 12" descr="P112035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87648" y="4233664"/>
            <a:ext cx="1600791" cy="237668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6" descr="P112055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7947557" y="1937367"/>
            <a:ext cx="2376685" cy="192537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44" descr="P112024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6200000">
            <a:off x="9924672" y="2012160"/>
            <a:ext cx="2376685" cy="1775788"/>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P112038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rot="-5400000">
            <a:off x="7862049" y="4399559"/>
            <a:ext cx="2547702" cy="1925375"/>
          </a:xfrm>
          <a:prstGeom prst="rect">
            <a:avLst/>
          </a:prstGeom>
          <a:noFill/>
          <a:ln>
            <a:noFill/>
          </a:ln>
        </p:spPr>
      </p:pic>
    </p:spTree>
    <p:extLst>
      <p:ext uri="{BB962C8B-B14F-4D97-AF65-F5344CB8AC3E}">
        <p14:creationId xmlns:p14="http://schemas.microsoft.com/office/powerpoint/2010/main" val="547388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7304174" cy="2387600"/>
          </a:xfrm>
        </p:spPr>
        <p:txBody>
          <a:bodyPr anchor="t" anchorCtr="0">
            <a:noAutofit/>
          </a:bodyPr>
          <a:lstStyle/>
          <a:p>
            <a:r>
              <a:rPr lang="pt-BR" sz="2400" b="1" i="1" dirty="0" smtClean="0"/>
              <a:t>Destinação </a:t>
            </a:r>
            <a:r>
              <a:rPr lang="pt-BR" sz="2400" b="1" i="1" dirty="0"/>
              <a:t>dos resíduos </a:t>
            </a:r>
            <a:r>
              <a:rPr lang="pt-BR" sz="2400" b="1" i="1" dirty="0" smtClean="0"/>
              <a:t>sólidos</a:t>
            </a:r>
            <a:r>
              <a:rPr lang="pt-BR" sz="2400" dirty="0" smtClean="0"/>
              <a:t/>
            </a:r>
            <a:br>
              <a:rPr lang="pt-BR" sz="2400" dirty="0" smtClean="0"/>
            </a:br>
            <a:r>
              <a:rPr lang="pt-BR" sz="2400" dirty="0"/>
              <a:t/>
            </a:r>
            <a:br>
              <a:rPr lang="pt-BR" sz="2400" dirty="0"/>
            </a:br>
            <a:r>
              <a:rPr lang="pt-BR" sz="2400" dirty="0" smtClean="0"/>
              <a:t>- Queima ou enterra</a:t>
            </a:r>
            <a:br>
              <a:rPr lang="pt-BR" sz="2400" dirty="0" smtClean="0"/>
            </a:br>
            <a:r>
              <a:rPr lang="pt-BR" sz="2400" dirty="0" smtClean="0"/>
              <a:t>- Resíduo </a:t>
            </a:r>
            <a:r>
              <a:rPr lang="pt-BR" sz="2400" dirty="0"/>
              <a:t>orgânico não é considerado lixo </a:t>
            </a:r>
            <a:br>
              <a:rPr lang="pt-BR" sz="2400" dirty="0"/>
            </a:br>
            <a:r>
              <a:rPr lang="pt-BR" sz="2400" dirty="0" smtClean="0"/>
              <a:t>- Resíduo perigoso: pilha</a:t>
            </a:r>
            <a:br>
              <a:rPr lang="pt-BR" sz="2400" dirty="0" smtClean="0"/>
            </a:br>
            <a:r>
              <a:rPr lang="pt-BR" sz="2400" dirty="0"/>
              <a:t/>
            </a:r>
            <a:br>
              <a:rPr lang="pt-BR" sz="2400" dirty="0"/>
            </a:br>
            <a:r>
              <a:rPr lang="pt-BR" sz="2400" dirty="0" smtClean="0"/>
              <a:t>Qual </a:t>
            </a:r>
            <a:r>
              <a:rPr lang="pt-BR" sz="2400" dirty="0"/>
              <a:t>alternativa propor para que o lixo não seja queimado, uma vez que a dispersão espacial e o acesso inviabilizam a coleta dos </a:t>
            </a:r>
            <a:r>
              <a:rPr lang="pt-BR" sz="2400" dirty="0" smtClean="0"/>
              <a:t>resíduos?</a:t>
            </a:r>
            <a:br>
              <a:rPr lang="pt-BR" sz="2400" dirty="0" smtClean="0"/>
            </a:br>
            <a:r>
              <a:rPr lang="pt-BR" sz="2400" dirty="0" smtClean="0"/>
              <a:t>- O </a:t>
            </a:r>
            <a:r>
              <a:rPr lang="pt-BR" sz="2400" dirty="0"/>
              <a:t>acúmulo </a:t>
            </a:r>
            <a:r>
              <a:rPr lang="pt-BR" sz="2400" dirty="0" smtClean="0"/>
              <a:t>gera proliferação </a:t>
            </a:r>
            <a:r>
              <a:rPr lang="pt-BR" sz="2400" dirty="0"/>
              <a:t>de vetores de doenças, potencializando o risco à saúde das pessoas pela exposição a locais insalubres. </a:t>
            </a:r>
            <a:r>
              <a:rPr lang="pt-BR" sz="2400" dirty="0" smtClean="0"/>
              <a:t> </a:t>
            </a:r>
            <a:br>
              <a:rPr lang="pt-BR" sz="2400" dirty="0" smtClean="0"/>
            </a:br>
            <a:r>
              <a:rPr lang="pt-BR" sz="2400" dirty="0" smtClean="0"/>
              <a:t>- A queima problemas respiratórios e de contaminação.</a:t>
            </a: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pic>
        <p:nvPicPr>
          <p:cNvPr id="10" name="Imagem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1873" y="4192302"/>
            <a:ext cx="2987824" cy="2240868"/>
          </a:xfrm>
          <a:prstGeom prst="rect">
            <a:avLst/>
          </a:prstGeom>
        </p:spPr>
      </p:pic>
      <p:pic>
        <p:nvPicPr>
          <p:cNvPr id="11" name="Imagem 10" descr="C:\Users\sala4402A\Desktop\Fotos Barbara\P112051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1345" y="1671153"/>
            <a:ext cx="3168352" cy="2376451"/>
          </a:xfrm>
          <a:prstGeom prst="rect">
            <a:avLst/>
          </a:prstGeom>
          <a:noFill/>
          <a:ln>
            <a:noFill/>
          </a:ln>
        </p:spPr>
      </p:pic>
    </p:spTree>
    <p:extLst>
      <p:ext uri="{BB962C8B-B14F-4D97-AF65-F5344CB8AC3E}">
        <p14:creationId xmlns:p14="http://schemas.microsoft.com/office/powerpoint/2010/main" val="319953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pic>
        <p:nvPicPr>
          <p:cNvPr id="9" name="Picture 3" descr="C:\Users\Barbara\Documents\2016 1\Campo Norte\TUDO PC\1_Fotos Resex\P112058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2507" y="4734362"/>
            <a:ext cx="2567143" cy="19253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Barbara\Documents\2016 1\Campo Norte\TUDO PC\1_Fotos Resex\P1120487.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378393" y="4734362"/>
            <a:ext cx="2536504" cy="19253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Barbara\Documents\2016 1\Campo Norte\TUDO PC\1_Fotos Resex\P112011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7663" y="4734362"/>
            <a:ext cx="2567143" cy="1925358"/>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1574257" y="1951813"/>
            <a:ext cx="8743950" cy="326707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b="1" i="1" dirty="0" smtClean="0"/>
              <a:t>Os desafios do acesso às políticas públicas de saneamento </a:t>
            </a:r>
            <a:r>
              <a:rPr lang="fr-FR" sz="2400" dirty="0" smtClean="0"/>
              <a:t/>
            </a:r>
            <a:br>
              <a:rPr lang="fr-FR" sz="2400" dirty="0" smtClean="0"/>
            </a:br>
            <a:r>
              <a:rPr lang="pt-BR" sz="2400" dirty="0" smtClean="0"/>
              <a:t> </a:t>
            </a:r>
            <a:r>
              <a:rPr lang="fr-FR" sz="2400" dirty="0" smtClean="0"/>
              <a:t/>
            </a:r>
            <a:br>
              <a:rPr lang="fr-FR" sz="2400" dirty="0" smtClean="0"/>
            </a:br>
            <a:r>
              <a:rPr lang="pt-BR" sz="2400" dirty="0" smtClean="0"/>
              <a:t>Área da </a:t>
            </a:r>
            <a:r>
              <a:rPr lang="pt-BR" sz="2400" dirty="0" err="1" smtClean="0"/>
              <a:t>Resex</a:t>
            </a:r>
            <a:r>
              <a:rPr lang="pt-BR" sz="2400" dirty="0" smtClean="0"/>
              <a:t> compreender seis municípios =&gt; políticas públicas.</a:t>
            </a:r>
            <a:br>
              <a:rPr lang="pt-BR" sz="2400" dirty="0" smtClean="0"/>
            </a:br>
            <a:r>
              <a:rPr lang="pt-BR" sz="2400" dirty="0" smtClean="0"/>
              <a:t/>
            </a:r>
            <a:br>
              <a:rPr lang="pt-BR" sz="2400" dirty="0" smtClean="0"/>
            </a:br>
            <a:r>
              <a:rPr lang="pt-BR" sz="2400" dirty="0" smtClean="0"/>
              <a:t>O </a:t>
            </a:r>
            <a:r>
              <a:rPr lang="pt-BR" sz="2400" dirty="0" err="1" smtClean="0"/>
              <a:t>ICMBio</a:t>
            </a:r>
            <a:r>
              <a:rPr lang="pt-BR" sz="2400" dirty="0" smtClean="0"/>
              <a:t> não tem conseguido negociar com outros setores do Estado </a:t>
            </a:r>
          </a:p>
          <a:p>
            <a:r>
              <a:rPr lang="pt-BR" sz="2400" dirty="0"/>
              <a:t>	</a:t>
            </a:r>
            <a:r>
              <a:rPr lang="pt-BR" sz="2400" dirty="0" smtClean="0"/>
              <a:t>“</a:t>
            </a:r>
            <a:r>
              <a:rPr lang="pt-BR" sz="2400" i="1" dirty="0" smtClean="0"/>
              <a:t>A criação era o desafio, mas o difícil é manter”</a:t>
            </a:r>
            <a:r>
              <a:rPr lang="pt-BR" sz="2400" dirty="0" smtClean="0"/>
              <a:t>. </a:t>
            </a:r>
            <a:br>
              <a:rPr lang="pt-BR" sz="2400" dirty="0" smtClean="0"/>
            </a:br>
            <a:r>
              <a:rPr lang="pt-BR" sz="2400" dirty="0" smtClean="0"/>
              <a:t/>
            </a:r>
            <a:br>
              <a:rPr lang="pt-BR" sz="2400" dirty="0" smtClean="0"/>
            </a:br>
            <a:r>
              <a:rPr lang="pt-BR" sz="2400" dirty="0" smtClean="0"/>
              <a:t>E neste caso o município esta ausente.</a:t>
            </a:r>
            <a:r>
              <a:rPr lang="fr-FR" sz="2400" dirty="0" smtClean="0"/>
              <a:t/>
            </a:r>
            <a:br>
              <a:rPr lang="fr-FR" sz="2400" dirty="0" smtClean="0"/>
            </a:br>
            <a:endParaRPr lang="pt-BR" sz="2400" b="1" dirty="0"/>
          </a:p>
        </p:txBody>
      </p:sp>
      <p:pic>
        <p:nvPicPr>
          <p:cNvPr id="13" name="Picture 3" descr="C:\Users\Barbara\Documents\2016 1\Campo Norte\TUDO PC\1_Fotos Resex\P1120220.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777117" y="4734362"/>
            <a:ext cx="2988634" cy="19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17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Autofit/>
          </a:bodyPr>
          <a:lstStyle/>
          <a:p>
            <a:r>
              <a:rPr lang="pt-BR" sz="2400" dirty="0" smtClean="0"/>
              <a:t>Dessa </a:t>
            </a:r>
            <a:r>
              <a:rPr lang="pt-BR" sz="2400" dirty="0"/>
              <a:t>forma, a ausência de soluções adequadas de saneamento é resultado de uma situação sistêmica, que engloba uma série de “ausências” do poder público e do órgão gestor. </a:t>
            </a:r>
            <a:r>
              <a:rPr lang="pt-BR" sz="2400" dirty="0" smtClean="0"/>
              <a:t/>
            </a:r>
            <a:br>
              <a:rPr lang="pt-BR" sz="2400" dirty="0" smtClean="0"/>
            </a:br>
            <a:r>
              <a:rPr lang="pt-BR" sz="2400" dirty="0"/>
              <a:t/>
            </a:r>
            <a:br>
              <a:rPr lang="pt-BR" sz="2400" dirty="0"/>
            </a:br>
            <a:r>
              <a:rPr lang="pt-BR" sz="2400" dirty="0" smtClean="0"/>
              <a:t>Que estão </a:t>
            </a:r>
            <a:r>
              <a:rPr lang="pt-BR" sz="2400" dirty="0"/>
              <a:t>relacionadas aos demais problemas de acesso aos serviços básicos de saúde, educação e habitação, que ainda não chegam aos seringais. </a:t>
            </a:r>
            <a:r>
              <a:rPr lang="pt-BR" sz="2400" dirty="0" smtClean="0"/>
              <a:t/>
            </a:r>
            <a:br>
              <a:rPr lang="pt-BR" sz="2400" dirty="0" smtClean="0"/>
            </a:br>
            <a:r>
              <a:rPr lang="pt-BR" sz="2400" dirty="0"/>
              <a:t/>
            </a:r>
            <a:br>
              <a:rPr lang="pt-BR" sz="2400" dirty="0"/>
            </a:br>
            <a:r>
              <a:rPr lang="pt-BR" sz="2400" dirty="0" smtClean="0"/>
              <a:t>Andrade </a:t>
            </a:r>
            <a:r>
              <a:rPr lang="pt-BR" sz="2400" dirty="0"/>
              <a:t>(2010, p.41), em seu trabalho na Reserva Extrativista Do Médio Juruá, aponta que a inexistência de energia elétrica, por exemplo, dificulta o acesso a serviços e infraestruturas como, água de qualidade, saneamento, educação e </a:t>
            </a:r>
            <a:r>
              <a:rPr lang="pt-BR" sz="2400" dirty="0" smtClean="0"/>
              <a:t>comunicação.</a:t>
            </a:r>
            <a:r>
              <a:rPr lang="fr-FR" sz="2400" dirty="0"/>
              <a:t/>
            </a:r>
            <a:br>
              <a:rPr lang="fr-FR" sz="2400" dirty="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spTree>
    <p:extLst>
      <p:ext uri="{BB962C8B-B14F-4D97-AF65-F5344CB8AC3E}">
        <p14:creationId xmlns:p14="http://schemas.microsoft.com/office/powerpoint/2010/main" val="419300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sp>
        <p:nvSpPr>
          <p:cNvPr id="8" name="Espaço Reservado para Conteúdo 2"/>
          <p:cNvSpPr txBox="1">
            <a:spLocks/>
          </p:cNvSpPr>
          <p:nvPr/>
        </p:nvSpPr>
        <p:spPr>
          <a:xfrm>
            <a:off x="611560" y="1686183"/>
            <a:ext cx="10826692" cy="38192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pt-BR" sz="2200" dirty="0">
                <a:latin typeface="+mj-lt"/>
                <a:ea typeface="+mj-ea"/>
                <a:cs typeface="+mj-cs"/>
              </a:rPr>
              <a:t>“de tudo um pouco”</a:t>
            </a:r>
          </a:p>
          <a:p>
            <a:pPr>
              <a:lnSpc>
                <a:spcPct val="150000"/>
              </a:lnSpc>
            </a:pPr>
            <a:r>
              <a:rPr lang="pt-BR" sz="2200" dirty="0">
                <a:latin typeface="+mj-lt"/>
                <a:ea typeface="+mj-ea"/>
                <a:cs typeface="+mj-cs"/>
              </a:rPr>
              <a:t>Desempenho econômico insuficiente para a reprodução das </a:t>
            </a:r>
            <a:r>
              <a:rPr lang="pt-BR" sz="2200" dirty="0" smtClean="0">
                <a:latin typeface="+mj-lt"/>
                <a:ea typeface="+mj-ea"/>
                <a:cs typeface="+mj-cs"/>
              </a:rPr>
              <a:t>famílias (</a:t>
            </a:r>
            <a:r>
              <a:rPr lang="pt-BR" sz="2200" dirty="0" smtClean="0"/>
              <a:t>MACIEL </a:t>
            </a:r>
            <a:r>
              <a:rPr lang="pt-BR" sz="2200" i="1" dirty="0"/>
              <a:t>et.al</a:t>
            </a:r>
            <a:r>
              <a:rPr lang="pt-BR" sz="2200" i="1" dirty="0" smtClean="0"/>
              <a:t>., </a:t>
            </a:r>
            <a:r>
              <a:rPr lang="pt-BR" sz="2200" dirty="0" smtClean="0"/>
              <a:t>2014)</a:t>
            </a:r>
            <a:endParaRPr lang="pt-BR" sz="2200" dirty="0">
              <a:latin typeface="+mj-lt"/>
              <a:ea typeface="+mj-ea"/>
              <a:cs typeface="+mj-cs"/>
            </a:endParaRPr>
          </a:p>
          <a:p>
            <a:pPr marL="0" indent="0">
              <a:lnSpc>
                <a:spcPct val="150000"/>
              </a:lnSpc>
              <a:spcBef>
                <a:spcPts val="0"/>
              </a:spcBef>
              <a:buNone/>
            </a:pPr>
            <a:r>
              <a:rPr lang="pt-BR" sz="2200" dirty="0" smtClean="0">
                <a:latin typeface="+mj-lt"/>
                <a:ea typeface="+mj-ea"/>
                <a:cs typeface="+mj-cs"/>
              </a:rPr>
              <a:t>			</a:t>
            </a:r>
            <a:r>
              <a:rPr lang="pt-BR" sz="2200" dirty="0" smtClean="0"/>
              <a:t>“</a:t>
            </a:r>
            <a:r>
              <a:rPr lang="pt-BR" sz="2200" i="1" dirty="0" smtClean="0"/>
              <a:t>Chico </a:t>
            </a:r>
            <a:r>
              <a:rPr lang="pt-BR" sz="2200" i="1" dirty="0"/>
              <a:t>Mendes apenas começou o trabalho [...], a luta é diária</a:t>
            </a:r>
            <a:r>
              <a:rPr lang="pt-BR" sz="2200" dirty="0" smtClean="0"/>
              <a:t>”</a:t>
            </a:r>
          </a:p>
          <a:p>
            <a:pPr>
              <a:lnSpc>
                <a:spcPct val="150000"/>
              </a:lnSpc>
            </a:pPr>
            <a:r>
              <a:rPr lang="pt-BR" sz="2200" dirty="0">
                <a:latin typeface="+mj-lt"/>
                <a:ea typeface="+mj-ea"/>
                <a:cs typeface="+mj-cs"/>
              </a:rPr>
              <a:t>A</a:t>
            </a:r>
            <a:r>
              <a:rPr lang="pt-BR" sz="2200" dirty="0" smtClean="0">
                <a:latin typeface="+mj-lt"/>
                <a:ea typeface="+mj-ea"/>
                <a:cs typeface="+mj-cs"/>
              </a:rPr>
              <a:t> </a:t>
            </a:r>
            <a:r>
              <a:rPr lang="pt-BR" sz="2200" dirty="0">
                <a:latin typeface="+mj-lt"/>
                <a:ea typeface="+mj-ea"/>
                <a:cs typeface="+mj-cs"/>
              </a:rPr>
              <a:t>dificuldade em gerar renda com as atividades produtivas afeta diretamente o nível de vida das famílias da RESEX Chico Mendes (MACIEL </a:t>
            </a:r>
            <a:r>
              <a:rPr lang="pt-BR" sz="2200" i="1" dirty="0">
                <a:latin typeface="+mj-lt"/>
                <a:ea typeface="+mj-ea"/>
                <a:cs typeface="+mj-cs"/>
              </a:rPr>
              <a:t>et.al.</a:t>
            </a:r>
            <a:r>
              <a:rPr lang="pt-BR" sz="2200" dirty="0">
                <a:latin typeface="+mj-lt"/>
                <a:ea typeface="+mj-ea"/>
                <a:cs typeface="+mj-cs"/>
              </a:rPr>
              <a:t>, 2014) e consequentemente as soluções sanitárias adotadas.</a:t>
            </a:r>
          </a:p>
          <a:p>
            <a:endParaRPr lang="pt-BR" sz="2200" dirty="0">
              <a:latin typeface="+mj-lt"/>
              <a:ea typeface="+mj-ea"/>
              <a:cs typeface="+mj-cs"/>
            </a:endParaRPr>
          </a:p>
        </p:txBody>
      </p:sp>
      <p:pic>
        <p:nvPicPr>
          <p:cNvPr id="9" name="Picture 2" descr="C:\Users\Barbara\Documents\2016 1\Campo Norte\TUDO PC\1_Fotos Resex\IMG_20160122_07492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38760" y="4941880"/>
            <a:ext cx="135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arbara\Documents\2016 1\Campo Norte\TUDO PC\1_Fotos Resex\2_Colocacao Inveja_Rossilda\P112023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703418" y="4941880"/>
            <a:ext cx="227175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Barbara\Documents\2016 1\Campo Norte\TUDO PC\1_Fotos Resex\2_Colocacao Inveja_Rossilda\P112025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83569" y="4950840"/>
            <a:ext cx="539498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tODAS bÁRBARA\112_PANA\P112020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6200000">
            <a:off x="9863252" y="5166881"/>
            <a:ext cx="1800000" cy="134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53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A </a:t>
            </a:r>
            <a:r>
              <a:rPr lang="pt-BR" sz="2400" dirty="0"/>
              <a:t>sustentabilidade socioambiental não pode ser garantida apenas com a criação de unidades de conservação, uma vez que o capital social reduzido, o déficit de saneamento básico e o baixo investimento em saúde e educação são alguns problemas que ameaçam a manutenção do modelo (FREITAS </a:t>
            </a:r>
            <a:r>
              <a:rPr lang="pt-BR" sz="2400" i="1" dirty="0"/>
              <a:t>et. al</a:t>
            </a:r>
            <a:r>
              <a:rPr lang="pt-BR" sz="2400" dirty="0"/>
              <a:t>., 2015</a:t>
            </a:r>
            <a:r>
              <a:rPr lang="pt-BR" sz="2400" i="1" dirty="0"/>
              <a:t>; </a:t>
            </a:r>
            <a:r>
              <a:rPr lang="pt-BR" sz="2400" dirty="0"/>
              <a:t>AMARAL &amp; FREITAS, 2016</a:t>
            </a:r>
            <a:r>
              <a:rPr lang="pt-BR" sz="2400" dirty="0" smtClean="0"/>
              <a:t>).</a:t>
            </a:r>
            <a:br>
              <a:rPr lang="pt-BR" sz="2400" dirty="0" smtClean="0"/>
            </a:br>
            <a:r>
              <a:rPr lang="fr-FR" sz="2400" dirty="0"/>
              <a:t/>
            </a:r>
            <a:br>
              <a:rPr lang="fr-FR" sz="2400" dirty="0"/>
            </a:br>
            <a:r>
              <a:rPr lang="pt-BR" sz="2400" dirty="0"/>
              <a:t>Na ausência do poder público local, a disponibilidade de emprego de recursos em infraestrutura sanitária acaba tendo um papel relevante na existência de soluções de saneamento. Apesar disso, é difícil garantir que se tratam de ações adequadas, dada a dificuldade de se atestar a qualidade da água, a eficiência do tratamento de esgotos e resíduos sólidos, bem como o manejo de águas pluviais que resulte em ações efetivas no controle de enchentes e inundações.</a:t>
            </a:r>
            <a:r>
              <a:rPr lang="fr-FR" sz="2400" dirty="0"/>
              <a:t/>
            </a:r>
            <a:br>
              <a:rPr lang="fr-FR" sz="2400" dirty="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spTree>
    <p:extLst>
      <p:ext uri="{BB962C8B-B14F-4D97-AF65-F5344CB8AC3E}">
        <p14:creationId xmlns:p14="http://schemas.microsoft.com/office/powerpoint/2010/main" val="319953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A </a:t>
            </a:r>
            <a:r>
              <a:rPr lang="pt-BR" sz="2400" dirty="0"/>
              <a:t>criação das Reservas Extrativistas foi uma luta travada pelos próprios moradores das florestas. Entretanto, com a consolidação dos planos de manejo e o descaso do poder público, a situação atual dos moradores para continuarem a viver numa área de preservação é crítica, principalmente quando se percebe que essa população vem sendo fortemente influenciada pelo discurso de desenvolvimento que vigora e pela desvalorização de suas práticas de cultivo, trabalho e vida social</a:t>
            </a:r>
            <a:r>
              <a:rPr lang="pt-BR" sz="2400" dirty="0" smtClean="0"/>
              <a:t>.</a:t>
            </a:r>
            <a:br>
              <a:rPr lang="pt-BR" sz="2400" dirty="0" smtClean="0"/>
            </a:br>
            <a:r>
              <a:rPr lang="fr-FR" sz="2400" dirty="0"/>
              <a:t/>
            </a:r>
            <a:br>
              <a:rPr lang="fr-FR" sz="2400" dirty="0"/>
            </a:br>
            <a:r>
              <a:rPr lang="pt-BR" sz="2400" dirty="0"/>
              <a:t>A grande lacuna no tempo sem assistência social do órgão gestor (</a:t>
            </a:r>
            <a:r>
              <a:rPr lang="pt-BR" sz="2400" dirty="0" err="1"/>
              <a:t>ICMBio</a:t>
            </a:r>
            <a:r>
              <a:rPr lang="pt-BR" sz="2400" dirty="0"/>
              <a:t>), do Governo Federal, Estadual e Municipal, induziu uma mudança necessária para a manutenção e sobrevivência dos moradores do Seringal Vila Nova. </a:t>
            </a: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1965987" cy="523220"/>
          </a:xfrm>
          <a:prstGeom prst="rect">
            <a:avLst/>
          </a:prstGeom>
        </p:spPr>
        <p:txBody>
          <a:bodyPr wrap="none">
            <a:spAutoFit/>
          </a:bodyPr>
          <a:lstStyle/>
          <a:p>
            <a:r>
              <a:rPr lang="pt-BR" sz="2800" b="1" dirty="0" smtClean="0">
                <a:latin typeface="+mj-lt"/>
                <a:ea typeface="+mj-ea"/>
                <a:cs typeface="+mj-cs"/>
              </a:rPr>
              <a:t>CONCLUSÃO</a:t>
            </a:r>
            <a:endParaRPr lang="fr-FR" sz="2200" b="1" dirty="0">
              <a:latin typeface="+mj-lt"/>
              <a:ea typeface="+mj-ea"/>
              <a:cs typeface="+mj-cs"/>
            </a:endParaRPr>
          </a:p>
        </p:txBody>
      </p:sp>
    </p:spTree>
    <p:extLst>
      <p:ext uri="{BB962C8B-B14F-4D97-AF65-F5344CB8AC3E}">
        <p14:creationId xmlns:p14="http://schemas.microsoft.com/office/powerpoint/2010/main" val="319953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O </a:t>
            </a:r>
            <a:r>
              <a:rPr lang="pt-BR" sz="2400" dirty="0"/>
              <a:t>acesso precário, que piora em períodos chuvosos, além da distância espacial das colocações em meio à mata, invalidou a permanência/continuidade do modo de vida extrativista. Apesar do Plano de Manejo ser considerado um dos instrumentos legais para a gestão da </a:t>
            </a:r>
            <a:r>
              <a:rPr lang="pt-BR" sz="2400" dirty="0" err="1"/>
              <a:t>Resex</a:t>
            </a:r>
            <a:r>
              <a:rPr lang="pt-BR" sz="2400" dirty="0"/>
              <a:t>, ele não reproduz a realidade dos moradores, pois foi elaborado 16 anos após a criação da </a:t>
            </a:r>
            <a:r>
              <a:rPr lang="pt-BR" sz="2400" dirty="0" err="1"/>
              <a:t>Resex</a:t>
            </a:r>
            <a:r>
              <a:rPr lang="pt-BR" sz="2400" dirty="0"/>
              <a:t> e publicado já com dados defasados. </a:t>
            </a:r>
            <a:r>
              <a:rPr lang="fr-FR" sz="2400" dirty="0"/>
              <a:t/>
            </a:r>
            <a:br>
              <a:rPr lang="fr-FR" sz="2400" dirty="0"/>
            </a:br>
            <a:r>
              <a:rPr lang="fr-FR" sz="2400" dirty="0" smtClean="0"/>
              <a:t/>
            </a:r>
            <a:br>
              <a:rPr lang="fr-FR" sz="2400" dirty="0" smtClean="0"/>
            </a:br>
            <a:r>
              <a:rPr lang="pt-BR" sz="2400" dirty="0" smtClean="0"/>
              <a:t>A </a:t>
            </a:r>
            <a:r>
              <a:rPr lang="pt-BR" sz="2400" dirty="0"/>
              <a:t>precariedade do saneamento, nesta comunidade, leva a população a situações de vulnerabilidade em relação à saúde e ao meio ambiente. Tantos outros povos tradicionais do Brasil, como esta população, devem ser entendidos como grupos e comunidades rurais que merecem uma política especial de incentivo a sua economia local regional</a:t>
            </a:r>
            <a:r>
              <a:rPr lang="pt-BR" sz="2400" dirty="0"/>
              <a:t>.</a:t>
            </a:r>
            <a:br>
              <a:rPr lang="pt-BR" sz="2400" dirty="0"/>
            </a:br>
            <a:r>
              <a:rPr lang="fr-FR" sz="2400" dirty="0"/>
              <a:t/>
            </a:r>
            <a:br>
              <a:rPr lang="fr-FR" sz="2400" dirty="0"/>
            </a:br>
            <a:r>
              <a:rPr lang="pt-BR" sz="2400" dirty="0" smtClean="0"/>
              <a:t> </a:t>
            </a:r>
            <a:r>
              <a:rPr lang="pt-BR" sz="2400" dirty="0" smtClean="0"/>
              <a:t/>
            </a:r>
            <a:br>
              <a:rPr lang="pt-BR" sz="2400" dirty="0" smtClean="0"/>
            </a:br>
            <a:r>
              <a:rPr lang="pt-BR" sz="2400" dirty="0"/>
              <a:t/>
            </a:r>
            <a:br>
              <a:rPr lang="pt-BR" sz="2400" dirty="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p:cNvSpPr/>
          <p:nvPr/>
        </p:nvSpPr>
        <p:spPr>
          <a:xfrm>
            <a:off x="1575627" y="1409543"/>
            <a:ext cx="1965987" cy="523220"/>
          </a:xfrm>
          <a:prstGeom prst="rect">
            <a:avLst/>
          </a:prstGeom>
        </p:spPr>
        <p:txBody>
          <a:bodyPr wrap="none">
            <a:spAutoFit/>
          </a:bodyPr>
          <a:lstStyle/>
          <a:p>
            <a:r>
              <a:rPr lang="pt-BR" sz="2800" b="1" dirty="0" smtClean="0">
                <a:latin typeface="+mj-lt"/>
                <a:ea typeface="+mj-ea"/>
                <a:cs typeface="+mj-cs"/>
              </a:rPr>
              <a:t>CONCLUSÃO</a:t>
            </a:r>
            <a:endParaRPr lang="fr-FR" sz="2200" b="1" dirty="0">
              <a:latin typeface="+mj-lt"/>
              <a:ea typeface="+mj-ea"/>
              <a:cs typeface="+mj-cs"/>
            </a:endParaRPr>
          </a:p>
        </p:txBody>
      </p:sp>
    </p:spTree>
    <p:extLst>
      <p:ext uri="{BB962C8B-B14F-4D97-AF65-F5344CB8AC3E}">
        <p14:creationId xmlns:p14="http://schemas.microsoft.com/office/powerpoint/2010/main" val="319953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33032" y="2032909"/>
            <a:ext cx="10413241" cy="2416262"/>
          </a:xfrm>
        </p:spPr>
        <p:txBody>
          <a:bodyPr anchor="t" anchorCtr="0">
            <a:normAutofit fontScale="90000"/>
          </a:bodyPr>
          <a:lstStyle/>
          <a:p>
            <a:pPr>
              <a:lnSpc>
                <a:spcPct val="100000"/>
              </a:lnSpc>
            </a:pPr>
            <a:r>
              <a:rPr lang="pt-BR" sz="2400" dirty="0" smtClean="0">
                <a:latin typeface="+mn-lt"/>
              </a:rPr>
              <a:t>A Reserva Extrativista (</a:t>
            </a:r>
            <a:r>
              <a:rPr lang="pt-BR" sz="2400" dirty="0" err="1" smtClean="0">
                <a:latin typeface="+mn-lt"/>
              </a:rPr>
              <a:t>Resex</a:t>
            </a:r>
            <a:r>
              <a:rPr lang="pt-BR" sz="2400" dirty="0" smtClean="0">
                <a:latin typeface="+mn-lt"/>
              </a:rPr>
              <a:t>) – surge nos anos 1990</a:t>
            </a:r>
            <a:br>
              <a:rPr lang="pt-BR" sz="2400" dirty="0" smtClean="0">
                <a:latin typeface="+mn-lt"/>
              </a:rPr>
            </a:br>
            <a:r>
              <a:rPr lang="pt-BR" sz="2400" dirty="0" smtClean="0">
                <a:latin typeface="+mn-lt"/>
              </a:rPr>
              <a:t>Uma unidade de conservação de uso sustentável que pressupõe a preservação da biodiversidade e uso das comunidades que historicamente a integram.</a:t>
            </a:r>
            <a:br>
              <a:rPr lang="pt-BR" sz="2400" dirty="0" smtClean="0">
                <a:latin typeface="+mn-lt"/>
              </a:rPr>
            </a:br>
            <a:r>
              <a:rPr lang="pt-BR" sz="2400" dirty="0" smtClean="0">
                <a:latin typeface="+mn-lt"/>
              </a:rPr>
              <a:t/>
            </a:r>
            <a:br>
              <a:rPr lang="pt-BR" sz="2400" dirty="0" smtClean="0">
                <a:latin typeface="+mn-lt"/>
              </a:rPr>
            </a:br>
            <a:r>
              <a:rPr lang="pt-BR" sz="2400" dirty="0">
                <a:latin typeface="+mn-lt"/>
              </a:rPr>
              <a:t/>
            </a:r>
            <a:br>
              <a:rPr lang="pt-BR" sz="2400" dirty="0">
                <a:latin typeface="+mn-lt"/>
              </a:rPr>
            </a:br>
            <a:r>
              <a:rPr lang="pt-BR" sz="2400" dirty="0">
                <a:latin typeface="+mn-lt"/>
              </a:rPr>
              <a:t/>
            </a:r>
            <a:br>
              <a:rPr lang="pt-BR" sz="2400" dirty="0">
                <a:latin typeface="+mn-lt"/>
              </a:rPr>
            </a:br>
            <a:r>
              <a:rPr lang="pt-BR" sz="2400" dirty="0" smtClean="0">
                <a:latin typeface="+mn-lt"/>
              </a:rPr>
              <a:t/>
            </a:r>
            <a:br>
              <a:rPr lang="pt-BR" sz="2400" dirty="0" smtClean="0">
                <a:latin typeface="+mn-lt"/>
              </a:rPr>
            </a:br>
            <a:r>
              <a:rPr lang="pt-BR" sz="2400" dirty="0" smtClean="0">
                <a:latin typeface="+mn-lt"/>
              </a:rPr>
              <a:t/>
            </a:r>
            <a:br>
              <a:rPr lang="pt-BR" sz="2400" dirty="0" smtClean="0">
                <a:latin typeface="+mn-lt"/>
              </a:rPr>
            </a:br>
            <a:r>
              <a:rPr lang="fr-FR" sz="2400" dirty="0" smtClean="0">
                <a:latin typeface="+mn-lt"/>
              </a:rPr>
              <a:t/>
            </a:r>
            <a:br>
              <a:rPr lang="fr-FR" sz="2400" dirty="0" smtClean="0">
                <a:latin typeface="+mn-lt"/>
              </a:rPr>
            </a:br>
            <a:endParaRPr lang="pt-BR" sz="2400" b="1" dirty="0">
              <a:latin typeface="+mn-lt"/>
            </a:endParaRPr>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1575627" y="1409543"/>
            <a:ext cx="2133276" cy="523220"/>
          </a:xfrm>
          <a:prstGeom prst="rect">
            <a:avLst/>
          </a:prstGeom>
        </p:spPr>
        <p:txBody>
          <a:bodyPr wrap="none">
            <a:spAutoFit/>
          </a:bodyPr>
          <a:lstStyle/>
          <a:p>
            <a:r>
              <a:rPr lang="pt-BR" sz="2800" b="1" dirty="0" smtClean="0">
                <a:latin typeface="+mj-lt"/>
                <a:ea typeface="+mj-ea"/>
                <a:cs typeface="+mj-cs"/>
              </a:rPr>
              <a:t>INTRODUÇÃO</a:t>
            </a:r>
            <a:endParaRPr lang="fr-FR" sz="2200" b="1" dirty="0">
              <a:latin typeface="+mj-lt"/>
              <a:ea typeface="+mj-ea"/>
              <a:cs typeface="+mj-cs"/>
            </a:endParaRPr>
          </a:p>
        </p:txBody>
      </p:sp>
      <p:sp>
        <p:nvSpPr>
          <p:cNvPr id="4" name="Retângulo 3"/>
          <p:cNvSpPr/>
          <p:nvPr/>
        </p:nvSpPr>
        <p:spPr>
          <a:xfrm>
            <a:off x="10215722" y="6356024"/>
            <a:ext cx="1723421" cy="369332"/>
          </a:xfrm>
          <a:prstGeom prst="rect">
            <a:avLst/>
          </a:prstGeom>
        </p:spPr>
        <p:txBody>
          <a:bodyPr wrap="none">
            <a:spAutoFit/>
          </a:bodyPr>
          <a:lstStyle/>
          <a:p>
            <a:r>
              <a:rPr lang="pt-BR" dirty="0"/>
              <a:t>(DIEGUES, 1996)</a:t>
            </a:r>
            <a:endParaRPr lang="fr-FR" dirty="0"/>
          </a:p>
        </p:txBody>
      </p:sp>
      <p:pic>
        <p:nvPicPr>
          <p:cNvPr id="9" name="Picture 2" descr="C:\Users\Barbara\Documents\2016 1\Campo Norte\TUDO PC\1_Fotos Resex\P112021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86461" y="3160623"/>
            <a:ext cx="4776235" cy="144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p:cNvSpPr/>
          <p:nvPr/>
        </p:nvSpPr>
        <p:spPr>
          <a:xfrm>
            <a:off x="2024438" y="4786364"/>
            <a:ext cx="8402472" cy="1785104"/>
          </a:xfrm>
          <a:prstGeom prst="rect">
            <a:avLst/>
          </a:prstGeom>
        </p:spPr>
        <p:txBody>
          <a:bodyPr wrap="square">
            <a:spAutoFit/>
          </a:bodyPr>
          <a:lstStyle/>
          <a:p>
            <a:r>
              <a:rPr lang="pt-BR" sz="2200" dirty="0">
                <a:latin typeface="+mj-lt"/>
                <a:ea typeface="+mj-ea"/>
                <a:cs typeface="+mj-cs"/>
              </a:rPr>
              <a:t>Instituto Chico Mendes de Conservação da </a:t>
            </a:r>
            <a:r>
              <a:rPr lang="pt-BR" sz="2200" dirty="0" smtClean="0">
                <a:latin typeface="+mj-lt"/>
                <a:ea typeface="+mj-ea"/>
                <a:cs typeface="+mj-cs"/>
              </a:rPr>
              <a:t>Biodiversidade</a:t>
            </a:r>
            <a:r>
              <a:rPr lang="pt-BR" sz="2200" dirty="0">
                <a:latin typeface="+mj-lt"/>
                <a:ea typeface="+mj-ea"/>
                <a:cs typeface="+mj-cs"/>
              </a:rPr>
              <a:t/>
            </a:r>
            <a:br>
              <a:rPr lang="pt-BR" sz="2200" dirty="0">
                <a:latin typeface="+mj-lt"/>
                <a:ea typeface="+mj-ea"/>
                <a:cs typeface="+mj-cs"/>
              </a:rPr>
            </a:br>
            <a:r>
              <a:rPr lang="pt-BR" sz="2200" dirty="0">
                <a:latin typeface="+mj-lt"/>
                <a:ea typeface="+mj-ea"/>
                <a:cs typeface="+mj-cs"/>
              </a:rPr>
              <a:t/>
            </a:r>
            <a:br>
              <a:rPr lang="pt-BR" sz="2200" dirty="0">
                <a:latin typeface="+mj-lt"/>
                <a:ea typeface="+mj-ea"/>
                <a:cs typeface="+mj-cs"/>
              </a:rPr>
            </a:br>
            <a:r>
              <a:rPr lang="pt-BR" sz="2200" dirty="0">
                <a:latin typeface="+mj-lt"/>
                <a:ea typeface="+mj-ea"/>
                <a:cs typeface="+mj-cs"/>
              </a:rPr>
              <a:t>● responsável pela criação, gestão e fiscalização</a:t>
            </a:r>
            <a:br>
              <a:rPr lang="pt-BR" sz="2200" dirty="0">
                <a:latin typeface="+mj-lt"/>
                <a:ea typeface="+mj-ea"/>
                <a:cs typeface="+mj-cs"/>
              </a:rPr>
            </a:br>
            <a:r>
              <a:rPr lang="pt-BR" sz="2200" dirty="0">
                <a:latin typeface="+mj-lt"/>
                <a:ea typeface="+mj-ea"/>
                <a:cs typeface="+mj-cs"/>
              </a:rPr>
              <a:t>● busca parcerias para as demandas da comunidade</a:t>
            </a:r>
            <a:br>
              <a:rPr lang="pt-BR" sz="2200" dirty="0">
                <a:latin typeface="+mj-lt"/>
                <a:ea typeface="+mj-ea"/>
                <a:cs typeface="+mj-cs"/>
              </a:rPr>
            </a:br>
            <a:r>
              <a:rPr lang="pt-BR" sz="2200" dirty="0">
                <a:latin typeface="+mj-lt"/>
                <a:ea typeface="+mj-ea"/>
                <a:cs typeface="+mj-cs"/>
              </a:rPr>
              <a:t>● trabalha como articulador de políticas públicas.</a:t>
            </a:r>
            <a:endParaRPr lang="fr-FR" sz="2200" dirty="0">
              <a:latin typeface="+mj-lt"/>
              <a:ea typeface="+mj-ea"/>
              <a:cs typeface="+mj-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05704" y="5259195"/>
            <a:ext cx="1324899" cy="1493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Users\Barbara\Documents\2016 1\Campo Norte\TUDO PC\1_Fotos Resex\P1120220.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123547" y="3174893"/>
            <a:ext cx="223449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F:\tODAS bÁRBARA\112_PANA\P1120364.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423059" y="3174893"/>
            <a:ext cx="2585449"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16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a:t>A comunidade em estudo se enquadra em uma </a:t>
            </a:r>
            <a:r>
              <a:rPr lang="pt-BR" sz="2400" b="1" dirty="0"/>
              <a:t>situação de baixa capacidade de pagamento</a:t>
            </a:r>
            <a:r>
              <a:rPr lang="pt-BR" sz="2400" dirty="0"/>
              <a:t>, considerando que a principal fonte de renda é o extrativismo. Além da </a:t>
            </a:r>
            <a:r>
              <a:rPr lang="pt-BR" sz="2400" b="1" dirty="0"/>
              <a:t>frágil capacidade de regulação</a:t>
            </a:r>
            <a:r>
              <a:rPr lang="pt-BR" sz="2400" dirty="0"/>
              <a:t>, no que tange à gestão do saneamento.</a:t>
            </a:r>
            <a:r>
              <a:rPr lang="fr-FR" sz="2400" dirty="0"/>
              <a:t/>
            </a:r>
            <a:br>
              <a:rPr lang="fr-FR" sz="2400" dirty="0"/>
            </a:br>
            <a:r>
              <a:rPr lang="pt-BR" sz="2400" dirty="0" smtClean="0"/>
              <a:t/>
            </a:r>
            <a:br>
              <a:rPr lang="pt-BR" sz="2400" dirty="0" smtClean="0"/>
            </a:br>
            <a:r>
              <a:rPr lang="pt-BR" sz="2400" dirty="0" smtClean="0"/>
              <a:t>Deve-se </a:t>
            </a:r>
            <a:r>
              <a:rPr lang="pt-BR" sz="2400" dirty="0"/>
              <a:t>repensar a forma de garantir o direito a essas populações. Programas externos a elas podem, muito provavelmente, não significar benefícios para essas pessoas. É necessário repensar as lógicas de “intervenções” que buscam auxiliar a melhoria da qualidade de vida dessas populações. Partindo da lógica do comunitário, sentimento este ainda muito presente nesses povos, com a participação direta dos que serão beneficiados, todos têm algo a dizer, e devem ser ouvidos, para que a solução dos problemas seja buscada em conjunto</a:t>
            </a:r>
            <a:r>
              <a:rPr lang="pt-BR" sz="2400" dirty="0" smtClean="0"/>
              <a:t>.</a:t>
            </a:r>
            <a:br>
              <a:rPr lang="pt-BR" sz="2400" dirty="0" smtClean="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1965987" cy="523220"/>
          </a:xfrm>
          <a:prstGeom prst="rect">
            <a:avLst/>
          </a:prstGeom>
        </p:spPr>
        <p:txBody>
          <a:bodyPr wrap="none">
            <a:spAutoFit/>
          </a:bodyPr>
          <a:lstStyle/>
          <a:p>
            <a:r>
              <a:rPr lang="pt-BR" sz="2800" b="1" dirty="0" smtClean="0">
                <a:latin typeface="+mj-lt"/>
                <a:ea typeface="+mj-ea"/>
                <a:cs typeface="+mj-cs"/>
              </a:rPr>
              <a:t>CONCLUSÃO</a:t>
            </a:r>
            <a:endParaRPr lang="fr-FR" sz="2200" b="1" dirty="0">
              <a:latin typeface="+mj-lt"/>
              <a:ea typeface="+mj-ea"/>
              <a:cs typeface="+mj-cs"/>
            </a:endParaRPr>
          </a:p>
        </p:txBody>
      </p:sp>
    </p:spTree>
    <p:extLst>
      <p:ext uri="{BB962C8B-B14F-4D97-AF65-F5344CB8AC3E}">
        <p14:creationId xmlns:p14="http://schemas.microsoft.com/office/powerpoint/2010/main" val="319953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0" y="1416815"/>
            <a:ext cx="12192000" cy="5441185"/>
          </a:xfrm>
        </p:spPr>
        <p:txBody>
          <a:bodyPr anchor="t" anchorCtr="0">
            <a:normAutofit fontScale="90000"/>
          </a:bodyPr>
          <a:lstStyle/>
          <a:p>
            <a:r>
              <a:rPr lang="pt-BR" sz="2400" b="1" dirty="0" smtClean="0"/>
              <a:t>REFERÊNCIAS</a:t>
            </a:r>
            <a:r>
              <a:rPr lang="fr-FR" sz="2400" dirty="0"/>
              <a:t/>
            </a:r>
            <a:br>
              <a:rPr lang="fr-FR" sz="2400" dirty="0"/>
            </a:br>
            <a:r>
              <a:rPr lang="pt-BR" sz="1900" dirty="0" smtClean="0"/>
              <a:t>ANDRADE</a:t>
            </a:r>
            <a:r>
              <a:rPr lang="pt-BR" sz="1900" dirty="0"/>
              <a:t>, C. S. Energia elétrica e as populações tradicionais do Estado do Amazonas: aprendizados a partir da experiência na Comunidade do Roque na Reserva Extrativista do Médio Juruá/ Celia </a:t>
            </a:r>
            <a:r>
              <a:rPr lang="pt-BR" sz="1900" dirty="0" err="1"/>
              <a:t>Salama</a:t>
            </a:r>
            <a:r>
              <a:rPr lang="pt-BR" sz="1900" dirty="0"/>
              <a:t> Andrade - Rio de Janeiro: UFRJ/COPPE, 2010.</a:t>
            </a:r>
            <a:r>
              <a:rPr lang="fr-FR" sz="1900" dirty="0"/>
              <a:t/>
            </a:r>
            <a:br>
              <a:rPr lang="fr-FR" sz="1900" dirty="0"/>
            </a:br>
            <a:r>
              <a:rPr lang="pt-BR" sz="1900" dirty="0"/>
              <a:t>AMARAL, V. S. do; FREITAS, J. S.: “Estado ineficiente promove reservas extrativistas (in) sustentáveis na Amazônia”, Revista </a:t>
            </a:r>
            <a:r>
              <a:rPr lang="pt-BR" sz="1900" dirty="0" err="1"/>
              <a:t>Observatorio</a:t>
            </a:r>
            <a:r>
              <a:rPr lang="pt-BR" sz="1900" dirty="0"/>
              <a:t> de </a:t>
            </a:r>
            <a:r>
              <a:rPr lang="pt-BR" sz="1900" dirty="0" err="1"/>
              <a:t>la</a:t>
            </a:r>
            <a:r>
              <a:rPr lang="pt-BR" sz="1900" dirty="0"/>
              <a:t> </a:t>
            </a:r>
            <a:r>
              <a:rPr lang="pt-BR" sz="1900" dirty="0" err="1"/>
              <a:t>Economía</a:t>
            </a:r>
            <a:r>
              <a:rPr lang="pt-BR" sz="1900" dirty="0"/>
              <a:t> </a:t>
            </a:r>
            <a:r>
              <a:rPr lang="pt-BR" sz="1900" dirty="0" err="1"/>
              <a:t>Latinoamericana</a:t>
            </a:r>
            <a:r>
              <a:rPr lang="pt-BR" sz="1900" dirty="0"/>
              <a:t>, Brasil, (novembro 2016), 2016. </a:t>
            </a:r>
            <a:r>
              <a:rPr lang="fr-FR" sz="1900" dirty="0"/>
              <a:t>En línea: http://www.eumed.net/cursecon/ecolat/br/16/estado.html.</a:t>
            </a:r>
            <a:br>
              <a:rPr lang="fr-FR" sz="1900" dirty="0"/>
            </a:br>
            <a:r>
              <a:rPr lang="en-US" sz="1900" dirty="0"/>
              <a:t>BRITTO, A. L. N. P, </a:t>
            </a:r>
            <a:r>
              <a:rPr lang="en-US" sz="1900" i="1" dirty="0"/>
              <a:t>et al</a:t>
            </a:r>
            <a:r>
              <a:rPr lang="en-US" sz="1900" dirty="0"/>
              <a:t>. </a:t>
            </a:r>
            <a:r>
              <a:rPr lang="pt-BR" sz="1900" dirty="0"/>
              <a:t>Da fragmentação à articulação: a política nacional de saneamento e seu legado histórico. Revista Brasileira de Estudos Urbanos e Regionais, 2012, v. 14.1: 65-83.</a:t>
            </a:r>
            <a:r>
              <a:rPr lang="fr-FR" sz="1900" dirty="0"/>
              <a:t/>
            </a:r>
            <a:br>
              <a:rPr lang="fr-FR" sz="1900" dirty="0"/>
            </a:br>
            <a:r>
              <a:rPr lang="pt-BR" sz="1900" dirty="0"/>
              <a:t>BRITTO, A.L. Política pública de saneamento básico: as bases do saneamento como direito de cidadania e os debates sobre novos modelos de gestão. Artigo - </a:t>
            </a:r>
            <a:r>
              <a:rPr lang="pt-BR" sz="1900" dirty="0" err="1"/>
              <a:t>Assemae</a:t>
            </a:r>
            <a:r>
              <a:rPr lang="pt-BR" sz="1900" dirty="0"/>
              <a:t>, 26 de agosto de 2016. Disponível em: &lt;</a:t>
            </a:r>
            <a:r>
              <a:rPr lang="pt-BR" sz="1900" dirty="0">
                <a:hlinkClick r:id="rId2"/>
              </a:rPr>
              <a:t>http://www.assemae.org.br/artigos/item/1762-</a:t>
            </a:r>
            <a:r>
              <a:rPr lang="pt-BR" sz="1900" dirty="0"/>
              <a:t> saneamento-</a:t>
            </a:r>
            <a:r>
              <a:rPr lang="pt-BR" sz="1900" dirty="0" err="1"/>
              <a:t>basico</a:t>
            </a:r>
            <a:r>
              <a:rPr lang="pt-BR" sz="1900" dirty="0"/>
              <a:t>-como-direito-de-cidadania&gt;. Acesso em 24 nov. 2016. </a:t>
            </a:r>
            <a:r>
              <a:rPr lang="fr-FR" sz="1900" dirty="0"/>
              <a:t/>
            </a:r>
            <a:br>
              <a:rPr lang="fr-FR" sz="1900" dirty="0"/>
            </a:br>
            <a:r>
              <a:rPr lang="pt-BR" sz="1900" dirty="0"/>
              <a:t>CARDOSO, M. C. S. "Pescadores da Reserva Extrativista Marinha de Soure: práticas sociais e ordenamento do território". In: MARIN, R. E. A. et al. Povos tradicionais no arquipélago do Marajó e políticas de ordenamento territorial e ambiental. Casa, v. 8, p. 131–161, 2015. </a:t>
            </a:r>
            <a:r>
              <a:rPr lang="pt-BR" sz="1900" i="1" dirty="0"/>
              <a:t>apud</a:t>
            </a:r>
            <a:r>
              <a:rPr lang="pt-BR" sz="1900" dirty="0"/>
              <a:t> AMARAL, V. S. do; FREITAS, J. S.: “Estado ineficiente promove reservas extrativistas (in) sustentáveis na Amazônia”, Revista </a:t>
            </a:r>
            <a:r>
              <a:rPr lang="pt-BR" sz="1900" dirty="0" err="1"/>
              <a:t>Observatorio</a:t>
            </a:r>
            <a:r>
              <a:rPr lang="pt-BR" sz="1900" dirty="0"/>
              <a:t> de </a:t>
            </a:r>
            <a:r>
              <a:rPr lang="pt-BR" sz="1900" dirty="0" err="1"/>
              <a:t>la</a:t>
            </a:r>
            <a:r>
              <a:rPr lang="pt-BR" sz="1900" dirty="0"/>
              <a:t> </a:t>
            </a:r>
            <a:r>
              <a:rPr lang="pt-BR" sz="1900" dirty="0" err="1"/>
              <a:t>Economía</a:t>
            </a:r>
            <a:r>
              <a:rPr lang="pt-BR" sz="1900" dirty="0"/>
              <a:t> </a:t>
            </a:r>
            <a:r>
              <a:rPr lang="pt-BR" sz="1900" dirty="0" err="1"/>
              <a:t>Latinoamericana</a:t>
            </a:r>
            <a:r>
              <a:rPr lang="pt-BR" sz="1900" dirty="0"/>
              <a:t>, Brasil, (novembro 2016), 2016. </a:t>
            </a:r>
            <a:r>
              <a:rPr lang="fr-FR" sz="1900" dirty="0"/>
              <a:t>En línea: http://www.eumed.net/cursecon/ecolat/br/16/estado.html.</a:t>
            </a:r>
            <a:br>
              <a:rPr lang="fr-FR" sz="1900" dirty="0"/>
            </a:br>
            <a:r>
              <a:rPr lang="pt-BR" sz="1900" dirty="0"/>
              <a:t>CARTIER, R. et al.  Vulnerabilidade social e risco ambiental: uma abordagem metodológica para avaliação de injustiça ambiental. Cad. Saúde Pública, Rio de Janeiro, 25(12):2695-2704, dez, 2009.</a:t>
            </a:r>
            <a:r>
              <a:rPr lang="fr-FR" sz="1900" dirty="0"/>
              <a:t/>
            </a:r>
            <a:br>
              <a:rPr lang="fr-FR" sz="1900" dirty="0"/>
            </a:br>
            <a:r>
              <a:rPr lang="pt-BR" sz="1900" dirty="0"/>
              <a:t>CASTELO, C. E. F. Experiências de Seringueiros de Xapuri no Estado do Acre e Outras Histórias. 2014. 396 f. Tese (Doutorado) - Curso de Pós-graduação em História Social, Departamento de História da Faculdade de Filosofia, Letras e Ciências Humanas, Universidade de São Paulo, São Paulo, 2014. </a:t>
            </a:r>
            <a:r>
              <a:rPr lang="pt-BR" sz="1900" dirty="0" smtClean="0"/>
              <a:t/>
            </a:r>
            <a:br>
              <a:rPr lang="pt-BR" sz="1900" dirty="0" smtClean="0"/>
            </a:br>
            <a:r>
              <a:rPr lang="pt-BR" sz="1900" dirty="0" smtClean="0"/>
              <a:t>CASTELO</a:t>
            </a:r>
            <a:r>
              <a:rPr lang="pt-BR" sz="1900" dirty="0"/>
              <a:t>, C. E. F. . Mudanças nos modos de se viver nas florestas de Xapuri/AC: experiências de seringueiros após a chegada da televisão. </a:t>
            </a:r>
            <a:r>
              <a:rPr lang="en-US" sz="1900" dirty="0" err="1"/>
              <a:t>Tropos</a:t>
            </a:r>
            <a:r>
              <a:rPr lang="en-US" sz="1900" dirty="0"/>
              <a:t>: </a:t>
            </a:r>
            <a:r>
              <a:rPr lang="en-US" sz="1900" dirty="0" err="1"/>
              <a:t>Comunicação</a:t>
            </a:r>
            <a:r>
              <a:rPr lang="en-US" sz="1900" dirty="0"/>
              <a:t>, </a:t>
            </a:r>
            <a:r>
              <a:rPr lang="en-US" sz="1900" dirty="0" err="1"/>
              <a:t>Sociedade</a:t>
            </a:r>
            <a:r>
              <a:rPr lang="en-US" sz="1900" dirty="0"/>
              <a:t> e </a:t>
            </a:r>
            <a:r>
              <a:rPr lang="en-US" sz="1900" dirty="0" err="1"/>
              <a:t>Cultura</a:t>
            </a:r>
            <a:r>
              <a:rPr lang="en-US" sz="1900" dirty="0"/>
              <a:t> , v. 1, p. 1-12, 2015.</a:t>
            </a:r>
            <a:r>
              <a:rPr lang="fr-FR" sz="2000" dirty="0"/>
              <a:t/>
            </a:r>
            <a:br>
              <a:rPr lang="fr-FR" sz="2000" dirty="0"/>
            </a:br>
            <a:r>
              <a:rPr lang="fr-FR" sz="2000" dirty="0"/>
              <a:t/>
            </a:r>
            <a:br>
              <a:rPr lang="fr-FR" sz="2000" dirty="0"/>
            </a:br>
            <a:endParaRPr lang="pt-BR" sz="2000" b="1" dirty="0"/>
          </a:p>
        </p:txBody>
      </p:sp>
      <p:pic>
        <p:nvPicPr>
          <p:cNvPr id="5" name="Imagem 3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53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0" y="1416815"/>
            <a:ext cx="12192000" cy="5441185"/>
          </a:xfrm>
        </p:spPr>
        <p:txBody>
          <a:bodyPr anchor="t" anchorCtr="0">
            <a:normAutofit fontScale="90000"/>
          </a:bodyPr>
          <a:lstStyle/>
          <a:p>
            <a:r>
              <a:rPr lang="pt-BR" sz="2400" b="1" dirty="0" smtClean="0"/>
              <a:t>REFERÊNCIAS</a:t>
            </a:r>
            <a:r>
              <a:rPr lang="fr-FR" sz="2400" dirty="0"/>
              <a:t/>
            </a:r>
            <a:br>
              <a:rPr lang="fr-FR" sz="2400" dirty="0"/>
            </a:br>
            <a:r>
              <a:rPr lang="en-US" sz="1900" dirty="0" smtClean="0"/>
              <a:t>CLIFFORD</a:t>
            </a:r>
            <a:r>
              <a:rPr lang="en-US" sz="1900" dirty="0"/>
              <a:t>, J.; MARCUS, G. E. Writing Culture: The Poetics and Politics of Ethnography. </a:t>
            </a:r>
            <a:r>
              <a:rPr lang="pt-BR" sz="1900" dirty="0" err="1"/>
              <a:t>University</a:t>
            </a:r>
            <a:r>
              <a:rPr lang="pt-BR" sz="1900" dirty="0"/>
              <a:t> </a:t>
            </a:r>
            <a:r>
              <a:rPr lang="pt-BR" sz="1900" dirty="0" err="1"/>
              <a:t>of</a:t>
            </a:r>
            <a:r>
              <a:rPr lang="pt-BR" sz="1900" dirty="0"/>
              <a:t> </a:t>
            </a:r>
            <a:r>
              <a:rPr lang="pt-BR" sz="1900" dirty="0" err="1"/>
              <a:t>California</a:t>
            </a:r>
            <a:r>
              <a:rPr lang="pt-BR" sz="1900" dirty="0"/>
              <a:t> Press, 1986 - 305 páginas.</a:t>
            </a:r>
            <a:r>
              <a:rPr lang="fr-FR" sz="1900" dirty="0"/>
              <a:t/>
            </a:r>
            <a:br>
              <a:rPr lang="fr-FR" sz="1900" dirty="0"/>
            </a:br>
            <a:r>
              <a:rPr lang="pt-BR" sz="1900" dirty="0"/>
              <a:t>CUNHA, L. H. Reservas extrativistas: uma alternativa de produção e conservação da biodiversidade. Encontro dos Povos do Vale do Ribeira, 2001.</a:t>
            </a:r>
            <a:r>
              <a:rPr lang="fr-FR" sz="1900" dirty="0"/>
              <a:t/>
            </a:r>
            <a:br>
              <a:rPr lang="fr-FR" sz="1900" dirty="0"/>
            </a:br>
            <a:r>
              <a:rPr lang="pt-BR" sz="1900" dirty="0"/>
              <a:t>DIEGUES, A. C. O Mito Moderno da Natureza Intocada. São Paulo: </a:t>
            </a:r>
            <a:r>
              <a:rPr lang="pt-BR" sz="1900" dirty="0" err="1"/>
              <a:t>Hucitec</a:t>
            </a:r>
            <a:r>
              <a:rPr lang="pt-BR" sz="1900" dirty="0"/>
              <a:t>. 1996.</a:t>
            </a:r>
            <a:r>
              <a:rPr lang="fr-FR" sz="1900" dirty="0"/>
              <a:t/>
            </a:r>
            <a:br>
              <a:rPr lang="fr-FR" sz="1900" dirty="0"/>
            </a:br>
            <a:r>
              <a:rPr lang="pt-BR" sz="1900" dirty="0"/>
              <a:t>FELDMAN-BIANCO et al. Os antropólogos e o desenvolvimento. In IPEA: Desafios do desenvolvimento. IPEA, ano  9, edição 72, 15/06/2012.</a:t>
            </a:r>
            <a:r>
              <a:rPr lang="fr-FR" sz="1900" dirty="0"/>
              <a:t/>
            </a:r>
            <a:br>
              <a:rPr lang="fr-FR" sz="1900" dirty="0"/>
            </a:br>
            <a:r>
              <a:rPr lang="pt-BR" sz="1900" dirty="0"/>
              <a:t>FREITAS, J. &amp; RIVAS, A. "Unidades de Conservação Promovem Pobreza e Estimulam Agressão a Natureza". Revista de Gestão Social e Ambiental - RGSA, v. 8, n. 3, p. 18–34, 2014.</a:t>
            </a:r>
            <a:r>
              <a:rPr lang="fr-FR" sz="1900" dirty="0"/>
              <a:t/>
            </a:r>
            <a:br>
              <a:rPr lang="fr-FR" sz="1900" dirty="0"/>
            </a:br>
            <a:r>
              <a:rPr lang="pt-BR" sz="1900" dirty="0"/>
              <a:t>FREITAS, J. </a:t>
            </a:r>
            <a:r>
              <a:rPr lang="pt-BR" sz="1900" i="1" dirty="0"/>
              <a:t>et. al.</a:t>
            </a:r>
            <a:r>
              <a:rPr lang="pt-BR" sz="1900" dirty="0"/>
              <a:t> "O mito das Unidades de Conservação de Uso Sustentável da Amazônia". </a:t>
            </a:r>
            <a:r>
              <a:rPr lang="pt-BR" sz="1900" dirty="0" err="1"/>
              <a:t>Desarrollo</a:t>
            </a:r>
            <a:r>
              <a:rPr lang="pt-BR" sz="1900" dirty="0"/>
              <a:t> Local </a:t>
            </a:r>
            <a:r>
              <a:rPr lang="pt-BR" sz="1900" dirty="0" err="1"/>
              <a:t>Sostenible</a:t>
            </a:r>
            <a:r>
              <a:rPr lang="pt-BR" sz="1900" dirty="0"/>
              <a:t> - DELOS, v. 8, n. 22, p. 1–22, 2015.</a:t>
            </a:r>
            <a:r>
              <a:rPr lang="fr-FR" sz="1900" dirty="0"/>
              <a:t/>
            </a:r>
            <a:br>
              <a:rPr lang="fr-FR" sz="1900" dirty="0"/>
            </a:br>
            <a:r>
              <a:rPr lang="pt-BR" sz="1900" dirty="0"/>
              <a:t>GASQUE, K. C. G. D. Teoria fundamentada: nova perspectiva à pesquisa exploratória. In: MUELLER, Suzana Pinheiro Machado (Org.). Métodos para a pesquisa em Ciência da Informação. Brasília: Thesaurus, 2007. p. 83-118.</a:t>
            </a:r>
            <a:r>
              <a:rPr lang="fr-FR" sz="1900" dirty="0"/>
              <a:t/>
            </a:r>
            <a:br>
              <a:rPr lang="fr-FR" sz="1900" dirty="0"/>
            </a:br>
            <a:r>
              <a:rPr lang="pt-BR" sz="1900" dirty="0"/>
              <a:t>HELLER, L. O direito humano ao saneamento básico e os novos desafios. </a:t>
            </a:r>
            <a:r>
              <a:rPr lang="pt-BR" sz="1900" dirty="0" err="1"/>
              <a:t>Assemae</a:t>
            </a:r>
            <a:r>
              <a:rPr lang="pt-BR" sz="1900" dirty="0"/>
              <a:t>, 2016. Disponível em: &lt;http://www.assemae.org.br/artigos?limitstart=0&gt;. Acesso em 24 nov. 2016. </a:t>
            </a:r>
            <a:r>
              <a:rPr lang="pt-BR" sz="1900" dirty="0" smtClean="0"/>
              <a:t/>
            </a:r>
            <a:br>
              <a:rPr lang="pt-BR" sz="1900" dirty="0" smtClean="0"/>
            </a:br>
            <a:r>
              <a:rPr lang="pt-BR" sz="1900" dirty="0" smtClean="0"/>
              <a:t>MACIEL</a:t>
            </a:r>
            <a:r>
              <a:rPr lang="pt-BR" sz="1900" dirty="0"/>
              <a:t>, R. C. G.; CAVALCANTE FILHO, P. G.; SOUZA, E. F. Distribuição de Renda e Pobreza na Floresta Amazônica: Um Estudo a partir da Reserva Extrativista (RESEX) Chico Mendes. Revista de Estudos Sociais (UFMT) , v. 16, p. 136, 2014.</a:t>
            </a:r>
            <a:r>
              <a:rPr lang="fr-FR" sz="1900" dirty="0"/>
              <a:t/>
            </a:r>
            <a:br>
              <a:rPr lang="fr-FR" sz="1900" dirty="0"/>
            </a:br>
            <a:r>
              <a:rPr lang="pt-BR" sz="1900" dirty="0"/>
              <a:t>MCMICHAEL, A.J. Environmental </a:t>
            </a:r>
            <a:r>
              <a:rPr lang="pt-BR" sz="1900" dirty="0" err="1"/>
              <a:t>and</a:t>
            </a:r>
            <a:r>
              <a:rPr lang="pt-BR" sz="1900" dirty="0"/>
              <a:t> social </a:t>
            </a:r>
            <a:r>
              <a:rPr lang="pt-BR" sz="1900" dirty="0" err="1"/>
              <a:t>influences</a:t>
            </a:r>
            <a:r>
              <a:rPr lang="pt-BR" sz="1900" dirty="0"/>
              <a:t> </a:t>
            </a:r>
            <a:r>
              <a:rPr lang="pt-BR" sz="1900" dirty="0" err="1"/>
              <a:t>on</a:t>
            </a:r>
            <a:r>
              <a:rPr lang="pt-BR" sz="1900" dirty="0"/>
              <a:t> </a:t>
            </a:r>
            <a:r>
              <a:rPr lang="pt-BR" sz="1900" dirty="0" err="1"/>
              <a:t>emerging</a:t>
            </a:r>
            <a:r>
              <a:rPr lang="pt-BR" sz="1900" dirty="0"/>
              <a:t> </a:t>
            </a:r>
            <a:r>
              <a:rPr lang="pt-BR" sz="1900" dirty="0" err="1"/>
              <a:t>infectious</a:t>
            </a:r>
            <a:r>
              <a:rPr lang="pt-BR" sz="1900" dirty="0"/>
              <a:t> </a:t>
            </a:r>
            <a:r>
              <a:rPr lang="pt-BR" sz="1900" dirty="0" err="1"/>
              <a:t>diseases</a:t>
            </a:r>
            <a:r>
              <a:rPr lang="pt-BR" sz="1900" dirty="0"/>
              <a:t>: </a:t>
            </a:r>
            <a:r>
              <a:rPr lang="pt-BR" sz="1900" dirty="0" err="1"/>
              <a:t>past</a:t>
            </a:r>
            <a:r>
              <a:rPr lang="pt-BR" sz="1900" dirty="0"/>
              <a:t>, </a:t>
            </a:r>
            <a:r>
              <a:rPr lang="pt-BR" sz="1900" dirty="0" err="1"/>
              <a:t>present</a:t>
            </a:r>
            <a:r>
              <a:rPr lang="pt-BR" sz="1900" dirty="0"/>
              <a:t> </a:t>
            </a:r>
            <a:r>
              <a:rPr lang="pt-BR" sz="1900" dirty="0" err="1"/>
              <a:t>and</a:t>
            </a:r>
            <a:r>
              <a:rPr lang="pt-BR" sz="1900" dirty="0"/>
              <a:t> future. </a:t>
            </a:r>
            <a:r>
              <a:rPr lang="en-US" sz="1900" dirty="0"/>
              <a:t>Philosophical Transactions of the Royal Society B: Biological Sciences 2004; 359(1447):1049-1058.</a:t>
            </a:r>
            <a:r>
              <a:rPr lang="fr-FR" sz="1900" dirty="0"/>
              <a:t/>
            </a:r>
            <a:br>
              <a:rPr lang="fr-FR" sz="1900" dirty="0"/>
            </a:br>
            <a:r>
              <a:rPr lang="en-US" sz="1900" dirty="0"/>
              <a:t>SARMENTO, Daniel. </a:t>
            </a:r>
            <a:r>
              <a:rPr lang="pt-BR" sz="1900" dirty="0"/>
              <a:t>A Garantia do Direito a Posse dos Remanescentes de Quilombos antes da desapropriação. Disponível em: &lt;.</a:t>
            </a:r>
            <a:r>
              <a:rPr lang="pt-BR" sz="1900" dirty="0">
                <a:hlinkClick r:id="rId2"/>
              </a:rPr>
              <a:t>http://www.cpisp.org.br/acoes/upload/</a:t>
            </a:r>
            <a:r>
              <a:rPr lang="pt-BR" sz="1900" dirty="0"/>
              <a:t> arquivos/AGarantiadoDireitoaPosse_DanielSarmento.pdf&gt;. Acesso em: 25 maio 2012.</a:t>
            </a:r>
            <a:r>
              <a:rPr lang="fr-FR" sz="1900" dirty="0"/>
              <a:t/>
            </a:r>
            <a:br>
              <a:rPr lang="fr-FR" sz="1900" dirty="0"/>
            </a:br>
            <a:r>
              <a:rPr lang="pt-BR" sz="1900" dirty="0" smtClean="0"/>
              <a:t>WWF</a:t>
            </a:r>
            <a:r>
              <a:rPr lang="pt-BR" sz="1900" dirty="0"/>
              <a:t>. Guia Informativo de Gestão Participativa da Reserva Chico Mendes – Acre. 2015. </a:t>
            </a:r>
            <a:r>
              <a:rPr lang="fr-FR" sz="1900" dirty="0"/>
              <a:t/>
            </a:r>
            <a:br>
              <a:rPr lang="fr-FR" sz="1900" dirty="0"/>
            </a:br>
            <a:endParaRPr lang="pt-BR" sz="1900" b="1" dirty="0"/>
          </a:p>
        </p:txBody>
      </p:sp>
      <p:pic>
        <p:nvPicPr>
          <p:cNvPr id="5" name="Imagem 3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85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Barbara\Documents\2016 1\Campo Norte\TUDO PC\1_Fotos Resex\1_Colocacao_Clemilda\IMG_20160121_09124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1720" y="2961514"/>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671369" y="5684900"/>
            <a:ext cx="6236934" cy="868019"/>
          </a:xfrm>
          <a:prstGeom prst="rect">
            <a:avLst/>
          </a:prstGeom>
          <a:noFill/>
          <a:ln w="9525">
            <a:noFill/>
            <a:miter lim="800000"/>
            <a:headEnd/>
            <a:tailEnd/>
          </a:ln>
        </p:spPr>
      </p:pic>
      <p:sp>
        <p:nvSpPr>
          <p:cNvPr id="3" name="AutoShape 2" descr="Resultado de imagem para smarh ufm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esultado de imagem para smarh ufm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6" descr="Resultado de imagem para smarh ufmg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37843" y="5833159"/>
            <a:ext cx="15335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ctrTitle" idx="4294967295"/>
          </p:nvPr>
        </p:nvSpPr>
        <p:spPr>
          <a:xfrm>
            <a:off x="1367363" y="3225518"/>
            <a:ext cx="9144000" cy="2387600"/>
          </a:xfrm>
        </p:spPr>
        <p:txBody>
          <a:bodyPr anchor="t" anchorCtr="0">
            <a:normAutofit/>
          </a:bodyPr>
          <a:lstStyle/>
          <a:p>
            <a:pPr algn="ctr"/>
            <a:r>
              <a:rPr lang="pt-BR" sz="2400" b="1" dirty="0" smtClean="0"/>
              <a:t/>
            </a:r>
            <a:br>
              <a:rPr lang="pt-BR" sz="2400" b="1" dirty="0" smtClean="0"/>
            </a:br>
            <a:r>
              <a:rPr lang="pt-BR" sz="2400" b="1" dirty="0" smtClean="0"/>
              <a:t>OBRIGADA!</a:t>
            </a:r>
            <a:br>
              <a:rPr lang="pt-BR" sz="2400" b="1" dirty="0" smtClean="0"/>
            </a:br>
            <a:r>
              <a:rPr lang="pt-BR" sz="2400" b="1" dirty="0"/>
              <a:t/>
            </a:r>
            <a:br>
              <a:rPr lang="pt-BR" sz="2400" b="1" dirty="0"/>
            </a:br>
            <a:r>
              <a:rPr lang="pt-BR" sz="2400" b="1" dirty="0" smtClean="0"/>
              <a:t>Agradecemos todos que contribuíram para esta pesquisa!</a:t>
            </a:r>
            <a:br>
              <a:rPr lang="pt-BR" sz="2400" b="1" dirty="0" smtClean="0"/>
            </a:br>
            <a:r>
              <a:rPr lang="pt-BR" sz="2400" b="1" dirty="0" smtClean="0"/>
              <a:t/>
            </a:r>
            <a:br>
              <a:rPr lang="pt-BR" sz="2400" b="1" dirty="0" smtClean="0"/>
            </a:br>
            <a:r>
              <a:rPr lang="pt-BR" sz="2400" b="1" dirty="0" smtClean="0"/>
              <a:t>Agradeço a todos pela atenção !</a:t>
            </a:r>
            <a:endParaRPr lang="pt-BR" sz="2400" b="1" dirty="0"/>
          </a:p>
        </p:txBody>
      </p:sp>
      <p:pic>
        <p:nvPicPr>
          <p:cNvPr id="1032"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11081" y="1700599"/>
            <a:ext cx="1787708"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535416" y="1685164"/>
            <a:ext cx="1799191"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197013" y="1685164"/>
            <a:ext cx="2162206"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837193" y="2843599"/>
            <a:ext cx="2030581"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8595430" y="1685164"/>
            <a:ext cx="1120652"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837374" y="4385295"/>
            <a:ext cx="2030400" cy="15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64217" y="4526059"/>
            <a:ext cx="1918800" cy="1341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5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7096830" y="3355526"/>
            <a:ext cx="4781266" cy="2321967"/>
          </a:xfrm>
        </p:spPr>
        <p:txBody>
          <a:bodyPr anchor="t" anchorCtr="0">
            <a:normAutofit/>
          </a:bodyPr>
          <a:lstStyle/>
          <a:p>
            <a:r>
              <a:rPr lang="pt-BR" sz="2400" dirty="0"/>
              <a:t>A gestão da reserva é compartilhada, bem como as responsabilidades e controle das atividades </a:t>
            </a:r>
            <a:r>
              <a:rPr lang="pt-BR" sz="2400" dirty="0" smtClean="0"/>
              <a:t/>
            </a:r>
            <a:br>
              <a:rPr lang="pt-BR" sz="2400" dirty="0" smtClean="0"/>
            </a:br>
            <a:r>
              <a:rPr lang="pt-BR" sz="2400" dirty="0" smtClean="0"/>
              <a:t>desenvolvidas </a:t>
            </a:r>
            <a:r>
              <a:rPr lang="pt-BR" sz="2400" dirty="0"/>
              <a:t>em seu </a:t>
            </a:r>
            <a:r>
              <a:rPr lang="pt-BR" sz="2400" dirty="0" smtClean="0"/>
              <a:t>território. </a:t>
            </a: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2133276" cy="523220"/>
          </a:xfrm>
          <a:prstGeom prst="rect">
            <a:avLst/>
          </a:prstGeom>
        </p:spPr>
        <p:txBody>
          <a:bodyPr wrap="none">
            <a:spAutoFit/>
          </a:bodyPr>
          <a:lstStyle/>
          <a:p>
            <a:r>
              <a:rPr lang="pt-BR" sz="2800" b="1" dirty="0" smtClean="0">
                <a:latin typeface="+mj-lt"/>
                <a:ea typeface="+mj-ea"/>
                <a:cs typeface="+mj-cs"/>
              </a:rPr>
              <a:t>INTRODUÇÃO</a:t>
            </a:r>
            <a:endParaRPr lang="fr-FR" sz="2200" b="1" dirty="0">
              <a:latin typeface="+mj-lt"/>
              <a:ea typeface="+mj-ea"/>
              <a:cs typeface="+mj-cs"/>
            </a:endParaRPr>
          </a:p>
        </p:txBody>
      </p:sp>
      <p:sp>
        <p:nvSpPr>
          <p:cNvPr id="3" name="Retângulo 2"/>
          <p:cNvSpPr/>
          <p:nvPr/>
        </p:nvSpPr>
        <p:spPr>
          <a:xfrm>
            <a:off x="10620372" y="6287785"/>
            <a:ext cx="1397562" cy="369332"/>
          </a:xfrm>
          <a:prstGeom prst="rect">
            <a:avLst/>
          </a:prstGeom>
        </p:spPr>
        <p:txBody>
          <a:bodyPr wrap="none">
            <a:spAutoFit/>
          </a:bodyPr>
          <a:lstStyle/>
          <a:p>
            <a:r>
              <a:rPr lang="pt-BR" dirty="0"/>
              <a:t>(WWF, 2015)</a:t>
            </a:r>
            <a:endParaRPr lang="fr-FR" dirty="0"/>
          </a:p>
        </p:txBody>
      </p:sp>
      <p:sp>
        <p:nvSpPr>
          <p:cNvPr id="4" name="Retângulo 3"/>
          <p:cNvSpPr/>
          <p:nvPr/>
        </p:nvSpPr>
        <p:spPr>
          <a:xfrm>
            <a:off x="9016984" y="6287785"/>
            <a:ext cx="1603388" cy="369332"/>
          </a:xfrm>
          <a:prstGeom prst="rect">
            <a:avLst/>
          </a:prstGeom>
        </p:spPr>
        <p:txBody>
          <a:bodyPr wrap="none">
            <a:spAutoFit/>
          </a:bodyPr>
          <a:lstStyle/>
          <a:p>
            <a:r>
              <a:rPr lang="pt-BR" dirty="0"/>
              <a:t>(CUNHA, 2001)</a:t>
            </a:r>
            <a:endParaRPr lang="fr-FR"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314" y="2082889"/>
            <a:ext cx="6408071" cy="410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15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221524" y="1909284"/>
            <a:ext cx="9792219" cy="2387600"/>
          </a:xfrm>
        </p:spPr>
        <p:txBody>
          <a:bodyPr anchor="t" anchorCtr="0">
            <a:noAutofit/>
          </a:bodyPr>
          <a:lstStyle/>
          <a:p>
            <a:pPr>
              <a:lnSpc>
                <a:spcPct val="100000"/>
              </a:lnSpc>
              <a:spcBef>
                <a:spcPts val="0"/>
              </a:spcBef>
              <a:spcAft>
                <a:spcPts val="1200"/>
              </a:spcAft>
            </a:pPr>
            <a:r>
              <a:rPr lang="pt-BR" sz="2400" dirty="0" smtClean="0"/>
              <a:t>O </a:t>
            </a:r>
            <a:r>
              <a:rPr lang="pt-BR" sz="2400" b="1" dirty="0"/>
              <a:t>Seringal Vila Nova</a:t>
            </a:r>
            <a:r>
              <a:rPr lang="pt-BR" sz="2400" dirty="0"/>
              <a:t> é um dentre os 48 seringais </a:t>
            </a:r>
            <a:r>
              <a:rPr lang="pt-BR" sz="2400" dirty="0" smtClean="0"/>
              <a:t>da </a:t>
            </a:r>
            <a:r>
              <a:rPr lang="pt-BR" sz="2400" dirty="0" err="1" smtClean="0"/>
              <a:t>Resex</a:t>
            </a:r>
            <a:r>
              <a:rPr lang="pt-BR" sz="2400" dirty="0" smtClean="0"/>
              <a:t> </a:t>
            </a:r>
            <a:r>
              <a:rPr lang="pt-BR" sz="2400" dirty="0"/>
              <a:t>Chico </a:t>
            </a:r>
            <a:r>
              <a:rPr lang="pt-BR" sz="2400" dirty="0" smtClean="0"/>
              <a:t>Mendes</a:t>
            </a:r>
            <a:br>
              <a:rPr lang="pt-BR" sz="2400" dirty="0" smtClean="0"/>
            </a:br>
            <a:r>
              <a:rPr lang="pt-BR" sz="2400" dirty="0" smtClean="0"/>
              <a:t/>
            </a:r>
            <a:br>
              <a:rPr lang="pt-BR" sz="2400" dirty="0" smtClean="0"/>
            </a:br>
            <a:r>
              <a:rPr lang="pt-BR" sz="2400" dirty="0" smtClean="0"/>
              <a:t>A </a:t>
            </a:r>
            <a:r>
              <a:rPr lang="pt-BR" sz="2400" dirty="0"/>
              <a:t>vulnerabilidade </a:t>
            </a:r>
            <a:r>
              <a:rPr lang="pt-BR" sz="2400" dirty="0" smtClean="0"/>
              <a:t>socioambiental: a </a:t>
            </a:r>
            <a:r>
              <a:rPr lang="pt-BR" sz="2400" b="1" dirty="0" smtClean="0"/>
              <a:t>precariedade </a:t>
            </a:r>
            <a:r>
              <a:rPr lang="pt-BR" sz="2400" b="1" dirty="0"/>
              <a:t>sanitária</a:t>
            </a:r>
            <a:r>
              <a:rPr lang="pt-BR" sz="2400" dirty="0"/>
              <a:t> que </a:t>
            </a:r>
            <a:r>
              <a:rPr lang="pt-BR" sz="2400" dirty="0" smtClean="0"/>
              <a:t>vivem, aponta </a:t>
            </a:r>
            <a:r>
              <a:rPr lang="pt-BR" sz="2400" dirty="0"/>
              <a:t>a necessidade de promover ações que reduzam os riscos à saúde </a:t>
            </a:r>
            <a:r>
              <a:rPr lang="pt-BR" sz="2400" dirty="0" smtClean="0"/>
              <a:t>dessa população.</a:t>
            </a:r>
            <a:br>
              <a:rPr lang="pt-BR" sz="2400" dirty="0" smtClean="0"/>
            </a:br>
            <a:r>
              <a:rPr lang="pt-BR" sz="2400" dirty="0" smtClean="0"/>
              <a:t/>
            </a:r>
            <a:br>
              <a:rPr lang="pt-BR" sz="2400" dirty="0" smtClean="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2133276" cy="523220"/>
          </a:xfrm>
          <a:prstGeom prst="rect">
            <a:avLst/>
          </a:prstGeom>
        </p:spPr>
        <p:txBody>
          <a:bodyPr wrap="none">
            <a:spAutoFit/>
          </a:bodyPr>
          <a:lstStyle/>
          <a:p>
            <a:r>
              <a:rPr lang="pt-BR" sz="2800" b="1" dirty="0" smtClean="0">
                <a:latin typeface="+mj-lt"/>
                <a:ea typeface="+mj-ea"/>
                <a:cs typeface="+mj-cs"/>
              </a:rPr>
              <a:t>INTRODUÇÃO</a:t>
            </a:r>
            <a:endParaRPr lang="fr-FR" sz="2200" b="1" dirty="0">
              <a:latin typeface="+mj-lt"/>
              <a:ea typeface="+mj-ea"/>
              <a:cs typeface="+mj-cs"/>
            </a:endParaRPr>
          </a:p>
        </p:txBody>
      </p:sp>
      <p:pic>
        <p:nvPicPr>
          <p:cNvPr id="9" name="Picture 2" descr="C:\Users\Barbara\Documents\Selecionar 168\Fotos campo\1_Fotos Resex\1_Colocacao_Clemilda\P112009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03882" y="4165234"/>
            <a:ext cx="6701033" cy="23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6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43523" y="2250038"/>
            <a:ext cx="8710411" cy="2387600"/>
          </a:xfrm>
        </p:spPr>
        <p:txBody>
          <a:bodyPr anchor="t" anchorCtr="0">
            <a:normAutofit fontScale="90000"/>
          </a:bodyPr>
          <a:lstStyle/>
          <a:p>
            <a:r>
              <a:rPr lang="pt-BR" sz="2400" dirty="0" smtClean="0"/>
              <a:t>Investigar </a:t>
            </a:r>
            <a:r>
              <a:rPr lang="pt-BR" sz="2400" dirty="0"/>
              <a:t>a falta ou ineficiência do Estado na promoção de políticas públicas de saneamento, a partir de uma pesquisa de campo realizada no Seringal Vila Nova. </a:t>
            </a:r>
            <a:r>
              <a:rPr lang="pt-BR" sz="2400" dirty="0" smtClean="0"/>
              <a:t/>
            </a:r>
            <a:br>
              <a:rPr lang="pt-BR" sz="2400" dirty="0" smtClean="0"/>
            </a:br>
            <a:r>
              <a:rPr lang="pt-BR" sz="2400" dirty="0" smtClean="0"/>
              <a:t/>
            </a:r>
            <a:br>
              <a:rPr lang="pt-BR" sz="2400" dirty="0" smtClean="0"/>
            </a:br>
            <a:r>
              <a:rPr lang="pt-BR" sz="2400" dirty="0" smtClean="0"/>
              <a:t>Parte-se </a:t>
            </a:r>
            <a:r>
              <a:rPr lang="pt-BR" sz="2400" dirty="0"/>
              <a:t>do princípio de que, tendo em vista que se trata de uma área de domínio da União, há uma negação por parte do município em assumir seu papel como titular das ações de saneamento, por um lado, e, por outro, a omissão por parte da entidade responsável pela Reserva em se dedicar a essas questões. </a:t>
            </a:r>
            <a:r>
              <a:rPr lang="fr-FR" sz="2400" dirty="0"/>
              <a:t/>
            </a:r>
            <a:br>
              <a:rPr lang="fr-FR" sz="2400" dirty="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1566134" cy="523220"/>
          </a:xfrm>
          <a:prstGeom prst="rect">
            <a:avLst/>
          </a:prstGeom>
        </p:spPr>
        <p:txBody>
          <a:bodyPr wrap="none">
            <a:spAutoFit/>
          </a:bodyPr>
          <a:lstStyle/>
          <a:p>
            <a:r>
              <a:rPr lang="pt-BR" sz="2800" b="1" dirty="0" smtClean="0">
                <a:latin typeface="+mj-lt"/>
                <a:ea typeface="+mj-ea"/>
                <a:cs typeface="+mj-cs"/>
              </a:rPr>
              <a:t>OBJETIVO</a:t>
            </a:r>
            <a:endParaRPr lang="fr-FR" sz="2200" b="1" dirty="0">
              <a:latin typeface="+mj-lt"/>
              <a:ea typeface="+mj-ea"/>
              <a:cs typeface="+mj-cs"/>
            </a:endParaRPr>
          </a:p>
        </p:txBody>
      </p:sp>
    </p:spTree>
    <p:extLst>
      <p:ext uri="{BB962C8B-B14F-4D97-AF65-F5344CB8AC3E}">
        <p14:creationId xmlns:p14="http://schemas.microsoft.com/office/powerpoint/2010/main" val="4165156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0" y="2018022"/>
            <a:ext cx="7487855" cy="2387600"/>
          </a:xfrm>
        </p:spPr>
        <p:txBody>
          <a:bodyPr anchor="t" anchorCtr="0">
            <a:normAutofit fontScale="90000"/>
          </a:bodyPr>
          <a:lstStyle/>
          <a:p>
            <a:r>
              <a:rPr lang="pt-BR" sz="2400" dirty="0" smtClean="0"/>
              <a:t>Seringal </a:t>
            </a:r>
            <a:r>
              <a:rPr lang="pt-BR" sz="2400" dirty="0"/>
              <a:t>Vila Nova, zona rural de Capixaba, Acre. </a:t>
            </a:r>
            <a:r>
              <a:rPr lang="pt-BR" sz="2400" dirty="0" smtClean="0"/>
              <a:t/>
            </a:r>
            <a:br>
              <a:rPr lang="pt-BR" sz="2400" dirty="0" smtClean="0"/>
            </a:br>
            <a:r>
              <a:rPr lang="pt-BR" sz="2400" b="1" dirty="0" smtClean="0"/>
              <a:t>Período</a:t>
            </a:r>
            <a:r>
              <a:rPr lang="pt-BR" sz="2400" dirty="0" smtClean="0"/>
              <a:t>: 18/01/2016 </a:t>
            </a:r>
            <a:r>
              <a:rPr lang="pt-BR" sz="2400" dirty="0"/>
              <a:t>e </a:t>
            </a:r>
            <a:r>
              <a:rPr lang="pt-BR" sz="2400" dirty="0" smtClean="0"/>
              <a:t>30/01/2016</a:t>
            </a:r>
            <a:br>
              <a:rPr lang="pt-BR" sz="2400" dirty="0" smtClean="0"/>
            </a:br>
            <a:r>
              <a:rPr lang="pt-BR" sz="2400" dirty="0" smtClean="0"/>
              <a:t>A </a:t>
            </a:r>
            <a:r>
              <a:rPr lang="pt-BR" sz="2400" dirty="0"/>
              <a:t>equipe ficou alojada na </a:t>
            </a:r>
            <a:r>
              <a:rPr lang="pt-BR" sz="2400" b="1" dirty="0"/>
              <a:t>casa dos </a:t>
            </a:r>
            <a:r>
              <a:rPr lang="pt-BR" sz="2400" b="1" dirty="0" smtClean="0"/>
              <a:t>moradores</a:t>
            </a:r>
            <a:r>
              <a:rPr lang="pt-BR" sz="2400" dirty="0" smtClean="0"/>
              <a:t>. </a:t>
            </a:r>
            <a:br>
              <a:rPr lang="pt-BR" sz="2400" dirty="0" smtClean="0"/>
            </a:br>
            <a:r>
              <a:rPr lang="pt-BR" sz="2400" dirty="0"/>
              <a:t/>
            </a:r>
            <a:br>
              <a:rPr lang="pt-BR" sz="2400" dirty="0"/>
            </a:br>
            <a:r>
              <a:rPr lang="pt-BR" sz="2400" dirty="0"/>
              <a:t>Não foi possível percorrer todas as colocações do </a:t>
            </a:r>
            <a:r>
              <a:rPr lang="pt-BR" sz="2400" dirty="0" smtClean="0"/>
              <a:t>seringal:</a:t>
            </a:r>
            <a:br>
              <a:rPr lang="pt-BR" sz="2400" dirty="0" smtClean="0"/>
            </a:br>
            <a:r>
              <a:rPr lang="pt-BR" sz="2400" dirty="0" smtClean="0"/>
              <a:t>- limitação </a:t>
            </a:r>
            <a:r>
              <a:rPr lang="pt-BR" sz="2400" dirty="0"/>
              <a:t>do tempo </a:t>
            </a:r>
            <a:r>
              <a:rPr lang="pt-BR" sz="2400" dirty="0" smtClean="0"/>
              <a:t/>
            </a:r>
            <a:br>
              <a:rPr lang="pt-BR" sz="2400" dirty="0" smtClean="0"/>
            </a:br>
            <a:r>
              <a:rPr lang="pt-BR" sz="2400" dirty="0" smtClean="0"/>
              <a:t>- realização das </a:t>
            </a:r>
            <a:r>
              <a:rPr lang="pt-BR" sz="2400" b="1" dirty="0" smtClean="0"/>
              <a:t>análises em campos</a:t>
            </a:r>
            <a:r>
              <a:rPr lang="fr-FR" sz="2400" dirty="0"/>
              <a:t/>
            </a:r>
            <a:br>
              <a:rPr lang="fr-FR" sz="2400" dirty="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2364686" cy="523220"/>
          </a:xfrm>
          <a:prstGeom prst="rect">
            <a:avLst/>
          </a:prstGeom>
        </p:spPr>
        <p:txBody>
          <a:bodyPr wrap="none">
            <a:spAutoFit/>
          </a:bodyPr>
          <a:lstStyle/>
          <a:p>
            <a:r>
              <a:rPr lang="pt-BR" sz="2800" b="1" dirty="0" smtClean="0">
                <a:latin typeface="+mj-lt"/>
                <a:ea typeface="+mj-ea"/>
                <a:cs typeface="+mj-cs"/>
              </a:rPr>
              <a:t>METODOLOGIA</a:t>
            </a:r>
            <a:endParaRPr lang="fr-FR" sz="2200" b="1" dirty="0">
              <a:latin typeface="+mj-lt"/>
              <a:ea typeface="+mj-ea"/>
              <a:cs typeface="+mj-cs"/>
            </a:endParaRPr>
          </a:p>
        </p:txBody>
      </p:sp>
      <p:pic>
        <p:nvPicPr>
          <p:cNvPr id="8" name="Picture 9"/>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77271" y="1960792"/>
            <a:ext cx="2109855" cy="240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Barbara\Documents\2017 1\FSIG\FSIG _TP\logo pns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48844" y="4587409"/>
            <a:ext cx="1112974" cy="111297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49041" y="5723300"/>
            <a:ext cx="1173305" cy="58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3442577" y="4976997"/>
            <a:ext cx="6168290" cy="1107996"/>
          </a:xfrm>
          <a:prstGeom prst="rect">
            <a:avLst/>
          </a:prstGeom>
        </p:spPr>
        <p:txBody>
          <a:bodyPr wrap="square">
            <a:spAutoFit/>
          </a:bodyPr>
          <a:lstStyle/>
          <a:p>
            <a:r>
              <a:rPr lang="pt-BR" sz="2200" dirty="0" smtClean="0">
                <a:latin typeface="+mj-lt"/>
                <a:ea typeface="+mj-ea"/>
                <a:cs typeface="+mj-cs"/>
              </a:rPr>
              <a:t>"</a:t>
            </a:r>
            <a:r>
              <a:rPr lang="pt-BR" sz="2200" dirty="0">
                <a:latin typeface="+mj-lt"/>
                <a:ea typeface="+mj-ea"/>
                <a:cs typeface="+mj-cs"/>
              </a:rPr>
              <a:t>Estudos para a concepção, formulação e gestão do Programa Nacional de Saneamento Rural (PNSR)". </a:t>
            </a:r>
            <a:r>
              <a:rPr lang="fr-FR" sz="2200" dirty="0">
                <a:latin typeface="+mj-lt"/>
                <a:ea typeface="+mj-ea"/>
                <a:cs typeface="+mj-cs"/>
              </a:rPr>
              <a:t/>
            </a:r>
            <a:br>
              <a:rPr lang="fr-FR" sz="2200" dirty="0">
                <a:latin typeface="+mj-lt"/>
                <a:ea typeface="+mj-ea"/>
                <a:cs typeface="+mj-cs"/>
              </a:rPr>
            </a:br>
            <a:endParaRPr lang="fr-FR" sz="2200" dirty="0">
              <a:latin typeface="+mj-lt"/>
              <a:ea typeface="+mj-ea"/>
              <a:cs typeface="+mj-cs"/>
            </a:endParaRPr>
          </a:p>
        </p:txBody>
      </p:sp>
    </p:spTree>
    <p:extLst>
      <p:ext uri="{BB962C8B-B14F-4D97-AF65-F5344CB8AC3E}">
        <p14:creationId xmlns:p14="http://schemas.microsoft.com/office/powerpoint/2010/main" val="4165156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1385594364"/>
              </p:ext>
            </p:extLst>
          </p:nvPr>
        </p:nvGraphicFramePr>
        <p:xfrm>
          <a:off x="6251998" y="1660816"/>
          <a:ext cx="5940002" cy="4486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ctrTitle" idx="4294967295"/>
          </p:nvPr>
        </p:nvSpPr>
        <p:spPr>
          <a:xfrm>
            <a:off x="1587924" y="2362201"/>
            <a:ext cx="4317576" cy="2121942"/>
          </a:xfrm>
          <a:noFill/>
          <a:ln w="28575">
            <a:solidFill>
              <a:schemeClr val="accent2"/>
            </a:solidFill>
            <a:prstDash val="dash"/>
          </a:ln>
        </p:spPr>
        <p:txBody>
          <a:bodyPr anchor="t" anchorCtr="0">
            <a:noAutofit/>
          </a:bodyPr>
          <a:lstStyle/>
          <a:p>
            <a:r>
              <a:rPr lang="pt-BR" sz="2400" dirty="0" smtClean="0"/>
              <a:t>Técnicas </a:t>
            </a:r>
            <a:r>
              <a:rPr lang="pt-BR" sz="2400" dirty="0"/>
              <a:t>antropológicas </a:t>
            </a:r>
            <a:r>
              <a:rPr lang="pt-BR" sz="2400" dirty="0" smtClean="0"/>
              <a:t>mistas:</a:t>
            </a:r>
            <a:br>
              <a:rPr lang="pt-BR" sz="2400" dirty="0" smtClean="0"/>
            </a:br>
            <a:r>
              <a:rPr lang="pt-BR" sz="2400" dirty="0"/>
              <a:t/>
            </a:r>
            <a:br>
              <a:rPr lang="pt-BR" sz="2400" dirty="0"/>
            </a:br>
            <a:r>
              <a:rPr lang="pt-BR" sz="2400" dirty="0" smtClean="0"/>
              <a:t>- Observação </a:t>
            </a:r>
            <a:r>
              <a:rPr lang="pt-BR" sz="2400" dirty="0" smtClean="0"/>
              <a:t>direta</a:t>
            </a:r>
            <a:r>
              <a:rPr lang="pt-BR" sz="2400" dirty="0" smtClean="0"/>
              <a:t/>
            </a:r>
            <a:br>
              <a:rPr lang="pt-BR" sz="2400" dirty="0" smtClean="0"/>
            </a:br>
            <a:r>
              <a:rPr lang="pt-BR" sz="2400" dirty="0" smtClean="0"/>
              <a:t>- Construção </a:t>
            </a:r>
            <a:r>
              <a:rPr lang="pt-BR" sz="2400" dirty="0"/>
              <a:t>de mapas </a:t>
            </a:r>
            <a:r>
              <a:rPr lang="pt-BR" sz="2400" dirty="0" smtClean="0"/>
              <a:t>falantes</a:t>
            </a:r>
            <a:br>
              <a:rPr lang="pt-BR" sz="2400" dirty="0" smtClean="0"/>
            </a:br>
            <a:r>
              <a:rPr lang="pt-BR" sz="2400" dirty="0" smtClean="0"/>
              <a:t>- Entrevistas </a:t>
            </a:r>
            <a:r>
              <a:rPr lang="pt-BR" sz="2400" dirty="0" smtClean="0"/>
              <a:t>individuais</a:t>
            </a:r>
            <a:r>
              <a:rPr lang="pt-BR" sz="2400" dirty="0" smtClean="0"/>
              <a:t/>
            </a:r>
            <a:br>
              <a:rPr lang="pt-BR" sz="2400" dirty="0" smtClean="0"/>
            </a:br>
            <a:r>
              <a:rPr lang="pt-BR" sz="2400" dirty="0" smtClean="0"/>
              <a:t>- Entrevistas </a:t>
            </a:r>
            <a:r>
              <a:rPr lang="pt-BR" sz="2400" dirty="0"/>
              <a:t>em </a:t>
            </a:r>
            <a:r>
              <a:rPr lang="pt-BR" sz="2400" dirty="0" smtClean="0"/>
              <a:t>grupo</a:t>
            </a:r>
            <a:br>
              <a:rPr lang="pt-BR" sz="2400" dirty="0" smtClean="0"/>
            </a:br>
            <a:r>
              <a:rPr lang="fr-FR" sz="2400" dirty="0"/>
              <a:t/>
            </a:r>
            <a:br>
              <a:rPr lang="fr-FR" sz="2400" dirty="0"/>
            </a:br>
            <a:endParaRPr lang="pt-BR" sz="2400" b="1" dirty="0"/>
          </a:p>
        </p:txBody>
      </p:sp>
      <p:pic>
        <p:nvPicPr>
          <p:cNvPr id="5" name="Imagem 3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p:cNvSpPr/>
          <p:nvPr/>
        </p:nvSpPr>
        <p:spPr>
          <a:xfrm>
            <a:off x="1575627" y="1409543"/>
            <a:ext cx="2364686" cy="523220"/>
          </a:xfrm>
          <a:prstGeom prst="rect">
            <a:avLst/>
          </a:prstGeom>
        </p:spPr>
        <p:txBody>
          <a:bodyPr wrap="none">
            <a:spAutoFit/>
          </a:bodyPr>
          <a:lstStyle/>
          <a:p>
            <a:r>
              <a:rPr lang="pt-BR" sz="2800" b="1" dirty="0" smtClean="0">
                <a:latin typeface="+mj-lt"/>
                <a:ea typeface="+mj-ea"/>
                <a:cs typeface="+mj-cs"/>
              </a:rPr>
              <a:t>METODOLOGIA</a:t>
            </a:r>
            <a:endParaRPr lang="fr-FR" sz="2200" b="1" dirty="0">
              <a:latin typeface="+mj-lt"/>
              <a:ea typeface="+mj-ea"/>
              <a:cs typeface="+mj-cs"/>
            </a:endParaRPr>
          </a:p>
        </p:txBody>
      </p:sp>
      <p:sp>
        <p:nvSpPr>
          <p:cNvPr id="3" name="Retângulo 2"/>
          <p:cNvSpPr/>
          <p:nvPr/>
        </p:nvSpPr>
        <p:spPr>
          <a:xfrm>
            <a:off x="1860554" y="4913946"/>
            <a:ext cx="3766809" cy="1200329"/>
          </a:xfrm>
          <a:prstGeom prst="rect">
            <a:avLst/>
          </a:prstGeom>
        </p:spPr>
        <p:txBody>
          <a:bodyPr wrap="square">
            <a:spAutoFit/>
          </a:bodyPr>
          <a:lstStyle/>
          <a:p>
            <a:pPr algn="ctr"/>
            <a:r>
              <a:rPr lang="pt-BR" sz="2400" dirty="0"/>
              <a:t/>
            </a:r>
            <a:br>
              <a:rPr lang="pt-BR" sz="2400" dirty="0"/>
            </a:br>
            <a:r>
              <a:rPr lang="pt-BR" sz="2400" dirty="0" err="1" smtClean="0"/>
              <a:t>Grounded</a:t>
            </a:r>
            <a:r>
              <a:rPr lang="pt-BR" sz="2400" dirty="0" smtClean="0"/>
              <a:t> </a:t>
            </a:r>
            <a:r>
              <a:rPr lang="pt-BR" sz="2400" dirty="0" err="1"/>
              <a:t>Theory</a:t>
            </a:r>
            <a:r>
              <a:rPr lang="pt-BR" sz="2400" dirty="0"/>
              <a:t> (GT) (CLIFFORD; MARCUS, 1986). </a:t>
            </a:r>
            <a:endParaRPr lang="fr-FR" sz="2400" dirty="0"/>
          </a:p>
        </p:txBody>
      </p:sp>
      <p:sp>
        <p:nvSpPr>
          <p:cNvPr id="4" name="Retângulo 3"/>
          <p:cNvSpPr/>
          <p:nvPr/>
        </p:nvSpPr>
        <p:spPr>
          <a:xfrm>
            <a:off x="7131495" y="6117199"/>
            <a:ext cx="4298505" cy="707886"/>
          </a:xfrm>
          <a:prstGeom prst="rect">
            <a:avLst/>
          </a:prstGeom>
        </p:spPr>
        <p:txBody>
          <a:bodyPr wrap="square">
            <a:spAutoFit/>
          </a:bodyPr>
          <a:lstStyle/>
          <a:p>
            <a:pPr algn="ctr"/>
            <a:r>
              <a:rPr lang="pt-BR" sz="2000" dirty="0" smtClean="0">
                <a:latin typeface="+mj-lt"/>
                <a:ea typeface="+mj-ea"/>
                <a:cs typeface="+mj-cs"/>
              </a:rPr>
              <a:t>a </a:t>
            </a:r>
            <a:r>
              <a:rPr lang="pt-BR" sz="2000" dirty="0">
                <a:latin typeface="+mj-lt"/>
                <a:ea typeface="+mj-ea"/>
                <a:cs typeface="+mj-cs"/>
              </a:rPr>
              <a:t>construção dos dados se alimentava de maneira </a:t>
            </a:r>
            <a:r>
              <a:rPr lang="pt-BR" sz="2000" dirty="0" smtClean="0">
                <a:latin typeface="+mj-lt"/>
                <a:ea typeface="+mj-ea"/>
                <a:cs typeface="+mj-cs"/>
              </a:rPr>
              <a:t>recíproca...</a:t>
            </a:r>
            <a:endParaRPr lang="fr-FR" sz="2000" dirty="0">
              <a:latin typeface="+mj-lt"/>
              <a:ea typeface="+mj-ea"/>
              <a:cs typeface="+mj-cs"/>
            </a:endParaRPr>
          </a:p>
        </p:txBody>
      </p:sp>
      <p:sp>
        <p:nvSpPr>
          <p:cNvPr id="9" name="Chave direita 8"/>
          <p:cNvSpPr/>
          <p:nvPr/>
        </p:nvSpPr>
        <p:spPr>
          <a:xfrm rot="5400000">
            <a:off x="3532432" y="2640085"/>
            <a:ext cx="423055" cy="4361179"/>
          </a:xfrm>
          <a:prstGeom prst="rightBrac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tângulo 11"/>
          <p:cNvSpPr/>
          <p:nvPr/>
        </p:nvSpPr>
        <p:spPr>
          <a:xfrm>
            <a:off x="8367799" y="3644295"/>
            <a:ext cx="1823974" cy="769441"/>
          </a:xfrm>
          <a:prstGeom prst="rect">
            <a:avLst/>
          </a:prstGeom>
        </p:spPr>
        <p:txBody>
          <a:bodyPr wrap="square">
            <a:spAutoFit/>
          </a:bodyPr>
          <a:lstStyle/>
          <a:p>
            <a:pPr algn="ctr"/>
            <a:r>
              <a:rPr lang="pt-BR" sz="2200" dirty="0">
                <a:latin typeface="+mj-lt"/>
                <a:ea typeface="+mj-ea"/>
                <a:cs typeface="+mj-cs"/>
              </a:rPr>
              <a:t>Até a </a:t>
            </a:r>
            <a:r>
              <a:rPr lang="pt-BR" sz="2200" dirty="0" smtClean="0">
                <a:latin typeface="+mj-lt"/>
                <a:ea typeface="+mj-ea"/>
                <a:cs typeface="+mj-cs"/>
              </a:rPr>
              <a:t>saturação...</a:t>
            </a:r>
            <a:endParaRPr lang="fr-FR" sz="2200" dirty="0">
              <a:latin typeface="+mj-lt"/>
              <a:ea typeface="+mj-ea"/>
              <a:cs typeface="+mj-cs"/>
            </a:endParaRPr>
          </a:p>
        </p:txBody>
      </p:sp>
      <p:sp>
        <p:nvSpPr>
          <p:cNvPr id="13" name="Retângulo 12"/>
          <p:cNvSpPr/>
          <p:nvPr/>
        </p:nvSpPr>
        <p:spPr>
          <a:xfrm>
            <a:off x="10625663" y="2589524"/>
            <a:ext cx="1161857" cy="369332"/>
          </a:xfrm>
          <a:prstGeom prst="rect">
            <a:avLst/>
          </a:prstGeom>
        </p:spPr>
        <p:txBody>
          <a:bodyPr wrap="none">
            <a:spAutoFit/>
          </a:bodyPr>
          <a:lstStyle/>
          <a:p>
            <a:pPr lvl="0"/>
            <a:r>
              <a:rPr lang="pt-BR" dirty="0">
                <a:latin typeface="+mj-lt"/>
                <a:ea typeface="+mj-ea"/>
                <a:cs typeface="+mj-cs"/>
              </a:rPr>
              <a:t>em campo</a:t>
            </a:r>
            <a:endParaRPr lang="fr-FR" dirty="0">
              <a:latin typeface="+mj-lt"/>
              <a:ea typeface="+mj-ea"/>
              <a:cs typeface="+mj-cs"/>
            </a:endParaRPr>
          </a:p>
        </p:txBody>
      </p:sp>
    </p:spTree>
    <p:extLst>
      <p:ext uri="{BB962C8B-B14F-4D97-AF65-F5344CB8AC3E}">
        <p14:creationId xmlns:p14="http://schemas.microsoft.com/office/powerpoint/2010/main" val="4165156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38306" y="2201373"/>
            <a:ext cx="9144000" cy="381484"/>
          </a:xfrm>
        </p:spPr>
        <p:txBody>
          <a:bodyPr anchor="t" anchorCtr="0">
            <a:normAutofit fontScale="90000"/>
          </a:bodyPr>
          <a:lstStyle/>
          <a:p>
            <a:r>
              <a:rPr lang="pt-BR" sz="2400" b="1" i="1" dirty="0" smtClean="0"/>
              <a:t>Apresentação </a:t>
            </a:r>
            <a:r>
              <a:rPr lang="pt-BR" sz="2400" b="1" i="1" dirty="0"/>
              <a:t>e caracterização sanitária do Seringal Vila </a:t>
            </a:r>
            <a:r>
              <a:rPr lang="pt-BR" sz="2400" b="1" i="1" dirty="0" smtClean="0"/>
              <a:t>Nova</a:t>
            </a: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pic>
        <p:nvPicPr>
          <p:cNvPr id="8"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70362" y="1818569"/>
            <a:ext cx="4171512" cy="334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ço Reservado para Conteúdo 2"/>
          <p:cNvSpPr>
            <a:spLocks noGrp="1"/>
          </p:cNvSpPr>
          <p:nvPr/>
        </p:nvSpPr>
        <p:spPr>
          <a:xfrm>
            <a:off x="163776" y="2718198"/>
            <a:ext cx="7706586" cy="1759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pt-BR" sz="2000" dirty="0">
                <a:latin typeface="+mj-lt"/>
                <a:ea typeface="+mj-ea"/>
                <a:cs typeface="+mj-cs"/>
              </a:rPr>
              <a:t>Acesso: Ramal Zé do </a:t>
            </a:r>
            <a:r>
              <a:rPr lang="pt-BR" sz="2000" dirty="0" err="1">
                <a:latin typeface="+mj-lt"/>
                <a:ea typeface="+mj-ea"/>
                <a:cs typeface="+mj-cs"/>
              </a:rPr>
              <a:t>Côco</a:t>
            </a:r>
            <a:r>
              <a:rPr lang="pt-BR" sz="2000" dirty="0">
                <a:latin typeface="+mj-lt"/>
                <a:ea typeface="+mj-ea"/>
                <a:cs typeface="+mj-cs"/>
              </a:rPr>
              <a:t> e Rio Acre;</a:t>
            </a:r>
          </a:p>
          <a:p>
            <a:pPr lvl="1"/>
            <a:r>
              <a:rPr lang="pt-BR" sz="2000" dirty="0">
                <a:latin typeface="+mj-lt"/>
                <a:ea typeface="+mj-ea"/>
                <a:cs typeface="+mj-cs"/>
              </a:rPr>
              <a:t>Varadouros e áreas descobertas (limitado em períodos de chuva).</a:t>
            </a:r>
          </a:p>
          <a:p>
            <a:pPr lvl="1"/>
            <a:r>
              <a:rPr lang="pt-BR" sz="2000" dirty="0">
                <a:latin typeface="+mj-lt"/>
                <a:ea typeface="+mj-ea"/>
                <a:cs typeface="+mj-cs"/>
              </a:rPr>
              <a:t>Cerca de </a:t>
            </a:r>
            <a:r>
              <a:rPr lang="pt-BR" sz="2000" dirty="0" smtClean="0">
                <a:latin typeface="+mj-lt"/>
                <a:ea typeface="+mj-ea"/>
                <a:cs typeface="+mj-cs"/>
              </a:rPr>
              <a:t>80 </a:t>
            </a:r>
            <a:r>
              <a:rPr lang="pt-BR" sz="2000" dirty="0">
                <a:latin typeface="+mj-lt"/>
                <a:ea typeface="+mj-ea"/>
                <a:cs typeface="+mj-cs"/>
              </a:rPr>
              <a:t>famílias, casas </a:t>
            </a:r>
            <a:r>
              <a:rPr lang="pt-BR" sz="2000" dirty="0" smtClean="0">
                <a:latin typeface="+mj-lt"/>
                <a:ea typeface="+mj-ea"/>
                <a:cs typeface="+mj-cs"/>
              </a:rPr>
              <a:t>distantes (30 min a 5h).</a:t>
            </a:r>
            <a:endParaRPr lang="pt-BR" sz="2000" dirty="0">
              <a:latin typeface="+mj-lt"/>
              <a:ea typeface="+mj-ea"/>
              <a:cs typeface="+mj-cs"/>
            </a:endParaRPr>
          </a:p>
          <a:p>
            <a:pPr lvl="1"/>
            <a:r>
              <a:rPr lang="pt-BR" sz="2000" dirty="0">
                <a:latin typeface="+mj-lt"/>
                <a:ea typeface="+mj-ea"/>
                <a:cs typeface="+mj-cs"/>
              </a:rPr>
              <a:t>Não há energia elétrica, nem sinal de telefonia.</a:t>
            </a:r>
          </a:p>
          <a:p>
            <a:endParaRPr lang="pt-BR" sz="2000" dirty="0">
              <a:latin typeface="+mj-lt"/>
              <a:ea typeface="+mj-ea"/>
              <a:cs typeface="+mj-cs"/>
            </a:endParaRPr>
          </a:p>
        </p:txBody>
      </p:sp>
      <p:pic>
        <p:nvPicPr>
          <p:cNvPr id="12" name="Picture 2" descr="F:\tODAS bÁRBARA\112_PANA\P1120176.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669583" y="4942288"/>
            <a:ext cx="245504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Barbara\Documents\2016 1\Campo Norte\TUDO PC\1_Fotos Resex\P112019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33081" y="4942488"/>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Barbara\Documents\2016 1\Campo Norte\TUDO PC\1_Fotos Resex\1_Colocacao_Clemilda\P112016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15058" y="4942288"/>
            <a:ext cx="2364717" cy="17735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Barbara\Documents\2016 1\Campo Norte\TUDO PC\1_Fotos Resex\P1120099.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67931" y="4929199"/>
            <a:ext cx="2417719" cy="1813289"/>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7680" y="4920740"/>
            <a:ext cx="1610433" cy="1795085"/>
          </a:xfrm>
          <a:prstGeom prst="rect">
            <a:avLst/>
          </a:prstGeom>
        </p:spPr>
      </p:pic>
    </p:spTree>
    <p:extLst>
      <p:ext uri="{BB962C8B-B14F-4D97-AF65-F5344CB8AC3E}">
        <p14:creationId xmlns:p14="http://schemas.microsoft.com/office/powerpoint/2010/main" val="4165156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8144029" cy="2387600"/>
          </a:xfrm>
        </p:spPr>
        <p:txBody>
          <a:bodyPr anchor="t" anchorCtr="0">
            <a:normAutofit fontScale="90000"/>
          </a:bodyPr>
          <a:lstStyle/>
          <a:p>
            <a:r>
              <a:rPr lang="pt-BR" sz="2400" dirty="0" smtClean="0"/>
              <a:t>Todos </a:t>
            </a:r>
            <a:r>
              <a:rPr lang="pt-BR" sz="2400" dirty="0"/>
              <a:t>os membros da família exercem alguma </a:t>
            </a:r>
            <a:r>
              <a:rPr lang="pt-BR" sz="2400" dirty="0" smtClean="0"/>
              <a:t>função.</a:t>
            </a:r>
            <a:r>
              <a:rPr lang="pt-BR" sz="2400" dirty="0"/>
              <a:t/>
            </a:r>
            <a:br>
              <a:rPr lang="pt-BR" sz="2400" dirty="0"/>
            </a:br>
            <a:r>
              <a:rPr lang="pt-BR" sz="2400" dirty="0" smtClean="0"/>
              <a:t/>
            </a:r>
            <a:br>
              <a:rPr lang="pt-BR" sz="2400" dirty="0" smtClean="0"/>
            </a:br>
            <a:r>
              <a:rPr lang="pt-BR" sz="2400" dirty="0" smtClean="0"/>
              <a:t>São </a:t>
            </a:r>
            <a:r>
              <a:rPr lang="pt-BR" sz="2400" dirty="0"/>
              <a:t>as mulheres que realizam a maior parte das atividades domésticas, principalmente relacionadas à gestão de saneamento </a:t>
            </a:r>
            <a:r>
              <a:rPr lang="pt-BR" sz="2400" dirty="0" err="1"/>
              <a:t>intradomiciliar</a:t>
            </a:r>
            <a:r>
              <a:rPr lang="pt-BR" sz="2400" dirty="0"/>
              <a:t>. </a:t>
            </a:r>
            <a:r>
              <a:rPr lang="pt-BR" sz="2400" dirty="0" smtClean="0"/>
              <a:t/>
            </a:r>
            <a:br>
              <a:rPr lang="pt-BR" sz="2400" dirty="0" smtClean="0"/>
            </a:br>
            <a:r>
              <a:rPr lang="pt-BR" sz="2400" dirty="0"/>
              <a:t/>
            </a:r>
            <a:br>
              <a:rPr lang="pt-BR" sz="2400" dirty="0"/>
            </a:br>
            <a:r>
              <a:rPr lang="pt-BR" sz="2400" b="1" dirty="0" smtClean="0"/>
              <a:t>VN_05</a:t>
            </a:r>
            <a:r>
              <a:rPr lang="pt-BR" sz="2400" b="1" dirty="0"/>
              <a:t>:</a:t>
            </a:r>
            <a:r>
              <a:rPr lang="pt-BR" sz="2400" i="1" dirty="0"/>
              <a:t> “Ah, eu queria... deixa eu ver... queria que arrumasse... ‘</a:t>
            </a:r>
            <a:r>
              <a:rPr lang="pt-BR" sz="2400" i="1" dirty="0" err="1"/>
              <a:t>trepaçar</a:t>
            </a:r>
            <a:r>
              <a:rPr lang="pt-BR" sz="2400" i="1" dirty="0"/>
              <a:t>’ a caixa pra ficar tudo assim encanada, água encanada. E... aí, eu nem sei. Eu queria só isso mesmo, ‘</a:t>
            </a:r>
            <a:r>
              <a:rPr lang="pt-BR" sz="2400" i="1" dirty="0" err="1"/>
              <a:t>trepaçar</a:t>
            </a:r>
            <a:r>
              <a:rPr lang="pt-BR" sz="2400" i="1" dirty="0"/>
              <a:t>’ a caixa, viria a água de lá, ligava lá e já cairia tudo aqui na caixa, ficaria tudo encanado mesmo. </a:t>
            </a:r>
            <a:r>
              <a:rPr lang="fr-FR" sz="2400" dirty="0"/>
              <a:t/>
            </a:r>
            <a:br>
              <a:rPr lang="fr-FR" sz="2400" dirty="0"/>
            </a:br>
            <a:r>
              <a:rPr lang="pt-BR" sz="2400" i="1" dirty="0"/>
              <a:t>Eu queria fazer uma área, com banheiro e um vaso e descarga, tudo...”</a:t>
            </a:r>
            <a:r>
              <a:rPr lang="fr-FR" sz="2400" dirty="0"/>
              <a:t/>
            </a:r>
            <a:br>
              <a:rPr lang="fr-FR" sz="2400" dirty="0"/>
            </a:br>
            <a:r>
              <a:rPr lang="fr-FR" sz="2400" dirty="0"/>
              <a:t/>
            </a:r>
            <a:br>
              <a:rPr lang="fr-FR" sz="2400" dirty="0"/>
            </a:br>
            <a:endParaRPr lang="pt-BR" sz="2400" b="1" dirty="0"/>
          </a:p>
        </p:txBody>
      </p:sp>
      <p:pic>
        <p:nvPicPr>
          <p:cNvPr id="5" name="Imagem 3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75627" y="1409543"/>
            <a:ext cx="3943195" cy="523220"/>
          </a:xfrm>
          <a:prstGeom prst="rect">
            <a:avLst/>
          </a:prstGeom>
        </p:spPr>
        <p:txBody>
          <a:bodyPr wrap="none">
            <a:spAutoFit/>
          </a:bodyPr>
          <a:lstStyle/>
          <a:p>
            <a:r>
              <a:rPr lang="pt-BR" sz="2800" b="1" dirty="0" smtClean="0">
                <a:latin typeface="+mj-lt"/>
                <a:ea typeface="+mj-ea"/>
                <a:cs typeface="+mj-cs"/>
              </a:rPr>
              <a:t>RESULTADOS E DISCUSSÃO</a:t>
            </a:r>
            <a:endParaRPr lang="fr-FR" sz="2200" b="1" dirty="0">
              <a:latin typeface="+mj-lt"/>
              <a:ea typeface="+mj-ea"/>
              <a:cs typeface="+mj-cs"/>
            </a:endParaRPr>
          </a:p>
        </p:txBody>
      </p:sp>
      <p:pic>
        <p:nvPicPr>
          <p:cNvPr id="8" name="Picture 2" descr="C:\Users\Barbara\Documents\2016 1\Campo Norte\TUDO PC\tODAS bÁRBARA\112_PANA\P112033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866650" y="4896265"/>
            <a:ext cx="1839071" cy="16006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Barbara\Documents\2016 1\Campo Norte\TUDO PC\tODAS bÁRBARA\112_PANA\P112057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6200000">
            <a:off x="10521822" y="3650266"/>
            <a:ext cx="1551850" cy="7527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Barbara\Documents\2016 1\Campo Norte\TUDO PC\tODAS bÁRBARA\112_PANA\P112065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866650" y="1616426"/>
            <a:ext cx="1839072" cy="15518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Barbara\Documents\2016 1\Campo Norte\TUDO PC\tODAS bÁRBARA\GALVAO\IMG_20160123_111503.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879957" y="3250735"/>
            <a:ext cx="928946" cy="155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95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596</Words>
  <Application>Microsoft Office PowerPoint</Application>
  <PresentationFormat>Personalizar</PresentationFormat>
  <Paragraphs>69</Paragraphs>
  <Slides>23</Slides>
  <Notes>0</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Tema do Office</vt:lpstr>
      <vt:lpstr>O SANEAMENTO NA TERRA DE NINGUÉM: O CASO DO SERINGAL VILA NOVA NA RESERVA EXTRATIVISTA CHICO MENDES</vt:lpstr>
      <vt:lpstr>A Reserva Extrativista (Resex) – surge nos anos 1990 Uma unidade de conservação de uso sustentável que pressupõe a preservação da biodiversidade e uso das comunidades que historicamente a integram.       </vt:lpstr>
      <vt:lpstr>A gestão da reserva é compartilhada, bem como as responsabilidades e controle das atividades  desenvolvidas em seu território. </vt:lpstr>
      <vt:lpstr>O Seringal Vila Nova é um dentre os 48 seringais da Resex Chico Mendes  A vulnerabilidade socioambiental: a precariedade sanitária que vivem, aponta a necessidade de promover ações que reduzam os riscos à saúde dessa população.  </vt:lpstr>
      <vt:lpstr>Investigar a falta ou ineficiência do Estado na promoção de políticas públicas de saneamento, a partir de uma pesquisa de campo realizada no Seringal Vila Nova.   Parte-se do princípio de que, tendo em vista que se trata de uma área de domínio da União, há uma negação por parte do município em assumir seu papel como titular das ações de saneamento, por um lado, e, por outro, a omissão por parte da entidade responsável pela Reserva em se dedicar a essas questões.  </vt:lpstr>
      <vt:lpstr>Seringal Vila Nova, zona rural de Capixaba, Acre.  Período: 18/01/2016 e 30/01/2016 A equipe ficou alojada na casa dos moradores.   Não foi possível percorrer todas as colocações do seringal: - limitação do tempo  - realização das análises em campos </vt:lpstr>
      <vt:lpstr>Técnicas antropológicas mistas:  - Observação direta - Construção de mapas falantes - Entrevistas individuais - Entrevistas em grupo  </vt:lpstr>
      <vt:lpstr>Apresentação e caracterização sanitária do Seringal Vila Nova</vt:lpstr>
      <vt:lpstr>Todos os membros da família exercem alguma função.  São as mulheres que realizam a maior parte das atividades domésticas, principalmente relacionadas à gestão de saneamento intradomiciliar.   VN_05: “Ah, eu queria... deixa eu ver... queria que arrumasse... ‘trepaçar’ a caixa pra ficar tudo assim encanada, água encanada. E... aí, eu nem sei. Eu queria só isso mesmo, ‘trepaçar’ a caixa, viria a água de lá, ligava lá e já cairia tudo aqui na caixa, ficaria tudo encanado mesmo.  Eu queria fazer uma área, com banheiro e um vaso e descarga, tudo...”  </vt:lpstr>
      <vt:lpstr>Soluções individuais  Criadas de acordo com as necessidades, condições financeiras e de capital cultural de cada família.   O acesso a serviços, infraestruturas e políticas públicas é precário.   </vt:lpstr>
      <vt:lpstr>Direito Humano à agua  - Quantidade:  “Aqui, graças a Deus, água não falta”  - Qualidade: “Para quem tem mina [d’água] é bom, agora para quem não tem...  A água do rio não é tão boa”.                            [Não pode ser assegurada]  - Acessibilidade financeira   [Não há renda para esse fim]  [Recurso em abundância] </vt:lpstr>
      <vt:lpstr>Direito Humano ao esgotamento sanitário  - Soluções inadequadas  - Prática de defecação a céu aberto ou “pau da gata”  - Próximas às casas  - Não havia segurança física nem sanitária   - Ausência de privacidade e dignidade  - Desconforto de mulheres em sair à noite   </vt:lpstr>
      <vt:lpstr>Destinação dos resíduos sólidos  - Queima ou enterra - Resíduo orgânico não é considerado lixo  - Resíduo perigoso: pilha  Qual alternativa propor para que o lixo não seja queimado, uma vez que a dispersão espacial e o acesso inviabilizam a coleta dos resíduos? - O acúmulo gera proliferação de vetores de doenças, potencializando o risco à saúde das pessoas pela exposição a locais insalubres.   - A queima problemas respiratórios e de contaminação.</vt:lpstr>
      <vt:lpstr>Apresentação do PowerPoint</vt:lpstr>
      <vt:lpstr>Dessa forma, a ausência de soluções adequadas de saneamento é resultado de uma situação sistêmica, que engloba uma série de “ausências” do poder público e do órgão gestor.   Que estão relacionadas aos demais problemas de acesso aos serviços básicos de saúde, educação e habitação, que ainda não chegam aos seringais.   Andrade (2010, p.41), em seu trabalho na Reserva Extrativista Do Médio Juruá, aponta que a inexistência de energia elétrica, por exemplo, dificulta o acesso a serviços e infraestruturas como, água de qualidade, saneamento, educação e comunicação. </vt:lpstr>
      <vt:lpstr>Apresentação do PowerPoint</vt:lpstr>
      <vt:lpstr>A sustentabilidade socioambiental não pode ser garantida apenas com a criação de unidades de conservação, uma vez que o capital social reduzido, o déficit de saneamento básico e o baixo investimento em saúde e educação são alguns problemas que ameaçam a manutenção do modelo (FREITAS et. al., 2015; AMARAL &amp; FREITAS, 2016).  Na ausência do poder público local, a disponibilidade de emprego de recursos em infraestrutura sanitária acaba tendo um papel relevante na existência de soluções de saneamento. Apesar disso, é difícil garantir que se tratam de ações adequadas, dada a dificuldade de se atestar a qualidade da água, a eficiência do tratamento de esgotos e resíduos sólidos, bem como o manejo de águas pluviais que resulte em ações efetivas no controle de enchentes e inundações. </vt:lpstr>
      <vt:lpstr>A criação das Reservas Extrativistas foi uma luta travada pelos próprios moradores das florestas. Entretanto, com a consolidação dos planos de manejo e o descaso do poder público, a situação atual dos moradores para continuarem a viver numa área de preservação é crítica, principalmente quando se percebe que essa população vem sendo fortemente influenciada pelo discurso de desenvolvimento que vigora e pela desvalorização de suas práticas de cultivo, trabalho e vida social.  A grande lacuna no tempo sem assistência social do órgão gestor (ICMBio), do Governo Federal, Estadual e Municipal, induziu uma mudança necessária para a manutenção e sobrevivência dos moradores do Seringal Vila Nova. </vt:lpstr>
      <vt:lpstr>O acesso precário, que piora em períodos chuvosos, além da distância espacial das colocações em meio à mata, invalidou a permanência/continuidade do modo de vida extrativista. Apesar do Plano de Manejo ser considerado um dos instrumentos legais para a gestão da Resex, ele não reproduz a realidade dos moradores, pois foi elaborado 16 anos após a criação da Resex e publicado já com dados defasados.   A precariedade do saneamento, nesta comunidade, leva a população a situações de vulnerabilidade em relação à saúde e ao meio ambiente. Tantos outros povos tradicionais do Brasil, como esta população, devem ser entendidos como grupos e comunidades rurais que merecem uma política especial de incentivo a sua economia local regional.     </vt:lpstr>
      <vt:lpstr>A comunidade em estudo se enquadra em uma situação de baixa capacidade de pagamento, considerando que a principal fonte de renda é o extrativismo. Além da frágil capacidade de regulação, no que tange à gestão do saneamento.  Deve-se repensar a forma de garantir o direito a essas populações. Programas externos a elas podem, muito provavelmente, não significar benefícios para essas pessoas. É necessário repensar as lógicas de “intervenções” que buscam auxiliar a melhoria da qualidade de vida dessas populações. Partindo da lógica do comunitário, sentimento este ainda muito presente nesses povos, com a participação direta dos que serão beneficiados, todos têm algo a dizer, e devem ser ouvidos, para que a solução dos problemas seja buscada em conjunto. </vt:lpstr>
      <vt:lpstr>REFERÊNCIAS ANDRADE, C. S. Energia elétrica e as populações tradicionais do Estado do Amazonas: aprendizados a partir da experiência na Comunidade do Roque na Reserva Extrativista do Médio Juruá/ Celia Salama Andrade - Rio de Janeiro: UFRJ/COPPE, 2010. AMARAL, V. S. do; FREITAS, J. S.: “Estado ineficiente promove reservas extrativistas (in) sustentáveis na Amazônia”, Revista Observatorio de la Economía Latinoamericana, Brasil, (novembro 2016), 2016. En línea: http://www.eumed.net/cursecon/ecolat/br/16/estado.html. BRITTO, A. L. N. P, et al. Da fragmentação à articulação: a política nacional de saneamento e seu legado histórico. Revista Brasileira de Estudos Urbanos e Regionais, 2012, v. 14.1: 65-83. BRITTO, A.L. Política pública de saneamento básico: as bases do saneamento como direito de cidadania e os debates sobre novos modelos de gestão. Artigo - Assemae, 26 de agosto de 2016. Disponível em: &lt;http://www.assemae.org.br/artigos/item/1762- saneamento-basico-como-direito-de-cidadania&gt;. Acesso em 24 nov. 2016.  CARDOSO, M. C. S. "Pescadores da Reserva Extrativista Marinha de Soure: práticas sociais e ordenamento do território". In: MARIN, R. E. A. et al. Povos tradicionais no arquipélago do Marajó e políticas de ordenamento territorial e ambiental. Casa, v. 8, p. 131–161, 2015. apud AMARAL, V. S. do; FREITAS, J. S.: “Estado ineficiente promove reservas extrativistas (in) sustentáveis na Amazônia”, Revista Observatorio de la Economía Latinoamericana, Brasil, (novembro 2016), 2016. En línea: http://www.eumed.net/cursecon/ecolat/br/16/estado.html. CARTIER, R. et al.  Vulnerabilidade social e risco ambiental: uma abordagem metodológica para avaliação de injustiça ambiental. Cad. Saúde Pública, Rio de Janeiro, 25(12):2695-2704, dez, 2009. CASTELO, C. E. F. Experiências de Seringueiros de Xapuri no Estado do Acre e Outras Histórias. 2014. 396 f. Tese (Doutorado) - Curso de Pós-graduação em História Social, Departamento de História da Faculdade de Filosofia, Letras e Ciências Humanas, Universidade de São Paulo, São Paulo, 2014.  CASTELO, C. E. F. . Mudanças nos modos de se viver nas florestas de Xapuri/AC: experiências de seringueiros após a chegada da televisão. Tropos: Comunicação, Sociedade e Cultura , v. 1, p. 1-12, 2015.  </vt:lpstr>
      <vt:lpstr>REFERÊNCIAS CLIFFORD, J.; MARCUS, G. E. Writing Culture: The Poetics and Politics of Ethnography. University of California Press, 1986 - 305 páginas. CUNHA, L. H. Reservas extrativistas: uma alternativa de produção e conservação da biodiversidade. Encontro dos Povos do Vale do Ribeira, 2001. DIEGUES, A. C. O Mito Moderno da Natureza Intocada. São Paulo: Hucitec. 1996. FELDMAN-BIANCO et al. Os antropólogos e o desenvolvimento. In IPEA: Desafios do desenvolvimento. IPEA, ano  9, edição 72, 15/06/2012. FREITAS, J. &amp; RIVAS, A. "Unidades de Conservação Promovem Pobreza e Estimulam Agressão a Natureza". Revista de Gestão Social e Ambiental - RGSA, v. 8, n. 3, p. 18–34, 2014. FREITAS, J. et. al. "O mito das Unidades de Conservação de Uso Sustentável da Amazônia". Desarrollo Local Sostenible - DELOS, v. 8, n. 22, p. 1–22, 2015. GASQUE, K. C. G. D. Teoria fundamentada: nova perspectiva à pesquisa exploratória. In: MUELLER, Suzana Pinheiro Machado (Org.). Métodos para a pesquisa em Ciência da Informação. Brasília: Thesaurus, 2007. p. 83-118. HELLER, L. O direito humano ao saneamento básico e os novos desafios. Assemae, 2016. Disponível em: &lt;http://www.assemae.org.br/artigos?limitstart=0&gt;. Acesso em 24 nov. 2016.  MACIEL, R. C. G.; CAVALCANTE FILHO, P. G.; SOUZA, E. F. Distribuição de Renda e Pobreza na Floresta Amazônica: Um Estudo a partir da Reserva Extrativista (RESEX) Chico Mendes. Revista de Estudos Sociais (UFMT) , v. 16, p. 136, 2014. MCMICHAEL, A.J. Environmental and social influences on emerging infectious diseases: past, present and future. Philosophical Transactions of the Royal Society B: Biological Sciences 2004; 359(1447):1049-1058. SARMENTO, Daniel. A Garantia do Direito a Posse dos Remanescentes de Quilombos antes da desapropriação. Disponível em: &lt;.http://www.cpisp.org.br/acoes/upload/ arquivos/AGarantiadoDireitoaPosse_DanielSarmento.pdf&gt;. Acesso em: 25 maio 2012. WWF. Guia Informativo de Gestão Participativa da Reserva Chico Mendes – Acre. 2015.  </vt:lpstr>
      <vt:lpstr> OBRIGADA!  Agradecemos todos que contribuíram para esta pesquisa!  Agradeço a todos pela atenção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trabalho</dc:title>
  <dc:creator>Paulo Scalize</dc:creator>
  <cp:lastModifiedBy>Barbara</cp:lastModifiedBy>
  <cp:revision>45</cp:revision>
  <dcterms:created xsi:type="dcterms:W3CDTF">2017-05-30T09:26:55Z</dcterms:created>
  <dcterms:modified xsi:type="dcterms:W3CDTF">2017-06-19T19:18:28Z</dcterms:modified>
</cp:coreProperties>
</file>