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5"/>
  </p:notesMasterIdLst>
  <p:handoutMasterIdLst>
    <p:handoutMasterId r:id="rId26"/>
  </p:handoutMasterIdLst>
  <p:sldIdLst>
    <p:sldId id="260" r:id="rId4"/>
    <p:sldId id="285" r:id="rId5"/>
    <p:sldId id="263" r:id="rId6"/>
    <p:sldId id="281" r:id="rId7"/>
    <p:sldId id="265" r:id="rId8"/>
    <p:sldId id="266" r:id="rId9"/>
    <p:sldId id="284" r:id="rId10"/>
    <p:sldId id="287" r:id="rId11"/>
    <p:sldId id="267" r:id="rId12"/>
    <p:sldId id="268" r:id="rId13"/>
    <p:sldId id="269" r:id="rId14"/>
    <p:sldId id="270" r:id="rId15"/>
    <p:sldId id="283" r:id="rId16"/>
    <p:sldId id="273" r:id="rId17"/>
    <p:sldId id="288" r:id="rId18"/>
    <p:sldId id="276" r:id="rId19"/>
    <p:sldId id="282" r:id="rId20"/>
    <p:sldId id="286" r:id="rId21"/>
    <p:sldId id="275" r:id="rId22"/>
    <p:sldId id="279" r:id="rId23"/>
    <p:sldId id="261" r:id="rId24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06" autoAdjust="0"/>
  </p:normalViewPr>
  <p:slideViewPr>
    <p:cSldViewPr>
      <p:cViewPr>
        <p:scale>
          <a:sx n="66" d="100"/>
          <a:sy n="66" d="100"/>
        </p:scale>
        <p:origin x="-120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1D558-12C0-4495-A6FE-60CC03F22232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Dempenho de uma EPAR a partir de esgoto domésitco usando MBR (ABES 2015)</a:t>
            </a:r>
          </a:p>
        </p:txBody>
      </p:sp>
    </p:spTree>
    <p:extLst>
      <p:ext uri="{BB962C8B-B14F-4D97-AF65-F5344CB8AC3E}">
        <p14:creationId xmlns:p14="http://schemas.microsoft.com/office/powerpoint/2010/main" xmlns="" val="176983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967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132" indent="-28620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4819" indent="-2289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2748" indent="-2289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0676" indent="-2289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8603" indent="-228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6531" indent="-228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4459" indent="-228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2388" indent="-228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4368805-C365-4D5C-BC00-270905CCEEEE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Dempenho de uma EPAR a partir de esgoto domésitco usando MBR (ABES 2015)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510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38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7"/>
          <p:cNvSpPr>
            <a:spLocks noGrp="1"/>
          </p:cNvSpPr>
          <p:nvPr>
            <p:ph idx="1"/>
          </p:nvPr>
        </p:nvSpPr>
        <p:spPr>
          <a:xfrm>
            <a:off x="457200" y="919262"/>
            <a:ext cx="8229600" cy="106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0804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4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539750" y="1412214"/>
            <a:ext cx="79930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EPAR Capivari </a:t>
            </a:r>
            <a:r>
              <a:rPr lang="pt-BR" sz="3200" b="1" dirty="0">
                <a:solidFill>
                  <a:srgbClr val="002060"/>
                </a:solidFill>
                <a:latin typeface="Arial" charset="0"/>
              </a:rPr>
              <a:t>II – Aspectos operacionais de um sistema MBR para o tratamento de esgoto </a:t>
            </a:r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doméstico</a:t>
            </a:r>
            <a:endParaRPr lang="pt-BR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4536281" y="4429561"/>
            <a:ext cx="45579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pt-BR" sz="2000" b="1" u="sng" dirty="0">
                <a:solidFill>
                  <a:srgbClr val="002060"/>
                </a:solidFill>
                <a:latin typeface="Arial" pitchFamily="34" charset="0"/>
              </a:rPr>
              <a:t>Juliana Pontes M. de Andrade</a:t>
            </a:r>
          </a:p>
          <a:p>
            <a:pPr algn="r" eaLnBrk="1" hangingPunct="1"/>
            <a:r>
              <a:rPr lang="pt-BR" altLang="pt-BR" sz="2000" b="1" dirty="0">
                <a:solidFill>
                  <a:srgbClr val="002060"/>
                </a:solidFill>
                <a:latin typeface="Arial" pitchFamily="34" charset="0"/>
              </a:rPr>
              <a:t>Renata de L. P. de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pitchFamily="34" charset="0"/>
              </a:rPr>
              <a:t>Gasperi</a:t>
            </a:r>
          </a:p>
          <a:p>
            <a:pPr algn="r" eaLnBrk="1" hangingPunct="1"/>
            <a:r>
              <a:rPr lang="pt-BR" altLang="pt-BR" sz="2000" b="1" dirty="0" smtClean="0">
                <a:solidFill>
                  <a:srgbClr val="002060"/>
                </a:solidFill>
                <a:latin typeface="Arial" pitchFamily="34" charset="0"/>
              </a:rPr>
              <a:t>Renato Rossetto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3616" y="1791815"/>
            <a:ext cx="6368142" cy="3581401"/>
            <a:chOff x="138313" y="980728"/>
            <a:chExt cx="6368142" cy="35814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19" b="95923" l="2104" r="96073">
                          <a14:foregroundMark x1="76718" y1="41966" x2="76718" y2="41966"/>
                          <a14:foregroundMark x1="79383" y1="42926" x2="79383" y2="42926"/>
                          <a14:foregroundMark x1="77840" y1="42446" x2="77840" y2="42446"/>
                          <a14:foregroundMark x1="82609" y1="45324" x2="82609" y2="45324"/>
                          <a14:foregroundMark x1="81487" y1="45084" x2="81487" y2="45084"/>
                          <a14:foregroundMark x1="80505" y1="43645" x2="80505" y2="43645"/>
                          <a14:foregroundMark x1="61571" y1="18705" x2="61571" y2="18705"/>
                          <a14:foregroundMark x1="41374" y1="8633" x2="41374" y2="8633"/>
                          <a14:foregroundMark x1="42637" y1="9832" x2="42637" y2="9832"/>
                          <a14:foregroundMark x1="42637" y1="9832" x2="42637" y2="9832"/>
                          <a14:foregroundMark x1="42637" y1="9832" x2="82048" y2="28777"/>
                          <a14:backgroundMark x1="47546" y1="19664" x2="47546" y2="19664"/>
                          <a14:backgroundMark x1="55259" y1="23261" x2="55259" y2="23261"/>
                          <a14:backgroundMark x1="56101" y1="27578" x2="56101" y2="27578"/>
                          <a14:backgroundMark x1="47265" y1="23501" x2="47265" y2="23501"/>
                          <a14:backgroundMark x1="57784" y1="28777" x2="57784" y2="28777"/>
                          <a14:backgroundMark x1="60309" y1="29976" x2="60309" y2="29976"/>
                        </a14:backgroundRemoval>
                      </a14:imgEffect>
                    </a14:imgLayer>
                  </a14:imgProps>
                </a:ext>
              </a:extLst>
            </a:blip>
            <a:srcRect l="2669" t="5217" r="3650" b="4651"/>
            <a:stretch/>
          </p:blipFill>
          <p:spPr bwMode="auto">
            <a:xfrm>
              <a:off x="138313" y="980728"/>
              <a:ext cx="6368142" cy="358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683568" y="1340073"/>
              <a:ext cx="403225" cy="4032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pt-BR" b="1" dirty="0" smtClean="0"/>
                <a:t>1</a:t>
              </a:r>
              <a:endParaRPr lang="pt-BR" b="1" dirty="0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506143" y="2895823"/>
              <a:ext cx="403225" cy="4032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pt-BR" b="1" dirty="0" smtClean="0"/>
                <a:t>2</a:t>
              </a:r>
              <a:endParaRPr lang="pt-BR" b="1" dirty="0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5478785" y="3554017"/>
              <a:ext cx="403225" cy="4032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pt-BR" b="1" dirty="0" smtClean="0"/>
                <a:t>4</a:t>
              </a:r>
              <a:endParaRPr lang="pt-BR" b="1" dirty="0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4341167" y="3839053"/>
              <a:ext cx="403225" cy="4032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pt-BR" b="1" dirty="0" smtClean="0"/>
                <a:t>3</a:t>
              </a:r>
              <a:endParaRPr lang="pt-BR" b="1" dirty="0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622030" y="1052736"/>
              <a:ext cx="403225" cy="4032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pt-BR" b="1" dirty="0" smtClean="0"/>
                <a:t>5</a:t>
              </a:r>
              <a:endParaRPr lang="pt-BR" b="1" dirty="0"/>
            </a:p>
          </p:txBody>
        </p:sp>
      </p:grpSp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Trem Típico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79512" y="4365104"/>
            <a:ext cx="4348856" cy="229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Bioreator</a:t>
            </a: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Membranas</a:t>
            </a: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Bomba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permeado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soprador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ar</a:t>
            </a: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Painel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controle</a:t>
            </a: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5.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Tubulações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ar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permeado</a:t>
            </a: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50825" y="6525344"/>
            <a:ext cx="3456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Ilustrações: GE Power </a:t>
            </a:r>
            <a:r>
              <a:rPr lang="pt-BR" sz="900" dirty="0" err="1" smtClean="0"/>
              <a:t>and</a:t>
            </a:r>
            <a:r>
              <a:rPr lang="pt-BR" sz="900" dirty="0" smtClean="0"/>
              <a:t> </a:t>
            </a:r>
            <a:r>
              <a:rPr lang="pt-BR" sz="900" dirty="0" err="1" smtClean="0"/>
              <a:t>Water</a:t>
            </a:r>
            <a:endParaRPr lang="pt-BR" sz="900" dirty="0"/>
          </a:p>
        </p:txBody>
      </p:sp>
      <p:sp>
        <p:nvSpPr>
          <p:cNvPr id="39" name="Retângulo 38"/>
          <p:cNvSpPr/>
          <p:nvPr/>
        </p:nvSpPr>
        <p:spPr>
          <a:xfrm>
            <a:off x="3910558" y="3496316"/>
            <a:ext cx="229394" cy="20384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4" name="Grupo 73"/>
          <p:cNvGrpSpPr/>
          <p:nvPr/>
        </p:nvGrpSpPr>
        <p:grpSpPr>
          <a:xfrm>
            <a:off x="5730506" y="1205216"/>
            <a:ext cx="3369588" cy="3354629"/>
            <a:chOff x="5796136" y="1900329"/>
            <a:chExt cx="3369588" cy="3354629"/>
          </a:xfrm>
        </p:grpSpPr>
        <p:sp>
          <p:nvSpPr>
            <p:cNvPr id="47" name="Retângulo 46"/>
            <p:cNvSpPr/>
            <p:nvPr/>
          </p:nvSpPr>
          <p:spPr>
            <a:xfrm>
              <a:off x="5803530" y="1900329"/>
              <a:ext cx="2440878" cy="3040839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596336" y="4700960"/>
              <a:ext cx="15693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Imagem microscópica da superfície da </a:t>
              </a:r>
              <a:r>
                <a:rPr lang="pt-BR" sz="1000" dirty="0" smtClean="0">
                  <a:latin typeface="+mj-lt"/>
                  <a:cs typeface="Arial" pitchFamily="34" charset="0"/>
                </a:rPr>
                <a:t>membrana</a:t>
              </a:r>
              <a:endParaRPr lang="pt-BR" sz="1000" dirty="0">
                <a:latin typeface="+mj-lt"/>
                <a:cs typeface="Arial" pitchFamily="34" charset="0"/>
              </a:endParaRPr>
            </a:p>
          </p:txBody>
        </p:sp>
        <p:grpSp>
          <p:nvGrpSpPr>
            <p:cNvPr id="44" name="Grupo 43"/>
            <p:cNvGrpSpPr/>
            <p:nvPr/>
          </p:nvGrpSpPr>
          <p:grpSpPr>
            <a:xfrm>
              <a:off x="5796136" y="1900329"/>
              <a:ext cx="2066460" cy="3077630"/>
              <a:chOff x="6033884" y="1900329"/>
              <a:chExt cx="2066460" cy="3077630"/>
            </a:xfrm>
          </p:grpSpPr>
          <p:pic>
            <p:nvPicPr>
              <p:cNvPr id="6" name="Picture 3" descr="Membrane Screening Sizes v3 RGB 150dpi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890" b="98220" l="9827" r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3638" y="2336295"/>
                <a:ext cx="1198722" cy="264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Seta para a direita 2"/>
              <p:cNvSpPr/>
              <p:nvPr/>
            </p:nvSpPr>
            <p:spPr>
              <a:xfrm rot="16200000">
                <a:off x="7227321" y="2294677"/>
                <a:ext cx="432048" cy="3561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Seta para a direita 15"/>
              <p:cNvSpPr/>
              <p:nvPr/>
            </p:nvSpPr>
            <p:spPr>
              <a:xfrm>
                <a:off x="6672195" y="3453331"/>
                <a:ext cx="432048" cy="356122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033884" y="3301139"/>
                <a:ext cx="7110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Licor misto</a:t>
                </a:r>
                <a:endParaRPr lang="pt-BR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817350" y="1900329"/>
                <a:ext cx="1282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002060"/>
                    </a:solidFill>
                  </a:rPr>
                  <a:t>Permeado</a:t>
                </a:r>
                <a:endParaRPr lang="pt-BR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 rot="11138882">
              <a:off x="7288195" y="3630233"/>
              <a:ext cx="1701057" cy="1069296"/>
              <a:chOff x="4872710" y="4189902"/>
              <a:chExt cx="2975890" cy="1652099"/>
            </a:xfrm>
          </p:grpSpPr>
          <p:pic>
            <p:nvPicPr>
              <p:cNvPr id="10" name="Picture 6" descr="membran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72710" y="4341814"/>
                <a:ext cx="1630362" cy="1500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5711687" y="4189902"/>
                <a:ext cx="1981200" cy="1524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6248400" y="4419601"/>
                <a:ext cx="1524000" cy="12191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7620000" y="4191000"/>
                <a:ext cx="228600" cy="2286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75" name="CaixaDeTexto 74"/>
          <p:cNvSpPr txBox="1"/>
          <p:nvPr/>
        </p:nvSpPr>
        <p:spPr>
          <a:xfrm>
            <a:off x="5148064" y="5733256"/>
            <a:ext cx="38240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EPAR CAPIVARI II:</a:t>
            </a:r>
          </a:p>
          <a:p>
            <a:r>
              <a:rPr lang="pt-BR" dirty="0" smtClean="0"/>
              <a:t>6 trens com 8 cassetes de 48 módulos</a:t>
            </a:r>
          </a:p>
          <a:p>
            <a:r>
              <a:rPr lang="pt-BR" dirty="0" smtClean="0"/>
              <a:t>Total ~ 72000m² de área de filtração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862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FFFF"/>
                </a:solidFill>
                <a:latin typeface="Arial" pitchFamily="34" charset="0"/>
              </a:rPr>
              <a:t>Operação do </a:t>
            </a:r>
            <a:r>
              <a:rPr lang="pt-BR" altLang="pt-BR" sz="2400" b="1" dirty="0">
                <a:solidFill>
                  <a:srgbClr val="FFFFFF"/>
                </a:solidFill>
                <a:latin typeface="Arial" pitchFamily="34" charset="0"/>
              </a:rPr>
              <a:t>Sistema MBR - Ciclo de </a:t>
            </a:r>
            <a:r>
              <a:rPr lang="pt-BR" altLang="pt-BR" sz="2400" b="1" dirty="0" smtClean="0">
                <a:solidFill>
                  <a:srgbClr val="FFFFFF"/>
                </a:solidFill>
                <a:latin typeface="Arial" pitchFamily="34" charset="0"/>
              </a:rPr>
              <a:t>Produção</a:t>
            </a:r>
            <a:endParaRPr lang="pt-BR" altLang="pt-BR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4" name="Grupo 82"/>
          <p:cNvGrpSpPr>
            <a:grpSpLocks/>
          </p:cNvGrpSpPr>
          <p:nvPr/>
        </p:nvGrpSpPr>
        <p:grpSpPr bwMode="auto">
          <a:xfrm>
            <a:off x="457200" y="996950"/>
            <a:ext cx="8213725" cy="5654675"/>
            <a:chOff x="457200" y="996950"/>
            <a:chExt cx="8213725" cy="5654675"/>
          </a:xfrm>
        </p:grpSpPr>
        <p:pic>
          <p:nvPicPr>
            <p:cNvPr id="5" name="Picture 2" descr="image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281" t="10332" r="17955"/>
            <a:stretch>
              <a:fillRect/>
            </a:stretch>
          </p:blipFill>
          <p:spPr bwMode="auto">
            <a:xfrm>
              <a:off x="4716463" y="1628775"/>
              <a:ext cx="1584325" cy="212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 descr="image0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863" t="9709"/>
            <a:stretch>
              <a:fillRect/>
            </a:stretch>
          </p:blipFill>
          <p:spPr bwMode="auto">
            <a:xfrm>
              <a:off x="4876800" y="4519613"/>
              <a:ext cx="1566863" cy="213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o 36"/>
            <p:cNvGrpSpPr>
              <a:grpSpLocks/>
            </p:cNvGrpSpPr>
            <p:nvPr/>
          </p:nvGrpSpPr>
          <p:grpSpPr bwMode="auto">
            <a:xfrm>
              <a:off x="457200" y="1403350"/>
              <a:ext cx="2805113" cy="2339975"/>
              <a:chOff x="508009" y="1088740"/>
              <a:chExt cx="2803851" cy="2340260"/>
            </a:xfrm>
          </p:grpSpPr>
          <p:pic>
            <p:nvPicPr>
              <p:cNvPr id="37" name="Picture 5" descr="C:\EPAR\Apresentações\funcionamento zeeweed.bm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687" y="1336265"/>
                <a:ext cx="1575173" cy="209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CaixaDeTexto 4"/>
              <p:cNvSpPr txBox="1">
                <a:spLocks noChangeArrowheads="1"/>
              </p:cNvSpPr>
              <p:nvPr/>
            </p:nvSpPr>
            <p:spPr bwMode="auto">
              <a:xfrm>
                <a:off x="1016605" y="1088740"/>
                <a:ext cx="6538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pt-BR" altLang="pt-BR" sz="1400" b="1">
                    <a:solidFill>
                      <a:srgbClr val="FF0000"/>
                    </a:solidFill>
                    <a:latin typeface="Arial" pitchFamily="34" charset="0"/>
                  </a:rPr>
                  <a:t>AR</a:t>
                </a:r>
              </a:p>
            </p:txBody>
          </p:sp>
          <p:sp>
            <p:nvSpPr>
              <p:cNvPr id="39" name="CaixaDeTexto 4"/>
              <p:cNvSpPr txBox="1">
                <a:spLocks noChangeArrowheads="1"/>
              </p:cNvSpPr>
              <p:nvPr/>
            </p:nvSpPr>
            <p:spPr bwMode="auto">
              <a:xfrm>
                <a:off x="508009" y="1816078"/>
                <a:ext cx="12736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pt-BR" altLang="pt-BR" sz="1400" b="1">
                    <a:solidFill>
                      <a:srgbClr val="00B0F0"/>
                    </a:solidFill>
                    <a:latin typeface="Arial" pitchFamily="34" charset="0"/>
                  </a:rPr>
                  <a:t>PERMEADO</a:t>
                </a:r>
              </a:p>
            </p:txBody>
          </p:sp>
          <p:sp>
            <p:nvSpPr>
              <p:cNvPr id="40" name="Seta para a esquerda 39"/>
              <p:cNvSpPr/>
              <p:nvPr/>
            </p:nvSpPr>
            <p:spPr>
              <a:xfrm flipH="1">
                <a:off x="1241104" y="1312605"/>
                <a:ext cx="495077" cy="225452"/>
              </a:xfrm>
              <a:prstGeom prst="lef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" name="Seta para a esquerda 40"/>
              <p:cNvSpPr/>
              <p:nvPr/>
            </p:nvSpPr>
            <p:spPr>
              <a:xfrm>
                <a:off x="1196674" y="1531707"/>
                <a:ext cx="495077" cy="225452"/>
              </a:xfrm>
              <a:prstGeom prst="leftArrow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" name="CaixaDeTexto 4"/>
            <p:cNvSpPr txBox="1">
              <a:spLocks noChangeArrowheads="1"/>
            </p:cNvSpPr>
            <p:nvPr/>
          </p:nvSpPr>
          <p:spPr bwMode="auto">
            <a:xfrm>
              <a:off x="4013200" y="1389063"/>
              <a:ext cx="654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solidFill>
                    <a:srgbClr val="FF0000"/>
                  </a:solidFill>
                  <a:latin typeface="Arial" pitchFamily="34" charset="0"/>
                </a:rPr>
                <a:t>AR</a:t>
              </a:r>
            </a:p>
          </p:txBody>
        </p:sp>
        <p:sp>
          <p:nvSpPr>
            <p:cNvPr id="9" name="Seta para a esquerda 8"/>
            <p:cNvSpPr/>
            <p:nvPr/>
          </p:nvSpPr>
          <p:spPr bwMode="auto">
            <a:xfrm flipH="1">
              <a:off x="4238625" y="1628775"/>
              <a:ext cx="495300" cy="223838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CaixaDeTexto 9"/>
            <p:cNvSpPr txBox="1">
              <a:spLocks noChangeArrowheads="1"/>
            </p:cNvSpPr>
            <p:nvPr/>
          </p:nvSpPr>
          <p:spPr bwMode="auto">
            <a:xfrm>
              <a:off x="4103688" y="998538"/>
              <a:ext cx="20701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solidFill>
                    <a:srgbClr val="003399"/>
                  </a:solidFill>
                  <a:latin typeface="Arial" pitchFamily="34" charset="0"/>
                </a:rPr>
                <a:t>Relaxamento</a:t>
              </a:r>
            </a:p>
          </p:txBody>
        </p:sp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638175" y="998538"/>
              <a:ext cx="1846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solidFill>
                    <a:srgbClr val="003399"/>
                  </a:solidFill>
                  <a:latin typeface="Arial" pitchFamily="34" charset="0"/>
                </a:rPr>
                <a:t>Produção</a:t>
              </a:r>
            </a:p>
          </p:txBody>
        </p:sp>
        <p:grpSp>
          <p:nvGrpSpPr>
            <p:cNvPr id="13" name="Grupo 55"/>
            <p:cNvGrpSpPr>
              <a:grpSpLocks/>
            </p:cNvGrpSpPr>
            <p:nvPr/>
          </p:nvGrpSpPr>
          <p:grpSpPr bwMode="auto">
            <a:xfrm>
              <a:off x="457200" y="4292600"/>
              <a:ext cx="2805113" cy="2339975"/>
              <a:chOff x="508009" y="1088740"/>
              <a:chExt cx="2803851" cy="2340260"/>
            </a:xfrm>
          </p:grpSpPr>
          <p:pic>
            <p:nvPicPr>
              <p:cNvPr id="32" name="Picture 5" descr="C:\EPAR\Apresentações\funcionamento zeeweed.bm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687" y="1336265"/>
                <a:ext cx="1575173" cy="2092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CaixaDeTexto 4"/>
              <p:cNvSpPr txBox="1">
                <a:spLocks noChangeArrowheads="1"/>
              </p:cNvSpPr>
              <p:nvPr/>
            </p:nvSpPr>
            <p:spPr bwMode="auto">
              <a:xfrm>
                <a:off x="1016605" y="1088740"/>
                <a:ext cx="6538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pt-BR" altLang="pt-BR" sz="1400" b="1">
                    <a:solidFill>
                      <a:srgbClr val="FF0000"/>
                    </a:solidFill>
                    <a:latin typeface="Arial" pitchFamily="34" charset="0"/>
                  </a:rPr>
                  <a:t>AR</a:t>
                </a:r>
              </a:p>
            </p:txBody>
          </p:sp>
          <p:sp>
            <p:nvSpPr>
              <p:cNvPr id="34" name="CaixaDeTexto 58"/>
              <p:cNvSpPr txBox="1">
                <a:spLocks noChangeArrowheads="1"/>
              </p:cNvSpPr>
              <p:nvPr/>
            </p:nvSpPr>
            <p:spPr bwMode="auto">
              <a:xfrm>
                <a:off x="508009" y="1816078"/>
                <a:ext cx="1273681" cy="307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pt-BR" altLang="pt-BR" sz="1400" b="1">
                    <a:solidFill>
                      <a:srgbClr val="00B0F0"/>
                    </a:solidFill>
                    <a:latin typeface="Arial" pitchFamily="34" charset="0"/>
                  </a:rPr>
                  <a:t>PERMEADO</a:t>
                </a:r>
              </a:p>
            </p:txBody>
          </p:sp>
          <p:sp>
            <p:nvSpPr>
              <p:cNvPr id="35" name="Seta para a esquerda 34"/>
              <p:cNvSpPr/>
              <p:nvPr/>
            </p:nvSpPr>
            <p:spPr>
              <a:xfrm flipH="1">
                <a:off x="1241104" y="1312605"/>
                <a:ext cx="495077" cy="225452"/>
              </a:xfrm>
              <a:prstGeom prst="lef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Seta para a esquerda 35"/>
              <p:cNvSpPr/>
              <p:nvPr/>
            </p:nvSpPr>
            <p:spPr>
              <a:xfrm>
                <a:off x="1196674" y="1531707"/>
                <a:ext cx="495077" cy="225452"/>
              </a:xfrm>
              <a:prstGeom prst="leftArrow">
                <a:avLst/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14" name="CaixaDeTexto 4"/>
            <p:cNvSpPr txBox="1">
              <a:spLocks noChangeArrowheads="1"/>
            </p:cNvSpPr>
            <p:nvPr/>
          </p:nvSpPr>
          <p:spPr bwMode="auto">
            <a:xfrm>
              <a:off x="3989388" y="4302125"/>
              <a:ext cx="654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solidFill>
                    <a:srgbClr val="FF0000"/>
                  </a:solidFill>
                  <a:latin typeface="Arial" pitchFamily="34" charset="0"/>
                </a:rPr>
                <a:t>AR</a:t>
              </a:r>
            </a:p>
          </p:txBody>
        </p:sp>
        <p:sp>
          <p:nvSpPr>
            <p:cNvPr id="15" name="CaixaDeTexto 68"/>
            <p:cNvSpPr txBox="1">
              <a:spLocks noChangeArrowheads="1"/>
            </p:cNvSpPr>
            <p:nvPr/>
          </p:nvSpPr>
          <p:spPr bwMode="auto">
            <a:xfrm>
              <a:off x="3517900" y="4984750"/>
              <a:ext cx="1273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solidFill>
                    <a:srgbClr val="00B0F0"/>
                  </a:solidFill>
                  <a:latin typeface="Arial" pitchFamily="34" charset="0"/>
                </a:rPr>
                <a:t>PERMEADO</a:t>
              </a:r>
            </a:p>
          </p:txBody>
        </p:sp>
        <p:sp>
          <p:nvSpPr>
            <p:cNvPr id="16" name="Seta para a esquerda 15"/>
            <p:cNvSpPr/>
            <p:nvPr/>
          </p:nvSpPr>
          <p:spPr bwMode="auto">
            <a:xfrm flipH="1">
              <a:off x="4238625" y="4525963"/>
              <a:ext cx="495300" cy="22542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Seta para a esquerda 16"/>
            <p:cNvSpPr/>
            <p:nvPr/>
          </p:nvSpPr>
          <p:spPr bwMode="auto">
            <a:xfrm flipH="1">
              <a:off x="4192588" y="4745038"/>
              <a:ext cx="495300" cy="225425"/>
            </a:xfrm>
            <a:prstGeom prst="lef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CaixaDeTexto 9"/>
            <p:cNvSpPr txBox="1">
              <a:spLocks noChangeArrowheads="1"/>
            </p:cNvSpPr>
            <p:nvPr/>
          </p:nvSpPr>
          <p:spPr bwMode="auto">
            <a:xfrm>
              <a:off x="4146550" y="4019550"/>
              <a:ext cx="22971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solidFill>
                    <a:srgbClr val="003399"/>
                  </a:solidFill>
                  <a:latin typeface="Arial" pitchFamily="34" charset="0"/>
                </a:rPr>
                <a:t>Retrolavagem</a:t>
              </a:r>
            </a:p>
          </p:txBody>
        </p:sp>
        <p:sp>
          <p:nvSpPr>
            <p:cNvPr id="19" name="CaixaDeTexto 9"/>
            <p:cNvSpPr txBox="1">
              <a:spLocks noChangeArrowheads="1"/>
            </p:cNvSpPr>
            <p:nvPr/>
          </p:nvSpPr>
          <p:spPr bwMode="auto">
            <a:xfrm>
              <a:off x="638175" y="4005263"/>
              <a:ext cx="1846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solidFill>
                    <a:srgbClr val="003399"/>
                  </a:solidFill>
                  <a:latin typeface="Arial" pitchFamily="34" charset="0"/>
                </a:rPr>
                <a:t>Produção</a:t>
              </a:r>
            </a:p>
          </p:txBody>
        </p:sp>
        <p:pic>
          <p:nvPicPr>
            <p:cNvPr id="20" name="Picture 7" descr="C:\Documents and Settings\rts12006\Configurações locais\Temporary Internet Files\Content.IE5\2XPD2R4C\MC900431586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088" y="3417243"/>
              <a:ext cx="731837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78"/>
            <p:cNvSpPr txBox="1">
              <a:spLocks noChangeArrowheads="1"/>
            </p:cNvSpPr>
            <p:nvPr/>
          </p:nvSpPr>
          <p:spPr bwMode="auto">
            <a:xfrm>
              <a:off x="6762750" y="3582343"/>
              <a:ext cx="15890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t-BR" altLang="pt-BR" sz="1600" b="1" dirty="0">
                  <a:solidFill>
                    <a:schemeClr val="accent2"/>
                  </a:solidFill>
                  <a:latin typeface="Arial" pitchFamily="34" charset="0"/>
                </a:rPr>
                <a:t>12 minutos</a:t>
              </a:r>
            </a:p>
          </p:txBody>
        </p:sp>
        <p:sp>
          <p:nvSpPr>
            <p:cNvPr id="23" name="CaixaDeTexto 84"/>
            <p:cNvSpPr txBox="1">
              <a:spLocks noChangeArrowheads="1"/>
            </p:cNvSpPr>
            <p:nvPr/>
          </p:nvSpPr>
          <p:spPr bwMode="auto">
            <a:xfrm>
              <a:off x="5543550" y="1643063"/>
              <a:ext cx="7651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latin typeface="Arial" pitchFamily="34" charset="0"/>
                </a:rPr>
                <a:t>30 seg</a:t>
              </a:r>
            </a:p>
          </p:txBody>
        </p:sp>
        <p:sp>
          <p:nvSpPr>
            <p:cNvPr id="24" name="CaixaDeTexto 85"/>
            <p:cNvSpPr txBox="1">
              <a:spLocks noChangeArrowheads="1"/>
            </p:cNvSpPr>
            <p:nvPr/>
          </p:nvSpPr>
          <p:spPr bwMode="auto">
            <a:xfrm>
              <a:off x="2122488" y="1681163"/>
              <a:ext cx="11255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latin typeface="Arial" pitchFamily="34" charset="0"/>
                </a:rPr>
                <a:t>11,5 min</a:t>
              </a:r>
            </a:p>
          </p:txBody>
        </p:sp>
        <p:sp>
          <p:nvSpPr>
            <p:cNvPr id="25" name="Mais 24"/>
            <p:cNvSpPr/>
            <p:nvPr/>
          </p:nvSpPr>
          <p:spPr>
            <a:xfrm>
              <a:off x="3155950" y="996950"/>
              <a:ext cx="585788" cy="4953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Mais 25"/>
            <p:cNvSpPr/>
            <p:nvPr/>
          </p:nvSpPr>
          <p:spPr>
            <a:xfrm>
              <a:off x="3157538" y="3938588"/>
              <a:ext cx="585787" cy="4953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" name="CaixaDeTexto 84"/>
            <p:cNvSpPr txBox="1">
              <a:spLocks noChangeArrowheads="1"/>
            </p:cNvSpPr>
            <p:nvPr/>
          </p:nvSpPr>
          <p:spPr bwMode="auto">
            <a:xfrm>
              <a:off x="5543550" y="4540250"/>
              <a:ext cx="765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latin typeface="Arial" pitchFamily="34" charset="0"/>
                </a:rPr>
                <a:t>30 seg</a:t>
              </a:r>
            </a:p>
          </p:txBody>
        </p:sp>
        <p:sp>
          <p:nvSpPr>
            <p:cNvPr id="28" name="CaixaDeTexto 85"/>
            <p:cNvSpPr txBox="1">
              <a:spLocks noChangeArrowheads="1"/>
            </p:cNvSpPr>
            <p:nvPr/>
          </p:nvSpPr>
          <p:spPr bwMode="auto">
            <a:xfrm>
              <a:off x="2122488" y="4578350"/>
              <a:ext cx="11255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latin typeface="Arial" pitchFamily="34" charset="0"/>
                </a:rPr>
                <a:t>11,5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9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FFFFFF"/>
                </a:solidFill>
                <a:latin typeface="Arial" pitchFamily="34" charset="0"/>
              </a:rPr>
              <a:t>Operação do Sistema MBR - Limpeza Químicas</a:t>
            </a: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339725" y="908050"/>
            <a:ext cx="355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000" b="1" smtClean="0">
                <a:solidFill>
                  <a:srgbClr val="002060"/>
                </a:solidFill>
                <a:latin typeface="Arial" pitchFamily="34" charset="0"/>
              </a:rPr>
              <a:t>Limpeza </a:t>
            </a:r>
            <a:r>
              <a:rPr lang="pt-BR" altLang="pt-BR" sz="2000" b="1" dirty="0">
                <a:solidFill>
                  <a:srgbClr val="002060"/>
                </a:solidFill>
                <a:latin typeface="Arial" pitchFamily="34" charset="0"/>
              </a:rPr>
              <a:t>de Manutenção</a:t>
            </a: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39725" y="3968750"/>
            <a:ext cx="355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2060"/>
                </a:solidFill>
                <a:latin typeface="Arial" pitchFamily="34" charset="0"/>
              </a:rPr>
              <a:t>Limpeza de Recuperação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4835956"/>
              </p:ext>
            </p:extLst>
          </p:nvPr>
        </p:nvGraphicFramePr>
        <p:xfrm>
          <a:off x="3716338" y="1314450"/>
          <a:ext cx="4176712" cy="19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94"/>
                <a:gridCol w="1433982"/>
                <a:gridCol w="1392236"/>
              </a:tblGrid>
              <a:tr h="64029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Produto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Dosagem (</a:t>
                      </a:r>
                      <a:r>
                        <a:rPr lang="pt-BR" sz="1800" dirty="0" err="1" smtClean="0"/>
                        <a:t>ppm</a:t>
                      </a:r>
                      <a:r>
                        <a:rPr lang="pt-BR" sz="1800" dirty="0" smtClean="0"/>
                        <a:t>)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Frequência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35" marB="45735"/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Hipoclorito de sódio</a:t>
                      </a:r>
                      <a:endParaRPr lang="pt-BR" sz="1800" dirty="0"/>
                    </a:p>
                  </a:txBody>
                  <a:tcPr marL="91425" marR="91425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200</a:t>
                      </a:r>
                      <a:endParaRPr lang="pt-BR" sz="1800" dirty="0"/>
                    </a:p>
                  </a:txBody>
                  <a:tcPr marL="91425" marR="91425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2x por semana</a:t>
                      </a:r>
                      <a:endParaRPr lang="pt-BR" sz="1800" dirty="0"/>
                    </a:p>
                  </a:txBody>
                  <a:tcPr marL="91425" marR="91425" marT="45735" marB="45735" anchor="ctr"/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Ácido</a:t>
                      </a:r>
                      <a:r>
                        <a:rPr lang="pt-BR" sz="1800" baseline="0" dirty="0" smtClean="0"/>
                        <a:t> Cítrico</a:t>
                      </a:r>
                      <a:endParaRPr lang="pt-BR" sz="1800" dirty="0"/>
                    </a:p>
                  </a:txBody>
                  <a:tcPr marL="91425" marR="91425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2.000</a:t>
                      </a:r>
                      <a:endParaRPr lang="pt-BR" sz="1800" dirty="0"/>
                    </a:p>
                  </a:txBody>
                  <a:tcPr marL="91425" marR="91425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Semanal</a:t>
                      </a:r>
                      <a:endParaRPr lang="pt-BR" sz="1800" dirty="0"/>
                    </a:p>
                  </a:txBody>
                  <a:tcPr marL="91425" marR="91425" marT="45735" marB="45735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716338" y="4508500"/>
          <a:ext cx="3925887" cy="192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856"/>
                <a:gridCol w="1260289"/>
                <a:gridCol w="1404742"/>
              </a:tblGrid>
              <a:tr h="64029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Produto</a:t>
                      </a:r>
                      <a:endParaRPr lang="pt-BR" sz="1800" dirty="0"/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Dosagem (</a:t>
                      </a:r>
                      <a:r>
                        <a:rPr lang="pt-BR" sz="1800" dirty="0" err="1" smtClean="0"/>
                        <a:t>ppm</a:t>
                      </a:r>
                      <a:r>
                        <a:rPr lang="pt-BR" sz="1800" dirty="0" smtClean="0"/>
                        <a:t>)</a:t>
                      </a:r>
                      <a:endParaRPr lang="pt-BR" sz="1800" dirty="0"/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Frequência</a:t>
                      </a:r>
                      <a:endParaRPr lang="pt-BR" sz="1800" dirty="0"/>
                    </a:p>
                  </a:txBody>
                  <a:tcPr marL="91450" marR="91450" marT="45735" marB="45735"/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Hipoclorito de sódio</a:t>
                      </a:r>
                      <a:endParaRPr lang="pt-BR" sz="1800" dirty="0"/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1.000</a:t>
                      </a:r>
                      <a:endParaRPr lang="pt-BR" sz="1800" dirty="0"/>
                    </a:p>
                  </a:txBody>
                  <a:tcPr marL="91450" marR="91450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Semestral</a:t>
                      </a:r>
                      <a:endParaRPr lang="pt-BR" sz="1800" dirty="0"/>
                    </a:p>
                  </a:txBody>
                  <a:tcPr marL="91450" marR="91450" marT="45735" marB="45735" anchor="ctr"/>
                </a:tc>
              </a:tr>
              <a:tr h="64029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Ácido</a:t>
                      </a:r>
                      <a:r>
                        <a:rPr lang="pt-BR" sz="1800" baseline="0" dirty="0" smtClean="0"/>
                        <a:t> Cítrico</a:t>
                      </a:r>
                      <a:endParaRPr lang="pt-BR" sz="1800" dirty="0"/>
                    </a:p>
                  </a:txBody>
                  <a:tcPr marL="91450" marR="91450" marT="45735" marB="4573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2.000</a:t>
                      </a:r>
                      <a:endParaRPr lang="pt-BR" sz="1800" dirty="0"/>
                    </a:p>
                  </a:txBody>
                  <a:tcPr marL="91450" marR="91450"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Semestral</a:t>
                      </a:r>
                      <a:endParaRPr lang="pt-BR" sz="1800" dirty="0"/>
                    </a:p>
                  </a:txBody>
                  <a:tcPr marL="91450" marR="91450" marT="45735" marB="45735" anchor="ctr"/>
                </a:tc>
              </a:tr>
            </a:tbl>
          </a:graphicData>
        </a:graphic>
      </p:graphicFrame>
      <p:grpSp>
        <p:nvGrpSpPr>
          <p:cNvPr id="9" name="Grupo 23"/>
          <p:cNvGrpSpPr>
            <a:grpSpLocks/>
          </p:cNvGrpSpPr>
          <p:nvPr/>
        </p:nvGrpSpPr>
        <p:grpSpPr bwMode="auto">
          <a:xfrm>
            <a:off x="468313" y="4257675"/>
            <a:ext cx="2806700" cy="2339975"/>
            <a:chOff x="468313" y="3897313"/>
            <a:chExt cx="2806981" cy="2339999"/>
          </a:xfrm>
        </p:grpSpPr>
        <p:pic>
          <p:nvPicPr>
            <p:cNvPr id="10" name="Picture 1" descr="image0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863" t="9709"/>
            <a:stretch>
              <a:fillRect/>
            </a:stretch>
          </p:blipFill>
          <p:spPr bwMode="auto">
            <a:xfrm>
              <a:off x="1708605" y="4104456"/>
              <a:ext cx="1566689" cy="213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4"/>
            <p:cNvSpPr txBox="1">
              <a:spLocks noChangeArrowheads="1"/>
            </p:cNvSpPr>
            <p:nvPr/>
          </p:nvSpPr>
          <p:spPr bwMode="auto">
            <a:xfrm>
              <a:off x="976850" y="3897313"/>
              <a:ext cx="653795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solidFill>
                    <a:srgbClr val="FF0000"/>
                  </a:solidFill>
                  <a:latin typeface="Arial" pitchFamily="34" charset="0"/>
                </a:rPr>
                <a:t>AR</a:t>
              </a:r>
            </a:p>
          </p:txBody>
        </p:sp>
        <p:sp>
          <p:nvSpPr>
            <p:cNvPr id="12" name="CaixaDeTexto 43"/>
            <p:cNvSpPr txBox="1">
              <a:spLocks noChangeArrowheads="1"/>
            </p:cNvSpPr>
            <p:nvPr/>
          </p:nvSpPr>
          <p:spPr bwMode="auto">
            <a:xfrm>
              <a:off x="468313" y="4499145"/>
              <a:ext cx="1273533" cy="73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PERMEADO </a:t>
              </a:r>
              <a:r>
                <a:rPr lang="pt-BR" sz="1400" b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+ Produto Químico</a:t>
              </a:r>
            </a:p>
          </p:txBody>
        </p:sp>
        <p:sp>
          <p:nvSpPr>
            <p:cNvPr id="13" name="Seta para a esquerda 12"/>
            <p:cNvSpPr/>
            <p:nvPr/>
          </p:nvSpPr>
          <p:spPr bwMode="auto">
            <a:xfrm flipH="1">
              <a:off x="1201811" y="4121153"/>
              <a:ext cx="495350" cy="225427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1936897" y="4916498"/>
              <a:ext cx="1214560" cy="1214450"/>
            </a:xfrm>
            <a:prstGeom prst="rect">
              <a:avLst/>
            </a:prstGeom>
            <a:solidFill>
              <a:srgbClr val="FFFF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Seta para a esquerda 14"/>
            <p:cNvSpPr/>
            <p:nvPr/>
          </p:nvSpPr>
          <p:spPr bwMode="auto">
            <a:xfrm flipH="1">
              <a:off x="1189088" y="4333487"/>
              <a:ext cx="495300" cy="225425"/>
            </a:xfrm>
            <a:prstGeom prst="leftArrow">
              <a:avLst/>
            </a:prstGeom>
            <a:gradFill flip="none" rotWithShape="1">
              <a:gsLst>
                <a:gs pos="66000">
                  <a:srgbClr val="FFFF00"/>
                </a:gs>
                <a:gs pos="3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6" name="Grupo 29"/>
          <p:cNvGrpSpPr>
            <a:grpSpLocks/>
          </p:cNvGrpSpPr>
          <p:nvPr/>
        </p:nvGrpSpPr>
        <p:grpSpPr bwMode="auto">
          <a:xfrm>
            <a:off x="468313" y="1179513"/>
            <a:ext cx="2819400" cy="2279650"/>
            <a:chOff x="468313" y="1179513"/>
            <a:chExt cx="2819400" cy="2279650"/>
          </a:xfrm>
        </p:grpSpPr>
        <p:sp>
          <p:nvSpPr>
            <p:cNvPr id="17" name="CaixaDeTexto 4"/>
            <p:cNvSpPr txBox="1">
              <a:spLocks noChangeArrowheads="1"/>
            </p:cNvSpPr>
            <p:nvPr/>
          </p:nvSpPr>
          <p:spPr bwMode="auto">
            <a:xfrm>
              <a:off x="976313" y="1179513"/>
              <a:ext cx="654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pt-BR" altLang="pt-BR" sz="1400" b="1">
                  <a:solidFill>
                    <a:srgbClr val="FF0000"/>
                  </a:solidFill>
                  <a:latin typeface="Arial" pitchFamily="34" charset="0"/>
                </a:rPr>
                <a:t>AR</a:t>
              </a:r>
            </a:p>
          </p:txBody>
        </p:sp>
        <p:sp>
          <p:nvSpPr>
            <p:cNvPr id="18" name="CaixaDeTexto 43"/>
            <p:cNvSpPr txBox="1">
              <a:spLocks noChangeArrowheads="1"/>
            </p:cNvSpPr>
            <p:nvPr/>
          </p:nvSpPr>
          <p:spPr bwMode="auto">
            <a:xfrm>
              <a:off x="468313" y="1781345"/>
              <a:ext cx="127353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1400" b="1" dirty="0">
                  <a:solidFill>
                    <a:srgbClr val="00B0F0"/>
                  </a:solidFill>
                  <a:latin typeface="Arial" charset="0"/>
                  <a:cs typeface="Arial" charset="0"/>
                </a:rPr>
                <a:t>PERMEADO </a:t>
              </a:r>
              <a:r>
                <a:rPr lang="pt-BR" sz="1400" b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+ Produto Químico</a:t>
              </a:r>
            </a:p>
          </p:txBody>
        </p:sp>
        <p:sp>
          <p:nvSpPr>
            <p:cNvPr id="19" name="Seta para a esquerda 18"/>
            <p:cNvSpPr/>
            <p:nvPr/>
          </p:nvSpPr>
          <p:spPr bwMode="auto">
            <a:xfrm flipH="1">
              <a:off x="1201738" y="1403350"/>
              <a:ext cx="495300" cy="225425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Seta para a esquerda 19"/>
            <p:cNvSpPr/>
            <p:nvPr/>
          </p:nvSpPr>
          <p:spPr bwMode="auto">
            <a:xfrm flipH="1">
              <a:off x="1185863" y="1622425"/>
              <a:ext cx="495300" cy="225425"/>
            </a:xfrm>
            <a:prstGeom prst="leftArrow">
              <a:avLst/>
            </a:prstGeom>
            <a:gradFill flip="none" rotWithShape="1">
              <a:gsLst>
                <a:gs pos="90000">
                  <a:srgbClr val="FFFF00"/>
                </a:gs>
                <a:gs pos="3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21" name="Picture 1" descr="image0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863" t="9709"/>
            <a:stretch>
              <a:fillRect/>
            </a:stretch>
          </p:blipFill>
          <p:spPr bwMode="auto">
            <a:xfrm>
              <a:off x="1720850" y="1325563"/>
              <a:ext cx="156686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145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G:\BACK-UP EPAR\EPAR\Treinamento\OPERACAO 2013\IMAGENS\TM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18" y="1177017"/>
            <a:ext cx="8880475" cy="49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FFFF"/>
                </a:solidFill>
                <a:latin typeface="Arial" pitchFamily="34" charset="0"/>
              </a:rPr>
              <a:t>Sistema de supervisão e controle</a:t>
            </a:r>
            <a:endParaRPr lang="pt-BR" altLang="pt-BR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1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Monitoramento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 descr="C:\EPAR\Apresentações\para Romeu TAL\DSC01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52" y="4109510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29968" y="5013176"/>
            <a:ext cx="447458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Transmissor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vazão</a:t>
            </a:r>
            <a:endParaRPr lang="en-US" dirty="0" smtClean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Pressostato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transmissor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pressão</a:t>
            </a:r>
            <a:endParaRPr lang="en-US" dirty="0" smtClean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Transmissor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nível</a:t>
            </a:r>
            <a:endParaRPr lang="en-US" dirty="0" smtClean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Turbidímetro</a:t>
            </a: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6901" y="6444044"/>
            <a:ext cx="31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F497D"/>
                </a:solidFill>
              </a:rPr>
              <a:t>Efluente Tratado/Água de reúso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58800" y="1366168"/>
            <a:ext cx="3161804" cy="2710904"/>
            <a:chOff x="558800" y="1052736"/>
            <a:chExt cx="3161804" cy="2710904"/>
          </a:xfrm>
        </p:grpSpPr>
        <p:pic>
          <p:nvPicPr>
            <p:cNvPr id="4" name="Picture 4" descr="C:\EPAR\Apresentações\para Romeu TAL\BRUTO\DSC018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8800" y="1052736"/>
              <a:ext cx="3120000" cy="23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596901" y="3394308"/>
              <a:ext cx="312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F497D"/>
                  </a:solidFill>
                </a:rPr>
                <a:t>Esgoto Bruto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631308" y="1361212"/>
            <a:ext cx="4477196" cy="3363932"/>
            <a:chOff x="4559300" y="1253936"/>
            <a:chExt cx="4477196" cy="3363932"/>
          </a:xfrm>
        </p:grpSpPr>
        <p:pic>
          <p:nvPicPr>
            <p:cNvPr id="1030" name="Picture 6" descr="Y:\Apresentações\ABES 2015\apoio\tur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254" t="6704" r="2155" b="6704"/>
            <a:stretch/>
          </p:blipFill>
          <p:spPr bwMode="auto">
            <a:xfrm>
              <a:off x="6872544" y="2997868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Y:\Apresentações\ABES 2015\apoio\pi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59" t="14682" r="9205" b="14682"/>
            <a:stretch/>
          </p:blipFill>
          <p:spPr bwMode="auto">
            <a:xfrm>
              <a:off x="6876496" y="1256060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G:\BACK-UP EPAR\EPAR\Fotos\EPAR\Membranas\TM2\Medidor de Vazao\DSC0262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668" b="15107"/>
            <a:stretch/>
          </p:blipFill>
          <p:spPr bwMode="auto">
            <a:xfrm>
              <a:off x="4568048" y="1254144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Y:\Apresentações\ABES 2015\apoio\LI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980" y="2997868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4568049" y="1254144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1F497D"/>
                  </a:solidFill>
                </a:rPr>
                <a:t>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876496" y="1253936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1F497D"/>
                  </a:solidFill>
                </a:rPr>
                <a:t>B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559300" y="2997868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1F497D"/>
                  </a:solidFill>
                </a:rPr>
                <a:t>C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872669" y="2978302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F497D"/>
                  </a:solidFill>
                </a:rPr>
                <a:t>D</a:t>
              </a:r>
              <a:endParaRPr lang="pt-BR" dirty="0">
                <a:solidFill>
                  <a:srgbClr val="1F497D"/>
                </a:solidFill>
              </a:endParaRPr>
            </a:p>
          </p:txBody>
        </p:sp>
      </p:grpSp>
      <p:sp>
        <p:nvSpPr>
          <p:cNvPr id="22" name="CaixaDeTexto 9"/>
          <p:cNvSpPr txBox="1">
            <a:spLocks noChangeArrowheads="1"/>
          </p:cNvSpPr>
          <p:nvPr/>
        </p:nvSpPr>
        <p:spPr bwMode="auto">
          <a:xfrm>
            <a:off x="0" y="908050"/>
            <a:ext cx="455796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solidFill>
                  <a:srgbClr val="002060"/>
                </a:solidFill>
                <a:latin typeface="Arial" pitchFamily="34" charset="0"/>
              </a:rPr>
              <a:t>Pontos de Amostragem</a:t>
            </a:r>
            <a:endParaRPr lang="pt-BR" altLang="pt-BR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3" name="CaixaDeTexto 9"/>
          <p:cNvSpPr txBox="1">
            <a:spLocks noChangeArrowheads="1"/>
          </p:cNvSpPr>
          <p:nvPr/>
        </p:nvSpPr>
        <p:spPr bwMode="auto">
          <a:xfrm>
            <a:off x="4572000" y="923062"/>
            <a:ext cx="44605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solidFill>
                  <a:srgbClr val="002060"/>
                </a:solidFill>
                <a:latin typeface="Arial" pitchFamily="34" charset="0"/>
              </a:rPr>
              <a:t>Instrumentação de processo</a:t>
            </a:r>
            <a:endParaRPr lang="pt-BR" altLang="pt-BR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8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Monitoramento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 descr="C:\EPAR\Apresentações\para Romeu TAL\DSC01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52" y="4109510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29968" y="5013176"/>
            <a:ext cx="447458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Tx/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Turbidímetro</a:t>
            </a:r>
            <a:endParaRPr lang="en-US" dirty="0" smtClean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Transmissor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vazão</a:t>
            </a:r>
            <a:endParaRPr lang="en-US" dirty="0" smtClean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Pressostato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transmissor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pressão</a:t>
            </a:r>
            <a:endParaRPr lang="en-US" dirty="0" smtClean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AutoNum type="alphaUcPeriod"/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Transmissor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nível</a:t>
            </a:r>
            <a:endParaRPr lang="en-US" dirty="0" smtClean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6901" y="6444044"/>
            <a:ext cx="31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F497D"/>
                </a:solidFill>
              </a:rPr>
              <a:t>Efluente Tratado/Água de reúso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558800" y="1366168"/>
            <a:ext cx="3161804" cy="2710904"/>
            <a:chOff x="558800" y="1052736"/>
            <a:chExt cx="3161804" cy="2710904"/>
          </a:xfrm>
        </p:grpSpPr>
        <p:pic>
          <p:nvPicPr>
            <p:cNvPr id="4" name="Picture 4" descr="C:\EPAR\Apresentações\para Romeu TAL\BRUTO\DSC018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8800" y="1052736"/>
              <a:ext cx="3120000" cy="23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596901" y="3394308"/>
              <a:ext cx="312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F497D"/>
                  </a:solidFill>
                </a:rPr>
                <a:t>Esgoto Bruto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876496" y="1361420"/>
            <a:ext cx="2160000" cy="1620000"/>
            <a:chOff x="4640056" y="1361420"/>
            <a:chExt cx="2160000" cy="1620000"/>
          </a:xfrm>
        </p:grpSpPr>
        <p:pic>
          <p:nvPicPr>
            <p:cNvPr id="12" name="Picture 6" descr="G:\BACK-UP EPAR\EPAR\Fotos\EPAR\Membranas\TM2\Medidor de Vazao\DSC0262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668" b="15107"/>
            <a:stretch/>
          </p:blipFill>
          <p:spPr bwMode="auto">
            <a:xfrm>
              <a:off x="4640056" y="1361420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4640057" y="1361420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F497D"/>
                  </a:solidFill>
                </a:rPr>
                <a:t>B.</a:t>
              </a:r>
              <a:endParaRPr lang="pt-BR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571678" y="3103020"/>
            <a:ext cx="2160000" cy="1622124"/>
            <a:chOff x="6948504" y="1361212"/>
            <a:chExt cx="2160000" cy="1622124"/>
          </a:xfrm>
        </p:grpSpPr>
        <p:pic>
          <p:nvPicPr>
            <p:cNvPr id="1032" name="Picture 8" descr="Y:\Apresentações\ABES 2015\apoio\pi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59" t="14682" r="9205" b="14682"/>
            <a:stretch/>
          </p:blipFill>
          <p:spPr bwMode="auto">
            <a:xfrm>
              <a:off x="6948504" y="1363336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ixaDeTexto 18"/>
            <p:cNvSpPr txBox="1"/>
            <p:nvPr/>
          </p:nvSpPr>
          <p:spPr>
            <a:xfrm>
              <a:off x="6948504" y="1361212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F497D"/>
                  </a:solidFill>
                </a:rPr>
                <a:t>C.</a:t>
              </a:r>
              <a:endParaRPr lang="pt-BR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70816" y="3105144"/>
            <a:ext cx="2165680" cy="1620000"/>
            <a:chOff x="4631308" y="3105144"/>
            <a:chExt cx="2165680" cy="1620000"/>
          </a:xfrm>
        </p:grpSpPr>
        <p:pic>
          <p:nvPicPr>
            <p:cNvPr id="1033" name="Picture 9" descr="Y:\Apresentações\ABES 2015\apoio\LI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988" y="3105144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aixaDeTexto 19"/>
            <p:cNvSpPr txBox="1"/>
            <p:nvPr/>
          </p:nvSpPr>
          <p:spPr>
            <a:xfrm>
              <a:off x="4631308" y="3105144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F497D"/>
                  </a:solidFill>
                </a:rPr>
                <a:t>D.</a:t>
              </a:r>
              <a:endParaRPr lang="pt-BR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572000" y="1342872"/>
            <a:ext cx="2160000" cy="1639566"/>
            <a:chOff x="6944552" y="3085578"/>
            <a:chExt cx="2160000" cy="1639566"/>
          </a:xfrm>
        </p:grpSpPr>
        <p:pic>
          <p:nvPicPr>
            <p:cNvPr id="1030" name="Picture 6" descr="Y:\Apresentações\ABES 2015\apoio\turb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254" t="6704" r="2155" b="6704"/>
            <a:stretch/>
          </p:blipFill>
          <p:spPr bwMode="auto">
            <a:xfrm>
              <a:off x="6944552" y="3105144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6944677" y="3085578"/>
              <a:ext cx="43204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F497D"/>
                  </a:solidFill>
                </a:rPr>
                <a:t>A.</a:t>
              </a:r>
              <a:endParaRPr lang="pt-BR" dirty="0">
                <a:solidFill>
                  <a:srgbClr val="1F497D"/>
                </a:solidFill>
              </a:endParaRPr>
            </a:p>
          </p:txBody>
        </p:sp>
      </p:grpSp>
      <p:sp>
        <p:nvSpPr>
          <p:cNvPr id="22" name="CaixaDeTexto 9"/>
          <p:cNvSpPr txBox="1">
            <a:spLocks noChangeArrowheads="1"/>
          </p:cNvSpPr>
          <p:nvPr/>
        </p:nvSpPr>
        <p:spPr bwMode="auto">
          <a:xfrm>
            <a:off x="0" y="908050"/>
            <a:ext cx="455796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solidFill>
                  <a:srgbClr val="002060"/>
                </a:solidFill>
                <a:latin typeface="Arial" pitchFamily="34" charset="0"/>
              </a:rPr>
              <a:t>Pontos de Amostragem</a:t>
            </a:r>
            <a:endParaRPr lang="pt-BR" altLang="pt-BR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3" name="CaixaDeTexto 9"/>
          <p:cNvSpPr txBox="1">
            <a:spLocks noChangeArrowheads="1"/>
          </p:cNvSpPr>
          <p:nvPr/>
        </p:nvSpPr>
        <p:spPr bwMode="auto">
          <a:xfrm>
            <a:off x="4572000" y="923062"/>
            <a:ext cx="446054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solidFill>
                  <a:srgbClr val="002060"/>
                </a:solidFill>
                <a:latin typeface="Arial" pitchFamily="34" charset="0"/>
              </a:rPr>
              <a:t>Instrumentação de processo</a:t>
            </a:r>
            <a:endParaRPr lang="pt-BR" altLang="pt-BR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8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Resultados: Físico-químicos e Microbiológicos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Y:\APRESENTAÇÕES\SANASA\ASSEMAE 2017\apoio\TABELA 1 Caracteristicas 2012 a 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92" y="980728"/>
            <a:ext cx="8671084" cy="402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4" t="40460" r="28250" b="41609"/>
          <a:stretch/>
        </p:blipFill>
        <p:spPr bwMode="auto">
          <a:xfrm>
            <a:off x="64071" y="5352186"/>
            <a:ext cx="9000000" cy="13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27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Resultados: Físico-químicos e Microbiológicos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 descr="Y:\APRESENTAÇÕES\SANASA\ASSEMAE 2017\apoio\TABELA 2 Comparativo outras E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42" y="1386335"/>
            <a:ext cx="8444389" cy="40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9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o 6"/>
          <p:cNvGrpSpPr>
            <a:grpSpLocks/>
          </p:cNvGrpSpPr>
          <p:nvPr/>
        </p:nvGrpSpPr>
        <p:grpSpPr bwMode="auto">
          <a:xfrm>
            <a:off x="1182688" y="1279525"/>
            <a:ext cx="6767512" cy="4175125"/>
            <a:chOff x="1139887" y="1340768"/>
            <a:chExt cx="6766134" cy="4176464"/>
          </a:xfrm>
        </p:grpSpPr>
        <p:sp>
          <p:nvSpPr>
            <p:cNvPr id="3" name="Retângulo 2"/>
            <p:cNvSpPr/>
            <p:nvPr/>
          </p:nvSpPr>
          <p:spPr>
            <a:xfrm>
              <a:off x="1139887" y="1340768"/>
              <a:ext cx="676613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297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1239979" y="1386968"/>
              <a:ext cx="6620119" cy="407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250825" y="260350"/>
            <a:ext cx="727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PARÂMETROS DE PROJETO: MBR X CONVENCIONAL</a:t>
            </a:r>
          </a:p>
        </p:txBody>
      </p:sp>
      <p:sp>
        <p:nvSpPr>
          <p:cNvPr id="29700" name="CaixaDeTexto 1"/>
          <p:cNvSpPr txBox="1">
            <a:spLocks noChangeArrowheads="1"/>
          </p:cNvSpPr>
          <p:nvPr/>
        </p:nvSpPr>
        <p:spPr bwMode="auto">
          <a:xfrm>
            <a:off x="638175" y="6407150"/>
            <a:ext cx="67659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Fonte: Jordão &amp; Pessoa (2014) Tratamento de Esgotos Domésticos - 7ª Edição. Pág: 1080.</a:t>
            </a:r>
          </a:p>
          <a:p>
            <a:pPr eaLnBrk="1" hangingPunct="1"/>
            <a:endParaRPr lang="pt-BR" altLang="pt-BR" sz="1400"/>
          </a:p>
        </p:txBody>
      </p:sp>
      <p:sp>
        <p:nvSpPr>
          <p:cNvPr id="10" name="CaixaDeTexto 9"/>
          <p:cNvSpPr txBox="1"/>
          <p:nvPr/>
        </p:nvSpPr>
        <p:spPr>
          <a:xfrm>
            <a:off x="1182688" y="4065588"/>
            <a:ext cx="6767512" cy="322262"/>
          </a:xfrm>
          <a:prstGeom prst="rect">
            <a:avLst/>
          </a:prstGeom>
          <a:solidFill>
            <a:srgbClr val="953735">
              <a:alpha val="12157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endParaRPr lang="pt-BR" sz="1500" b="1" dirty="0">
              <a:solidFill>
                <a:schemeClr val="accent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84275" y="4411663"/>
            <a:ext cx="6765925" cy="323850"/>
          </a:xfrm>
          <a:prstGeom prst="rect">
            <a:avLst/>
          </a:prstGeom>
          <a:solidFill>
            <a:schemeClr val="bg2">
              <a:lumMod val="25000"/>
              <a:alpha val="10196"/>
            </a:schemeClr>
          </a:solidFill>
          <a:ln>
            <a:solidFill>
              <a:srgbClr val="4A45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endParaRPr lang="pt-BR" sz="1500" b="1" dirty="0">
              <a:solidFill>
                <a:schemeClr val="accent2"/>
              </a:solidFill>
            </a:endParaRPr>
          </a:p>
        </p:txBody>
      </p:sp>
      <p:grpSp>
        <p:nvGrpSpPr>
          <p:cNvPr id="29703" name="Grupo 18"/>
          <p:cNvGrpSpPr>
            <a:grpSpLocks/>
          </p:cNvGrpSpPr>
          <p:nvPr/>
        </p:nvGrpSpPr>
        <p:grpSpPr bwMode="auto">
          <a:xfrm>
            <a:off x="7169150" y="4070350"/>
            <a:ext cx="812800" cy="323850"/>
            <a:chOff x="7124937" y="4132804"/>
            <a:chExt cx="813741" cy="323165"/>
          </a:xfrm>
        </p:grpSpPr>
        <p:sp>
          <p:nvSpPr>
            <p:cNvPr id="16" name="CaixaDeTexto 15"/>
            <p:cNvSpPr txBox="1"/>
            <p:nvPr/>
          </p:nvSpPr>
          <p:spPr>
            <a:xfrm>
              <a:off x="7124937" y="4132804"/>
              <a:ext cx="813741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pt-BR" sz="1500" b="1" dirty="0">
                  <a:solidFill>
                    <a:schemeClr val="accent2"/>
                  </a:solidFill>
                </a:rPr>
                <a:t>233% </a:t>
              </a:r>
            </a:p>
          </p:txBody>
        </p:sp>
        <p:sp>
          <p:nvSpPr>
            <p:cNvPr id="17" name="Seta para baixo 16"/>
            <p:cNvSpPr/>
            <p:nvPr/>
          </p:nvSpPr>
          <p:spPr>
            <a:xfrm flipV="1">
              <a:off x="7151956" y="4177160"/>
              <a:ext cx="214560" cy="215443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29704" name="Grupo 19"/>
          <p:cNvGrpSpPr>
            <a:grpSpLocks/>
          </p:cNvGrpSpPr>
          <p:nvPr/>
        </p:nvGrpSpPr>
        <p:grpSpPr bwMode="auto">
          <a:xfrm>
            <a:off x="7326313" y="4411663"/>
            <a:ext cx="647700" cy="323850"/>
            <a:chOff x="7282904" y="4473987"/>
            <a:chExt cx="648072" cy="323165"/>
          </a:xfrm>
        </p:grpSpPr>
        <p:sp>
          <p:nvSpPr>
            <p:cNvPr id="12" name="CaixaDeTexto 11"/>
            <p:cNvSpPr txBox="1"/>
            <p:nvPr/>
          </p:nvSpPr>
          <p:spPr>
            <a:xfrm>
              <a:off x="7282904" y="4473987"/>
              <a:ext cx="648072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pt-BR" sz="1500" b="1" dirty="0">
                  <a:solidFill>
                    <a:srgbClr val="4A452A"/>
                  </a:solidFill>
                </a:rPr>
                <a:t>28% </a:t>
              </a:r>
            </a:p>
          </p:txBody>
        </p:sp>
        <p:sp>
          <p:nvSpPr>
            <p:cNvPr id="11" name="Seta para baixo 10"/>
            <p:cNvSpPr/>
            <p:nvPr/>
          </p:nvSpPr>
          <p:spPr>
            <a:xfrm flipV="1">
              <a:off x="7360736" y="4567451"/>
              <a:ext cx="73067" cy="144157"/>
            </a:xfrm>
            <a:prstGeom prst="downArrow">
              <a:avLst/>
            </a:prstGeom>
            <a:solidFill>
              <a:srgbClr val="4A452A"/>
            </a:solidFill>
            <a:ln>
              <a:solidFill>
                <a:srgbClr val="4A45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schemeClr val="tx2"/>
                </a:solidFill>
              </a:endParaRPr>
            </a:p>
          </p:txBody>
        </p:sp>
      </p:grpSp>
      <p:pic>
        <p:nvPicPr>
          <p:cNvPr id="29705" name="Picture 2" descr="C:\Users\rts12006\Desktop\livr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32500"/>
            <a:ext cx="5286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933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Resultados: Desempenho UF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191304"/>
              </p:ext>
            </p:extLst>
          </p:nvPr>
        </p:nvGraphicFramePr>
        <p:xfrm>
          <a:off x="250825" y="1916832"/>
          <a:ext cx="8641655" cy="2296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44911"/>
                <a:gridCol w="2304256"/>
                <a:gridCol w="1008112"/>
                <a:gridCol w="187220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Estação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Capacidade – </a:t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 média diária (L/s)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Fluxo (LMH)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Permeabilidade </a:t>
                      </a:r>
                      <a:br>
                        <a:rPr lang="pt-BR" dirty="0" smtClean="0"/>
                      </a:br>
                      <a:r>
                        <a:rPr lang="pt-BR" dirty="0" smtClean="0"/>
                        <a:t>(LMH/bar)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Referência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Capivari II, Lote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 – 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250 – 300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Abr</a:t>
                      </a:r>
                      <a:r>
                        <a:rPr lang="pt-BR" sz="1200" dirty="0" smtClean="0"/>
                        <a:t>/2014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Capivari II, Lote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 – 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300 – 400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 smtClean="0"/>
                        <a:t>Nov</a:t>
                      </a:r>
                      <a:r>
                        <a:rPr lang="pt-BR" sz="1200" dirty="0" smtClean="0"/>
                        <a:t> /2016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Nordkanal</a:t>
                      </a:r>
                      <a:r>
                        <a:rPr lang="pt-BR" dirty="0" smtClean="0"/>
                        <a:t>, ALE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555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 – 200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Judd &amp; Judd (2011)</a:t>
                      </a:r>
                    </a:p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Brescia, 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 –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130</a:t>
                      </a:r>
                      <a:r>
                        <a:rPr lang="pt-BR" baseline="0" dirty="0" smtClean="0"/>
                        <a:t> – 160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Judd &amp; Judd (2011)</a:t>
                      </a:r>
                    </a:p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74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277" y="1910524"/>
            <a:ext cx="4825412" cy="42832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1920" y="4509120"/>
            <a:ext cx="5292080" cy="2326189"/>
          </a:xfrm>
          <a:prstGeom prst="rect">
            <a:avLst/>
          </a:prstGeom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0277" y="930871"/>
            <a:ext cx="89886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rgbClr val="1F497D"/>
                </a:solidFill>
                <a:latin typeface="Arial" panose="020B0604020202020204" pitchFamily="34" charset="0"/>
              </a:rPr>
              <a:t>Sociedade de economia mista responsável pelo sistema de saneamento em Campinas - SP </a:t>
            </a:r>
          </a:p>
        </p:txBody>
      </p:sp>
      <p:pic>
        <p:nvPicPr>
          <p:cNvPr id="12291" name="Picture 5" descr="apresentação slide sanasa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589FFB"/>
              </a:clrFrom>
              <a:clrTo>
                <a:srgbClr val="589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429" y="2103014"/>
            <a:ext cx="4015113" cy="24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942392" y="1814785"/>
            <a:ext cx="2089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000" dirty="0">
                <a:latin typeface="Arial" panose="020B0604020202020204" pitchFamily="34" charset="0"/>
              </a:rPr>
              <a:t>Sede Administrativa</a:t>
            </a:r>
          </a:p>
        </p:txBody>
      </p:sp>
      <p:sp>
        <p:nvSpPr>
          <p:cNvPr id="12293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</a:rPr>
              <a:t>SANASA</a:t>
            </a:r>
          </a:p>
        </p:txBody>
      </p:sp>
      <p:pic>
        <p:nvPicPr>
          <p:cNvPr id="12296" name="Picture 73" descr="eta 3 e 4 B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13081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4" descr="ete anhumas"/>
          <p:cNvPicPr>
            <a:picLocks noChangeArrowheads="1"/>
          </p:cNvPicPr>
          <p:nvPr/>
        </p:nvPicPr>
        <p:blipFill>
          <a:blip r:embed="rId7" cstate="print">
            <a:lum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9075" y="5931890"/>
            <a:ext cx="1270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49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Conclusões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07504" y="836712"/>
            <a:ext cx="892889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-  A utilização de membranas filtrantes proporciona estabilidade na qualidade da água de </a:t>
            </a:r>
            <a:r>
              <a:rPr lang="pt-BR" b="1" dirty="0" err="1" smtClean="0">
                <a:solidFill>
                  <a:srgbClr val="002060"/>
                </a:solidFill>
                <a:latin typeface="Arial" charset="0"/>
              </a:rPr>
              <a:t>reúso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 produzida, contribuindo para a segurança na sua utilização em diversos fins não potáveis.</a:t>
            </a:r>
          </a:p>
          <a:p>
            <a:pPr eaLnBrk="1" hangingPunct="1">
              <a:buFontTx/>
              <a:buChar char="-"/>
            </a:pPr>
            <a:endParaRPr lang="pt-BR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Monitoramento contínuo do sistema e os intertravamentos existentes garantem proteção às membranas e impedem perda de qualidade do tratado.</a:t>
            </a:r>
          </a:p>
          <a:p>
            <a:pPr eaLnBrk="1" hangingPunct="1">
              <a:buFontTx/>
              <a:buChar char="-"/>
            </a:pPr>
            <a:endParaRPr lang="pt-BR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 Equipes de operação e manutenção (principalmente automação) bem treinadas e com capacidade de agir rapidamente devido ao elevado grau de automação do processo.</a:t>
            </a:r>
          </a:p>
          <a:p>
            <a:pPr eaLnBrk="1" hangingPunct="1">
              <a:buFontTx/>
              <a:buChar char="-"/>
            </a:pPr>
            <a:endParaRPr lang="pt-BR" b="1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Picture 3" descr="Y:\Apresentações\ABES 2015\apoio\DSC043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00" t="35535" r="8434" b="19065"/>
          <a:stretch/>
        </p:blipFill>
        <p:spPr bwMode="auto">
          <a:xfrm>
            <a:off x="4644367" y="3645024"/>
            <a:ext cx="3847449" cy="17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Apresentações\ABES 2015\apoio\amostras agua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65" b="27951"/>
          <a:stretch/>
        </p:blipFill>
        <p:spPr bwMode="auto">
          <a:xfrm>
            <a:off x="4644008" y="5382084"/>
            <a:ext cx="3848400" cy="15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Ts4e-1378-marce\d\EPAR 2014\Fotos\EPAR\Parshall saida\outubro2012\DSC01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73" y="3663892"/>
            <a:ext cx="4196889" cy="31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" y="254000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Juliana Pontes M. Andrade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Engenheira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(19)3348.5665 </a:t>
            </a: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tratamento.esgoto1@sanasa.com.br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Tratamento de Esgoto: </a:t>
            </a:r>
            <a:r>
              <a:rPr lang="pt-BR" sz="2400" b="1" dirty="0" err="1" smtClean="0">
                <a:solidFill>
                  <a:schemeClr val="bg1"/>
                </a:solidFill>
                <a:latin typeface="Arial" charset="0"/>
              </a:rPr>
              <a:t>Infra-estrutura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53519" y="1185952"/>
            <a:ext cx="2714625" cy="2205038"/>
            <a:chOff x="142875" y="1000125"/>
            <a:chExt cx="2714625" cy="2205038"/>
          </a:xfrm>
        </p:grpSpPr>
        <p:pic>
          <p:nvPicPr>
            <p:cNvPr id="5" name="Picture 8" descr="ete piçarrao A"/>
            <p:cNvPicPr>
              <a:picLocks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1000125"/>
              <a:ext cx="2714625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79388" y="2928938"/>
              <a:ext cx="2663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/>
                <a:t>ETE </a:t>
              </a:r>
              <a:r>
                <a:rPr lang="pt-BR" altLang="pt-BR" sz="1200" dirty="0" err="1"/>
                <a:t>Piçarrão</a:t>
              </a:r>
              <a:endParaRPr lang="pt-BR" altLang="pt-BR" sz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215063" y="1114515"/>
            <a:ext cx="2714625" cy="2276475"/>
            <a:chOff x="6215063" y="928688"/>
            <a:chExt cx="2714625" cy="2276475"/>
          </a:xfrm>
        </p:grpSpPr>
        <p:pic>
          <p:nvPicPr>
            <p:cNvPr id="4" name="Picture 7" descr="ete anhumas"/>
            <p:cNvPicPr>
              <a:picLocks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928688"/>
              <a:ext cx="2714625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6227763" y="2928938"/>
              <a:ext cx="2576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/>
                <a:t>ETE Anhumas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23528" y="1119947"/>
            <a:ext cx="2571750" cy="2276475"/>
            <a:chOff x="6357938" y="3857625"/>
            <a:chExt cx="2571750" cy="2276475"/>
          </a:xfrm>
        </p:grpSpPr>
        <p:pic>
          <p:nvPicPr>
            <p:cNvPr id="6" name="Picture 9" descr="ete samamabaia"/>
            <p:cNvPicPr>
              <a:picLocks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38" y="3857625"/>
              <a:ext cx="2571750" cy="199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372225" y="5857875"/>
              <a:ext cx="24304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/>
                <a:t>ETE Samambaia</a:t>
              </a:r>
            </a:p>
          </p:txBody>
        </p:sp>
      </p:grpSp>
      <p:pic>
        <p:nvPicPr>
          <p:cNvPr id="12" name="Picture 6" descr="G:\RENATA\1 SANASA\ETEs SANASA\EPAR CAPIVARI II\FOTOS EPAR\Fotos aéreas 18-03-2011\DSC_23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0" b="-99"/>
          <a:stretch/>
        </p:blipFill>
        <p:spPr bwMode="auto">
          <a:xfrm>
            <a:off x="6301259" y="4074656"/>
            <a:ext cx="2578400" cy="198199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28"/>
          <p:cNvSpPr>
            <a:spLocks noChangeArrowheads="1"/>
          </p:cNvSpPr>
          <p:nvPr/>
        </p:nvSpPr>
        <p:spPr bwMode="auto">
          <a:xfrm>
            <a:off x="6337772" y="6074906"/>
            <a:ext cx="266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200" dirty="0"/>
              <a:t>EPAR </a:t>
            </a:r>
            <a:r>
              <a:rPr lang="pt-BR" altLang="pt-BR" sz="1200" dirty="0" smtClean="0"/>
              <a:t>Capivari II</a:t>
            </a:r>
            <a:endParaRPr lang="pt-BR" altLang="pt-BR" sz="12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3132138" y="4118883"/>
            <a:ext cx="2735262" cy="2203450"/>
            <a:chOff x="3132138" y="1000125"/>
            <a:chExt cx="2735262" cy="2203450"/>
          </a:xfrm>
        </p:grpSpPr>
        <p:pic>
          <p:nvPicPr>
            <p:cNvPr id="14" name="Picture 3" descr="ete capivari 1"/>
            <p:cNvPicPr>
              <a:picLocks noChangeAspect="1" noChangeArrowheads="1"/>
            </p:cNvPicPr>
            <p:nvPr/>
          </p:nvPicPr>
          <p:blipFill>
            <a:blip r:embed="rId10" cstate="print">
              <a:lum bright="-20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1000125"/>
              <a:ext cx="2714625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31"/>
            <p:cNvSpPr txBox="1">
              <a:spLocks noChangeArrowheads="1"/>
            </p:cNvSpPr>
            <p:nvPr/>
          </p:nvSpPr>
          <p:spPr bwMode="auto">
            <a:xfrm>
              <a:off x="3132138" y="2928938"/>
              <a:ext cx="2735262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/>
                <a:t>ETE Capivari I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07504" y="4115460"/>
            <a:ext cx="2868612" cy="2274888"/>
            <a:chOff x="3132138" y="3857625"/>
            <a:chExt cx="2868612" cy="2274888"/>
          </a:xfrm>
        </p:grpSpPr>
        <p:pic>
          <p:nvPicPr>
            <p:cNvPr id="16" name="Picture 3" descr="ete barao gerald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3857625"/>
              <a:ext cx="2857500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aixaDeTexto 33"/>
            <p:cNvSpPr txBox="1">
              <a:spLocks noChangeArrowheads="1"/>
            </p:cNvSpPr>
            <p:nvPr/>
          </p:nvSpPr>
          <p:spPr bwMode="auto">
            <a:xfrm>
              <a:off x="3132138" y="5857875"/>
              <a:ext cx="280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/>
                <a:t>ETE Barão Geraldo</a:t>
              </a:r>
            </a:p>
          </p:txBody>
        </p:sp>
      </p:grpSp>
      <p:sp>
        <p:nvSpPr>
          <p:cNvPr id="28" name="Retângulo 28"/>
          <p:cNvSpPr>
            <a:spLocks noChangeArrowheads="1"/>
          </p:cNvSpPr>
          <p:nvPr/>
        </p:nvSpPr>
        <p:spPr bwMode="auto">
          <a:xfrm>
            <a:off x="251966" y="3390990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 smtClean="0"/>
              <a:t>Lodo Ativado Aeração Prolongada</a:t>
            </a:r>
            <a:endParaRPr lang="pt-BR" altLang="pt-BR" sz="1000" dirty="0"/>
          </a:p>
        </p:txBody>
      </p:sp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3204319" y="3398803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 smtClean="0"/>
              <a:t>UASB + Lodo Ativado</a:t>
            </a:r>
            <a:endParaRPr lang="pt-BR" altLang="pt-BR" sz="1000" dirty="0"/>
          </a:p>
        </p:txBody>
      </p:sp>
      <p:sp>
        <p:nvSpPr>
          <p:cNvPr id="30" name="Retângulo 29"/>
          <p:cNvSpPr>
            <a:spLocks noChangeArrowheads="1"/>
          </p:cNvSpPr>
          <p:nvPr/>
        </p:nvSpPr>
        <p:spPr bwMode="auto">
          <a:xfrm>
            <a:off x="6300663" y="3398803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 smtClean="0"/>
              <a:t>UASB + Físico-químico</a:t>
            </a:r>
            <a:endParaRPr lang="pt-BR" altLang="pt-BR" sz="1000" dirty="0"/>
          </a:p>
        </p:txBody>
      </p:sp>
      <p:sp>
        <p:nvSpPr>
          <p:cNvPr id="31" name="Retângulo 30"/>
          <p:cNvSpPr>
            <a:spLocks noChangeArrowheads="1"/>
          </p:cNvSpPr>
          <p:nvPr/>
        </p:nvSpPr>
        <p:spPr bwMode="auto">
          <a:xfrm>
            <a:off x="179512" y="6351131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 smtClean="0"/>
              <a:t>UASB + Filtro Percolador</a:t>
            </a:r>
            <a:endParaRPr lang="pt-BR" altLang="pt-BR" sz="1000" dirty="0"/>
          </a:p>
        </p:txBody>
      </p:sp>
      <p:sp>
        <p:nvSpPr>
          <p:cNvPr id="32" name="Retângulo 31"/>
          <p:cNvSpPr>
            <a:spLocks noChangeArrowheads="1"/>
          </p:cNvSpPr>
          <p:nvPr/>
        </p:nvSpPr>
        <p:spPr bwMode="auto">
          <a:xfrm>
            <a:off x="3204319" y="6351131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 smtClean="0"/>
              <a:t>UASB + IFAS</a:t>
            </a:r>
            <a:endParaRPr lang="pt-BR" altLang="pt-BR" sz="1000" dirty="0"/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6372671" y="6351131"/>
            <a:ext cx="2663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1000" dirty="0" smtClean="0"/>
              <a:t>MBR</a:t>
            </a:r>
            <a:endParaRPr lang="pt-BR" altLang="pt-BR" sz="1000" dirty="0"/>
          </a:p>
        </p:txBody>
      </p:sp>
    </p:spTree>
    <p:extLst>
      <p:ext uri="{BB962C8B-B14F-4D97-AF65-F5344CB8AC3E}">
        <p14:creationId xmlns:p14="http://schemas.microsoft.com/office/powerpoint/2010/main" xmlns="" val="25336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Y:\FOTOS E VÍDEOS\06 AREA EXTERNA\AEREA\EPAR CAPIVARI II - AERE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629" y="-14109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323528" y="5613047"/>
            <a:ext cx="8424936" cy="1200329"/>
            <a:chOff x="755576" y="5613047"/>
            <a:chExt cx="8424936" cy="1200329"/>
          </a:xfrm>
        </p:grpSpPr>
        <p:sp>
          <p:nvSpPr>
            <p:cNvPr id="33" name="CaixaDeTexto 32"/>
            <p:cNvSpPr txBox="1"/>
            <p:nvPr/>
          </p:nvSpPr>
          <p:spPr>
            <a:xfrm>
              <a:off x="755576" y="5613047"/>
              <a:ext cx="8424936" cy="1200329"/>
            </a:xfrm>
            <a:prstGeom prst="rect">
              <a:avLst/>
            </a:prstGeom>
            <a:solidFill>
              <a:srgbClr val="4F6228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</a:rPr>
                <a:t>1 – Tratamento Preliminar		5 – Lançamento do Efluente Tratado</a:t>
              </a:r>
            </a:p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</a:rPr>
                <a:t>2 – Sistema Biológico		6 – Desidratação de lodo</a:t>
              </a:r>
            </a:p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</a:rPr>
                <a:t>3 – Ultrafiltração			7 – Recebimento de efluentes não domésticos</a:t>
              </a:r>
            </a:p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</a:rPr>
                <a:t>4 – Sistema de Reúso</a:t>
              </a:r>
            </a:p>
          </p:txBody>
        </p:sp>
        <p:sp>
          <p:nvSpPr>
            <p:cNvPr id="34" name="Elipse 33"/>
            <p:cNvSpPr/>
            <p:nvPr/>
          </p:nvSpPr>
          <p:spPr>
            <a:xfrm>
              <a:off x="755576" y="5661248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pt-BR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755576" y="5949280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pt-BR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>
              <a:off x="755576" y="6222798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pt-BR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Elipse 36"/>
            <p:cNvSpPr/>
            <p:nvPr/>
          </p:nvSpPr>
          <p:spPr>
            <a:xfrm>
              <a:off x="755576" y="6510830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  <a:endParaRPr lang="pt-BR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Elipse 37"/>
            <p:cNvSpPr/>
            <p:nvPr/>
          </p:nvSpPr>
          <p:spPr>
            <a:xfrm>
              <a:off x="4427984" y="5661248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>
                      <a:lumMod val="95000"/>
                    </a:schemeClr>
                  </a:solidFill>
                </a:rPr>
                <a:t>5</a:t>
              </a:r>
              <a:endParaRPr lang="pt-BR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Elipse 38"/>
            <p:cNvSpPr/>
            <p:nvPr/>
          </p:nvSpPr>
          <p:spPr>
            <a:xfrm>
              <a:off x="4427984" y="5949280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>
                      <a:lumMod val="95000"/>
                    </a:schemeClr>
                  </a:solidFill>
                </a:rPr>
                <a:t>6</a:t>
              </a:r>
              <a:endParaRPr lang="pt-BR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Elipse 39"/>
            <p:cNvSpPr/>
            <p:nvPr/>
          </p:nvSpPr>
          <p:spPr>
            <a:xfrm>
              <a:off x="4427984" y="6222798"/>
              <a:ext cx="360040" cy="28803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>
                      <a:lumMod val="95000"/>
                    </a:schemeClr>
                  </a:solidFill>
                </a:rPr>
                <a:t>7</a:t>
              </a:r>
              <a:endParaRPr lang="pt-BR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6" name="Elipse 25"/>
          <p:cNvSpPr/>
          <p:nvPr/>
        </p:nvSpPr>
        <p:spPr>
          <a:xfrm>
            <a:off x="2267744" y="692696"/>
            <a:ext cx="360040" cy="288032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1</a:t>
            </a:r>
            <a:endParaRPr lang="pt-BR" sz="1400" b="1" dirty="0"/>
          </a:p>
        </p:txBody>
      </p:sp>
      <p:sp>
        <p:nvSpPr>
          <p:cNvPr id="27" name="Elipse 26"/>
          <p:cNvSpPr/>
          <p:nvPr/>
        </p:nvSpPr>
        <p:spPr>
          <a:xfrm>
            <a:off x="4543615" y="2707387"/>
            <a:ext cx="360040" cy="288032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2</a:t>
            </a:r>
            <a:endParaRPr lang="pt-BR" sz="1400" b="1" dirty="0"/>
          </a:p>
        </p:txBody>
      </p:sp>
      <p:sp>
        <p:nvSpPr>
          <p:cNvPr id="28" name="Elipse 27"/>
          <p:cNvSpPr/>
          <p:nvPr/>
        </p:nvSpPr>
        <p:spPr>
          <a:xfrm>
            <a:off x="4522570" y="1428339"/>
            <a:ext cx="360040" cy="288032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3</a:t>
            </a:r>
            <a:endParaRPr lang="pt-BR" sz="1400" b="1" dirty="0"/>
          </a:p>
        </p:txBody>
      </p:sp>
      <p:sp>
        <p:nvSpPr>
          <p:cNvPr id="29" name="Elipse 28"/>
          <p:cNvSpPr/>
          <p:nvPr/>
        </p:nvSpPr>
        <p:spPr>
          <a:xfrm>
            <a:off x="4391980" y="5157192"/>
            <a:ext cx="360040" cy="288032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6</a:t>
            </a:r>
            <a:endParaRPr lang="pt-BR" sz="1400" b="1" dirty="0"/>
          </a:p>
        </p:txBody>
      </p:sp>
      <p:sp>
        <p:nvSpPr>
          <p:cNvPr id="30" name="Elipse 29"/>
          <p:cNvSpPr/>
          <p:nvPr/>
        </p:nvSpPr>
        <p:spPr>
          <a:xfrm>
            <a:off x="6588224" y="4725144"/>
            <a:ext cx="360040" cy="288032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4</a:t>
            </a:r>
            <a:endParaRPr lang="pt-BR" sz="1400" b="1" dirty="0"/>
          </a:p>
        </p:txBody>
      </p:sp>
      <p:sp>
        <p:nvSpPr>
          <p:cNvPr id="31" name="Elipse 30"/>
          <p:cNvSpPr/>
          <p:nvPr/>
        </p:nvSpPr>
        <p:spPr>
          <a:xfrm>
            <a:off x="1043608" y="1008159"/>
            <a:ext cx="360040" cy="288032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7</a:t>
            </a:r>
            <a:endParaRPr lang="pt-BR" sz="1400" b="1" dirty="0"/>
          </a:p>
        </p:txBody>
      </p:sp>
      <p:sp>
        <p:nvSpPr>
          <p:cNvPr id="32" name="Elipse 31"/>
          <p:cNvSpPr/>
          <p:nvPr/>
        </p:nvSpPr>
        <p:spPr>
          <a:xfrm>
            <a:off x="5328084" y="4437112"/>
            <a:ext cx="360040" cy="288032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5</a:t>
            </a:r>
            <a:endParaRPr lang="pt-BR" sz="1400" b="1" dirty="0"/>
          </a:p>
        </p:txBody>
      </p:sp>
      <p:sp>
        <p:nvSpPr>
          <p:cNvPr id="2049" name="CaixaDeTexto 2048"/>
          <p:cNvSpPr txBox="1"/>
          <p:nvPr/>
        </p:nvSpPr>
        <p:spPr>
          <a:xfrm>
            <a:off x="6732240" y="61313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EPAR CAPIVARI II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:\RENATA\1 SANASA\ETEs SANASA\EPAR CAPIVARI II\FOTOS EPAR\Detalhes Preliminar 13-07-11\DSC00014.JPG"/>
          <p:cNvPicPr>
            <a:picLocks noChangeAspect="1" noChangeArrowheads="1"/>
          </p:cNvPicPr>
          <p:nvPr/>
        </p:nvPicPr>
        <p:blipFill rotWithShape="1">
          <a:blip r:embed="rId3" cstate="screen">
            <a:lum bright="-10000" contrast="10000"/>
          </a:blip>
          <a:srcRect l="12131" r="9724"/>
          <a:stretch/>
        </p:blipFill>
        <p:spPr bwMode="auto">
          <a:xfrm>
            <a:off x="251520" y="980729"/>
            <a:ext cx="2923018" cy="338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3" descr="\\Ts4e-1125-jul\c\ARQUIVOS DO PC ETE CAPIVARI\EPAR\Fotos\13.07.2011 Detalhes Preliminar\DSC00018.JPG"/>
          <p:cNvPicPr>
            <a:picLocks noChangeAspect="1" noChangeArrowheads="1"/>
          </p:cNvPicPr>
          <p:nvPr/>
        </p:nvPicPr>
        <p:blipFill rotWithShape="1">
          <a:blip r:embed="rId4" cstate="screen"/>
          <a:srcRect t="8492" b="25460"/>
          <a:stretch/>
        </p:blipFill>
        <p:spPr bwMode="auto">
          <a:xfrm rot="19402009">
            <a:off x="1451020" y="3212976"/>
            <a:ext cx="1697126" cy="95906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12" descr="F:\RENATA\1 SANASA\ETEs SANASA\EPAR CAPIVARI II\FOTOS EPAR\Detalhes Preliminar 13-07-11\DSC00042.JPG"/>
          <p:cNvPicPr>
            <a:picLocks noChangeAspect="1" noChangeArrowheads="1"/>
          </p:cNvPicPr>
          <p:nvPr/>
        </p:nvPicPr>
        <p:blipFill rotWithShape="1">
          <a:blip r:embed="rId5" cstate="screen">
            <a:lum bright="-10000" contrast="10000"/>
          </a:blip>
          <a:srcRect l="2370" r="4170"/>
          <a:stretch/>
        </p:blipFill>
        <p:spPr bwMode="auto">
          <a:xfrm>
            <a:off x="3779912" y="1332136"/>
            <a:ext cx="4393774" cy="236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6" descr="\\Ts4e-1125-jul\c\ARQUIVOS DO PC ETE CAPIVARI\EPAR\Fotos\13.07.2011 Detalhes Preliminar\DSC00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52137">
            <a:off x="6228184" y="2010728"/>
            <a:ext cx="1801812" cy="135096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D:\EPAR\Fotos\EPAR\00 Obra - LOTE1\13-07-2011 Detalhes Preliminar\DSC00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9789" y="4158455"/>
            <a:ext cx="3354019" cy="25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1520" y="980728"/>
            <a:ext cx="4320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F497D"/>
                </a:solidFill>
              </a:rPr>
              <a:t>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46004" y="1331476"/>
            <a:ext cx="4320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F497D"/>
                </a:solidFill>
              </a:rPr>
              <a:t>B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3968" y="4149080"/>
            <a:ext cx="4320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F497D"/>
                </a:solidFill>
              </a:rPr>
              <a:t>C</a:t>
            </a:r>
            <a:endParaRPr lang="pt-BR" dirty="0">
              <a:solidFill>
                <a:srgbClr val="1F497D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4653136"/>
            <a:ext cx="2851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1F497D"/>
                </a:solidFill>
              </a:rPr>
              <a:t>A – Grade corrente (15mm)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B – Peneira rotativa (2mm)</a:t>
            </a:r>
          </a:p>
          <a:p>
            <a:r>
              <a:rPr lang="pt-BR" dirty="0" smtClean="0">
                <a:solidFill>
                  <a:srgbClr val="1F497D"/>
                </a:solidFill>
              </a:rPr>
              <a:t>C – Caixa de areia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Tratamento Preliminar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2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229200"/>
            <a:ext cx="3159894" cy="1296144"/>
          </a:xfrm>
          <a:prstGeom prst="rect">
            <a:avLst/>
          </a:prstGeom>
          <a:solidFill>
            <a:schemeClr val="bg1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72"/>
          <p:cNvGrpSpPr>
            <a:grpSpLocks/>
          </p:cNvGrpSpPr>
          <p:nvPr/>
        </p:nvGrpSpPr>
        <p:grpSpPr bwMode="auto">
          <a:xfrm>
            <a:off x="563657" y="5301210"/>
            <a:ext cx="2987827" cy="1052931"/>
            <a:chOff x="6263624" y="2033280"/>
            <a:chExt cx="2986703" cy="1053447"/>
          </a:xfrm>
          <a:noFill/>
        </p:grpSpPr>
        <p:cxnSp>
          <p:nvCxnSpPr>
            <p:cNvPr id="6" name="AutoShape 29"/>
            <p:cNvCxnSpPr>
              <a:cxnSpLocks noChangeShapeType="1"/>
            </p:cNvCxnSpPr>
            <p:nvPr/>
          </p:nvCxnSpPr>
          <p:spPr bwMode="auto">
            <a:xfrm>
              <a:off x="6263624" y="2851647"/>
              <a:ext cx="551751" cy="641"/>
            </a:xfrm>
            <a:prstGeom prst="straightConnector1">
              <a:avLst/>
            </a:prstGeom>
            <a:grpFill/>
            <a:ln w="28575">
              <a:solidFill>
                <a:srgbClr val="00CCFF"/>
              </a:solidFill>
              <a:prstDash val="dash"/>
              <a:round/>
              <a:headEnd/>
              <a:tailEnd/>
            </a:ln>
            <a:extLst/>
          </p:spPr>
        </p:cxnSp>
        <p:grpSp>
          <p:nvGrpSpPr>
            <p:cNvPr id="7" name="Grupo 71"/>
            <p:cNvGrpSpPr>
              <a:grpSpLocks/>
            </p:cNvGrpSpPr>
            <p:nvPr/>
          </p:nvGrpSpPr>
          <p:grpSpPr bwMode="auto">
            <a:xfrm>
              <a:off x="6280468" y="2033280"/>
              <a:ext cx="2969859" cy="1053447"/>
              <a:chOff x="5793255" y="2257936"/>
              <a:chExt cx="2969859" cy="1053447"/>
            </a:xfrm>
            <a:grpFill/>
          </p:grpSpPr>
          <p:cxnSp>
            <p:nvCxnSpPr>
              <p:cNvPr id="8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5793255" y="2780927"/>
                <a:ext cx="534908" cy="8009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/>
            </p:spPr>
          </p:cxnSp>
          <p:cxnSp>
            <p:nvCxnSpPr>
              <p:cNvPr id="9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5824296" y="2492896"/>
                <a:ext cx="534908" cy="8033"/>
              </a:xfrm>
              <a:prstGeom prst="straightConnector1">
                <a:avLst/>
              </a:prstGeom>
              <a:grpFill/>
              <a:ln w="28575">
                <a:solidFill>
                  <a:srgbClr val="5AFA2E"/>
                </a:solidFill>
                <a:prstDash val="dash"/>
                <a:round/>
                <a:headEnd/>
                <a:tailEnd/>
              </a:ln>
              <a:extLst/>
            </p:spPr>
          </p:cxnSp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6498827" y="2618150"/>
                <a:ext cx="2264287" cy="3148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pt-BR" altLang="pt-BR" b="1" dirty="0" smtClean="0">
                    <a:solidFill>
                      <a:srgbClr val="FF0000"/>
                    </a:solidFill>
                  </a:rPr>
                  <a:t>FLUXO </a:t>
                </a:r>
                <a:r>
                  <a:rPr lang="pt-BR" altLang="pt-BR" b="1" dirty="0">
                    <a:solidFill>
                      <a:srgbClr val="FF0000"/>
                    </a:solidFill>
                  </a:rPr>
                  <a:t>DO EFLUENTE</a:t>
                </a:r>
                <a:endParaRPr lang="pt-BR" altLang="pt-BR" b="1" dirty="0"/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6498827" y="2257936"/>
                <a:ext cx="2264286" cy="42397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pt-BR" altLang="pt-BR" b="1" dirty="0" smtClean="0">
                    <a:solidFill>
                      <a:srgbClr val="5AFA2E"/>
                    </a:solidFill>
                  </a:rPr>
                  <a:t>RETORNO </a:t>
                </a:r>
                <a:r>
                  <a:rPr lang="pt-BR" altLang="pt-BR" b="1" dirty="0">
                    <a:solidFill>
                      <a:srgbClr val="5AFA2E"/>
                    </a:solidFill>
                  </a:rPr>
                  <a:t>DE LODO</a:t>
                </a:r>
              </a:p>
            </p:txBody>
          </p:sp>
          <p:sp>
            <p:nvSpPr>
              <p:cNvPr id="12" name="Text Box 28"/>
              <p:cNvSpPr txBox="1">
                <a:spLocks noChangeArrowheads="1"/>
              </p:cNvSpPr>
              <p:nvPr/>
            </p:nvSpPr>
            <p:spPr bwMode="auto">
              <a:xfrm>
                <a:off x="6498827" y="2906322"/>
                <a:ext cx="2264286" cy="4050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pt-BR" altLang="pt-BR" b="1" dirty="0" smtClean="0">
                    <a:solidFill>
                      <a:srgbClr val="00CCFF"/>
                    </a:solidFill>
                  </a:rPr>
                  <a:t>PERMEADO</a:t>
                </a:r>
                <a:endParaRPr lang="pt-BR" altLang="pt-BR" b="1" dirty="0">
                  <a:solidFill>
                    <a:srgbClr val="00CCFF"/>
                  </a:solidFill>
                </a:endParaRPr>
              </a:p>
            </p:txBody>
          </p:sp>
        </p:grpSp>
      </p:grpSp>
      <p:grpSp>
        <p:nvGrpSpPr>
          <p:cNvPr id="13" name="Grupo 96"/>
          <p:cNvGrpSpPr>
            <a:grpSpLocks/>
          </p:cNvGrpSpPr>
          <p:nvPr/>
        </p:nvGrpSpPr>
        <p:grpSpPr bwMode="auto">
          <a:xfrm>
            <a:off x="296863" y="1216025"/>
            <a:ext cx="8442325" cy="3787775"/>
            <a:chOff x="701570" y="2933945"/>
            <a:chExt cx="8442430" cy="3788936"/>
          </a:xfrm>
        </p:grpSpPr>
        <p:grpSp>
          <p:nvGrpSpPr>
            <p:cNvPr id="14" name="Grupo 92"/>
            <p:cNvGrpSpPr>
              <a:grpSpLocks/>
            </p:cNvGrpSpPr>
            <p:nvPr/>
          </p:nvGrpSpPr>
          <p:grpSpPr bwMode="auto">
            <a:xfrm>
              <a:off x="701570" y="2933945"/>
              <a:ext cx="8442430" cy="3788936"/>
              <a:chOff x="-189953" y="3654025"/>
              <a:chExt cx="8442430" cy="3788936"/>
            </a:xfrm>
          </p:grpSpPr>
          <p:grpSp>
            <p:nvGrpSpPr>
              <p:cNvPr id="19" name="Grupo 91"/>
              <p:cNvGrpSpPr>
                <a:grpSpLocks/>
              </p:cNvGrpSpPr>
              <p:nvPr/>
            </p:nvGrpSpPr>
            <p:grpSpPr bwMode="auto">
              <a:xfrm>
                <a:off x="-189953" y="3654025"/>
                <a:ext cx="8442430" cy="3788936"/>
                <a:chOff x="-3475318" y="2798930"/>
                <a:chExt cx="8442430" cy="3788936"/>
              </a:xfrm>
            </p:grpSpPr>
            <p:grpSp>
              <p:nvGrpSpPr>
                <p:cNvPr id="21" name="Grupo 89"/>
                <p:cNvGrpSpPr>
                  <a:grpSpLocks/>
                </p:cNvGrpSpPr>
                <p:nvPr/>
              </p:nvGrpSpPr>
              <p:grpSpPr bwMode="auto">
                <a:xfrm>
                  <a:off x="-3475318" y="2798930"/>
                  <a:ext cx="8442430" cy="3788936"/>
                  <a:chOff x="-2035158" y="2573905"/>
                  <a:chExt cx="8442430" cy="3788936"/>
                </a:xfrm>
              </p:grpSpPr>
              <p:grpSp>
                <p:nvGrpSpPr>
                  <p:cNvPr id="25" name="Grupo 85"/>
                  <p:cNvGrpSpPr>
                    <a:grpSpLocks/>
                  </p:cNvGrpSpPr>
                  <p:nvPr/>
                </p:nvGrpSpPr>
                <p:grpSpPr bwMode="auto">
                  <a:xfrm>
                    <a:off x="-2035158" y="2573905"/>
                    <a:ext cx="8316035" cy="3788936"/>
                    <a:chOff x="-2035158" y="2573905"/>
                    <a:chExt cx="8316035" cy="3788936"/>
                  </a:xfrm>
                </p:grpSpPr>
                <p:grpSp>
                  <p:nvGrpSpPr>
                    <p:cNvPr id="32" name="Grupo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035158" y="2573905"/>
                      <a:ext cx="8316035" cy="3788936"/>
                      <a:chOff x="530127" y="1853825"/>
                      <a:chExt cx="8316035" cy="3788936"/>
                    </a:xfrm>
                  </p:grpSpPr>
                  <p:grpSp>
                    <p:nvGrpSpPr>
                      <p:cNvPr id="34" name="Grupo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0127" y="1853825"/>
                        <a:ext cx="8316035" cy="3788936"/>
                        <a:chOff x="-299089" y="3122824"/>
                        <a:chExt cx="8001000" cy="2500314"/>
                      </a:xfrm>
                    </p:grpSpPr>
                    <p:pic>
                      <p:nvPicPr>
                        <p:cNvPr id="37" name="Picture 2" descr="E:\RENATA\1 SANASA\ETEs SANASA\Fotos Aerêas Rogério Capela\ETE_3\230412_ETE_3_Foto Rogerio Capela_165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xmlns="" val="0"/>
                            </a:ext>
                          </a:extLst>
                        </a:blip>
                        <a:srcRect l="10156" t="14713" r="2344" b="44118"/>
                        <a:stretch>
                          <a:fillRect/>
                        </a:stretch>
                      </p:blipFill>
                      <p:spPr bwMode="auto">
                        <a:xfrm>
                          <a:off x="-299089" y="3122824"/>
                          <a:ext cx="8001000" cy="2500314"/>
                        </a:xfrm>
                        <a:prstGeom prst="rect">
                          <a:avLst/>
                        </a:prstGeom>
                        <a:noFill/>
                        <a:ln w="222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38" name="AutoShape 2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451570" y="4073182"/>
                          <a:ext cx="368300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39" name="Arc 14"/>
                        <p:cNvSpPr>
                          <a:spLocks/>
                        </p:cNvSpPr>
                        <p:nvPr/>
                      </p:nvSpPr>
                      <p:spPr bwMode="auto">
                        <a:xfrm rot="8232477" flipH="1" flipV="1">
                          <a:off x="4680732" y="4323530"/>
                          <a:ext cx="285971" cy="18158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147483647 w 21600"/>
                            <a:gd name="T3" fmla="*/ 2147483647 h 21600"/>
                            <a:gd name="T4" fmla="*/ 0 w 21600"/>
                            <a:gd name="T5" fmla="*/ 2147483647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22225">
                          <a:solidFill>
                            <a:srgbClr val="FF0000"/>
                          </a:solidFill>
                          <a:prstDash val="dash"/>
                          <a:round/>
                          <a:headEnd type="triangle" w="med" len="med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0" name="Text Box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1662" y="3360412"/>
                          <a:ext cx="1544742" cy="503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9pPr>
                        </a:lstStyle>
                        <a:p>
                          <a:pPr algn="ctr" eaLnBrk="1" hangingPunct="1"/>
                          <a:r>
                            <a:rPr lang="pt-BR" altLang="pt-BR" b="1">
                              <a:solidFill>
                                <a:srgbClr val="FFFF00"/>
                              </a:solidFill>
                            </a:rPr>
                            <a:t>TANQUE DE AERAÇÃO</a:t>
                          </a:r>
                        </a:p>
                      </p:txBody>
                    </p:sp>
                    <p:sp>
                      <p:nvSpPr>
                        <p:cNvPr id="41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460" y="5023540"/>
                          <a:ext cx="2659909" cy="386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9pPr>
                        </a:lstStyle>
                        <a:p>
                          <a:pPr algn="ctr" eaLnBrk="1" hangingPunct="1"/>
                          <a:r>
                            <a:rPr lang="pt-BR" altLang="pt-BR" sz="1600" b="1">
                              <a:solidFill>
                                <a:srgbClr val="FFFF00"/>
                              </a:solidFill>
                            </a:rPr>
                            <a:t>TANQUES ANAERÓBIO E ANÓXICO </a:t>
                          </a:r>
                        </a:p>
                      </p:txBody>
                    </p:sp>
                    <p:cxnSp>
                      <p:nvCxnSpPr>
                        <p:cNvPr id="42" name="AutoShape 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542268" y="3627701"/>
                          <a:ext cx="0" cy="831564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3" name="AutoShape 2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451570" y="3894990"/>
                          <a:ext cx="368331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4" name="AutoShape 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235069" y="4162278"/>
                          <a:ext cx="1" cy="270032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45" name="AutoShape 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5278369" y="4429567"/>
                          <a:ext cx="589011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prstDash val="lg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46" name="Arc 12"/>
                        <p:cNvSpPr>
                          <a:spLocks/>
                        </p:cNvSpPr>
                        <p:nvPr/>
                      </p:nvSpPr>
                      <p:spPr bwMode="auto">
                        <a:xfrm rot="-2558205" flipH="1" flipV="1">
                          <a:off x="2374084" y="4510741"/>
                          <a:ext cx="374811" cy="269267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147483647 w 21600"/>
                            <a:gd name="T3" fmla="*/ 2147483647 h 21600"/>
                            <a:gd name="T4" fmla="*/ 0 w 21600"/>
                            <a:gd name="T5" fmla="*/ 2147483647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22225">
                          <a:solidFill>
                            <a:srgbClr val="FF0000"/>
                          </a:solidFill>
                          <a:prstDash val="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7" name="Arc 13"/>
                        <p:cNvSpPr>
                          <a:spLocks/>
                        </p:cNvSpPr>
                        <p:nvPr/>
                      </p:nvSpPr>
                      <p:spPr bwMode="auto">
                        <a:xfrm rot="2703745" flipH="1" flipV="1">
                          <a:off x="583494" y="4066916"/>
                          <a:ext cx="210321" cy="428314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2147483647 w 21600"/>
                            <a:gd name="T3" fmla="*/ 2147483647 h 21600"/>
                            <a:gd name="T4" fmla="*/ 0 w 21600"/>
                            <a:gd name="T5" fmla="*/ 2147483647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22225">
                          <a:solidFill>
                            <a:srgbClr val="FF0000"/>
                          </a:solidFill>
                          <a:prstDash val="dash"/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48" name="CaixaDeTexto 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6167" y="3211918"/>
                          <a:ext cx="960592" cy="426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pitchFamily="34" charset="0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pt-BR" altLang="pt-BR" b="1">
                              <a:solidFill>
                                <a:srgbClr val="FF0000"/>
                              </a:solidFill>
                            </a:rPr>
                            <a:t>ESGOTOBRUTO</a:t>
                          </a:r>
                        </a:p>
                      </p:txBody>
                    </p:sp>
                  </p:grpSp>
                  <p:cxnSp>
                    <p:nvCxnSpPr>
                      <p:cNvPr id="35" name="AutoShape 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687235" y="2978950"/>
                        <a:ext cx="285223" cy="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AFA2E"/>
                        </a:solidFill>
                        <a:prstDash val="dash"/>
                        <a:round/>
                        <a:headEnd type="triangle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6" name="AutoShape 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6687237" y="2978951"/>
                        <a:ext cx="53319" cy="63834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AFA2E"/>
                        </a:solidFill>
                        <a:prstDash val="dash"/>
                        <a:round/>
                        <a:headEnd type="triangle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33" name="AutoShape 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166955" y="3969060"/>
                      <a:ext cx="295300" cy="0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AFA2E"/>
                      </a:solidFill>
                      <a:prstDash val="dash"/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6" name="Grupo 88"/>
                  <p:cNvGrpSpPr>
                    <a:grpSpLocks/>
                  </p:cNvGrpSpPr>
                  <p:nvPr/>
                </p:nvGrpSpPr>
                <p:grpSpPr bwMode="auto">
                  <a:xfrm>
                    <a:off x="3626895" y="2753925"/>
                    <a:ext cx="2780377" cy="1620180"/>
                    <a:chOff x="3626895" y="2753925"/>
                    <a:chExt cx="2780377" cy="1620180"/>
                  </a:xfrm>
                </p:grpSpPr>
                <p:grpSp>
                  <p:nvGrpSpPr>
                    <p:cNvPr id="27" name="Grupo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6895" y="2753925"/>
                      <a:ext cx="2780377" cy="1260140"/>
                      <a:chOff x="5877145" y="1898830"/>
                      <a:chExt cx="2780377" cy="1260140"/>
                    </a:xfrm>
                  </p:grpSpPr>
                  <p:sp>
                    <p:nvSpPr>
                      <p:cNvPr id="29" name="Retângulo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77145" y="1898830"/>
                        <a:ext cx="2780377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pitchFamily="34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pt-BR" altLang="pt-BR" b="1">
                            <a:solidFill>
                              <a:srgbClr val="FFFF00"/>
                            </a:solidFill>
                          </a:rPr>
                          <a:t>TANQUES DE MEMBRANAS</a:t>
                        </a:r>
                      </a:p>
                    </p:txBody>
                  </p:sp>
                  <p:cxnSp>
                    <p:nvCxnSpPr>
                      <p:cNvPr id="30" name="AutoShape 1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7407316" y="2213865"/>
                        <a:ext cx="720079" cy="63007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1" name="AutoShape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7452321" y="2213865"/>
                        <a:ext cx="675074" cy="945105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FFFF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28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202070" y="3068960"/>
                      <a:ext cx="675075" cy="1305145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FFFF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</p:grpSp>
            <p:cxnSp>
              <p:nvCxnSpPr>
                <p:cNvPr id="22" name="Conector de seta reta 4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-1503675" y="4914165"/>
                  <a:ext cx="45005" cy="765084"/>
                </a:xfrm>
                <a:prstGeom prst="straightConnector1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3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06715" y="5094185"/>
                  <a:ext cx="270030" cy="765085"/>
                </a:xfrm>
                <a:prstGeom prst="straightConnector1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6515" y="5949280"/>
                  <a:ext cx="3167278" cy="285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b="1">
                      <a:solidFill>
                        <a:srgbClr val="0000CC"/>
                      </a:solidFill>
                    </a:rPr>
                    <a:t>   </a:t>
                  </a:r>
                  <a:r>
                    <a:rPr lang="pt-BR" altLang="pt-BR" b="1">
                      <a:solidFill>
                        <a:srgbClr val="FFFF00"/>
                      </a:solidFill>
                    </a:rPr>
                    <a:t>TANQUE DE DESOXIGENAÇÃO</a:t>
                  </a:r>
                  <a:r>
                    <a:rPr lang="pt-BR" altLang="pt-BR" b="1">
                      <a:solidFill>
                        <a:srgbClr val="0000CC"/>
                      </a:solidFill>
                    </a:rPr>
                    <a:t>    </a:t>
                  </a:r>
                </a:p>
              </p:txBody>
            </p:sp>
          </p:grpSp>
          <p:cxnSp>
            <p:nvCxnSpPr>
              <p:cNvPr id="20" name="Conector de seta reta 49"/>
              <p:cNvCxnSpPr>
                <a:cxnSpLocks noChangeShapeType="1"/>
              </p:cNvCxnSpPr>
              <p:nvPr/>
            </p:nvCxnSpPr>
            <p:spPr bwMode="auto">
              <a:xfrm flipV="1">
                <a:off x="2636785" y="5859270"/>
                <a:ext cx="1440160" cy="675076"/>
              </a:xfrm>
              <a:prstGeom prst="straightConnector1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5" name="Grupo 95"/>
            <p:cNvGrpSpPr>
              <a:grpSpLocks/>
            </p:cNvGrpSpPr>
            <p:nvPr/>
          </p:nvGrpSpPr>
          <p:grpSpPr bwMode="auto">
            <a:xfrm>
              <a:off x="8037385" y="3969060"/>
              <a:ext cx="494815" cy="792057"/>
              <a:chOff x="8127458" y="1223755"/>
              <a:chExt cx="494815" cy="792057"/>
            </a:xfrm>
          </p:grpSpPr>
          <p:cxnSp>
            <p:nvCxnSpPr>
              <p:cNvPr id="16" name="AutoShape 24"/>
              <p:cNvCxnSpPr>
                <a:cxnSpLocks noChangeShapeType="1"/>
              </p:cNvCxnSpPr>
              <p:nvPr/>
            </p:nvCxnSpPr>
            <p:spPr bwMode="auto">
              <a:xfrm>
                <a:off x="8127458" y="1583781"/>
                <a:ext cx="449808" cy="8174"/>
              </a:xfrm>
              <a:prstGeom prst="straightConnector1">
                <a:avLst/>
              </a:prstGeom>
              <a:noFill/>
              <a:ln w="31750">
                <a:solidFill>
                  <a:srgbClr val="00CCFF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8127458" y="1997124"/>
                <a:ext cx="494815" cy="18688"/>
              </a:xfrm>
              <a:prstGeom prst="straightConnector1">
                <a:avLst/>
              </a:prstGeom>
              <a:noFill/>
              <a:ln w="31750">
                <a:solidFill>
                  <a:srgbClr val="00CCFF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" name="AutoShape 26"/>
              <p:cNvCxnSpPr>
                <a:cxnSpLocks noChangeShapeType="1"/>
              </p:cNvCxnSpPr>
              <p:nvPr/>
            </p:nvCxnSpPr>
            <p:spPr bwMode="auto">
              <a:xfrm>
                <a:off x="8127458" y="1223755"/>
                <a:ext cx="449808" cy="8049"/>
              </a:xfrm>
              <a:prstGeom prst="straightConnector1">
                <a:avLst/>
              </a:prstGeom>
              <a:noFill/>
              <a:ln w="31750">
                <a:solidFill>
                  <a:srgbClr val="00CCFF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6507163" y="3024188"/>
            <a:ext cx="295275" cy="0"/>
          </a:xfrm>
          <a:prstGeom prst="straightConnector1">
            <a:avLst/>
          </a:prstGeom>
          <a:noFill/>
          <a:ln w="22225">
            <a:solidFill>
              <a:srgbClr val="5AFA2E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" name="Conector de seta reta 56"/>
          <p:cNvCxnSpPr>
            <a:cxnSpLocks noChangeShapeType="1"/>
          </p:cNvCxnSpPr>
          <p:nvPr/>
        </p:nvCxnSpPr>
        <p:spPr bwMode="auto">
          <a:xfrm>
            <a:off x="2997200" y="2079625"/>
            <a:ext cx="630238" cy="539750"/>
          </a:xfrm>
          <a:prstGeom prst="straightConnector1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CaixaDeTexto 50"/>
          <p:cNvSpPr txBox="1"/>
          <p:nvPr/>
        </p:nvSpPr>
        <p:spPr>
          <a:xfrm>
            <a:off x="5127700" y="5487613"/>
            <a:ext cx="340474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 módulos em </a:t>
            </a:r>
            <a:r>
              <a:rPr lang="pt-BR" dirty="0" smtClean="0">
                <a:solidFill>
                  <a:schemeClr val="bg1"/>
                </a:solidFill>
              </a:rPr>
              <a:t>operação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Capacidade da planta: </a:t>
            </a:r>
            <a:r>
              <a:rPr lang="pt-BR" dirty="0" smtClean="0">
                <a:solidFill>
                  <a:schemeClr val="bg1"/>
                </a:solidFill>
              </a:rPr>
              <a:t>365L/s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5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MBR – Biorreator com Membranas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2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chemeClr val="bg1"/>
                </a:solidFill>
                <a:latin typeface="Arial" charset="0"/>
              </a:rPr>
              <a:t>Título (arial negrito)</a:t>
            </a:r>
          </a:p>
        </p:txBody>
      </p:sp>
      <p:pic>
        <p:nvPicPr>
          <p:cNvPr id="4098" name="Picture 2" descr="Y:\Apresentações\ABES 2015\apoio\Marcos Lodi - DJI00063 c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98" y="-5418"/>
            <a:ext cx="9168384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050" y="169863"/>
            <a:ext cx="874643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BR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Biorreator</a:t>
            </a:r>
            <a:r>
              <a:rPr lang="en-US" altLang="pt-B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altLang="pt-BR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Trens</a:t>
            </a:r>
            <a:r>
              <a:rPr lang="en-US" altLang="pt-B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pt-BR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membranas</a:t>
            </a:r>
            <a:endParaRPr lang="en-US" alt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7460925"/>
              </p:ext>
            </p:extLst>
          </p:nvPr>
        </p:nvGraphicFramePr>
        <p:xfrm>
          <a:off x="218628" y="836712"/>
          <a:ext cx="6729636" cy="1619250"/>
        </p:xfrm>
        <a:graphic>
          <a:graphicData uri="http://schemas.openxmlformats.org/drawingml/2006/table">
            <a:tbl>
              <a:tblPr/>
              <a:tblGrid>
                <a:gridCol w="3273252"/>
                <a:gridCol w="3456384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Bombas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transferência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x 800 a 1300 m³/h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Misturadores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nas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zonas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não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aeradas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 (2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DesOx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4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Anaeróbia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4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Anóxica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Soprador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processo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x 238 m³/min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Sopradores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membranas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x 80 m³/min</a:t>
                      </a:r>
                    </a:p>
                  </a:txBody>
                  <a:tcPr marL="68567" marR="6856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Bombas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lóbulos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x 515 m³/h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25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35496" y="980728"/>
            <a:ext cx="6317466" cy="5182205"/>
            <a:chOff x="250825" y="693207"/>
            <a:chExt cx="6317466" cy="5182205"/>
          </a:xfrm>
        </p:grpSpPr>
        <p:pic>
          <p:nvPicPr>
            <p:cNvPr id="6" name="Picture 4" descr="Membrana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56" t="1051" r="49551" b="59743"/>
            <a:stretch>
              <a:fillRect/>
            </a:stretch>
          </p:blipFill>
          <p:spPr bwMode="auto">
            <a:xfrm>
              <a:off x="977918" y="1090953"/>
              <a:ext cx="4894263" cy="3881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50825" y="693207"/>
              <a:ext cx="6317466" cy="5182205"/>
              <a:chOff x="447" y="220"/>
              <a:chExt cx="4978" cy="4052"/>
            </a:xfrm>
          </p:grpSpPr>
          <p:sp>
            <p:nvSpPr>
              <p:cNvPr id="21511" name="Text Box 10"/>
              <p:cNvSpPr txBox="1">
                <a:spLocks noChangeArrowheads="1"/>
              </p:cNvSpPr>
              <p:nvPr/>
            </p:nvSpPr>
            <p:spPr bwMode="auto">
              <a:xfrm>
                <a:off x="561" y="3767"/>
                <a:ext cx="1409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dirty="0">
                    <a:solidFill>
                      <a:srgbClr val="003399"/>
                    </a:solidFill>
                  </a:rPr>
                  <a:t>Esgoto/lodo  em aeração </a:t>
                </a:r>
              </a:p>
            </p:txBody>
          </p:sp>
          <p:sp>
            <p:nvSpPr>
              <p:cNvPr id="21512" name="Text Box 6"/>
              <p:cNvSpPr txBox="1">
                <a:spLocks noChangeArrowheads="1"/>
              </p:cNvSpPr>
              <p:nvPr/>
            </p:nvSpPr>
            <p:spPr bwMode="auto">
              <a:xfrm>
                <a:off x="907" y="609"/>
                <a:ext cx="59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rgbClr val="FF0000"/>
                    </a:solidFill>
                  </a:rPr>
                  <a:t>AR</a:t>
                </a:r>
              </a:p>
            </p:txBody>
          </p:sp>
          <p:sp>
            <p:nvSpPr>
              <p:cNvPr id="21513" name="Text Box 7"/>
              <p:cNvSpPr txBox="1">
                <a:spLocks noChangeArrowheads="1"/>
              </p:cNvSpPr>
              <p:nvPr/>
            </p:nvSpPr>
            <p:spPr bwMode="auto">
              <a:xfrm>
                <a:off x="447" y="1460"/>
                <a:ext cx="114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rgbClr val="003399"/>
                    </a:solidFill>
                  </a:rPr>
                  <a:t>PERMEADO</a:t>
                </a:r>
              </a:p>
            </p:txBody>
          </p:sp>
          <p:sp>
            <p:nvSpPr>
              <p:cNvPr id="21514" name="Text Box 8"/>
              <p:cNvSpPr txBox="1">
                <a:spLocks noChangeArrowheads="1"/>
              </p:cNvSpPr>
              <p:nvPr/>
            </p:nvSpPr>
            <p:spPr bwMode="auto">
              <a:xfrm>
                <a:off x="3398" y="220"/>
                <a:ext cx="20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dirty="0">
                    <a:solidFill>
                      <a:srgbClr val="003399"/>
                    </a:solidFill>
                  </a:rPr>
                  <a:t>Fibra da Membrana Filtrante</a:t>
                </a:r>
              </a:p>
            </p:txBody>
          </p:sp>
          <p:sp>
            <p:nvSpPr>
              <p:cNvPr id="21517" name="Line 12"/>
              <p:cNvSpPr>
                <a:spLocks noChangeShapeType="1"/>
              </p:cNvSpPr>
              <p:nvPr/>
            </p:nvSpPr>
            <p:spPr bwMode="auto">
              <a:xfrm flipV="1">
                <a:off x="1355" y="3091"/>
                <a:ext cx="624" cy="676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8" name="Text Box 13"/>
              <p:cNvSpPr txBox="1">
                <a:spLocks noChangeArrowheads="1"/>
              </p:cNvSpPr>
              <p:nvPr/>
            </p:nvSpPr>
            <p:spPr bwMode="auto">
              <a:xfrm>
                <a:off x="2143" y="3065"/>
                <a:ext cx="1174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rgbClr val="FFFFFF"/>
                    </a:solidFill>
                  </a:rPr>
                  <a:t>AERAÇÃO</a:t>
                </a:r>
              </a:p>
            </p:txBody>
          </p:sp>
        </p:grp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</a:rPr>
              <a:t>Princípio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</a:rPr>
              <a:t> das M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</a:rPr>
              <a:t>embranas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</a:rPr>
              <a:t>Filtrantes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</a:rPr>
              <a:t>Submersas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Arial" pitchFamily="34" charset="0"/>
              </a:rPr>
            </a:br>
            <a:endParaRPr lang="en-US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074" name="Picture 2" descr="Y:\APRESENTAÇÕES\SANASA\ASSEMAE 2017\apoio\tamanho particul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847147" cy="31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0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400" b="1" dirty="0" smtClean="0">
                <a:solidFill>
                  <a:srgbClr val="FFFFFF"/>
                </a:solidFill>
                <a:latin typeface="Arial" pitchFamily="34" charset="0"/>
              </a:rPr>
              <a:t>Membranas: Terminologia</a:t>
            </a:r>
            <a:endParaRPr lang="pt-BR" altLang="pt-BR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2" name="Picture 2" descr="G:\BACK-UP EPAR\EPAR\Fotos\EPAR\Membranas\TM1\Inspeção Tqs Membranas 01-03-12\2_03_12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9" r="9424" b="9149"/>
          <a:stretch/>
        </p:blipFill>
        <p:spPr bwMode="auto">
          <a:xfrm>
            <a:off x="5695651" y="3933376"/>
            <a:ext cx="343825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Picture 5" descr="F:\RENATA\1 SANASA\ETEs SANASA\EPAR CAPIVARI II\FOTOS EPAR\EPAR 08-04-2011\IMG_0024.JPG"/>
          <p:cNvPicPr>
            <a:picLocks noChangeAspect="1" noChangeArrowheads="1"/>
          </p:cNvPicPr>
          <p:nvPr/>
        </p:nvPicPr>
        <p:blipFill rotWithShape="1">
          <a:blip r:embed="rId4" cstate="print">
            <a:lum bright="10000" contrast="10000"/>
          </a:blip>
          <a:srcRect l="1694" t="13765" r="11373"/>
          <a:stretch/>
        </p:blipFill>
        <p:spPr>
          <a:xfrm>
            <a:off x="3305448" y="3937692"/>
            <a:ext cx="23495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" descr="F:\DCIM\101MSDCF\DSC009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70" t="29170" r="8218"/>
          <a:stretch/>
        </p:blipFill>
        <p:spPr bwMode="auto">
          <a:xfrm>
            <a:off x="1446484" y="3945756"/>
            <a:ext cx="178695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\\Ts4e-1125-jul\d\EPAR\Apresentações\Renato TS\Piracicaba MAI2013\Membrana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41277" t="6119" r="25355"/>
          <a:stretch/>
        </p:blipFill>
        <p:spPr bwMode="auto">
          <a:xfrm>
            <a:off x="18604" y="3946076"/>
            <a:ext cx="136376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881" b="100000" l="818" r="100000">
                        <a14:foregroundMark x1="25701" y1="18495" x2="25117" y2="74608"/>
                        <a14:foregroundMark x1="5958" y1="15361" x2="5958" y2="80878"/>
                        <a14:foregroundMark x1="4673" y1="27273" x2="4439" y2="55799"/>
                        <a14:foregroundMark x1="7009" y1="25705" x2="8294" y2="39185"/>
                        <a14:foregroundMark x1="10514" y1="44201" x2="22079" y2="43887"/>
                        <a14:foregroundMark x1="1636" y1="66458" x2="4673" y2="66771"/>
                        <a14:foregroundMark x1="2687" y1="73668" x2="4907" y2="73668"/>
                        <a14:foregroundMark x1="1402" y1="59561" x2="2220" y2="59875"/>
                        <a14:backgroundMark x1="1752" y1="59875" x2="1752" y2="59875"/>
                        <a14:backgroundMark x1="1636" y1="56740" x2="2453" y2="60188"/>
                        <a14:backgroundMark x1="1402" y1="61442" x2="2103" y2="56740"/>
                        <a14:backgroundMark x1="55257" y1="15987" x2="55724" y2="39498"/>
                        <a14:backgroundMark x1="27453" y1="38871" x2="27570" y2="47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87"/>
          <a:stretch/>
        </p:blipFill>
        <p:spPr bwMode="auto">
          <a:xfrm>
            <a:off x="701603" y="980728"/>
            <a:ext cx="737047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9512" y="3355454"/>
            <a:ext cx="8856984" cy="58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Membrana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Módulo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		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Cassete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			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Trem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processo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Fibra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7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913</Words>
  <Application>Microsoft Office PowerPoint</Application>
  <PresentationFormat>Apresentação na tela (4:3)</PresentationFormat>
  <Paragraphs>238</Paragraphs>
  <Slides>21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1_Personalizar design</vt:lpstr>
      <vt:lpstr>Personalizar design</vt:lpstr>
      <vt:lpstr>2_Personalizar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Juli</cp:lastModifiedBy>
  <cp:revision>58</cp:revision>
  <cp:lastPrinted>2013-03-06T14:17:17Z</cp:lastPrinted>
  <dcterms:created xsi:type="dcterms:W3CDTF">2013-01-21T13:05:03Z</dcterms:created>
  <dcterms:modified xsi:type="dcterms:W3CDTF">2017-06-22T12:02:27Z</dcterms:modified>
</cp:coreProperties>
</file>