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4"/>
  </p:notesMasterIdLst>
  <p:handoutMasterIdLst>
    <p:handoutMasterId r:id="rId25"/>
  </p:handoutMasterIdLst>
  <p:sldIdLst>
    <p:sldId id="686" r:id="rId2"/>
    <p:sldId id="806" r:id="rId3"/>
    <p:sldId id="828" r:id="rId4"/>
    <p:sldId id="829" r:id="rId5"/>
    <p:sldId id="827" r:id="rId6"/>
    <p:sldId id="830" r:id="rId7"/>
    <p:sldId id="831" r:id="rId8"/>
    <p:sldId id="832" r:id="rId9"/>
    <p:sldId id="833" r:id="rId10"/>
    <p:sldId id="835" r:id="rId11"/>
    <p:sldId id="836" r:id="rId12"/>
    <p:sldId id="837" r:id="rId13"/>
    <p:sldId id="838" r:id="rId14"/>
    <p:sldId id="839" r:id="rId15"/>
    <p:sldId id="813" r:id="rId16"/>
    <p:sldId id="842" r:id="rId17"/>
    <p:sldId id="843" r:id="rId18"/>
    <p:sldId id="819" r:id="rId19"/>
    <p:sldId id="820" r:id="rId20"/>
    <p:sldId id="821" r:id="rId21"/>
    <p:sldId id="822" r:id="rId22"/>
    <p:sldId id="844" r:id="rId23"/>
  </p:sldIdLst>
  <p:sldSz cx="9144000" cy="6858000" type="screen4x3"/>
  <p:notesSz cx="6877050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FFFF66"/>
    <a:srgbClr val="C0504D"/>
    <a:srgbClr val="99CCFF"/>
    <a:srgbClr val="99FFCC"/>
    <a:srgbClr val="00FF99"/>
    <a:srgbClr val="E10D2B"/>
    <a:srgbClr val="FFCC66"/>
    <a:srgbClr val="F2F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493" autoAdjust="0"/>
  </p:normalViewPr>
  <p:slideViewPr>
    <p:cSldViewPr>
      <p:cViewPr>
        <p:scale>
          <a:sx n="70" d="100"/>
          <a:sy n="70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70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6" y="4751069"/>
            <a:ext cx="5502282" cy="4501517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6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ACE43-B5A3-4624-8A5F-DA666353536F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BE8C2-4BB6-4EDE-9D69-B0986C284ED1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62D3E-E893-4CFA-A0FF-14E5A0E52D36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9D3DC-FAC9-4EFD-8199-EAA9A763F204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D3678-AC2F-46F4-9E85-4A397BF8291E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DFB21-0715-4868-9D75-AB3B9B29088D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52BF1-ED0D-4B63-A0D6-52CC7E6D78D7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DC8AA-F5D2-443E-880D-AB21A8F0DBA8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C93BC-2F76-4E94-B0BB-A7F538742DE2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AA21B-0F84-4F19-9247-D38EDFAD39C8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6F9B7-8D06-41AD-ADDF-956852CB53C8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 userDrawn="1"/>
        </p:nvPicPr>
        <p:blipFill>
          <a:blip r:embed="rId14" cstate="print"/>
          <a:srcRect r="36935" b="-2625"/>
          <a:stretch>
            <a:fillRect/>
          </a:stretch>
        </p:blipFill>
        <p:spPr>
          <a:xfrm>
            <a:off x="1066800" y="6248400"/>
            <a:ext cx="2433630" cy="395310"/>
          </a:xfrm>
          <a:prstGeom prst="rect">
            <a:avLst/>
          </a:prstGeom>
        </p:spPr>
      </p:pic>
      <p:pic>
        <p:nvPicPr>
          <p:cNvPr id="6" name="Imagem 2" descr="LogoGoverno2015 (2) (2)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6274645"/>
            <a:ext cx="1000132" cy="3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cao.tecnica@funasa.gov.br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asa.gov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clrChange>
              <a:clrFrom>
                <a:srgbClr val="B9CDE5"/>
              </a:clrFrom>
              <a:clrTo>
                <a:srgbClr val="B9CDE5">
                  <a:alpha val="0"/>
                </a:srgbClr>
              </a:clrTo>
            </a:clrChange>
            <a:lum bright="20000"/>
          </a:blip>
          <a:srcRect l="38953" t="22874" r="2133" b="39314"/>
          <a:stretch>
            <a:fillRect/>
          </a:stretch>
        </p:blipFill>
        <p:spPr bwMode="auto">
          <a:xfrm>
            <a:off x="2000232" y="1142984"/>
            <a:ext cx="51435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2910" y="1873130"/>
            <a:ext cx="7858180" cy="269887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Processo de seleção para acesso aos recursos de saneamento básico na FUNASA</a:t>
            </a:r>
            <a:endParaRPr lang="pt-B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14876" y="521495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Ricardo Frederico de Melo Arantes</a:t>
            </a:r>
          </a:p>
          <a:p>
            <a:pPr algn="ctr"/>
            <a:r>
              <a:rPr lang="pt-B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Coordenador-Geral de Engenharia e Arquitetura</a:t>
            </a:r>
            <a:endParaRPr lang="pt-BR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PROCESSO SELETIVO 2013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71500" y="1071563"/>
          <a:ext cx="7929561" cy="3429001"/>
        </p:xfrm>
        <a:graphic>
          <a:graphicData uri="http://schemas.openxmlformats.org/drawingml/2006/table">
            <a:tbl>
              <a:tblPr/>
              <a:tblGrid>
                <a:gridCol w="1163895"/>
                <a:gridCol w="1127611"/>
                <a:gridCol w="1127611"/>
                <a:gridCol w="1127611"/>
                <a:gridCol w="1127611"/>
                <a:gridCol w="1127611"/>
                <a:gridCol w="1127611"/>
              </a:tblGrid>
              <a:tr h="5958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Demanda Recebida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Convocados para apresentar projetos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Convocados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para</a:t>
                      </a: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entrevista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443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Quantidade de Propostas 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R$ milhões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Quantidade de Propostas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R$ milhões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Quantidade de Propostas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R$ milhões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Norte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4.127,47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2.881,45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2.353,16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Nordeste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1.581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17.783,52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1.194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9.573,27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915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6.982,09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Sudeste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8.406,61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4.405,65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3.550,57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Sul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4.059,22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3.216,59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2.699,83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Oeste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2.834,11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2.745,16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2.405,29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Geral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3.887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37.210,93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2.979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22.822,12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2.388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17.990,94</a:t>
                      </a:r>
                    </a:p>
                  </a:txBody>
                  <a:tcPr marL="6783" marR="6783" marT="6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3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RECOMENDAÇÃO PARA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428625" y="1480715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 de distribuição federativa dos recursos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Valor mínimo por Estado: R$ 10,0 milhões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30% população total do estado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20% população em extrema pobreza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25% déficit dos indicadores de saneamento (água e esgoto)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25% desempenho na segunda etapa do PAC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-27384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RECOMENDAÇÃO PARA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7136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6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RECOMENDAÇÃO PARA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7136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8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RECOMENDAÇÃO PARA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7713663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7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RECOMENDAÇÃO PARA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7150" y="571500"/>
            <a:ext cx="9086850" cy="6286500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Propostas recomendadas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1.831 propostas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R$ 12,51 bilhões em etapa útil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Identificação das propostas que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atendiam a todos os critérios técnicos;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Priorização de uma única proposta por município;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Exclusão de propostas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 no PAC 2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encontravam-se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"Ação preparatória"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 que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receberam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1ª parcela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 não apresentaram execução física;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Priorização dos municípios quando da mesma apresentação de proposta pelo governo estadual;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Propostas com licenciamento ambiental;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Ranking através dos critérios sociais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14400" algn="just"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14400" algn="just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497677"/>
            <a:ext cx="86074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Técnicos da FUNASA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realizaram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visita técnica aos municípios para verificação dos compatibilidade dos projetos de engenharia à localidade.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Análise para aprovação de projetos de engenharia.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Deliberação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GEPAC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4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76470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aprovadas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691 propostas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R$ 3,30  bilhões em etapa útil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 atendiam a todos os critérios técnicos;</a:t>
            </a:r>
          </a:p>
          <a:p>
            <a:pPr algn="just"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Propostas com licenciamento ambiental;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Ranking através dos critérios sociais</a:t>
            </a:r>
          </a:p>
        </p:txBody>
      </p:sp>
    </p:spTree>
    <p:extLst>
      <p:ext uri="{BB962C8B-B14F-4D97-AF65-F5344CB8AC3E}">
        <p14:creationId xmlns:p14="http://schemas.microsoft.com/office/powerpoint/2010/main" val="236083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APROVADOS NA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08450" y="785813"/>
            <a:ext cx="927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BRASIL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144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73538" y="785813"/>
            <a:ext cx="7969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AÇÃO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APROVADOS NA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PROCEDIMENTOS 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428625" y="857250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SELEÇÃO DEPROJETOS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Demandas apresentadas nos Estados;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Critérios epidemiológicos e sanitários;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Predominância dos critérios em virtude da qualidade dos projetos apresentados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4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APROVADOS NA VISITA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08450" y="785813"/>
            <a:ext cx="927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BRASIL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144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RESULTADOS E AVANÇOS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75" y="714375"/>
            <a:ext cx="885825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pt-BR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RESULTADOS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de 6.483 empreendimentos contratados no período de 2007-2014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de 3.394 obras concluídas (52%)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de 2.310 obras em execução (36%)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de 779 obras não iniciadas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AVANÇOS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Perenização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 recursos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Transparência por parte do Governo Federal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Definição de prioridades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Monitoramento sistemático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Maior planejamento por parte dos proponentes (municípios x governos estaduais)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Melhoria na qualidade dos projetos apresentados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7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8715375" cy="50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Obrigado!</a:t>
            </a:r>
            <a:endParaRPr lang="pt-BR" sz="280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68611" name="CaixaDeTexto 2"/>
          <p:cNvSpPr txBox="1">
            <a:spLocks noChangeArrowheads="1"/>
          </p:cNvSpPr>
          <p:nvPr/>
        </p:nvSpPr>
        <p:spPr bwMode="auto">
          <a:xfrm>
            <a:off x="642938" y="2492896"/>
            <a:ext cx="80740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Ricardo Frederico de Melo Arantes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Coordenador Geral de Engenharia e Arquitetura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Departamento de Engenharia de Saúde Pública</a:t>
            </a:r>
            <a:endParaRPr lang="pt-BR" dirty="0" smtClean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  <a:hlinkClick r:id="rId2"/>
              </a:rPr>
              <a:t>r</a:t>
            </a:r>
            <a:r>
              <a:rPr lang="pt-BR" sz="2000" dirty="0" smtClean="0">
                <a:latin typeface="Calibri" pitchFamily="34" charset="0"/>
                <a:hlinkClick r:id="rId2"/>
              </a:rPr>
              <a:t>icardo.arantes@funasa.gov.br</a:t>
            </a:r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(61) 3314-6377 </a:t>
            </a:r>
            <a:endParaRPr lang="pt-B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PAC 1 (2007-2010) 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428625" y="857250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Sistemas de abastecimento de água e esgotamento sanitário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Seleção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a partir de indicadores de saúde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1.000 municípios com maiores Taxas de mortalidade infantil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300 municípios com os piores indicadores de saneamento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30 municípios com maiores números de casos de malária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622 municípios com alto risco de doença de chagas</a:t>
            </a:r>
          </a:p>
          <a:p>
            <a:pPr lvl="2" algn="just"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Número de empreendimentos contratados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6.334 empreendimentos</a:t>
            </a:r>
          </a:p>
          <a:p>
            <a:pPr lvl="1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Inexistência ou má qualidade dos projetos de engenharia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PAC 2 (2011-2014) 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428625" y="857250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Sistemas de abastecimento de água e esgotamento sanitário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projetos básicos de engenharia devidamente elaborados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gestão estruturada em órgão especializado para a prestação dos serviços 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Complementação de empreendimentos iniciados no PAC 1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kern="0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Empreendimentos que promovam a universalização dos serviços de abastecimento de água e esgotamento sanitário</a:t>
            </a:r>
          </a:p>
          <a:p>
            <a:pPr marL="355600" indent="-355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elevado risco de transmissão de doenças relacionadas à falta ou inadequação das condições de saneamento, em especial, esquistossomose, tracoma e Dengue</a:t>
            </a:r>
          </a:p>
          <a:p>
            <a:pPr marL="355600" indent="-355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os menores IDH / PNUD</a:t>
            </a:r>
          </a:p>
          <a:p>
            <a:pPr marL="355600" indent="-355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os menores índices de cobertura dos serviços de abastecimento de água e esgotamento sanitário </a:t>
            </a:r>
          </a:p>
          <a:p>
            <a:pPr marL="355600" indent="-355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com as maiores taxas de mortalidade infantil (MS)</a:t>
            </a:r>
          </a:p>
          <a:p>
            <a:pPr marL="355600" indent="-3556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Municípios inseridos nos Bolsões de Pobreza (MDS)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7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chemeClr val="tx2"/>
                </a:solidFill>
              </a:rPr>
              <a:t>PROCESSO SELETIVO </a:t>
            </a:r>
            <a:r>
              <a:rPr lang="pt-BR" sz="2500" b="1" dirty="0" smtClean="0">
                <a:solidFill>
                  <a:schemeClr val="tx2"/>
                </a:solidFill>
              </a:rPr>
              <a:t>2013/2014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428625" y="857250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Sistema de Carta consulta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3.887 propostas recebidas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Análise das cartas consultas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pela Funasa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Convocação para apresentação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projeto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Divulgação da Pré-seleção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Entrevista técnica para apresentação dos projetos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ealização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visita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técnica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Conclusão de análise técnica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Divulgação da seleção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4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TRANSMISSÃO DE CARTAS-CONSULTA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428625" y="857250"/>
            <a:ext cx="8229600" cy="4900613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tx2"/>
                </a:solidFill>
              </a:rPr>
              <a:t>PERÍODO DE TRANSMISSÃO DE PLEITOS: </a:t>
            </a:r>
            <a:r>
              <a:rPr lang="pt-BR" dirty="0">
                <a:solidFill>
                  <a:schemeClr val="tx2"/>
                </a:solidFill>
              </a:rPr>
              <a:t>04 de fevereiro a 07 de abril</a:t>
            </a:r>
          </a:p>
          <a:p>
            <a:pPr lvl="1" algn="just" eaLnBrk="0" hangingPunct="0">
              <a:defRPr/>
            </a:pPr>
            <a:endParaRPr lang="pt-BR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tx2"/>
                </a:solidFill>
              </a:rPr>
              <a:t>SISTEMA DE ACESSO: </a:t>
            </a:r>
            <a:r>
              <a:rPr lang="pt-BR" dirty="0">
                <a:solidFill>
                  <a:schemeClr val="tx2"/>
                </a:solidFill>
              </a:rPr>
              <a:t>Carta consulta será inserida no sistema SIGOB, disponível no sítio eletrônico: </a:t>
            </a:r>
            <a:r>
              <a:rPr lang="pt-BR" dirty="0">
                <a:solidFill>
                  <a:srgbClr val="FF0000"/>
                </a:solidFill>
                <a:hlinkClick r:id="rId3"/>
              </a:rPr>
              <a:t>www.funasa.gov.br</a:t>
            </a:r>
            <a:r>
              <a:rPr lang="pt-BR" dirty="0" smtClean="0">
                <a:solidFill>
                  <a:schemeClr val="tx2"/>
                </a:solidFill>
              </a:rPr>
              <a:t>;</a:t>
            </a:r>
            <a:endParaRPr lang="pt-BR" b="1" dirty="0">
              <a:solidFill>
                <a:srgbClr val="FF0000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tx2"/>
                </a:solidFill>
              </a:rPr>
              <a:t>RETIRADA DE SENHA: </a:t>
            </a:r>
            <a:r>
              <a:rPr lang="pt-BR" dirty="0">
                <a:solidFill>
                  <a:schemeClr val="tx2"/>
                </a:solidFill>
              </a:rPr>
              <a:t>As senhas serão retiradas nas agências da Caixa Econômica Federal</a:t>
            </a:r>
            <a:r>
              <a:rPr lang="pt-BR" dirty="0" smtClean="0">
                <a:solidFill>
                  <a:schemeClr val="tx2"/>
                </a:solidFill>
              </a:rPr>
              <a:t>;</a:t>
            </a:r>
            <a:endParaRPr lang="pt-BR" b="1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b="1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tx2"/>
                </a:solidFill>
              </a:rPr>
              <a:t>REPRESENTANTE LEGAL: </a:t>
            </a:r>
            <a:r>
              <a:rPr lang="pt-BR" dirty="0">
                <a:solidFill>
                  <a:schemeClr val="tx2"/>
                </a:solidFill>
              </a:rPr>
              <a:t>A apresentação da Carta-consulta nos prazos e condições estabelecidas será de responsabilidade do Chefe do Poder Executivo Municipal ou Estadual, ou de seu representante legal. </a:t>
            </a:r>
            <a:endParaRPr lang="pt-BR" dirty="0" smtClean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chemeClr val="tx2"/>
                </a:solidFill>
              </a:rPr>
              <a:t>QUANTIDADE </a:t>
            </a:r>
            <a:r>
              <a:rPr lang="pt-BR" b="1" dirty="0">
                <a:solidFill>
                  <a:schemeClr val="tx2"/>
                </a:solidFill>
              </a:rPr>
              <a:t>DE PLEITOS: </a:t>
            </a:r>
            <a:r>
              <a:rPr lang="pt-BR" dirty="0">
                <a:solidFill>
                  <a:schemeClr val="tx2"/>
                </a:solidFill>
              </a:rPr>
              <a:t>1 pleito por ação (</a:t>
            </a:r>
            <a:r>
              <a:rPr lang="pt-BR" dirty="0" smtClean="0">
                <a:solidFill>
                  <a:schemeClr val="tx2"/>
                </a:solidFill>
              </a:rPr>
              <a:t>SAA e SES).</a:t>
            </a: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dirty="0" smtClean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chemeClr val="tx2"/>
                </a:solidFill>
              </a:rPr>
              <a:t>OBSERVAÇÃO</a:t>
            </a:r>
            <a:r>
              <a:rPr lang="pt-BR" b="1" dirty="0">
                <a:solidFill>
                  <a:schemeClr val="tx2"/>
                </a:solidFill>
              </a:rPr>
              <a:t>: </a:t>
            </a:r>
            <a:r>
              <a:rPr lang="pt-BR" dirty="0">
                <a:solidFill>
                  <a:schemeClr val="tx2"/>
                </a:solidFill>
              </a:rPr>
              <a:t>Neste momento não será necessária apresentação do projeto. Esse será apresentado após a divulgação do resultado da pré-seleção.</a:t>
            </a: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b="1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b="1" dirty="0">
              <a:solidFill>
                <a:schemeClr val="tx2"/>
              </a:solidFill>
            </a:endParaRPr>
          </a:p>
          <a:p>
            <a:pPr marL="0" lvl="1" algn="just" eaLnBrk="0" hangingPunct="0">
              <a:buFont typeface="Wingdings" pitchFamily="2" charset="2"/>
              <a:buChar char="Ø"/>
              <a:defRPr/>
            </a:pPr>
            <a:endParaRPr lang="pt-BR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0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PRÉ-SELEÇÃO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313" y="560458"/>
            <a:ext cx="86074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Fase interna de análise e enquadramento de pleitos, conforme Portaria Funasa específica.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Pré-seleção das propostas enquadradas e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Divulgação da pré-seleção e convocação para apresentação de projetos.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APRESENTAÇÃO DE PROJETOS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313" y="1022122"/>
            <a:ext cx="86074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Recebimento dos projetos e verificação quanto ao conteúdo mínimo necessário a análise técnica.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Divulgação dos proponentes que cumpriram o solicitado na portaria e convocação para entrevista técnica.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2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tx2"/>
                </a:solidFill>
              </a:rPr>
              <a:t>ENTREVISTA TÉCNICA</a:t>
            </a:r>
            <a:endParaRPr lang="pt-BR" sz="25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8" y="361402"/>
            <a:ext cx="86074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lvl="1" algn="just" eaLnBrk="0" hangingPunct="0">
              <a:buFont typeface="Wingdings" pitchFamily="2" charset="2"/>
              <a:buChar char="Ø"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2" algn="just" eaLnBrk="0" hangingPunct="0"/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Apresentação e defesa do Projeto de Engenharia, com respectiva documentação do projeto.</a:t>
            </a: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Realização das entrevistas nas Superintendências Estaduais – FUNASA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Análise pelas equipes técnicas estaduais quanto a viabilidade técnica dos projetos apresentados</a:t>
            </a: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Recomendação para visita técnica</a:t>
            </a: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/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0" lvl="2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3" algn="just" eaLnBrk="0" hangingPunct="0"/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3" algn="just" eaLnBrk="0" hangingPunct="0">
              <a:buFont typeface="Wingdings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9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12118</TotalTime>
  <Words>922</Words>
  <Application>Microsoft Office PowerPoint</Application>
  <PresentationFormat>Apresentação na tela (4:3)</PresentationFormat>
  <Paragraphs>281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Usuario</cp:lastModifiedBy>
  <cp:revision>1621</cp:revision>
  <dcterms:created xsi:type="dcterms:W3CDTF">2007-03-30T14:32:51Z</dcterms:created>
  <dcterms:modified xsi:type="dcterms:W3CDTF">2015-05-27T15:48:05Z</dcterms:modified>
</cp:coreProperties>
</file>