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8" r:id="rId3"/>
    <p:sldId id="259" r:id="rId4"/>
    <p:sldId id="260" r:id="rId5"/>
    <p:sldId id="261" r:id="rId6"/>
    <p:sldId id="277" r:id="rId7"/>
    <p:sldId id="262" r:id="rId8"/>
    <p:sldId id="263" r:id="rId9"/>
    <p:sldId id="268" r:id="rId10"/>
    <p:sldId id="269" r:id="rId11"/>
    <p:sldId id="270" r:id="rId12"/>
    <p:sldId id="271" r:id="rId13"/>
    <p:sldId id="273" r:id="rId14"/>
    <p:sldId id="274" r:id="rId15"/>
    <p:sldId id="281" r:id="rId16"/>
    <p:sldId id="279" r:id="rId17"/>
    <p:sldId id="280" r:id="rId18"/>
    <p:sldId id="275" r:id="rId19"/>
    <p:sldId id="278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8AA22-89A4-4CA1-A2D4-78FB884F934E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3A9E8-EF9C-4540-ACF4-4051308097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08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52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38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14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93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4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07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90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7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89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5135-C6EC-4FEB-97E1-E7A17BEAE96C}" type="datetimeFigureOut">
              <a:rPr lang="pt-BR" smtClean="0"/>
              <a:t>27/05/2018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E68D5-6873-41D9-9B60-358195EC348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3" descr="Z:\Documentos\2018\48º Congresso da Assemae\Peças Gráficas\Template Power Point\banner 730x124 (2) - Cópia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5517233"/>
            <a:ext cx="9180512" cy="1400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Z:\Documentos\2018\48º Congresso da Assemae\Peças Gráficas\Template Power Point\fundo power point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7" r="8716"/>
          <a:stretch/>
        </p:blipFill>
        <p:spPr bwMode="auto">
          <a:xfrm>
            <a:off x="-36512" y="0"/>
            <a:ext cx="9180512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>
            <p:ph type="subTitle" idx="4294967295"/>
          </p:nvPr>
        </p:nvSpPr>
        <p:spPr>
          <a:xfrm>
            <a:off x="683568" y="3789040"/>
            <a:ext cx="7776864" cy="1655762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/>
              <a:t>Autores: </a:t>
            </a:r>
            <a:r>
              <a:rPr lang="pt-BR" sz="2400" b="1" dirty="0" smtClean="0"/>
              <a:t>Karla </a:t>
            </a:r>
            <a:r>
              <a:rPr lang="pt-BR" sz="2400" b="1" dirty="0"/>
              <a:t>Alcione da Silva </a:t>
            </a:r>
            <a:r>
              <a:rPr lang="pt-BR" sz="2400" b="1" dirty="0" err="1"/>
              <a:t>Cruvinel</a:t>
            </a:r>
            <a:r>
              <a:rPr lang="pt-BR" sz="2400" b="1" dirty="0"/>
              <a:t>; </a:t>
            </a:r>
            <a:r>
              <a:rPr lang="pt-BR" sz="2400" b="1" dirty="0" smtClean="0"/>
              <a:t>Cecília </a:t>
            </a:r>
            <a:r>
              <a:rPr lang="pt-BR" sz="2400" b="1" dirty="0" smtClean="0"/>
              <a:t>de Souza </a:t>
            </a:r>
            <a:r>
              <a:rPr lang="pt-BR" sz="2400" b="1" dirty="0" err="1" smtClean="0"/>
              <a:t>Zardini</a:t>
            </a:r>
            <a:r>
              <a:rPr lang="pt-BR" sz="2400" b="1" dirty="0" smtClean="0"/>
              <a:t>; </a:t>
            </a:r>
            <a:r>
              <a:rPr lang="pt-BR" sz="2400" b="1" dirty="0" smtClean="0"/>
              <a:t>Saulo </a:t>
            </a:r>
            <a:r>
              <a:rPr lang="pt-BR" sz="2400" b="1" dirty="0"/>
              <a:t>Bruno Silveira </a:t>
            </a:r>
            <a:r>
              <a:rPr lang="pt-BR" sz="2400" b="1" dirty="0" smtClean="0"/>
              <a:t>e Souza; Humberto </a:t>
            </a:r>
            <a:r>
              <a:rPr lang="pt-BR" sz="2400" b="1" dirty="0" err="1" smtClean="0"/>
              <a:t>Ruggeri</a:t>
            </a:r>
            <a:r>
              <a:rPr lang="pt-BR" sz="2400" b="1" dirty="0" smtClean="0"/>
              <a:t>; Giovana Carla Elias Fleury.</a:t>
            </a:r>
            <a:endParaRPr lang="pt-BR" sz="2400" b="1" dirty="0"/>
          </a:p>
          <a:p>
            <a:pPr algn="l"/>
            <a:endParaRPr lang="pt-BR" sz="2800" dirty="0"/>
          </a:p>
        </p:txBody>
      </p:sp>
      <p:sp>
        <p:nvSpPr>
          <p:cNvPr id="5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1124744"/>
            <a:ext cx="7956376" cy="2387600"/>
          </a:xfrm>
        </p:spPr>
        <p:txBody>
          <a:bodyPr anchor="ctr" anchorCtr="0">
            <a:normAutofit/>
          </a:bodyPr>
          <a:lstStyle/>
          <a:p>
            <a:r>
              <a:rPr lang="pt-BR" sz="3200" b="1" dirty="0"/>
              <a:t>APROVEITAMENTO DE ÁGUA DE CHUVA 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  - ESTUDO DA VIABILIDADE EM DIFERENTES CAPITAIS BRASILEIRAS - 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60215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4"/>
          <a:stretch>
            <a:fillRect/>
          </a:stretch>
        </p:blipFill>
        <p:spPr bwMode="auto">
          <a:xfrm>
            <a:off x="1316273" y="1772816"/>
            <a:ext cx="5863381" cy="320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115616" y="1056557"/>
            <a:ext cx="6876764" cy="640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2 – Médias das Precipitações acumuladas no período de um ano.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4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9C521055-4BEB-4E17-9635-4246A0EEC7C4}"/>
              </a:ext>
            </a:extLst>
          </p:cNvPr>
          <p:cNvSpPr txBox="1"/>
          <p:nvPr/>
        </p:nvSpPr>
        <p:spPr>
          <a:xfrm>
            <a:off x="179512" y="1124744"/>
            <a:ext cx="87849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Aracajú, Curitiba e Vitória apresentam um regime quase constante, com alguns meses de pico, porém, na maior parte do ano, as precipitações apresentam valores entre 0 e </a:t>
            </a:r>
            <a:r>
              <a:rPr lang="pt-BR" sz="2400" dirty="0" smtClean="0"/>
              <a:t>200mm.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caso </a:t>
            </a:r>
            <a:r>
              <a:rPr lang="pt-BR" sz="2400" dirty="0"/>
              <a:t>de Goiânia e São </a:t>
            </a:r>
            <a:r>
              <a:rPr lang="pt-BR" sz="2400" dirty="0" smtClean="0"/>
              <a:t>Luís – grande período de estiagem, </a:t>
            </a:r>
            <a:r>
              <a:rPr lang="pt-BR" sz="2400" dirty="0"/>
              <a:t>com praticamente cinco </a:t>
            </a:r>
            <a:r>
              <a:rPr lang="pt-BR" sz="2400" dirty="0" smtClean="0"/>
              <a:t>meses.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Teresina</a:t>
            </a:r>
            <a:r>
              <a:rPr lang="pt-BR" sz="2400" dirty="0"/>
              <a:t>, com praticamente seis meses, essas com valores de precipitação muito baixos ou sem nenhuma precipitação. </a:t>
            </a:r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Goiânia </a:t>
            </a:r>
            <a:r>
              <a:rPr lang="pt-BR" sz="2400" dirty="0"/>
              <a:t>e São Luís apresentando semelhança na quantidade de meses de estiagem, há uma diferença de aproximadamente 430mm no valor de precipitações acumuladas entre elas</a:t>
            </a:r>
            <a:r>
              <a:rPr lang="pt-BR" sz="2400" strike="sngStrike" dirty="0"/>
              <a:t>.</a:t>
            </a:r>
            <a:r>
              <a:rPr lang="pt-BR" sz="2400" dirty="0"/>
              <a:t> </a:t>
            </a:r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22597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962872"/>
              </p:ext>
            </p:extLst>
          </p:nvPr>
        </p:nvGraphicFramePr>
        <p:xfrm>
          <a:off x="323528" y="1916832"/>
          <a:ext cx="8394131" cy="2304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1821"/>
                <a:gridCol w="827661"/>
                <a:gridCol w="827661"/>
                <a:gridCol w="825983"/>
                <a:gridCol w="827661"/>
                <a:gridCol w="827661"/>
                <a:gridCol w="691677"/>
                <a:gridCol w="688319"/>
                <a:gridCol w="965325"/>
                <a:gridCol w="740362"/>
              </a:tblGrid>
              <a:tr h="827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Capitais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Aracajú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Belém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Curitiba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Goiânia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Maceió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Natal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São Luís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Teresina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Vitória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47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Consumo Per Capita (l/hab.dia)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173,2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141,3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167,2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170,8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80,1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129,9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398,6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150,4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254,4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395536" y="1196752"/>
            <a:ext cx="842493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Tabela 1 – Consumo médio de água potável em litros por habitante por dia.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95536" y="4365104"/>
            <a:ext cx="223651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SNIS (2014).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962101"/>
              </p:ext>
            </p:extLst>
          </p:nvPr>
        </p:nvGraphicFramePr>
        <p:xfrm>
          <a:off x="899592" y="1484783"/>
          <a:ext cx="7488831" cy="2723333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716190"/>
                <a:gridCol w="2464990"/>
                <a:gridCol w="2239879"/>
                <a:gridCol w="1067772"/>
              </a:tblGrid>
              <a:tr h="4320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não-potável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Consumo potável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Lavagem de Roupas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Chuveiro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36%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3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Vaso Sanitário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Lavagem de Louças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504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Lavagem de Carros e Jardins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Beber e Cozinhar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32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Pequenos Trabalhos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432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755576" y="1052736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Tabela 2 – Usos da água em residências brasileiras.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721866" y="4725144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Fonte: Adaptado de PEREIRA et al. (2008).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7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07031"/>
              </p:ext>
            </p:extLst>
          </p:nvPr>
        </p:nvGraphicFramePr>
        <p:xfrm>
          <a:off x="210369" y="1772816"/>
          <a:ext cx="4602213" cy="3629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1275"/>
                <a:gridCol w="1684338"/>
                <a:gridCol w="1726600"/>
              </a:tblGrid>
              <a:tr h="87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Capitais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Reservatório Superior             (demanda diária em litros)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Reservatório Superior             (volume comercial em litros)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Aracajú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263,4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Belém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239,7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Curitiba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227,2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Goiânia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236,0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Maceió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122,2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Natal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199,9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São Luís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652,9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Teresina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246,4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294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Vitória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344,6</a:t>
                      </a:r>
                      <a:endParaRPr lang="pt-BR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4932040" y="2060848"/>
            <a:ext cx="38884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São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</a:rPr>
              <a:t>Luís - maior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volume, devido ao seu alto valor de consumo de água </a:t>
            </a:r>
            <a:r>
              <a:rPr lang="pt-BR" i="1" dirty="0">
                <a:latin typeface="Arial" panose="020B0604020202020204" pitchFamily="34" charset="0"/>
                <a:ea typeface="Calibri" panose="020F0502020204030204" pitchFamily="34" charset="0"/>
              </a:rPr>
              <a:t>per capita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 e ao número de moradores por habitação. </a:t>
            </a:r>
            <a:endParaRPr lang="pt-BR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</a:rPr>
              <a:t>Vitória - um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volume mais elevado, de 500 litros, influenciado principalmente pelo alto consumo </a:t>
            </a:r>
            <a:r>
              <a:rPr lang="pt-BR" i="1" dirty="0">
                <a:latin typeface="Arial" panose="020B0604020202020204" pitchFamily="34" charset="0"/>
                <a:ea typeface="Calibri" panose="020F0502020204030204" pitchFamily="34" charset="0"/>
              </a:rPr>
              <a:t>per capita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de água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50912" y="980728"/>
            <a:ext cx="47811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Tabela 3 - Volume dos reservatórios superiores por capital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154790"/>
              </p:ext>
            </p:extLst>
          </p:nvPr>
        </p:nvGraphicFramePr>
        <p:xfrm>
          <a:off x="1" y="1696174"/>
          <a:ext cx="9143997" cy="5161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9477"/>
                <a:gridCol w="810222"/>
                <a:gridCol w="623779"/>
                <a:gridCol w="1058088"/>
                <a:gridCol w="1029872"/>
                <a:gridCol w="1185058"/>
                <a:gridCol w="1255598"/>
                <a:gridCol w="1058088"/>
                <a:gridCol w="1283815"/>
              </a:tblGrid>
              <a:tr h="1668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Capitais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Volume (Litros)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Economia de Água Potável (%)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Volume de Água Pluvial Extravasado (Litros)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Volume Consumido de Água Pluvial (Litros)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Dias em que a Demanda de Água Pluvial é Atendida Totalmente (%)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Dias em que a Demanda de Água Pluvial é Atendida Parcialmente (%)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Dias em que a Demanda de Água Pluvial Não é Atendida (%)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Diferença entre potenciais de economia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ctr"/>
                </a:tc>
              </a:tr>
              <a:tr h="466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Aracajú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21500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38,76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18007,87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73513,13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84,86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2,44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12,71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226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Belém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4000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43,73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181558,26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90212,28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99,12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0,88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466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Curitiba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8000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43,22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47802,84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79137,24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95,45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1,1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3,45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466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Goiânia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21000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37,69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61581,61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70481,35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83,27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0,96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15,77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466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Maceió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5500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43,66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122187,56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38296,33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96,74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0,41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2,85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226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Natal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16500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42,03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90150,99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59787,49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93,05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0,66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466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São Luís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9000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21,2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44952,31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123403,44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44,19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6,43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49,37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0,11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4667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Teresina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23500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32,52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41213,87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71400,69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79,02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20,98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0,23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  <a:tr h="226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Vitória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19500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36,57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18974,33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101866,18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79,26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3,62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17,12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0,19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0" marR="44440" marT="0" marB="0" anchor="b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-26293" y="1268760"/>
            <a:ext cx="87981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</a:rPr>
              <a:t>Tabela 4 -  Resultados indicados para o volume ideal de cada uma das capitais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23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980728"/>
            <a:ext cx="85324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/>
              <a:t>Reservatório inferior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O </a:t>
            </a:r>
            <a:r>
              <a:rPr lang="pt-BR" sz="2400" dirty="0"/>
              <a:t>regime das precipitações e o consumo médio de água potável </a:t>
            </a:r>
            <a:r>
              <a:rPr lang="pt-BR" sz="2400" i="1" dirty="0"/>
              <a:t>per capita</a:t>
            </a:r>
            <a:r>
              <a:rPr lang="pt-BR" sz="2400" dirty="0"/>
              <a:t>, influenciam significativamente os resultados obtidos. </a:t>
            </a:r>
            <a:endParaRPr lang="pt-BR" sz="2400" dirty="0" smtClean="0"/>
          </a:p>
          <a:p>
            <a:pPr algn="just"/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Pode-se </a:t>
            </a:r>
            <a:r>
              <a:rPr lang="pt-BR" sz="2400" dirty="0"/>
              <a:t>observar a grande variação no volume ideal do reservatório inferior, nas diferentes capitais, sendo o menor volume indicado para a cidade de Belém (4.000 litros) e o maior volume indicado para a cidade de Teresina (23.500 litros</a:t>
            </a:r>
            <a:r>
              <a:rPr lang="pt-BR" sz="2400" dirty="0" smtClean="0"/>
              <a:t>).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708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980728"/>
            <a:ext cx="85324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As características de cada uma que levaram a esse resultado são: Belém possui uma melhor distribuição de chuvas durante o ano, enquanto que Teresina possui longos períodos de estiagem; Teresina possui a média de precipitações acumuladas cerca de 60% menor que a de Belém; e um habitante em Teresina consome cerca de 10 litros a mais que um habitante em Belém</a:t>
            </a:r>
          </a:p>
          <a:p>
            <a:pPr algn="just"/>
            <a:endParaRPr lang="pt-BR" sz="2400" dirty="0" smtClean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94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7504" y="1582341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0" y="908720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O</a:t>
            </a:r>
            <a:r>
              <a:rPr lang="pt-BR" sz="2400" dirty="0" smtClean="0"/>
              <a:t>ito </a:t>
            </a:r>
            <a:r>
              <a:rPr lang="pt-BR" sz="2400" dirty="0"/>
              <a:t>das nove capitais avaliadas apresentam potenciais de economia de água potável com valores acima de 70% do valor máximo de economia estabelecido nesse trabalho, que é de 45%. </a:t>
            </a:r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Constata-se </a:t>
            </a:r>
            <a:r>
              <a:rPr lang="pt-BR" sz="2400" dirty="0"/>
              <a:t>que a maior parte das capitais analisadas possui potencial de viabilidade satisfatório quanto à implantação do sistema de aproveitamento de água de chuva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/>
              <a:t>N</a:t>
            </a:r>
            <a:r>
              <a:rPr lang="pt-BR" sz="2400" dirty="0" smtClean="0"/>
              <a:t>ovos </a:t>
            </a:r>
            <a:r>
              <a:rPr lang="pt-BR" sz="2400" dirty="0"/>
              <a:t>estudos para analisar o retorno financeiro, e o período necessário para que este retorno aconteça, levando em consideração os potenciais de economia de água potável, representaria significativo avanço neste tipo de estudo.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84077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Obrigada </a:t>
            </a:r>
            <a:br>
              <a:rPr lang="pt-BR" dirty="0" smtClean="0"/>
            </a:br>
            <a:r>
              <a:rPr lang="pt-BR" dirty="0" smtClean="0"/>
              <a:t>karlaalcione.ufg@gmail.com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380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2818656" cy="778098"/>
          </a:xfrm>
        </p:spPr>
        <p:txBody>
          <a:bodyPr/>
          <a:lstStyle/>
          <a:p>
            <a:pPr algn="l"/>
            <a:r>
              <a:rPr lang="pt-BR" dirty="0"/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3773014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As </a:t>
            </a:r>
            <a:r>
              <a:rPr lang="pt-BR" sz="2400" dirty="0"/>
              <a:t>fontes naturais de água potável estão cada vez mais </a:t>
            </a:r>
            <a:r>
              <a:rPr lang="pt-BR" sz="2400" dirty="0" smtClean="0"/>
              <a:t>escassas.</a:t>
            </a:r>
          </a:p>
          <a:p>
            <a:pPr algn="just"/>
            <a:r>
              <a:rPr lang="pt-BR" sz="2400" dirty="0"/>
              <a:t>M</a:t>
            </a:r>
            <a:r>
              <a:rPr lang="pt-BR" sz="2400" dirty="0" smtClean="0"/>
              <a:t>edidas </a:t>
            </a:r>
            <a:r>
              <a:rPr lang="pt-BR" sz="2400" dirty="0"/>
              <a:t>de conservação de </a:t>
            </a:r>
            <a:r>
              <a:rPr lang="pt-BR" sz="2400" dirty="0" smtClean="0"/>
              <a:t>água vêm </a:t>
            </a:r>
            <a:r>
              <a:rPr lang="pt-BR" sz="2400" dirty="0"/>
              <a:t>sendo adotadas no mundo todo para diminuir o impacto da depleção das fontes que fornecem água para o </a:t>
            </a:r>
            <a:r>
              <a:rPr lang="pt-BR" sz="2400" dirty="0" smtClean="0"/>
              <a:t>consumo.</a:t>
            </a:r>
          </a:p>
          <a:p>
            <a:pPr algn="just"/>
            <a:r>
              <a:rPr lang="pt-BR" sz="2400" dirty="0" smtClean="0"/>
              <a:t>Vem </a:t>
            </a:r>
            <a:r>
              <a:rPr lang="pt-BR" sz="2400" dirty="0"/>
              <a:t>crescendo no mundo </a:t>
            </a:r>
            <a:r>
              <a:rPr lang="pt-BR" sz="2400" dirty="0" smtClean="0"/>
              <a:t>todo</a:t>
            </a:r>
            <a:r>
              <a:rPr lang="pt-BR" sz="2400" dirty="0"/>
              <a:t> </a:t>
            </a:r>
            <a:r>
              <a:rPr lang="pt-BR" sz="2400" dirty="0" smtClean="0"/>
              <a:t> </a:t>
            </a:r>
            <a:r>
              <a:rPr lang="pt-BR" sz="2400" dirty="0"/>
              <a:t>o aproveitamento de águas pluviais para fins não potáveis, que utiliza o recurso natural de uma fonte diferente das já existentes e auxilia na redução do consumo de água potável.</a:t>
            </a:r>
          </a:p>
          <a:p>
            <a:pPr algn="just"/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34874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2818656" cy="778098"/>
          </a:xfrm>
        </p:spPr>
        <p:txBody>
          <a:bodyPr/>
          <a:lstStyle/>
          <a:p>
            <a:pPr algn="l"/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656184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/>
              <a:t>Objetivou-se </a:t>
            </a:r>
            <a:r>
              <a:rPr lang="pt-BR" sz="2400" dirty="0"/>
              <a:t>neste trabalho estudar, para diferentes capitais brasileiras o potencial de economia de água potável de cada uma dessas capitais, quando da utilização de um sistema de aproveitamento de água de chuva em atividades que permitem a substituição de água potável por água pluvial.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0343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778098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F</a:t>
            </a:r>
            <a:r>
              <a:rPr lang="pt-BR" sz="2400" dirty="0" smtClean="0"/>
              <a:t>oram </a:t>
            </a:r>
            <a:r>
              <a:rPr lang="pt-BR" sz="2400" dirty="0"/>
              <a:t>obtidos dados de precipitações médias mensais no Banco de Dados Meteorológicos para Ensino e Pesquisa (BDMEP) no site do Instituto Nacional de Meteorologia (INMET). </a:t>
            </a:r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  <a:p>
            <a:pPr algn="just"/>
            <a:r>
              <a:rPr lang="pt-BR" sz="2400" dirty="0" smtClean="0"/>
              <a:t>Buscou-se </a:t>
            </a:r>
            <a:r>
              <a:rPr lang="pt-BR" sz="2400" dirty="0"/>
              <a:t>dados em um intervalo de dez anos (de 01/01/2004 a 31/12/2013) de todas as capitais do país. At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3208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179512" y="1412776"/>
            <a:ext cx="8496944" cy="3583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Construiu-se </a:t>
            </a:r>
            <a:r>
              <a:rPr lang="pt-BR" sz="2400" dirty="0" smtClean="0"/>
              <a:t>um </a:t>
            </a:r>
            <a:r>
              <a:rPr lang="pt-BR" sz="2400" dirty="0"/>
              <a:t>gráfico com médias de volume acumulado em um </a:t>
            </a:r>
            <a:r>
              <a:rPr lang="pt-BR" sz="2400" dirty="0" smtClean="0"/>
              <a:t>ano;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Excluiu-se </a:t>
            </a:r>
            <a:r>
              <a:rPr lang="pt-BR" sz="2400" dirty="0"/>
              <a:t>capitais que apresentavam a falta de algum, ou nenhum dado de </a:t>
            </a:r>
            <a:r>
              <a:rPr lang="pt-BR" sz="2400" dirty="0" smtClean="0"/>
              <a:t>precipitação;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852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192688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043608" y="979985"/>
            <a:ext cx="70385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Figura 1 – Valores Médios de Precipitações acumuladas no período de um ano.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75656" y="5517232"/>
            <a:ext cx="241187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INMET (2014).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9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As </a:t>
            </a:r>
            <a:r>
              <a:rPr lang="pt-BR" sz="2400" dirty="0"/>
              <a:t>capitais foram agrupadas em seis gráficos distintos, de acordo com o comportamento de seus regimes pluviométricos durante o ano. </a:t>
            </a:r>
            <a:endParaRPr lang="pt-BR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Para a realização da simulação foi utilizado o programa Netuno 3.0. Optou-se por realizar o estudo da viabilidade da implantação de um sistema de aproveitamento de águas pluviais em residência unifamiliar de padrão normal. </a:t>
            </a:r>
            <a:endParaRPr lang="pt-BR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Segundo </a:t>
            </a:r>
            <a:r>
              <a:rPr lang="pt-BR" sz="2400" dirty="0"/>
              <a:t>a NBR n° 12.721 (ABNT, 2006) esse tipo de residência possui área aproximada de </a:t>
            </a:r>
            <a:r>
              <a:rPr lang="pt-BR" sz="2400" dirty="0" smtClean="0"/>
              <a:t>100m² 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81931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Metodologia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="" xmlns:a16="http://schemas.microsoft.com/office/drawing/2014/main" id="{4FAA0909-E46A-4609-8D06-7B08078F1C87}"/>
              </a:ext>
            </a:extLst>
          </p:cNvPr>
          <p:cNvSpPr txBox="1">
            <a:spLocks/>
          </p:cNvSpPr>
          <p:nvPr/>
        </p:nvSpPr>
        <p:spPr>
          <a:xfrm>
            <a:off x="323528" y="1340768"/>
            <a:ext cx="8496944" cy="3583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Os dados de demanda de água na </a:t>
            </a:r>
            <a:r>
              <a:rPr lang="pt-BR" sz="2400" dirty="0" smtClean="0"/>
              <a:t>residência: SNIS </a:t>
            </a:r>
            <a:r>
              <a:rPr lang="pt-BR" sz="2400" dirty="0"/>
              <a:t>(</a:t>
            </a:r>
            <a:r>
              <a:rPr lang="pt-BR" sz="2400" dirty="0" smtClean="0"/>
              <a:t>2014).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O número de </a:t>
            </a:r>
            <a:r>
              <a:rPr lang="pt-BR" sz="2400" dirty="0" smtClean="0"/>
              <a:t>moradores: IBGE (2010).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A porcentagem de água potável a ser substituída por pluvial foi determinada através de uma pesquisa sobre a porcentagem estimada de água potável que é requerida em diferentes usos nas residências </a:t>
            </a:r>
            <a:r>
              <a:rPr lang="pt-BR" sz="2400" dirty="0" smtClean="0"/>
              <a:t>brasileiras (Tomaz, 2003).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400" dirty="0"/>
              <a:t>O coeficiente de aproveitamento da água adotado foi de 0,8, pois considerou-se um total de perdas de 20% (GHISI, 2011).</a:t>
            </a:r>
          </a:p>
          <a:p>
            <a:pPr marL="0" indent="0" algn="just">
              <a:buNone/>
            </a:pP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1079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3096344" cy="778098"/>
          </a:xfrm>
        </p:spPr>
        <p:txBody>
          <a:bodyPr>
            <a:normAutofit/>
          </a:bodyPr>
          <a:lstStyle/>
          <a:p>
            <a:pPr algn="l"/>
            <a:r>
              <a:rPr lang="pt-BR" dirty="0"/>
              <a:t>Resultados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FFA3669-D95F-435A-8F0F-03A3160CFF42}"/>
              </a:ext>
            </a:extLst>
          </p:cNvPr>
          <p:cNvSpPr txBox="1"/>
          <p:nvPr/>
        </p:nvSpPr>
        <p:spPr>
          <a:xfrm>
            <a:off x="179512" y="1052736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Foram escolhidas como objetos de estudo</a:t>
            </a:r>
            <a:r>
              <a:rPr lang="pt-BR" sz="2400" b="1" dirty="0"/>
              <a:t> </a:t>
            </a:r>
            <a:r>
              <a:rPr lang="pt-BR" sz="2400" dirty="0"/>
              <a:t>nove</a:t>
            </a:r>
            <a:r>
              <a:rPr lang="pt-BR" sz="2400" b="1" dirty="0"/>
              <a:t> </a:t>
            </a:r>
            <a:r>
              <a:rPr lang="pt-BR" sz="2400" dirty="0"/>
              <a:t>capitais brasileiras, sendo elas: Aracajú, Belém, Curitiba, Goiânia, Maceió, Natal, São Luís, Teresina e Vitória. </a:t>
            </a:r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/>
              <a:t>cidade de Belém apresenta valor médio de precipitação acumulada bem superior às outras capitais, sendo a capital brasileira com maior volume médio acumulado. </a:t>
            </a:r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 </a:t>
            </a:r>
            <a:r>
              <a:rPr lang="pt-BR" sz="2400" dirty="0"/>
              <a:t>Aracajú apresenta apenas cerca de 35,6% do que chove anualmente em Belém, sendo a capital com índice pluviométrico anual mais baixo de todas as demais estudadas</a:t>
            </a:r>
            <a:r>
              <a:rPr lang="pt-BR" sz="2400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Semelhança </a:t>
            </a:r>
            <a:r>
              <a:rPr lang="pt-BR" sz="2400" dirty="0"/>
              <a:t>entre as cidades de Curitiba, Maceió e Goiânia, apresentando todas, precipitações médias acumuladas bem próximas a 1.600mm por ano.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57135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1258</Words>
  <Application>Microsoft Office PowerPoint</Application>
  <PresentationFormat>Apresentação na tela (4:3)</PresentationFormat>
  <Paragraphs>229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Tema do Office</vt:lpstr>
      <vt:lpstr>APROVEITAMENTO DE ÁGUA DE CHUVA    - ESTUDO DA VIABILIDADE EM DIFERENTES CAPITAIS BRASILEIRAS - </vt:lpstr>
      <vt:lpstr>Introdução</vt:lpstr>
      <vt:lpstr>Objetivo</vt:lpstr>
      <vt:lpstr>Metodologia</vt:lpstr>
      <vt:lpstr>Metodologia</vt:lpstr>
      <vt:lpstr>Metodologia</vt:lpstr>
      <vt:lpstr>Metodologia</vt:lpstr>
      <vt:lpstr>Metodologia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Resultados</vt:lpstr>
      <vt:lpstr>Conclusão</vt:lpstr>
      <vt:lpstr>Obrigada  karlaalcione.ufg@gmail.com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 Silva</dc:creator>
  <cp:lastModifiedBy>karlacruvinel</cp:lastModifiedBy>
  <cp:revision>42</cp:revision>
  <dcterms:created xsi:type="dcterms:W3CDTF">2018-05-02T19:43:05Z</dcterms:created>
  <dcterms:modified xsi:type="dcterms:W3CDTF">2018-05-28T10:57:08Z</dcterms:modified>
</cp:coreProperties>
</file>