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4" r:id="rId2"/>
  </p:sldMasterIdLst>
  <p:notesMasterIdLst>
    <p:notesMasterId r:id="rId107"/>
  </p:notesMasterIdLst>
  <p:handoutMasterIdLst>
    <p:handoutMasterId r:id="rId108"/>
  </p:handoutMasterIdLst>
  <p:sldIdLst>
    <p:sldId id="411" r:id="rId3"/>
    <p:sldId id="622" r:id="rId4"/>
    <p:sldId id="555" r:id="rId5"/>
    <p:sldId id="613" r:id="rId6"/>
    <p:sldId id="597" r:id="rId7"/>
    <p:sldId id="598" r:id="rId8"/>
    <p:sldId id="599" r:id="rId9"/>
    <p:sldId id="600" r:id="rId10"/>
    <p:sldId id="601" r:id="rId11"/>
    <p:sldId id="602" r:id="rId12"/>
    <p:sldId id="735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2" r:id="rId21"/>
    <p:sldId id="697" r:id="rId22"/>
    <p:sldId id="695" r:id="rId23"/>
    <p:sldId id="457" r:id="rId24"/>
    <p:sldId id="726" r:id="rId25"/>
    <p:sldId id="616" r:id="rId26"/>
    <p:sldId id="696" r:id="rId27"/>
    <p:sldId id="620" r:id="rId28"/>
    <p:sldId id="693" r:id="rId29"/>
    <p:sldId id="694" r:id="rId30"/>
    <p:sldId id="619" r:id="rId31"/>
    <p:sldId id="310" r:id="rId32"/>
    <p:sldId id="621" r:id="rId33"/>
    <p:sldId id="464" r:id="rId34"/>
    <p:sldId id="388" r:id="rId35"/>
    <p:sldId id="389" r:id="rId36"/>
    <p:sldId id="552" r:id="rId37"/>
    <p:sldId id="316" r:id="rId38"/>
    <p:sldId id="554" r:id="rId39"/>
    <p:sldId id="687" r:id="rId40"/>
    <p:sldId id="727" r:id="rId41"/>
    <p:sldId id="728" r:id="rId42"/>
    <p:sldId id="729" r:id="rId43"/>
    <p:sldId id="730" r:id="rId44"/>
    <p:sldId id="731" r:id="rId45"/>
    <p:sldId id="732" r:id="rId46"/>
    <p:sldId id="733" r:id="rId47"/>
    <p:sldId id="734" r:id="rId48"/>
    <p:sldId id="736" r:id="rId49"/>
    <p:sldId id="698" r:id="rId50"/>
    <p:sldId id="482" r:id="rId51"/>
    <p:sldId id="470" r:id="rId52"/>
    <p:sldId id="471" r:id="rId53"/>
    <p:sldId id="472" r:id="rId54"/>
    <p:sldId id="473" r:id="rId55"/>
    <p:sldId id="474" r:id="rId56"/>
    <p:sldId id="737" r:id="rId57"/>
    <p:sldId id="692" r:id="rId58"/>
    <p:sldId id="748" r:id="rId59"/>
    <p:sldId id="749" r:id="rId60"/>
    <p:sldId id="699" r:id="rId61"/>
    <p:sldId id="356" r:id="rId62"/>
    <p:sldId id="700" r:id="rId63"/>
    <p:sldId id="701" r:id="rId64"/>
    <p:sldId id="702" r:id="rId65"/>
    <p:sldId id="703" r:id="rId66"/>
    <p:sldId id="704" r:id="rId67"/>
    <p:sldId id="705" r:id="rId68"/>
    <p:sldId id="750" r:id="rId69"/>
    <p:sldId id="706" r:id="rId70"/>
    <p:sldId id="745" r:id="rId71"/>
    <p:sldId id="707" r:id="rId72"/>
    <p:sldId id="708" r:id="rId73"/>
    <p:sldId id="709" r:id="rId74"/>
    <p:sldId id="710" r:id="rId75"/>
    <p:sldId id="711" r:id="rId76"/>
    <p:sldId id="712" r:id="rId77"/>
    <p:sldId id="722" r:id="rId78"/>
    <p:sldId id="723" r:id="rId79"/>
    <p:sldId id="724" r:id="rId80"/>
    <p:sldId id="718" r:id="rId81"/>
    <p:sldId id="713" r:id="rId82"/>
    <p:sldId id="714" r:id="rId83"/>
    <p:sldId id="720" r:id="rId84"/>
    <p:sldId id="715" r:id="rId85"/>
    <p:sldId id="716" r:id="rId86"/>
    <p:sldId id="717" r:id="rId87"/>
    <p:sldId id="725" r:id="rId88"/>
    <p:sldId id="719" r:id="rId89"/>
    <p:sldId id="578" r:id="rId90"/>
    <p:sldId id="579" r:id="rId91"/>
    <p:sldId id="580" r:id="rId92"/>
    <p:sldId id="721" r:id="rId93"/>
    <p:sldId id="591" r:id="rId94"/>
    <p:sldId id="592" r:id="rId95"/>
    <p:sldId id="593" r:id="rId96"/>
    <p:sldId id="594" r:id="rId97"/>
    <p:sldId id="738" r:id="rId98"/>
    <p:sldId id="739" r:id="rId99"/>
    <p:sldId id="744" r:id="rId100"/>
    <p:sldId id="751" r:id="rId101"/>
    <p:sldId id="740" r:id="rId102"/>
    <p:sldId id="741" r:id="rId103"/>
    <p:sldId id="742" r:id="rId104"/>
    <p:sldId id="688" r:id="rId105"/>
    <p:sldId id="409" r:id="rId106"/>
  </p:sldIdLst>
  <p:sldSz cx="9144000" cy="6858000" type="screen4x3"/>
  <p:notesSz cx="6669088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531"/>
    <a:srgbClr val="FFFFCC"/>
    <a:srgbClr val="990099"/>
    <a:srgbClr val="C3A773"/>
    <a:srgbClr val="C3A73C"/>
    <a:srgbClr val="CC9624"/>
    <a:srgbClr val="E9A215"/>
    <a:srgbClr val="C3971B"/>
    <a:srgbClr val="C1750F"/>
    <a:srgbClr val="D6B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82128" autoAdjust="0"/>
  </p:normalViewPr>
  <p:slideViewPr>
    <p:cSldViewPr snapToGrid="0">
      <p:cViewPr varScale="1">
        <p:scale>
          <a:sx n="98" d="100"/>
          <a:sy n="98" d="100"/>
        </p:scale>
        <p:origin x="-7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8516"/>
    </p:cViewPr>
  </p:sorterViewPr>
  <p:notesViewPr>
    <p:cSldViewPr snapToGrid="0">
      <p:cViewPr varScale="1">
        <p:scale>
          <a:sx n="65" d="100"/>
          <a:sy n="65" d="100"/>
        </p:scale>
        <p:origin x="-2952" y="-114"/>
      </p:cViewPr>
      <p:guideLst>
        <p:guide orient="horz" pos="3127"/>
        <p:guide pos="210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250" cy="496888"/>
          </a:xfrm>
          <a:prstGeom prst="rect">
            <a:avLst/>
          </a:prstGeom>
        </p:spPr>
        <p:txBody>
          <a:bodyPr vert="horz" lIns="94810" tIns="47405" rIns="94810" bIns="47405" rtlCol="0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8252" y="1"/>
            <a:ext cx="2889250" cy="496888"/>
          </a:xfrm>
          <a:prstGeom prst="rect">
            <a:avLst/>
          </a:prstGeom>
        </p:spPr>
        <p:txBody>
          <a:bodyPr vert="horz" lIns="94810" tIns="47405" rIns="94810" bIns="47405" rtlCol="0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40E926-7722-41ED-A918-029A71839734}" type="datetimeFigureOut">
              <a:rPr lang="pt-BR"/>
              <a:pPr>
                <a:defRPr/>
              </a:pPr>
              <a:t>02/04/2015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428164"/>
            <a:ext cx="2889250" cy="496887"/>
          </a:xfrm>
          <a:prstGeom prst="rect">
            <a:avLst/>
          </a:prstGeom>
        </p:spPr>
        <p:txBody>
          <a:bodyPr vert="horz" lIns="94810" tIns="47405" rIns="94810" bIns="47405" rtlCol="0" anchor="b"/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8252" y="9428164"/>
            <a:ext cx="2889250" cy="496887"/>
          </a:xfrm>
          <a:prstGeom prst="rect">
            <a:avLst/>
          </a:prstGeom>
        </p:spPr>
        <p:txBody>
          <a:bodyPr vert="horz" lIns="94810" tIns="47405" rIns="94810" bIns="47405" rtlCol="0" anchor="b"/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80D551-C916-45F3-86CB-7F083373DC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6406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250" cy="496888"/>
          </a:xfrm>
          <a:prstGeom prst="rect">
            <a:avLst/>
          </a:prstGeom>
        </p:spPr>
        <p:txBody>
          <a:bodyPr vert="horz" lIns="94810" tIns="47405" rIns="94810" bIns="474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8252" y="1"/>
            <a:ext cx="2889250" cy="496888"/>
          </a:xfrm>
          <a:prstGeom prst="rect">
            <a:avLst/>
          </a:prstGeom>
        </p:spPr>
        <p:txBody>
          <a:bodyPr vert="horz" lIns="94810" tIns="47405" rIns="94810" bIns="474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A2A3520-4459-4180-8F93-20A2549BA89C}" type="datetimeFigureOut">
              <a:rPr lang="pt-BR"/>
              <a:pPr>
                <a:defRPr/>
              </a:pPr>
              <a:t>02/04/2015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6125"/>
            <a:ext cx="4957762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0" tIns="47405" rIns="94810" bIns="47405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1" y="4714878"/>
            <a:ext cx="5335588" cy="4467225"/>
          </a:xfrm>
          <a:prstGeom prst="rect">
            <a:avLst/>
          </a:prstGeom>
        </p:spPr>
        <p:txBody>
          <a:bodyPr vert="horz" lIns="94810" tIns="47405" rIns="94810" bIns="47405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28164"/>
            <a:ext cx="2889250" cy="496887"/>
          </a:xfrm>
          <a:prstGeom prst="rect">
            <a:avLst/>
          </a:prstGeom>
        </p:spPr>
        <p:txBody>
          <a:bodyPr vert="horz" lIns="94810" tIns="47405" rIns="94810" bIns="474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8252" y="9428164"/>
            <a:ext cx="2889250" cy="496887"/>
          </a:xfrm>
          <a:prstGeom prst="rect">
            <a:avLst/>
          </a:prstGeom>
        </p:spPr>
        <p:txBody>
          <a:bodyPr vert="horz" lIns="94810" tIns="47405" rIns="94810" bIns="474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B00C6C6-D438-45C1-980B-648CAE6CBE1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0653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169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441BB9A9-5BD7-472D-AAAE-0D22BF62F51A}" type="slidenum">
              <a:rPr lang="pt-BR" sz="1300">
                <a:latin typeface="+mn-lt"/>
                <a:cs typeface="+mn-cs"/>
              </a:rPr>
              <a:pPr algn="r">
                <a:defRPr/>
              </a:pPr>
              <a:t>10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4808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778252" y="9429751"/>
            <a:ext cx="2889250" cy="495300"/>
          </a:xfrm>
          <a:prstGeom prst="rect">
            <a:avLst/>
          </a:prstGeom>
          <a:noFill/>
        </p:spPr>
        <p:txBody>
          <a:bodyPr lIns="96000" tIns="48001" rIns="96000" bIns="48001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8827FE3-8570-40A5-BE8B-689B3DE120B6}" type="slidenum">
              <a:rPr lang="en-GB" sz="13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GB" sz="1300">
              <a:latin typeface="+mn-lt"/>
              <a:cs typeface="+mn-cs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68350"/>
            <a:ext cx="4922838" cy="36941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9" y="4692650"/>
            <a:ext cx="4881562" cy="4464051"/>
          </a:xfrm>
          <a:noFill/>
        </p:spPr>
        <p:txBody>
          <a:bodyPr wrap="square" lIns="96000" tIns="48001" rIns="96000" bIns="48001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  <a:p>
            <a:r>
              <a:rPr lang="en-US" smtClean="0"/>
              <a:t>The development of new bioreactors or new technologies requires a considerable effort. The first tests of a new technology can start at a very small scale and in batch. When enough knowhow is collected from such batch tests, it is time to begin a continuous bench scale test with a bioreactor of 5 ltr. The bioreactor technology starts to play a role from the next steps onwards. During the sclae up problems with mixing, scaling material of construction, plugging etc have to be solved. The end result is a process with a volume 250,000 times larger than the first tests.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5815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9F041C3D-17A7-4150-8B7D-2D9BF070E927}" type="slidenum">
              <a:rPr lang="pt-BR" sz="1300">
                <a:latin typeface="+mn-lt"/>
                <a:cs typeface="+mn-cs"/>
              </a:rPr>
              <a:pPr algn="r">
                <a:defRPr/>
              </a:pPr>
              <a:t>12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41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8E9ACFA7-3930-4BB7-B36B-E114BA6E9ABC}" type="slidenum">
              <a:rPr lang="pt-BR" sz="1300">
                <a:latin typeface="+mn-lt"/>
                <a:cs typeface="+mn-cs"/>
              </a:rPr>
              <a:pPr algn="r">
                <a:defRPr/>
              </a:pPr>
              <a:t>13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7999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0697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638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85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7648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8697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20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12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2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854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38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042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48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6269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B1007D-78F1-4751-AF92-44C2F399AEC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28324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C9B7B4-3D7A-4928-8692-EA5AFA56040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22531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7EB669-68B2-4E6F-A802-E2BB10DA64B1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42630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749F3-BA28-4F03-9BCD-86D4B1F25FC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34652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5C9230-148B-46D0-AAEC-03D95AAD6092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92728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047C88-E6E4-42C8-A142-4EDEB0C444D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91288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047C88-E6E4-42C8-A142-4EDEB0C444D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391288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59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77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3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589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6628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6EDB0ADD-F171-4DB3-9925-1FBB1A5A3A09}" type="slidenum">
              <a:rPr lang="pt-BR" sz="1300">
                <a:latin typeface="+mn-lt"/>
                <a:cs typeface="+mn-cs"/>
              </a:rPr>
              <a:pPr algn="r">
                <a:defRPr/>
              </a:pPr>
              <a:t>4</a:t>
            </a:fld>
            <a:endParaRPr lang="pt-BR" sz="1300" dirty="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324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9788" y="762000"/>
            <a:ext cx="4973637" cy="3732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40" y="4724403"/>
            <a:ext cx="4859338" cy="4495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456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C4CD4066-BF1F-4F3A-95C3-4D975E4023C8}" type="slidenum">
              <a:rPr lang="pt-BR" sz="1300">
                <a:latin typeface="+mn-lt"/>
                <a:cs typeface="+mn-cs"/>
              </a:rPr>
              <a:pPr algn="r">
                <a:defRPr/>
              </a:pPr>
              <a:t>6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426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A705BFBC-DB58-4927-A254-C33C905DA579}" type="slidenum">
              <a:rPr lang="pt-BR" sz="1300">
                <a:latin typeface="+mn-lt"/>
                <a:cs typeface="+mn-cs"/>
              </a:rPr>
              <a:pPr algn="r">
                <a:defRPr/>
              </a:pPr>
              <a:t>7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94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C38828E1-EA56-4B4F-A24E-75E168435835}" type="slidenum">
              <a:rPr lang="pt-BR" sz="1300">
                <a:latin typeface="+mn-lt"/>
                <a:cs typeface="+mn-cs"/>
              </a:rPr>
              <a:pPr algn="r">
                <a:defRPr/>
              </a:pPr>
              <a:t>8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6623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3778252" y="9428164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10" tIns="47405" rIns="94810" bIns="47405" anchor="b"/>
          <a:lstStyle/>
          <a:p>
            <a:pPr algn="r">
              <a:defRPr/>
            </a:pPr>
            <a:fld id="{F892384C-A963-4BB6-8844-D55B6AB0D188}" type="slidenum">
              <a:rPr lang="pt-BR" sz="1300">
                <a:latin typeface="+mn-lt"/>
                <a:cs typeface="+mn-cs"/>
              </a:rPr>
              <a:pPr algn="r">
                <a:defRPr/>
              </a:pPr>
              <a:t>9</a:t>
            </a:fld>
            <a:endParaRPr lang="pt-BR" sz="1300">
              <a:latin typeface="+mn-lt"/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0C6C6-D438-45C1-980B-648CAE6CBE15}" type="slidenum">
              <a:rPr lang="pt-BR" smtClean="0"/>
              <a:pPr>
                <a:defRPr/>
              </a:pPr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30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81200" y="1980000"/>
            <a:ext cx="7767052" cy="2834103"/>
          </a:xfrm>
          <a:prstGeom prst="rect">
            <a:avLst/>
          </a:prstGeom>
        </p:spPr>
        <p:txBody>
          <a:bodyPr/>
          <a:lstStyle>
            <a:lvl1pPr>
              <a:spcAft>
                <a:spcPts val="400"/>
              </a:spcAft>
              <a:buNone/>
              <a:defRPr lang="en-US" sz="1800" kern="1200" dirty="0" smtClean="0">
                <a:solidFill>
                  <a:srgbClr val="007095"/>
                </a:solidFill>
                <a:latin typeface="Verdana"/>
                <a:ea typeface="+mn-ea"/>
                <a:cs typeface="Verdana"/>
              </a:defRPr>
            </a:lvl1pPr>
            <a:lvl2pPr>
              <a:spcAft>
                <a:spcPts val="400"/>
              </a:spcAft>
              <a:defRPr sz="1400">
                <a:solidFill>
                  <a:srgbClr val="007095"/>
                </a:solidFill>
                <a:latin typeface="Verdana"/>
                <a:cs typeface="Verdana"/>
              </a:defRPr>
            </a:lvl2pPr>
            <a:lvl3pPr>
              <a:spcAft>
                <a:spcPts val="400"/>
              </a:spcAft>
              <a:defRPr sz="1400">
                <a:solidFill>
                  <a:srgbClr val="007095"/>
                </a:solidFill>
                <a:latin typeface="Verdana"/>
                <a:cs typeface="Verdana"/>
              </a:defRPr>
            </a:lvl3pPr>
            <a:lvl4pPr>
              <a:spcAft>
                <a:spcPts val="400"/>
              </a:spcAft>
              <a:defRPr sz="1400">
                <a:solidFill>
                  <a:srgbClr val="007095"/>
                </a:solidFill>
                <a:latin typeface="Verdana"/>
                <a:cs typeface="Verdana"/>
              </a:defRPr>
            </a:lvl4pPr>
            <a:lvl5pPr>
              <a:spcAft>
                <a:spcPts val="400"/>
              </a:spcAft>
              <a:defRPr sz="1400">
                <a:solidFill>
                  <a:srgbClr val="007095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781200" y="878401"/>
            <a:ext cx="7772400" cy="971156"/>
          </a:xfrm>
          <a:prstGeom prst="rect">
            <a:avLst/>
          </a:prstGeom>
        </p:spPr>
        <p:txBody>
          <a:bodyPr/>
          <a:lstStyle>
            <a:lvl1pPr algn="l">
              <a:def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81200" y="4856747"/>
            <a:ext cx="3622842" cy="1386306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None/>
              <a:def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966368" y="4856747"/>
            <a:ext cx="3622842" cy="1386306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None/>
              <a:def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81200" y="8784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81200" y="4856747"/>
            <a:ext cx="3622842" cy="1386306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None/>
              <a:def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966368" y="4856747"/>
            <a:ext cx="3622842" cy="1386306"/>
          </a:xfrm>
          <a:prstGeom prst="rect">
            <a:avLst/>
          </a:prstGeom>
        </p:spPr>
        <p:txBody>
          <a:bodyPr/>
          <a:lstStyle>
            <a:lvl1pPr>
              <a:spcAft>
                <a:spcPts val="1800"/>
              </a:spcAft>
              <a:buNone/>
              <a:def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6F94"/>
                </a:solidFill>
                <a:effectLst/>
                <a:uLnTx/>
                <a:uFillTx/>
                <a:latin typeface="Verdana"/>
                <a:ea typeface="+mn-ea"/>
                <a:cs typeface="+mn-cs"/>
              </a:defRPr>
            </a:lvl1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81200" y="8784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ques Style -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699" r:id="rId3"/>
    <p:sldLayoutId id="2147483698" r:id="rId4"/>
    <p:sldLayoutId id="214748369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90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0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5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hyperlink" Target="http://dev.www.maple.ca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hyperlink" Target="http://www.c-a-m.com/forms/Index.aspx" TargetMode="External"/><Relationship Id="rId10" Type="http://schemas.openxmlformats.org/officeDocument/2006/relationships/image" Target="../media/image59.jpeg"/><Relationship Id="rId19" Type="http://schemas.openxmlformats.org/officeDocument/2006/relationships/hyperlink" Target="http://www.cadagua.es/index.asp" TargetMode="External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eg"/><Relationship Id="rId7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wm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jpeg"/><Relationship Id="rId4" Type="http://schemas.openxmlformats.org/officeDocument/2006/relationships/image" Target="../media/image1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0"/>
            <a:ext cx="6970713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PESQUISA E DESENVOLVIMENTO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FOCO NO APRIMORAMENTO DE PROCESSOS BIOLÓGICOS</a:t>
            </a:r>
          </a:p>
        </p:txBody>
      </p:sp>
      <p:grpSp>
        <p:nvGrpSpPr>
          <p:cNvPr id="168964" name="Grupo 2"/>
          <p:cNvGrpSpPr>
            <a:grpSpLocks/>
          </p:cNvGrpSpPr>
          <p:nvPr/>
        </p:nvGrpSpPr>
        <p:grpSpPr bwMode="auto">
          <a:xfrm>
            <a:off x="533400" y="2657475"/>
            <a:ext cx="400050" cy="1285875"/>
            <a:chOff x="4162426" y="4505325"/>
            <a:chExt cx="400050" cy="1285875"/>
          </a:xfrm>
        </p:grpSpPr>
        <p:sp>
          <p:nvSpPr>
            <p:cNvPr id="2" name="Seta para baixo 1"/>
            <p:cNvSpPr/>
            <p:nvPr/>
          </p:nvSpPr>
          <p:spPr>
            <a:xfrm>
              <a:off x="4162426" y="4505325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Seta para baixo 27"/>
            <p:cNvSpPr/>
            <p:nvPr/>
          </p:nvSpPr>
          <p:spPr>
            <a:xfrm>
              <a:off x="4162426" y="504825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4162426" y="560070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6896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>
            <a:fillRect/>
          </a:stretch>
        </p:blipFill>
        <p:spPr bwMode="auto">
          <a:xfrm>
            <a:off x="1588" y="1023938"/>
            <a:ext cx="2000250" cy="170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896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4150"/>
            <a:ext cx="2000250" cy="2708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897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>
            <a:fillRect/>
          </a:stretch>
        </p:blipFill>
        <p:spPr bwMode="auto">
          <a:xfrm>
            <a:off x="7938" y="5251450"/>
            <a:ext cx="2000250" cy="1601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897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50" y="2686050"/>
            <a:ext cx="246062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5"/>
          <p:cNvSpPr txBox="1">
            <a:spLocks noChangeArrowheads="1"/>
          </p:cNvSpPr>
          <p:nvPr/>
        </p:nvSpPr>
        <p:spPr bwMode="auto">
          <a:xfrm>
            <a:off x="2076450" y="2808288"/>
            <a:ext cx="3524250" cy="1477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>
                <a:solidFill>
                  <a:schemeClr val="tx2"/>
                </a:solidFill>
                <a:latin typeface="Verdana" pitchFamily="34" charset="0"/>
              </a:rPr>
              <a:t>THIOTEQ</a:t>
            </a:r>
            <a:r>
              <a:rPr lang="pt-BR" sz="1600" b="1" dirty="0" smtClean="0">
                <a:solidFill>
                  <a:schemeClr val="tx2"/>
                </a:solidFill>
                <a:latin typeface="Verdana" pitchFamily="34" charset="0"/>
              </a:rPr>
              <a:t>® / SULFATEQ </a:t>
            </a:r>
            <a:r>
              <a:rPr lang="pt-BR" sz="1600" b="1" dirty="0">
                <a:solidFill>
                  <a:schemeClr val="tx2"/>
                </a:solidFill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PRECIPITAÇÃO EXTRA-CELULAR DE ENXOFRE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RECUPERAÇÃO DE METAIS</a:t>
            </a: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68973" name="Picture 26" descr="L:\PR - Marketing materiaal\Foto's\Overig\Slibkorrels-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4863" y="968375"/>
            <a:ext cx="24495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5"/>
          <p:cNvSpPr txBox="1">
            <a:spLocks noChangeArrowheads="1"/>
          </p:cNvSpPr>
          <p:nvPr/>
        </p:nvSpPr>
        <p:spPr bwMode="auto">
          <a:xfrm>
            <a:off x="2076450" y="1079500"/>
            <a:ext cx="3754438" cy="1477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762000" eaLnBrk="1" hangingPunct="1"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Verdana" pitchFamily="34" charset="0"/>
              </a:rPr>
              <a:t>BIOPAQ®IC / BIOPAQ®UASB</a:t>
            </a:r>
            <a:r>
              <a:rPr lang="en-US" sz="1600" b="1" dirty="0">
                <a:solidFill>
                  <a:schemeClr val="tx2"/>
                </a:solidFill>
                <a:latin typeface="Verdana" pitchFamily="34" charset="0"/>
              </a:rPr>
              <a:t>+</a:t>
            </a: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GRANULAÇÃO DO LODO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ATIVIDADE METANOGÊNICA DE ALTA TAXA</a:t>
            </a: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0" name="CaixaDeTexto 15"/>
          <p:cNvSpPr txBox="1">
            <a:spLocks noChangeArrowheads="1"/>
          </p:cNvSpPr>
          <p:nvPr/>
        </p:nvSpPr>
        <p:spPr bwMode="auto">
          <a:xfrm>
            <a:off x="2087563" y="4687888"/>
            <a:ext cx="3700462" cy="1477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latin typeface="Verdana" pitchFamily="34" charset="0"/>
              </a:rPr>
              <a:t>ANAMMOX®</a:t>
            </a:r>
            <a:endParaRPr lang="pt-BR" sz="1600" b="1" dirty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OXIDAÇÃO ANAERÓBIA DO AMÔNIO</a:t>
            </a:r>
          </a:p>
          <a:p>
            <a:pPr marL="285750" indent="-285750" algn="just" eaLnBrk="1" hangingPunct="1"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2"/>
                </a:solidFill>
                <a:latin typeface="Verdana" pitchFamily="34" charset="0"/>
              </a:rPr>
              <a:t>GRANULAÇÃO DO LODO</a:t>
            </a:r>
          </a:p>
          <a:p>
            <a:pPr eaLnBrk="1" hangingPunct="1">
              <a:defRPr/>
            </a:pPr>
            <a:endParaRPr lang="pt-BR" sz="1600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6897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213" y="4505325"/>
            <a:ext cx="2454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7" name="CaixaDeTexto 16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F0EE7DF9-5761-4C4D-8DFD-0FF87A449D00}" type="slidenum">
              <a:rPr lang="pt-BR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4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100</a:t>
            </a:fld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05" y="1795729"/>
            <a:ext cx="5701200" cy="31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6" y="1528876"/>
            <a:ext cx="2228342" cy="346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rco 12"/>
          <p:cNvSpPr/>
          <p:nvPr/>
        </p:nvSpPr>
        <p:spPr>
          <a:xfrm flipV="1">
            <a:off x="2014143" y="4495305"/>
            <a:ext cx="3384550" cy="946150"/>
          </a:xfrm>
          <a:prstGeom prst="arc">
            <a:avLst>
              <a:gd name="adj1" fmla="val 11127096"/>
              <a:gd name="adj2" fmla="val 21362082"/>
            </a:avLst>
          </a:prstGeom>
          <a:ln w="2540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Tijdelijke aanduiding voor inhoud 29"/>
          <p:cNvSpPr txBox="1">
            <a:spLocks/>
          </p:cNvSpPr>
          <p:nvPr/>
        </p:nvSpPr>
        <p:spPr bwMode="auto">
          <a:xfrm>
            <a:off x="672237" y="5409133"/>
            <a:ext cx="2831744" cy="61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6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ASTRASAND EM TANQUES METÁLICOS OU PRV</a:t>
            </a:r>
            <a:endParaRPr lang="en-GB" sz="16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5390541" y="5036058"/>
            <a:ext cx="2831744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6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ASTRASAND EM TANQUES DE CONCRETO</a:t>
            </a:r>
            <a:endParaRPr lang="en-GB" sz="16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101</a:t>
            </a:fld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6" y="2955341"/>
            <a:ext cx="3454411" cy="33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4" y="1042264"/>
            <a:ext cx="3262379" cy="18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55" y="1338681"/>
            <a:ext cx="3477920" cy="459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1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102</a:t>
            </a:fld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6" y="2955341"/>
            <a:ext cx="3454411" cy="33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4" y="1042264"/>
            <a:ext cx="3262379" cy="18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56" y="2143353"/>
            <a:ext cx="5052768" cy="278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4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6674" name="Rectangle 6"/>
          <p:cNvSpPr>
            <a:spLocks noChangeArrowheads="1"/>
          </p:cNvSpPr>
          <p:nvPr/>
        </p:nvSpPr>
        <p:spPr bwMode="auto">
          <a:xfrm>
            <a:off x="1141412" y="1081088"/>
            <a:ext cx="72405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pt-BR" sz="2400" dirty="0">
                <a:solidFill>
                  <a:srgbClr val="333333"/>
                </a:solidFill>
                <a:latin typeface="Trebuchet MS" pitchFamily="34" charset="0"/>
              </a:rPr>
              <a:t>Contatos: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sz="2400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Elias Takeshi Matsuo	elias.matsuo@paques.com.br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 err="1" smtClean="0">
                <a:solidFill>
                  <a:srgbClr val="333333"/>
                </a:solidFill>
                <a:latin typeface="Trebuchet MS" pitchFamily="34" charset="0"/>
              </a:rPr>
              <a:t>Leornardo</a:t>
            </a:r>
            <a:r>
              <a:rPr lang="pt-BR" dirty="0" smtClean="0">
                <a:solidFill>
                  <a:srgbClr val="333333"/>
                </a:solidFill>
                <a:latin typeface="Trebuchet MS" pitchFamily="34" charset="0"/>
              </a:rPr>
              <a:t> Francisco	leonardo.francisco@paques.com.br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 smtClean="0">
                <a:solidFill>
                  <a:srgbClr val="333333"/>
                </a:solidFill>
                <a:latin typeface="Trebuchet MS" pitchFamily="34" charset="0"/>
              </a:rPr>
              <a:t>Sergio </a:t>
            </a: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Cruz		sergio.cruz@paques.com.br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Paulo de </a:t>
            </a:r>
            <a:r>
              <a:rPr lang="pt-BR" dirty="0" err="1">
                <a:solidFill>
                  <a:srgbClr val="333333"/>
                </a:solidFill>
                <a:latin typeface="Trebuchet MS" pitchFamily="34" charset="0"/>
              </a:rPr>
              <a:t>Lamo</a:t>
            </a: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		paulo.lamo@paques.com.br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Nivaldo Dias		nivaldo.dias@paques.com.br</a:t>
            </a:r>
          </a:p>
          <a:p>
            <a:pPr marL="609600" indent="-609600" eaLnBrk="0" hangingPunct="0">
              <a:spcBef>
                <a:spcPct val="20000"/>
              </a:spcBef>
            </a:pP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Telefone:		(19) </a:t>
            </a:r>
            <a:r>
              <a:rPr lang="pt-BR" dirty="0" smtClean="0">
                <a:solidFill>
                  <a:srgbClr val="333333"/>
                </a:solidFill>
                <a:latin typeface="Trebuchet MS" pitchFamily="34" charset="0"/>
              </a:rPr>
              <a:t>3429-0605</a:t>
            </a:r>
            <a:endParaRPr lang="pt-BR" dirty="0">
              <a:solidFill>
                <a:srgbClr val="333333"/>
              </a:solidFill>
              <a:latin typeface="Trebuchet MS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pt-BR" dirty="0">
                <a:solidFill>
                  <a:srgbClr val="333333"/>
                </a:solidFill>
                <a:latin typeface="Trebuchet MS" pitchFamily="34" charset="0"/>
              </a:rPr>
              <a:t>Site:				www.paques.nl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0"/>
            <a:ext cx="29892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latin typeface="Verdana" pitchFamily="34" charset="0"/>
              </a:rPr>
              <a:t>CONTATOS</a:t>
            </a:r>
            <a:endParaRPr lang="pt-BR" sz="2000" baseline="30000" dirty="0" smtClean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56676" name="CaixaDeTexto 4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63F7A03-53E9-4889-A529-A698FC50F0CA}" type="slidenum">
              <a:rPr lang="pt-BR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963613" y="4391025"/>
            <a:ext cx="3133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2400">
                <a:solidFill>
                  <a:srgbClr val="333333"/>
                </a:solidFill>
                <a:latin typeface="Trebuchet MS" pitchFamily="34" charset="0"/>
              </a:rPr>
              <a:t>HARTELIJK BEDANKT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pt-BR">
                <a:solidFill>
                  <a:srgbClr val="333333"/>
                </a:solidFill>
                <a:latin typeface="Trebuchet MS" pitchFamily="34" charset="0"/>
              </a:rPr>
              <a:t>“Muito obrigado!!”</a:t>
            </a:r>
          </a:p>
        </p:txBody>
      </p:sp>
      <p:sp>
        <p:nvSpPr>
          <p:cNvPr id="159746" name="CaixaDeTexto 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3102BD13-3953-4C47-917A-3D2DB7E9B4FC}" type="slidenum">
              <a:rPr lang="pt-BR"/>
              <a:pPr/>
              <a:t>104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1068"/>
          <p:cNvGrpSpPr>
            <a:grpSpLocks/>
          </p:cNvGrpSpPr>
          <p:nvPr/>
        </p:nvGrpSpPr>
        <p:grpSpPr bwMode="auto">
          <a:xfrm>
            <a:off x="120125" y="4641616"/>
            <a:ext cx="1577975" cy="1850592"/>
            <a:chOff x="948" y="289"/>
            <a:chExt cx="1420" cy="1554"/>
          </a:xfrm>
        </p:grpSpPr>
        <p:pic>
          <p:nvPicPr>
            <p:cNvPr id="171011" name="Picture 105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" y="289"/>
              <a:ext cx="1420" cy="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2" name="Text Box 1063"/>
            <p:cNvSpPr txBox="1">
              <a:spLocks noChangeArrowheads="1"/>
            </p:cNvSpPr>
            <p:nvPr/>
          </p:nvSpPr>
          <p:spPr bwMode="auto">
            <a:xfrm>
              <a:off x="954" y="1298"/>
              <a:ext cx="1400" cy="545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US" sz="1200" dirty="0" err="1">
                  <a:latin typeface="Verdana" pitchFamily="34" charset="0"/>
                </a:rPr>
                <a:t>Análises</a:t>
              </a:r>
              <a:r>
                <a:rPr lang="en-US" sz="1200" dirty="0">
                  <a:latin typeface="Verdana" pitchFamily="34" charset="0"/>
                </a:rPr>
                <a:t> de </a:t>
              </a:r>
              <a:r>
                <a:rPr lang="en-US" sz="1200" dirty="0" err="1">
                  <a:latin typeface="Verdana" pitchFamily="34" charset="0"/>
                </a:rPr>
                <a:t>viabilidade</a:t>
              </a:r>
              <a:r>
                <a:rPr lang="en-US" sz="1200" dirty="0">
                  <a:latin typeface="Verdana" pitchFamily="34" charset="0"/>
                </a:rPr>
                <a:t> </a:t>
              </a:r>
            </a:p>
            <a:p>
              <a:r>
                <a:rPr lang="en-US" sz="1200" dirty="0">
                  <a:latin typeface="Verdana" pitchFamily="34" charset="0"/>
                </a:rPr>
                <a:t>0,5 l</a:t>
              </a:r>
              <a:endParaRPr lang="en-GB" sz="1200" dirty="0">
                <a:latin typeface="Verdana" pitchFamily="34" charset="0"/>
              </a:endParaRPr>
            </a:p>
          </p:txBody>
        </p:sp>
      </p:grpSp>
      <p:sp>
        <p:nvSpPr>
          <p:cNvPr id="825382" name="AutoShape 1062"/>
          <p:cNvSpPr>
            <a:spLocks noChangeArrowheads="1"/>
          </p:cNvSpPr>
          <p:nvPr/>
        </p:nvSpPr>
        <p:spPr bwMode="auto">
          <a:xfrm rot="20521098">
            <a:off x="3196780" y="5492427"/>
            <a:ext cx="4962525" cy="566737"/>
          </a:xfrm>
          <a:prstGeom prst="rightArrow">
            <a:avLst>
              <a:gd name="adj1" fmla="val 39706"/>
              <a:gd name="adj2" fmla="val 107460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FFFF00"/>
            </a:solidFill>
            <a:miter lim="800000"/>
            <a:headEnd type="none" w="sm" len="sm"/>
            <a:tailEnd/>
          </a:ln>
          <a:effectLst/>
        </p:spPr>
        <p:txBody>
          <a:bodyPr wrap="none" lIns="79875" tIns="41535" rIns="79875" bIns="41535" anchor="ctr"/>
          <a:lstStyle/>
          <a:p>
            <a:pPr>
              <a:defRPr/>
            </a:pPr>
            <a:endParaRPr lang="en-US" sz="1600">
              <a:latin typeface="Verdana" pitchFamily="34" charset="0"/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0" y="0"/>
            <a:ext cx="557037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PAQUES BV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DO LABORATÓRIO À ESCALA REAL</a:t>
            </a:r>
          </a:p>
        </p:txBody>
      </p:sp>
      <p:grpSp>
        <p:nvGrpSpPr>
          <p:cNvPr id="171016" name="Group 1069"/>
          <p:cNvGrpSpPr>
            <a:grpSpLocks/>
          </p:cNvGrpSpPr>
          <p:nvPr/>
        </p:nvGrpSpPr>
        <p:grpSpPr bwMode="auto">
          <a:xfrm>
            <a:off x="1637871" y="3414920"/>
            <a:ext cx="1571625" cy="2823716"/>
            <a:chOff x="1697" y="703"/>
            <a:chExt cx="1414" cy="2371"/>
          </a:xfrm>
        </p:grpSpPr>
        <p:pic>
          <p:nvPicPr>
            <p:cNvPr id="171017" name="Picture 105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" y="703"/>
              <a:ext cx="1363" cy="1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8" name="Text Box 1064"/>
            <p:cNvSpPr txBox="1">
              <a:spLocks noChangeArrowheads="1"/>
            </p:cNvSpPr>
            <p:nvPr/>
          </p:nvSpPr>
          <p:spPr bwMode="auto">
            <a:xfrm>
              <a:off x="1697" y="2529"/>
              <a:ext cx="1412" cy="545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US" sz="1200" dirty="0" err="1">
                  <a:latin typeface="Verdana" pitchFamily="34" charset="0"/>
                </a:rPr>
                <a:t>Ensaios</a:t>
              </a:r>
              <a:r>
                <a:rPr lang="en-US" sz="1200" dirty="0">
                  <a:latin typeface="Verdana" pitchFamily="34" charset="0"/>
                </a:rPr>
                <a:t> de </a:t>
              </a:r>
              <a:r>
                <a:rPr lang="en-US" sz="1200" dirty="0" err="1" smtClean="0">
                  <a:latin typeface="Verdana" pitchFamily="34" charset="0"/>
                </a:rPr>
                <a:t>Bancada</a:t>
              </a:r>
              <a:r>
                <a:rPr lang="en-US" sz="1200" dirty="0" smtClean="0">
                  <a:latin typeface="Verdana" pitchFamily="34" charset="0"/>
                </a:rPr>
                <a:t> </a:t>
              </a:r>
            </a:p>
            <a:p>
              <a:r>
                <a:rPr lang="en-US" sz="1200" dirty="0" smtClean="0">
                  <a:latin typeface="Verdana" pitchFamily="34" charset="0"/>
                </a:rPr>
                <a:t>5 l</a:t>
              </a:r>
              <a:endParaRPr lang="en-GB" sz="1200" dirty="0">
                <a:latin typeface="Verdana" pitchFamily="34" charset="0"/>
              </a:endParaRPr>
            </a:p>
          </p:txBody>
        </p:sp>
      </p:grpSp>
      <p:grpSp>
        <p:nvGrpSpPr>
          <p:cNvPr id="171019" name="Group 22"/>
          <p:cNvGrpSpPr>
            <a:grpSpLocks/>
          </p:cNvGrpSpPr>
          <p:nvPr/>
        </p:nvGrpSpPr>
        <p:grpSpPr bwMode="auto">
          <a:xfrm>
            <a:off x="3227112" y="2415692"/>
            <a:ext cx="1739900" cy="3497197"/>
            <a:chOff x="3173213" y="1140541"/>
            <a:chExt cx="2008387" cy="4004597"/>
          </a:xfrm>
        </p:grpSpPr>
        <p:pic>
          <p:nvPicPr>
            <p:cNvPr id="1710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84" t="1402" r="2888" b="4671"/>
            <a:stretch>
              <a:fillRect/>
            </a:stretch>
          </p:blipFill>
          <p:spPr bwMode="auto">
            <a:xfrm>
              <a:off x="3228853" y="1140541"/>
              <a:ext cx="1952747" cy="333313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171021" name="Rectangle 21"/>
            <p:cNvSpPr>
              <a:spLocks noChangeArrowheads="1"/>
            </p:cNvSpPr>
            <p:nvPr/>
          </p:nvSpPr>
          <p:spPr bwMode="auto">
            <a:xfrm>
              <a:off x="3173213" y="4616491"/>
              <a:ext cx="1948898" cy="528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err="1">
                  <a:latin typeface="Verdana" pitchFamily="34" charset="0"/>
                </a:rPr>
                <a:t>Escala</a:t>
              </a:r>
              <a:r>
                <a:rPr lang="en-US" sz="1200" dirty="0">
                  <a:latin typeface="Verdana" pitchFamily="34" charset="0"/>
                </a:rPr>
                <a:t> </a:t>
              </a:r>
              <a:r>
                <a:rPr lang="en-US" sz="1200" dirty="0" err="1">
                  <a:latin typeface="Verdana" pitchFamily="34" charset="0"/>
                </a:rPr>
                <a:t>Piloto</a:t>
              </a:r>
              <a:endParaRPr lang="en-US" sz="1200" dirty="0">
                <a:latin typeface="Verdana" pitchFamily="34" charset="0"/>
              </a:endParaRPr>
            </a:p>
            <a:p>
              <a:r>
                <a:rPr lang="en-US" sz="1200" dirty="0">
                  <a:latin typeface="Verdana" pitchFamily="34" charset="0"/>
                </a:rPr>
                <a:t>50 l</a:t>
              </a:r>
              <a:endParaRPr lang="en-GB" sz="1200" dirty="0">
                <a:latin typeface="Verdana" pitchFamily="34" charset="0"/>
              </a:endParaRPr>
            </a:p>
          </p:txBody>
        </p:sp>
      </p:grpSp>
      <p:grpSp>
        <p:nvGrpSpPr>
          <p:cNvPr id="171022" name="Group 1073"/>
          <p:cNvGrpSpPr>
            <a:grpSpLocks/>
          </p:cNvGrpSpPr>
          <p:nvPr/>
        </p:nvGrpSpPr>
        <p:grpSpPr bwMode="auto">
          <a:xfrm>
            <a:off x="5027488" y="1940837"/>
            <a:ext cx="2030413" cy="3343213"/>
            <a:chOff x="3437" y="1995"/>
            <a:chExt cx="1827" cy="2807"/>
          </a:xfrm>
        </p:grpSpPr>
        <p:pic>
          <p:nvPicPr>
            <p:cNvPr id="171023" name="Picture 106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" y="1995"/>
              <a:ext cx="1823" cy="218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171024" name="Text Box 1067"/>
            <p:cNvSpPr txBox="1">
              <a:spLocks noChangeArrowheads="1"/>
            </p:cNvSpPr>
            <p:nvPr/>
          </p:nvSpPr>
          <p:spPr bwMode="auto">
            <a:xfrm>
              <a:off x="3461" y="4258"/>
              <a:ext cx="1803" cy="544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r>
                <a:rPr lang="en-US" sz="1200" dirty="0">
                  <a:latin typeface="Verdana" pitchFamily="34" charset="0"/>
                </a:rPr>
                <a:t>Planta de </a:t>
              </a:r>
              <a:r>
                <a:rPr lang="en-US" sz="1200" dirty="0" err="1">
                  <a:latin typeface="Verdana" pitchFamily="34" charset="0"/>
                </a:rPr>
                <a:t>demonstração</a:t>
              </a:r>
              <a:endParaRPr lang="en-US" sz="1200" dirty="0">
                <a:latin typeface="Verdana" pitchFamily="34" charset="0"/>
              </a:endParaRPr>
            </a:p>
            <a:p>
              <a:r>
                <a:rPr lang="en-US" sz="1200" dirty="0">
                  <a:latin typeface="Verdana" pitchFamily="34" charset="0"/>
                </a:rPr>
                <a:t>5.000 l</a:t>
              </a:r>
              <a:endParaRPr lang="en-GB" sz="1200" dirty="0">
                <a:latin typeface="Verdana" pitchFamily="34" charset="0"/>
              </a:endParaRPr>
            </a:p>
          </p:txBody>
        </p:sp>
      </p:grpSp>
      <p:sp>
        <p:nvSpPr>
          <p:cNvPr id="171026" name="Rectangle 24"/>
          <p:cNvSpPr>
            <a:spLocks noChangeArrowheads="1"/>
          </p:cNvSpPr>
          <p:nvPr/>
        </p:nvSpPr>
        <p:spPr bwMode="auto">
          <a:xfrm>
            <a:off x="7167381" y="4043928"/>
            <a:ext cx="15234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err="1">
                <a:latin typeface="Verdana" pitchFamily="34" charset="0"/>
              </a:rPr>
              <a:t>Escala</a:t>
            </a:r>
            <a:r>
              <a:rPr lang="en-US" sz="1200" dirty="0">
                <a:latin typeface="Verdana" pitchFamily="34" charset="0"/>
              </a:rPr>
              <a:t> real</a:t>
            </a:r>
          </a:p>
          <a:p>
            <a:r>
              <a:rPr lang="en-US" sz="1200" dirty="0" smtClean="0">
                <a:latin typeface="Verdana" pitchFamily="34" charset="0"/>
              </a:rPr>
              <a:t>&gt;130.000 </a:t>
            </a:r>
            <a:r>
              <a:rPr lang="en-US" sz="1200" dirty="0">
                <a:latin typeface="Verdana" pitchFamily="34" charset="0"/>
              </a:rPr>
              <a:t>l</a:t>
            </a:r>
            <a:endParaRPr lang="en-GB" sz="1200" dirty="0">
              <a:latin typeface="Verdana" pitchFamily="34" charset="0"/>
            </a:endParaRPr>
          </a:p>
        </p:txBody>
      </p:sp>
      <p:sp>
        <p:nvSpPr>
          <p:cNvPr id="171029" name="CaixaDeTexto 2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E46E94E-E653-4551-8ADF-280ABC97F1FA}" type="slidenum">
              <a:rPr lang="pt-BR"/>
              <a:pPr/>
              <a:t>11</a:t>
            </a:fld>
            <a:endParaRPr lang="pt-BR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25" t="356" b="-1"/>
          <a:stretch/>
        </p:blipFill>
        <p:spPr bwMode="auto">
          <a:xfrm>
            <a:off x="7154779" y="1400070"/>
            <a:ext cx="1802439" cy="251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592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941388"/>
            <a:ext cx="2652712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2667000"/>
            <a:ext cx="31146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3946525"/>
            <a:ext cx="4433887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CaixaDeTexto 3"/>
          <p:cNvSpPr txBox="1">
            <a:spLocks noChangeArrowheads="1"/>
          </p:cNvSpPr>
          <p:nvPr/>
        </p:nvSpPr>
        <p:spPr bwMode="auto">
          <a:xfrm>
            <a:off x="4333875" y="9906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ANAMMOX</a:t>
            </a:r>
          </a:p>
        </p:txBody>
      </p:sp>
      <p:grpSp>
        <p:nvGrpSpPr>
          <p:cNvPr id="173062" name="Grupo 26"/>
          <p:cNvGrpSpPr>
            <a:grpSpLocks/>
          </p:cNvGrpSpPr>
          <p:nvPr/>
        </p:nvGrpSpPr>
        <p:grpSpPr bwMode="auto">
          <a:xfrm>
            <a:off x="3895725" y="1311275"/>
            <a:ext cx="2763838" cy="1400175"/>
            <a:chOff x="0" y="-8341"/>
            <a:chExt cx="2378784" cy="1245936"/>
          </a:xfrm>
        </p:grpSpPr>
        <p:sp>
          <p:nvSpPr>
            <p:cNvPr id="173063" name="Caixa de Texto 2"/>
            <p:cNvSpPr txBox="1">
              <a:spLocks noChangeArrowheads="1"/>
            </p:cNvSpPr>
            <p:nvPr/>
          </p:nvSpPr>
          <p:spPr bwMode="auto">
            <a:xfrm>
              <a:off x="252833" y="-8341"/>
              <a:ext cx="4953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O</a:t>
              </a:r>
              <a:r>
                <a:rPr lang="pt-BR" sz="1600" b="1" baseline="-25000">
                  <a:latin typeface="Swis721 Lt BT" pitchFamily="34" charset="0"/>
                  <a:cs typeface="Times New Roman" pitchFamily="18" charset="0"/>
                </a:rPr>
                <a:t>2</a:t>
              </a: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41" name="Forma livre 40"/>
            <p:cNvSpPr/>
            <p:nvPr/>
          </p:nvSpPr>
          <p:spPr>
            <a:xfrm rot="20076089">
              <a:off x="528771" y="255820"/>
              <a:ext cx="86078" cy="155389"/>
            </a:xfrm>
            <a:custGeom>
              <a:avLst/>
              <a:gdLst>
                <a:gd name="connsiteX0" fmla="*/ 0 w 0"/>
                <a:gd name="connsiteY0" fmla="*/ 0 h 390525"/>
                <a:gd name="connsiteX1" fmla="*/ 0 w 0"/>
                <a:gd name="connsiteY1" fmla="*/ 39052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90525">
                  <a:moveTo>
                    <a:pt x="0" y="0"/>
                  </a:moveTo>
                  <a:lnTo>
                    <a:pt x="0" y="390525"/>
                  </a:lnTo>
                </a:path>
              </a:pathLst>
            </a:custGeom>
            <a:noFill/>
            <a:ln w="127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73065" name="Caixa de Texto 2"/>
            <p:cNvSpPr txBox="1">
              <a:spLocks noChangeArrowheads="1"/>
            </p:cNvSpPr>
            <p:nvPr/>
          </p:nvSpPr>
          <p:spPr bwMode="auto">
            <a:xfrm>
              <a:off x="0" y="714375"/>
              <a:ext cx="5715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NH</a:t>
              </a:r>
              <a:r>
                <a:rPr lang="pt-BR" sz="1600" b="1" baseline="-25000">
                  <a:latin typeface="Swis721 Lt BT" pitchFamily="34" charset="0"/>
                  <a:cs typeface="Times New Roman" pitchFamily="18" charset="0"/>
                </a:rPr>
                <a:t>4</a:t>
              </a:r>
              <a:r>
                <a:rPr lang="pt-BR" sz="1600" b="1" baseline="30000">
                  <a:latin typeface="Swis721 Lt BT" pitchFamily="34" charset="0"/>
                  <a:cs typeface="Times New Roman" pitchFamily="18" charset="0"/>
                </a:rPr>
                <a:t>+</a:t>
              </a:r>
              <a:r>
                <a:rPr lang="pt-BR" sz="1200">
                  <a:latin typeface="Swis721 Lt BT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43" name="Arco 42"/>
            <p:cNvSpPr/>
            <p:nvPr/>
          </p:nvSpPr>
          <p:spPr>
            <a:xfrm>
              <a:off x="362078" y="361767"/>
              <a:ext cx="1151817" cy="659697"/>
            </a:xfrm>
            <a:prstGeom prst="arc">
              <a:avLst>
                <a:gd name="adj1" fmla="val 11280098"/>
                <a:gd name="adj2" fmla="val 17125135"/>
              </a:avLst>
            </a:pr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73067" name="Caixa de Texto 2"/>
            <p:cNvSpPr txBox="1">
              <a:spLocks noChangeArrowheads="1"/>
            </p:cNvSpPr>
            <p:nvPr/>
          </p:nvSpPr>
          <p:spPr bwMode="auto">
            <a:xfrm>
              <a:off x="1000125" y="171450"/>
              <a:ext cx="6191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NO</a:t>
              </a:r>
              <a:r>
                <a:rPr lang="pt-BR" sz="1600" b="1" baseline="-25000">
                  <a:latin typeface="Swis721 Lt BT" pitchFamily="34" charset="0"/>
                  <a:cs typeface="Times New Roman" pitchFamily="18" charset="0"/>
                </a:rPr>
                <a:t>2</a:t>
              </a:r>
              <a:r>
                <a:rPr lang="pt-BR" sz="1600" b="1" baseline="30000">
                  <a:latin typeface="Swis721 Lt BT" pitchFamily="34" charset="0"/>
                  <a:cs typeface="Times New Roman" pitchFamily="18" charset="0"/>
                </a:rPr>
                <a:t>-</a:t>
              </a:r>
              <a:endParaRPr lang="pt-BR" sz="1600" b="1">
                <a:latin typeface="Swis721 Lt BT" pitchFamily="34" charset="0"/>
                <a:cs typeface="Times New Roman" pitchFamily="18" charset="0"/>
              </a:endParaRPr>
            </a:p>
          </p:txBody>
        </p:sp>
        <p:sp>
          <p:nvSpPr>
            <p:cNvPr id="173068" name="Caixa de Texto 2"/>
            <p:cNvSpPr txBox="1">
              <a:spLocks noChangeArrowheads="1"/>
            </p:cNvSpPr>
            <p:nvPr/>
          </p:nvSpPr>
          <p:spPr bwMode="auto">
            <a:xfrm>
              <a:off x="1000125" y="714375"/>
              <a:ext cx="6286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NH</a:t>
              </a:r>
              <a:r>
                <a:rPr lang="pt-BR" sz="1600" b="1" baseline="-25000">
                  <a:latin typeface="Swis721 Lt BT" pitchFamily="34" charset="0"/>
                  <a:cs typeface="Times New Roman" pitchFamily="18" charset="0"/>
                </a:rPr>
                <a:t>4</a:t>
              </a:r>
              <a:r>
                <a:rPr lang="pt-BR" sz="1600" b="1" baseline="30000">
                  <a:latin typeface="Swis721 Lt BT" pitchFamily="34" charset="0"/>
                  <a:cs typeface="Times New Roman" pitchFamily="18" charset="0"/>
                </a:rPr>
                <a:t>+</a:t>
              </a:r>
              <a:r>
                <a:rPr lang="pt-BR" sz="1200">
                  <a:latin typeface="Swis721 Lt BT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73069" name="Caixa de Texto 2"/>
            <p:cNvSpPr txBox="1">
              <a:spLocks noChangeArrowheads="1"/>
            </p:cNvSpPr>
            <p:nvPr/>
          </p:nvSpPr>
          <p:spPr bwMode="auto">
            <a:xfrm>
              <a:off x="1873959" y="703617"/>
              <a:ext cx="5048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pt-BR" sz="1600" b="1">
                  <a:latin typeface="Swis721 Lt BT" pitchFamily="34" charset="0"/>
                  <a:cs typeface="Times New Roman" pitchFamily="18" charset="0"/>
                </a:rPr>
                <a:t>N</a:t>
              </a:r>
              <a:r>
                <a:rPr lang="pt-BR" sz="1600" b="1" baseline="-25000">
                  <a:latin typeface="Swis721 Lt BT" pitchFamily="34" charset="0"/>
                  <a:cs typeface="Times New Roman" pitchFamily="18" charset="0"/>
                </a:rPr>
                <a:t>2</a:t>
              </a:r>
              <a:endParaRPr lang="pt-BR" sz="1600" b="1">
                <a:latin typeface="Swis721 Lt BT" pitchFamily="34" charset="0"/>
                <a:cs typeface="Times New Roman" pitchFamily="18" charset="0"/>
              </a:endParaRPr>
            </a:p>
          </p:txBody>
        </p:sp>
        <p:sp>
          <p:nvSpPr>
            <p:cNvPr id="47" name="Forma livre 46"/>
            <p:cNvSpPr/>
            <p:nvPr/>
          </p:nvSpPr>
          <p:spPr>
            <a:xfrm>
              <a:off x="1533024" y="942357"/>
              <a:ext cx="381207" cy="151151"/>
            </a:xfrm>
            <a:custGeom>
              <a:avLst/>
              <a:gdLst>
                <a:gd name="connsiteX0" fmla="*/ 0 w 666750"/>
                <a:gd name="connsiteY0" fmla="*/ 0 h 0"/>
                <a:gd name="connsiteX1" fmla="*/ 666750 w 666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8" name="Forma livre 47"/>
            <p:cNvSpPr/>
            <p:nvPr/>
          </p:nvSpPr>
          <p:spPr>
            <a:xfrm>
              <a:off x="618949" y="942357"/>
              <a:ext cx="381206" cy="151151"/>
            </a:xfrm>
            <a:custGeom>
              <a:avLst/>
              <a:gdLst>
                <a:gd name="connsiteX0" fmla="*/ 0 w 666750"/>
                <a:gd name="connsiteY0" fmla="*/ 0 h 0"/>
                <a:gd name="connsiteX1" fmla="*/ 666750 w 666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9" name="Forma livre 48"/>
            <p:cNvSpPr/>
            <p:nvPr/>
          </p:nvSpPr>
          <p:spPr>
            <a:xfrm flipH="1">
              <a:off x="1199639" y="570836"/>
              <a:ext cx="45089" cy="200593"/>
            </a:xfrm>
            <a:custGeom>
              <a:avLst/>
              <a:gdLst>
                <a:gd name="connsiteX0" fmla="*/ 0 w 0"/>
                <a:gd name="connsiteY0" fmla="*/ 0 h 390525"/>
                <a:gd name="connsiteX1" fmla="*/ 0 w 0"/>
                <a:gd name="connsiteY1" fmla="*/ 39052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90525">
                  <a:moveTo>
                    <a:pt x="0" y="0"/>
                  </a:moveTo>
                  <a:lnTo>
                    <a:pt x="0" y="390525"/>
                  </a:lnTo>
                </a:path>
              </a:pathLst>
            </a:custGeom>
            <a:noFill/>
            <a:ln w="190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" name="Elipse 4"/>
          <p:cNvSpPr/>
          <p:nvPr/>
        </p:nvSpPr>
        <p:spPr>
          <a:xfrm>
            <a:off x="3654425" y="989013"/>
            <a:ext cx="3059113" cy="18732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Arco 5"/>
          <p:cNvSpPr/>
          <p:nvPr/>
        </p:nvSpPr>
        <p:spPr>
          <a:xfrm flipH="1">
            <a:off x="2409825" y="1743075"/>
            <a:ext cx="1638300" cy="600075"/>
          </a:xfrm>
          <a:prstGeom prst="arc">
            <a:avLst>
              <a:gd name="adj1" fmla="val 13243926"/>
              <a:gd name="adj2" fmla="val 21197360"/>
            </a:avLst>
          </a:prstGeom>
          <a:ln w="28575">
            <a:solidFill>
              <a:srgbClr val="FF000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Arco 49"/>
          <p:cNvSpPr/>
          <p:nvPr/>
        </p:nvSpPr>
        <p:spPr>
          <a:xfrm rot="15270331" flipH="1">
            <a:off x="238125" y="3810001"/>
            <a:ext cx="1209675" cy="552450"/>
          </a:xfrm>
          <a:prstGeom prst="arc">
            <a:avLst>
              <a:gd name="adj1" fmla="val 13243926"/>
              <a:gd name="adj2" fmla="val 21197360"/>
            </a:avLst>
          </a:prstGeom>
          <a:ln w="28575">
            <a:solidFill>
              <a:srgbClr val="FF000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Arco 50"/>
          <p:cNvSpPr/>
          <p:nvPr/>
        </p:nvSpPr>
        <p:spPr>
          <a:xfrm flipV="1">
            <a:off x="4752975" y="5067300"/>
            <a:ext cx="1457325" cy="600075"/>
          </a:xfrm>
          <a:prstGeom prst="arc">
            <a:avLst>
              <a:gd name="adj1" fmla="val 11450905"/>
              <a:gd name="adj2" fmla="val 21197360"/>
            </a:avLst>
          </a:prstGeom>
          <a:ln w="28575">
            <a:solidFill>
              <a:srgbClr val="FF0000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Retângulo de cantos arredondados 5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0" y="0"/>
            <a:ext cx="58816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PESQUISA E DESENVOLVIMENTO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3079" name="CaixaDeTexto 2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1441AE4-6C1E-4778-BBCD-939588A1D9FB}" type="slidenum">
              <a:rPr lang="pt-BR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7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0"/>
            <a:ext cx="58816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PESQUISA E DESENVOLVIMENTO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DO LABORATÓRIO À ESCALA REAL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75108" name="Grupo 2"/>
          <p:cNvGrpSpPr>
            <a:grpSpLocks/>
          </p:cNvGrpSpPr>
          <p:nvPr/>
        </p:nvGrpSpPr>
        <p:grpSpPr bwMode="auto">
          <a:xfrm>
            <a:off x="533400" y="2657475"/>
            <a:ext cx="400050" cy="1285875"/>
            <a:chOff x="4162426" y="4505325"/>
            <a:chExt cx="400050" cy="1285875"/>
          </a:xfrm>
        </p:grpSpPr>
        <p:sp>
          <p:nvSpPr>
            <p:cNvPr id="2" name="Seta para baixo 1"/>
            <p:cNvSpPr/>
            <p:nvPr/>
          </p:nvSpPr>
          <p:spPr>
            <a:xfrm>
              <a:off x="4162426" y="4505325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Seta para baixo 27"/>
            <p:cNvSpPr/>
            <p:nvPr/>
          </p:nvSpPr>
          <p:spPr>
            <a:xfrm>
              <a:off x="4162426" y="504825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4162426" y="560070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7511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>
            <a:fillRect/>
          </a:stretch>
        </p:blipFill>
        <p:spPr bwMode="auto">
          <a:xfrm>
            <a:off x="1588" y="1023938"/>
            <a:ext cx="2000250" cy="170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511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4150"/>
            <a:ext cx="2000250" cy="2708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7511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>
            <a:fillRect/>
          </a:stretch>
        </p:blipFill>
        <p:spPr bwMode="auto">
          <a:xfrm>
            <a:off x="7938" y="5251450"/>
            <a:ext cx="2000250" cy="1601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4" name="Group 102"/>
          <p:cNvGraphicFramePr>
            <a:graphicFrameLocks/>
          </p:cNvGraphicFramePr>
          <p:nvPr/>
        </p:nvGraphicFramePr>
        <p:xfrm>
          <a:off x="2028825" y="1662113"/>
          <a:ext cx="6457950" cy="4232593"/>
        </p:xfrm>
        <a:graphic>
          <a:graphicData uri="http://schemas.openxmlformats.org/drawingml/2006/table">
            <a:tbl>
              <a:tblPr/>
              <a:tblGrid>
                <a:gridCol w="1828800"/>
                <a:gridCol w="2733675"/>
                <a:gridCol w="1895475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ÁREAS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APLICAÇÕES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PROCESSOS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7788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REMOÇÃO DE DBO CARBONÁCEA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ANAEROBIC &amp; AEROBIC  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WASTE WATER TREATMENT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BIOPAQ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IC</a:t>
                      </a:r>
                      <a:endParaRPr kumimoji="0" lang="en-US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BIOPAQ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UASB+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BIOPAQ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AFR</a:t>
                      </a:r>
                      <a:endParaRPr kumimoji="0" lang="en-US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BIOPAQ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UBOX® </a:t>
                      </a:r>
                      <a:endParaRPr kumimoji="0" lang="en-GB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CIRCOX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TRATAMENTO DE GASES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DESSULFURIZAÇÃO DE BIOGÁS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THIOPAQ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BIODESOX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endParaRPr kumimoji="0" lang="en-GB" sz="12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NITROGÊNIO E FÓSFORO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REMOÇÃO DE AMÔNIA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RECUPERAÇÃO DE FÓSFORO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ANAMMOX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 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PHOSPAQ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™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ASTRASAND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endParaRPr kumimoji="0" lang="en-GB" sz="12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RECUPERAÇÃO DE METAIS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RECUPERAÇÃO DE METAIS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RECUPERAÇÃO DE </a:t>
                      </a:r>
                      <a:endParaRPr kumimoji="0" lang="nl-N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THIOTEQ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™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SULFATEQ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™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BIOMETEQ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™</a:t>
                      </a: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IONPAQ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™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1596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PROCESSOS DE SEPARAÇÃO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FILTRAÇÃO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ASTRASAND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ASTRASEPARATOR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®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75145" name="CaixaDeTexto 14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FC513E0F-A646-44AA-AACB-29F2F0BB7B77}" type="slidenum">
              <a:rPr lang="pt-BR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3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477838" y="5827713"/>
            <a:ext cx="2020887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UASB</a:t>
            </a:r>
          </a:p>
        </p:txBody>
      </p:sp>
      <p:pic>
        <p:nvPicPr>
          <p:cNvPr id="177155" name="Picture 4" descr="BIOPAQ AFR-3D-tekening zonder tekst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0" y="2409825"/>
            <a:ext cx="2032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2" descr="Y:\Paques Water Systems\Afdeling\Marketing &amp; Sales\Referenties\Foto's\IC\IC-schema.ENG (rond)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>
            <a:fillRect/>
          </a:stretch>
        </p:blipFill>
        <p:spPr bwMode="auto">
          <a:xfrm>
            <a:off x="2943225" y="1489075"/>
            <a:ext cx="113506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"/>
          <a:stretch>
            <a:fillRect/>
          </a:stretch>
        </p:blipFill>
        <p:spPr bwMode="auto">
          <a:xfrm>
            <a:off x="381000" y="2398713"/>
            <a:ext cx="2139950" cy="320992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</p:pic>
      <p:pic>
        <p:nvPicPr>
          <p:cNvPr id="177158" name="Picture 2" descr="C:\sjoerd best reactor\uasb_2nd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163" y="2427288"/>
            <a:ext cx="160496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9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2482850" y="5827713"/>
            <a:ext cx="202088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IC</a:t>
            </a:r>
          </a:p>
        </p:txBody>
      </p:sp>
      <p:sp>
        <p:nvSpPr>
          <p:cNvPr id="177160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4330700" y="5815013"/>
            <a:ext cx="2019300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UASB+</a:t>
            </a:r>
          </a:p>
        </p:txBody>
      </p:sp>
      <p:sp>
        <p:nvSpPr>
          <p:cNvPr id="177161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6392863" y="5815013"/>
            <a:ext cx="2020887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AFR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51673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INOVADORAS</a:t>
            </a:r>
          </a:p>
        </p:txBody>
      </p:sp>
      <p:sp>
        <p:nvSpPr>
          <p:cNvPr id="177164" name="Titel 3"/>
          <p:cNvSpPr>
            <a:spLocks noGrp="1"/>
          </p:cNvSpPr>
          <p:nvPr>
            <p:ph type="ctrTitle" idx="4294967295"/>
          </p:nvPr>
        </p:nvSpPr>
        <p:spPr bwMode="auto">
          <a:xfrm>
            <a:off x="511175" y="877888"/>
            <a:ext cx="7551738" cy="606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b="1" smtClean="0">
                <a:solidFill>
                  <a:srgbClr val="7F7F7F"/>
                </a:solidFill>
                <a:latin typeface="Verdana" pitchFamily="34" charset="0"/>
                <a:ea typeface="ＭＳ Ｐゴシック" pitchFamily="34" charset="-128"/>
              </a:rPr>
              <a:t>REMOÇÃO MATÉRIA ORGÂNICA CARBONÁCEA POR PROCESSOS ANAERÓBIOS</a:t>
            </a:r>
          </a:p>
        </p:txBody>
      </p:sp>
      <p:sp>
        <p:nvSpPr>
          <p:cNvPr id="177165" name="CaixaDeTexto 1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8354A97-B9EE-4951-AA19-41721B5EE92C}" type="slidenum">
              <a:rPr lang="pt-BR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2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441325" y="5368925"/>
            <a:ext cx="202088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CIRCOX</a:t>
            </a:r>
          </a:p>
        </p:txBody>
      </p:sp>
      <p:sp>
        <p:nvSpPr>
          <p:cNvPr id="179203" name="Titel 3"/>
          <p:cNvSpPr>
            <a:spLocks noGrp="1"/>
          </p:cNvSpPr>
          <p:nvPr>
            <p:ph type="ctrTitle" idx="4294967295"/>
          </p:nvPr>
        </p:nvSpPr>
        <p:spPr bwMode="auto">
          <a:xfrm>
            <a:off x="511175" y="877888"/>
            <a:ext cx="8369300" cy="452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b="1" smtClean="0">
                <a:solidFill>
                  <a:srgbClr val="7F7F7F"/>
                </a:solidFill>
                <a:latin typeface="Verdana" pitchFamily="34" charset="0"/>
                <a:ea typeface="ＭＳ Ｐゴシック" pitchFamily="34" charset="-128"/>
              </a:rPr>
              <a:t>REMOÇÃO DE DBO, DECANTAÇÃO DE ALTA TAXA, REMOÇÃO DE NITROGÊNIO, FÓSFORO E FILTRAÇÃO</a:t>
            </a:r>
          </a:p>
        </p:txBody>
      </p:sp>
      <p:sp>
        <p:nvSpPr>
          <p:cNvPr id="179204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3748088" y="5368925"/>
            <a:ext cx="2020887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ASTRASEPARATOR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endParaRPr lang="en-GB" sz="1400" smtClean="0">
              <a:solidFill>
                <a:srgbClr val="0D6F94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79205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6540500" y="5370513"/>
            <a:ext cx="2019300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800"/>
              </a:spcAft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ASTRASAND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endParaRPr lang="en-GB" sz="1400" smtClean="0">
              <a:solidFill>
                <a:srgbClr val="0D6F94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51673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INOVADORAS</a:t>
            </a:r>
          </a:p>
        </p:txBody>
      </p:sp>
      <p:pic>
        <p:nvPicPr>
          <p:cNvPr id="17920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1714500"/>
            <a:ext cx="214947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9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538" y="1606550"/>
            <a:ext cx="2790825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10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84338"/>
            <a:ext cx="3484563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1" name="CaixaDeTexto 1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EB327D5-5D45-42CE-8233-89CA56B71B22}" type="slidenum">
              <a:rPr lang="pt-BR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1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1268413" y="6251575"/>
            <a:ext cx="2020887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defTabSz="762000">
              <a:spcBef>
                <a:spcPts val="200"/>
              </a:spcBef>
              <a:buFont typeface="Arial" charset="0"/>
              <a:buNone/>
            </a:pPr>
            <a:r>
              <a:rPr lang="en-US" sz="1400" b="1" smtClean="0">
                <a:latin typeface="Verdana" pitchFamily="34" charset="0"/>
                <a:ea typeface="ＭＳ Ｐゴシック" pitchFamily="34" charset="-128"/>
              </a:rPr>
              <a:t>SULFATEQ</a:t>
            </a:r>
            <a:r>
              <a:rPr lang="en-US" sz="1400" smtClean="0">
                <a:ea typeface="ＭＳ Ｐゴシック" pitchFamily="34" charset="-128"/>
              </a:rPr>
              <a:t>™</a:t>
            </a:r>
          </a:p>
        </p:txBody>
      </p:sp>
      <p:sp>
        <p:nvSpPr>
          <p:cNvPr id="181251" name="Titel 3"/>
          <p:cNvSpPr>
            <a:spLocks noGrp="1"/>
          </p:cNvSpPr>
          <p:nvPr>
            <p:ph type="ctrTitle" idx="4294967295"/>
          </p:nvPr>
        </p:nvSpPr>
        <p:spPr bwMode="auto">
          <a:xfrm>
            <a:off x="779463" y="877888"/>
            <a:ext cx="8101012" cy="487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b="1" smtClean="0">
                <a:solidFill>
                  <a:srgbClr val="7F7F7F"/>
                </a:solidFill>
                <a:latin typeface="Verdana" pitchFamily="34" charset="0"/>
                <a:ea typeface="ＭＳ Ｐゴシック" pitchFamily="34" charset="-128"/>
              </a:rPr>
              <a:t>DESSULFURIZAÇÃO DE GASES E RECUPERAÇÃO DE METAIS</a:t>
            </a:r>
          </a:p>
        </p:txBody>
      </p:sp>
      <p:sp>
        <p:nvSpPr>
          <p:cNvPr id="181252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1489075" y="3805238"/>
            <a:ext cx="202088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defTabSz="762000">
              <a:spcBef>
                <a:spcPts val="200"/>
              </a:spcBef>
              <a:buFont typeface="Arial" charset="0"/>
              <a:buNone/>
            </a:pPr>
            <a:r>
              <a:rPr lang="en-US" sz="1400" b="1" smtClean="0">
                <a:latin typeface="Verdana" pitchFamily="34" charset="0"/>
                <a:ea typeface="ＭＳ Ｐゴシック" pitchFamily="34" charset="-128"/>
              </a:rPr>
              <a:t>THIOPAQ</a:t>
            </a:r>
            <a:r>
              <a:rPr lang="en-US" sz="1400" b="1" baseline="30000" smtClean="0">
                <a:latin typeface="Verdana" pitchFamily="34" charset="0"/>
                <a:ea typeface="ＭＳ Ｐゴシック" pitchFamily="34" charset="-128"/>
              </a:rPr>
              <a:t>®</a:t>
            </a:r>
            <a:endParaRPr lang="en-GB" sz="1400" b="1" baseline="30000" smtClean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81253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5522913" y="6237288"/>
            <a:ext cx="2019300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defTabSz="762000">
              <a:spcBef>
                <a:spcPts val="200"/>
              </a:spcBef>
              <a:buFont typeface="Arial" charset="0"/>
              <a:buNone/>
            </a:pPr>
            <a:r>
              <a:rPr lang="en-US" sz="1400" b="1" smtClean="0">
                <a:latin typeface="Verdana" pitchFamily="34" charset="0"/>
                <a:ea typeface="ＭＳ Ｐゴシック" pitchFamily="34" charset="-128"/>
              </a:rPr>
              <a:t>THIOTEQ</a:t>
            </a:r>
            <a:r>
              <a:rPr lang="en-US" sz="1400" smtClean="0">
                <a:ea typeface="ＭＳ Ｐゴシック" pitchFamily="34" charset="-128"/>
              </a:rPr>
              <a:t>™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51673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INOVADORAS</a:t>
            </a:r>
          </a:p>
        </p:txBody>
      </p:sp>
      <p:pic>
        <p:nvPicPr>
          <p:cNvPr id="181256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788" y="1206500"/>
            <a:ext cx="37004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7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50" y="4341813"/>
            <a:ext cx="4046538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8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3775075"/>
            <a:ext cx="3121025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9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5408613" y="3297238"/>
            <a:ext cx="2020887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defTabSz="762000">
              <a:spcBef>
                <a:spcPts val="200"/>
              </a:spcBef>
              <a:buFont typeface="Arial" charset="0"/>
              <a:buNone/>
            </a:pPr>
            <a:r>
              <a:rPr lang="en-US" sz="1400" b="1" smtClean="0">
                <a:latin typeface="Verdana" pitchFamily="34" charset="0"/>
                <a:ea typeface="ＭＳ Ｐゴシック" pitchFamily="34" charset="-128"/>
              </a:rPr>
              <a:t>BIODESOX</a:t>
            </a:r>
            <a:r>
              <a:rPr lang="en-US" sz="1400" b="1" baseline="30000" smtClean="0">
                <a:latin typeface="Verdana" pitchFamily="34" charset="0"/>
                <a:ea typeface="ＭＳ Ｐゴシック" pitchFamily="34" charset="-128"/>
              </a:rPr>
              <a:t>®</a:t>
            </a:r>
            <a:endParaRPr lang="en-GB" sz="1400" b="1" baseline="30000" smtClean="0"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81260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8" y="1282700"/>
            <a:ext cx="340042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61" name="CaixaDeTexto 1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E839A098-715E-4D3D-9B84-D87B00D3F70D}" type="slidenum">
              <a:rPr lang="pt-BR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6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el 3"/>
          <p:cNvSpPr>
            <a:spLocks noGrp="1"/>
          </p:cNvSpPr>
          <p:nvPr>
            <p:ph type="ctrTitle" idx="4294967295"/>
          </p:nvPr>
        </p:nvSpPr>
        <p:spPr bwMode="auto">
          <a:xfrm>
            <a:off x="511175" y="877888"/>
            <a:ext cx="8369300" cy="452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b="1" smtClean="0">
                <a:solidFill>
                  <a:srgbClr val="7F7F7F"/>
                </a:solidFill>
                <a:latin typeface="Verdana" pitchFamily="34" charset="0"/>
                <a:ea typeface="ＭＳ Ｐゴシック" pitchFamily="34" charset="-128"/>
              </a:rPr>
              <a:t>TRATAMENTO DE ESGOTO</a:t>
            </a:r>
          </a:p>
        </p:txBody>
      </p:sp>
      <p:sp>
        <p:nvSpPr>
          <p:cNvPr id="183299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4862513" y="5659438"/>
            <a:ext cx="2754312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UBOX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</a:p>
          <a:p>
            <a:pPr algn="ctr" eaLnBrk="1" hangingPunct="1"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PEQUENAS COMUNIDADES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51673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INOVADORAS</a:t>
            </a:r>
          </a:p>
        </p:txBody>
      </p:sp>
      <p:pic>
        <p:nvPicPr>
          <p:cNvPr id="1833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100" y="1482725"/>
            <a:ext cx="2478088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3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1138238" y="5603875"/>
            <a:ext cx="2754312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Verdana" pitchFamily="34" charset="0"/>
              <a:buNone/>
            </a:pPr>
            <a:r>
              <a:rPr lang="en-GB" sz="14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UBOX</a:t>
            </a:r>
            <a:r>
              <a:rPr lang="en-GB" sz="1400" baseline="30000" smtClean="0">
                <a:solidFill>
                  <a:srgbClr val="0D6F94"/>
                </a:solidFill>
                <a:latin typeface="Verdana" pitchFamily="34" charset="0"/>
                <a:ea typeface="ＭＳ Ｐゴシック" pitchFamily="34" charset="-128"/>
              </a:rPr>
              <a:t>®</a:t>
            </a:r>
            <a:endParaRPr lang="en-GB" sz="1400" smtClean="0">
              <a:solidFill>
                <a:srgbClr val="0D6F94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183304" name="Picture 3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1728788"/>
            <a:ext cx="416718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5" name="CaixaDeTexto 1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1194A1E-8A87-400B-B2BE-0AD9CB16992D}" type="slidenum">
              <a:rPr lang="pt-BR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8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031" descr="D:\FOTOS METHAX\Cervejaria Petrópolis\Figura em Propaganda Dedini.d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1076325"/>
            <a:ext cx="3154362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8"/>
          <p:cNvSpPr>
            <a:spLocks noChangeArrowheads="1"/>
          </p:cNvSpPr>
          <p:nvPr/>
        </p:nvSpPr>
        <p:spPr bwMode="auto">
          <a:xfrm>
            <a:off x="385763" y="3016250"/>
            <a:ext cx="3946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rgbClr val="053189"/>
                </a:solidFill>
              </a:rPr>
              <a:t>CERVEJARIA PETRÓPOLIS</a:t>
            </a:r>
            <a:br>
              <a:rPr lang="pt-BR" sz="1600">
                <a:solidFill>
                  <a:srgbClr val="053189"/>
                </a:solidFill>
              </a:rPr>
            </a:br>
            <a:r>
              <a:rPr lang="pt-BR" sz="1600">
                <a:solidFill>
                  <a:srgbClr val="053189"/>
                </a:solidFill>
              </a:rPr>
              <a:t>PETRÓPOLIS  / RJ</a:t>
            </a:r>
            <a:br>
              <a:rPr lang="pt-BR" sz="1600">
                <a:solidFill>
                  <a:srgbClr val="053189"/>
                </a:solidFill>
              </a:rPr>
            </a:br>
            <a:r>
              <a:rPr lang="pt-BR" sz="1600">
                <a:solidFill>
                  <a:srgbClr val="053189"/>
                </a:solidFill>
              </a:rPr>
              <a:t>C.O. = 8700 Kg DQO/DIA</a:t>
            </a:r>
          </a:p>
        </p:txBody>
      </p:sp>
      <p:pic>
        <p:nvPicPr>
          <p:cNvPr id="185348" name="Picture 12" descr="L:\PR - Marketing materiaal\Logos\PAQUES LOGOS\BIOPAQ IC (kleu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1162050"/>
            <a:ext cx="2797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de cantos arredondados 4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69659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SOLUÇÕES INOVADORAS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FORNECIMENTO DE SISTEMAS COMPLETOS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5351" name="CaixaDeTexto 7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65197D5-CAE7-406C-80EE-666FB01C1FB4}" type="slidenum">
              <a:rPr lang="pt-BR"/>
              <a:pPr/>
              <a:t>18</a:t>
            </a:fld>
            <a:endParaRPr lang="pt-BR"/>
          </a:p>
        </p:txBody>
      </p:sp>
      <p:sp>
        <p:nvSpPr>
          <p:cNvPr id="185352" name="Tijdelijke aanduiding voor inhoud 1"/>
          <p:cNvSpPr>
            <a:spLocks noGrp="1"/>
          </p:cNvSpPr>
          <p:nvPr>
            <p:ph idx="4294967295"/>
          </p:nvPr>
        </p:nvSpPr>
        <p:spPr bwMode="auto">
          <a:xfrm>
            <a:off x="474663" y="1755775"/>
            <a:ext cx="3897312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Verdana" pitchFamily="34" charset="0"/>
              <a:buNone/>
            </a:pPr>
            <a:r>
              <a:rPr lang="en-GB" smtClean="0">
                <a:latin typeface="Verdana" pitchFamily="34" charset="0"/>
                <a:ea typeface="ＭＳ Ｐゴシック" pitchFamily="34" charset="-128"/>
              </a:rPr>
              <a:t>BIOPAQ</a:t>
            </a:r>
            <a:r>
              <a:rPr lang="en-GB" baseline="30000" smtClean="0">
                <a:latin typeface="Verdana" pitchFamily="34" charset="0"/>
                <a:ea typeface="ＭＳ Ｐゴシック" pitchFamily="34" charset="-128"/>
              </a:rPr>
              <a:t>®</a:t>
            </a:r>
            <a:r>
              <a:rPr lang="en-GB" smtClean="0">
                <a:latin typeface="Verdana" pitchFamily="34" charset="0"/>
                <a:ea typeface="ＭＳ Ｐゴシック" pitchFamily="34" charset="-128"/>
              </a:rPr>
              <a:t>CIRCOX</a:t>
            </a:r>
          </a:p>
        </p:txBody>
      </p:sp>
    </p:spTree>
    <p:extLst>
      <p:ext uri="{BB962C8B-B14F-4D97-AF65-F5344CB8AC3E}">
        <p14:creationId xmlns:p14="http://schemas.microsoft.com/office/powerpoint/2010/main" val="2681964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0" name="Group 84"/>
          <p:cNvGrpSpPr>
            <a:grpSpLocks/>
          </p:cNvGrpSpPr>
          <p:nvPr/>
        </p:nvGrpSpPr>
        <p:grpSpPr bwMode="auto">
          <a:xfrm>
            <a:off x="541338" y="1493838"/>
            <a:ext cx="7932737" cy="4137025"/>
            <a:chOff x="0" y="1155700"/>
            <a:chExt cx="9144001" cy="5235575"/>
          </a:xfrm>
        </p:grpSpPr>
        <p:pic>
          <p:nvPicPr>
            <p:cNvPr id="191491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3"/>
            <a:stretch>
              <a:fillRect/>
            </a:stretch>
          </p:blipFill>
          <p:spPr bwMode="auto">
            <a:xfrm>
              <a:off x="0" y="1155700"/>
              <a:ext cx="9144000" cy="5235575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1492" name="Picture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050" y="3413125"/>
              <a:ext cx="1373188" cy="404813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1493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100" y="4392613"/>
              <a:ext cx="1093788" cy="58578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1494" name="Picture 4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038" y="2201863"/>
              <a:ext cx="668337" cy="714375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1495" name="Picture 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863" y="1709738"/>
              <a:ext cx="1209675" cy="460375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91496" name="Picture 54" descr="hft_logo_2007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200" y="2236788"/>
              <a:ext cx="762000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7" name="Picture 60" descr="http://www.dcsc.tudelft.nl/~outofcontrol/shell-logo-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724"/>
                </a:clrFrom>
                <a:clrTo>
                  <a:srgbClr val="FFF72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2057400"/>
              <a:ext cx="531813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1498" name="Group 36"/>
            <p:cNvGrpSpPr>
              <a:grpSpLocks/>
            </p:cNvGrpSpPr>
            <p:nvPr/>
          </p:nvGrpSpPr>
          <p:grpSpPr bwMode="auto">
            <a:xfrm>
              <a:off x="0" y="2181233"/>
              <a:ext cx="9144001" cy="2846380"/>
              <a:chOff x="0" y="2181225"/>
              <a:chExt cx="9144001" cy="2846380"/>
            </a:xfrm>
          </p:grpSpPr>
          <p:pic>
            <p:nvPicPr>
              <p:cNvPr id="191499" name="Picture 4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2550" y="3716338"/>
                <a:ext cx="1323975" cy="474663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0" name="Picture 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2925" y="2181225"/>
                <a:ext cx="815975" cy="590550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1" name="Picture 4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4013" y="2865438"/>
                <a:ext cx="1169988" cy="193675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2" name="Picture 52" descr="http://www.envirotek.com.tr/img/logo.jp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3213" y="3130550"/>
                <a:ext cx="881063" cy="446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1503" name="Picture 62" descr="logo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3544584"/>
                <a:ext cx="1125795" cy="506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1504" name="Picture 3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050" y="3462329"/>
                <a:ext cx="1373188" cy="404813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5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6100" y="4441817"/>
                <a:ext cx="1093788" cy="585788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6" name="Picture 4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038" y="2251067"/>
                <a:ext cx="668338" cy="714375"/>
              </a:xfrm>
              <a:prstGeom prst="rect">
                <a:avLst/>
              </a:prstGeom>
              <a:noFill/>
              <a:ln w="12699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91507" name="Picture 49" descr="logo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918994"/>
                <a:ext cx="1150374" cy="517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1508" name="Picture 9" descr="http://www.c-a-m.com/Images/camlogo.gif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287" y="2558077"/>
              <a:ext cx="1370371" cy="375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9" name="Picture 11" descr="Maple Reinders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1" y="1889288"/>
              <a:ext cx="906309" cy="543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10" name="Picture 7" descr="Logotipo de Cadagua, S.A.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181" y="3182179"/>
              <a:ext cx="1056712" cy="295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1511" name="Titel 9"/>
          <p:cNvSpPr txBox="1">
            <a:spLocks/>
          </p:cNvSpPr>
          <p:nvPr/>
        </p:nvSpPr>
        <p:spPr bwMode="auto">
          <a:xfrm>
            <a:off x="2103438" y="1968500"/>
            <a:ext cx="4953000" cy="1236663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sz="4000" b="1" dirty="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2.000</a:t>
            </a:r>
            <a:r>
              <a:rPr lang="en-GB" sz="2000" b="1" dirty="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 </a:t>
            </a:r>
            <a:endParaRPr lang="en-GB" sz="2000" b="1" dirty="0">
              <a:solidFill>
                <a:srgbClr val="007095"/>
              </a:solidFill>
              <a:latin typeface="Verdana" pitchFamily="34" charset="0"/>
              <a:ea typeface="ＭＳ Ｐゴシック" pitchFamily="34" charset="-128"/>
            </a:endParaRPr>
          </a:p>
          <a:p>
            <a:pPr algn="ctr">
              <a:lnSpc>
                <a:spcPct val="120000"/>
              </a:lnSpc>
            </a:pPr>
            <a:r>
              <a:rPr lang="en-GB" sz="2000" b="1" dirty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FORNECIMENTOS EM 60 PAÍSES</a:t>
            </a:r>
          </a:p>
        </p:txBody>
      </p:sp>
      <p:sp>
        <p:nvSpPr>
          <p:cNvPr id="191512" name="Tijdelijke aanduiding voor inhoud 29"/>
          <p:cNvSpPr txBox="1">
            <a:spLocks/>
          </p:cNvSpPr>
          <p:nvPr/>
        </p:nvSpPr>
        <p:spPr bwMode="auto">
          <a:xfrm>
            <a:off x="2517775" y="3697288"/>
            <a:ext cx="3860800" cy="2208212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PAPEL E CELULOSE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CERVEJARIAS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BEBIDAS E ALIMENTOS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DESTILARIAS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INDÚSTRIA QUÍMICA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MINERAÇÃO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ÓLEO E GÁS</a:t>
            </a:r>
          </a:p>
          <a:p>
            <a:pPr algn="ctr">
              <a:lnSpc>
                <a:spcPct val="120000"/>
              </a:lnSpc>
            </a:pPr>
            <a:r>
              <a:rPr lang="en-GB" sz="1400" b="1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</a:rPr>
              <a:t>ÁGUA E ESGOTO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0" y="0"/>
            <a:ext cx="37782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PRESENÇA MUNDIAL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CONFIABILIDADE</a:t>
            </a:r>
          </a:p>
        </p:txBody>
      </p:sp>
      <p:sp>
        <p:nvSpPr>
          <p:cNvPr id="191515" name="CaixaDeTexto 27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BC264CBE-507F-40FF-8DAA-4A57A142C36B}" type="slidenum">
              <a:rPr lang="pt-BR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1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57199"/>
            <a:ext cx="7786687" cy="162877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28638"/>
            <a:ext cx="772477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</a:p>
          <a:p>
            <a:pPr algn="ctr"/>
            <a:endParaRPr lang="pt-BR" sz="1400" b="1" i="1" dirty="0" smtClean="0">
              <a:solidFill>
                <a:srgbClr val="053189"/>
              </a:solidFill>
              <a:latin typeface="Trebuchet MS" pitchFamily="34" charset="0"/>
            </a:endParaRPr>
          </a:p>
          <a:p>
            <a:pPr algn="ctr"/>
            <a:endParaRPr lang="pt-BR" sz="1200" b="1" i="1" dirty="0">
              <a:solidFill>
                <a:srgbClr val="053189"/>
              </a:solidFill>
              <a:latin typeface="Trebuchet MS" pitchFamily="34" charset="0"/>
            </a:endParaRPr>
          </a:p>
          <a:p>
            <a:pPr algn="ctr"/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“INOVAÇÕES EM TECNOLOGIA E OPERAÇÃO NO TRATAMENTO DE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EFLUENTES”</a:t>
            </a:r>
            <a:endParaRPr lang="en-GB" sz="1200" b="1" i="1" dirty="0">
              <a:solidFill>
                <a:srgbClr val="053189"/>
              </a:solidFill>
              <a:latin typeface="Trebuchet MS" pitchFamily="34" charset="0"/>
            </a:endParaRPr>
          </a:p>
          <a:p>
            <a:pPr algn="ctr"/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1" name="Tijdelijke aanduiding voor inhoud 29"/>
          <p:cNvSpPr txBox="1">
            <a:spLocks/>
          </p:cNvSpPr>
          <p:nvPr/>
        </p:nvSpPr>
        <p:spPr bwMode="auto">
          <a:xfrm>
            <a:off x="790137" y="3899111"/>
            <a:ext cx="762395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PROCESSO ANAERÓBIO + AERÓBIO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PARA TRATAMENTO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DE ESGOTOS DOMÉSTICOS</a:t>
            </a:r>
            <a:endParaRPr lang="pt-BR" sz="1200" b="1" i="1" dirty="0" smtClean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2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3" t="11939" r="11351" b="13751"/>
          <a:stretch/>
        </p:blipFill>
        <p:spPr>
          <a:xfrm>
            <a:off x="621793" y="2477710"/>
            <a:ext cx="2084831" cy="135545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-390" r="2907" b="74"/>
          <a:stretch/>
        </p:blipFill>
        <p:spPr>
          <a:xfrm>
            <a:off x="2721263" y="2479853"/>
            <a:ext cx="2012584" cy="134599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908" r="644" b="681"/>
          <a:stretch/>
        </p:blipFill>
        <p:spPr>
          <a:xfrm>
            <a:off x="4759759" y="2491206"/>
            <a:ext cx="1984855" cy="133464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-2992" r="24165" b="-3535"/>
          <a:stretch/>
        </p:blipFill>
        <p:spPr>
          <a:xfrm>
            <a:off x="6781192" y="2640787"/>
            <a:ext cx="1618907" cy="1243586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016799" y="5369356"/>
            <a:ext cx="3943273" cy="96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t-BR" sz="2000" b="1" dirty="0" smtClean="0">
              <a:solidFill>
                <a:srgbClr val="053189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t-BR" sz="2000" b="1" dirty="0" smtClean="0">
                <a:solidFill>
                  <a:srgbClr val="053189"/>
                </a:solidFill>
                <a:latin typeface="Trebuchet MS" pitchFamily="34" charset="0"/>
              </a:rPr>
              <a:t>Engº Elias </a:t>
            </a:r>
            <a:r>
              <a:rPr lang="pt-BR" sz="2000" b="1" dirty="0">
                <a:solidFill>
                  <a:srgbClr val="053189"/>
                </a:solidFill>
                <a:latin typeface="Trebuchet MS" pitchFamily="34" charset="0"/>
              </a:rPr>
              <a:t>Takeshi </a:t>
            </a:r>
            <a:r>
              <a:rPr lang="pt-BR" sz="2000" b="1" dirty="0" smtClean="0">
                <a:solidFill>
                  <a:srgbClr val="053189"/>
                </a:solidFill>
                <a:latin typeface="Trebuchet MS" pitchFamily="34" charset="0"/>
              </a:rPr>
              <a:t>Matsuo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endParaRPr lang="pt-BR" sz="2000" b="1" dirty="0">
              <a:solidFill>
                <a:srgbClr val="053189"/>
              </a:solidFill>
              <a:latin typeface="Trebuchet MS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endParaRPr lang="pt-BR" sz="1600" b="1" dirty="0">
              <a:solidFill>
                <a:srgbClr val="053189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46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76250"/>
            <a:ext cx="7786687" cy="7620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19113"/>
            <a:ext cx="772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20</a:t>
            </a:fld>
            <a:endParaRPr lang="pt-BR"/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742949" y="1393825"/>
            <a:ext cx="7705725" cy="154688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900000"/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PARTE 1: 	QUEM É A PAQUES? </a:t>
            </a:r>
          </a:p>
          <a:p>
            <a:r>
              <a:rPr lang="pt-BR" sz="2400" b="1" dirty="0" smtClean="0">
                <a:solidFill>
                  <a:srgbClr val="FFFF00"/>
                </a:solidFill>
                <a:latin typeface="Calibri" pitchFamily="34" charset="0"/>
              </a:rPr>
              <a:t>PARTE 2:	REATOR BIOPAQ UBOX</a:t>
            </a:r>
            <a:r>
              <a:rPr lang="pt-BR" sz="2400" b="1" dirty="0">
                <a:solidFill>
                  <a:srgbClr val="FFFF00"/>
                </a:solidFill>
                <a:latin typeface="Calibri" pitchFamily="34" charset="0"/>
              </a:rPr>
              <a:t>®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pt-BR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3:	UNIDADES IMPLANTADAS</a:t>
            </a: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4: 	EXECUÇÃO DO PROJETO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790137" y="5318221"/>
            <a:ext cx="762395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PROCESSO ANAERÓBIO + AERÓBIO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PARA TRATAMENTO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DE ESGOTOS DOMÉSTICOS</a:t>
            </a:r>
            <a:endParaRPr lang="pt-BR" sz="1200" b="1" i="1" dirty="0" smtClean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21793" y="3896820"/>
            <a:ext cx="7778306" cy="1406663"/>
            <a:chOff x="621793" y="3896820"/>
            <a:chExt cx="7778306" cy="140666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621793" y="3896820"/>
              <a:ext cx="2084831" cy="13554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721263" y="3898963"/>
              <a:ext cx="2012584" cy="1345996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908" r="644" b="681"/>
            <a:stretch/>
          </p:blipFill>
          <p:spPr>
            <a:xfrm>
              <a:off x="4759759" y="3910316"/>
              <a:ext cx="1984855" cy="1334643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81192" y="4059897"/>
              <a:ext cx="1618907" cy="124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490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9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55451E5E-5F09-4840-AC57-B534A43F37EA}" type="slidenum">
              <a:rPr lang="pt-BR"/>
              <a:pPr/>
              <a:t>21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66688" y="77788"/>
            <a:ext cx="346280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AEROBIC PROCESS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ACTIVATED SLUDGE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730688" y="1026923"/>
            <a:ext cx="5594327" cy="3505320"/>
            <a:chOff x="2548478" y="932732"/>
            <a:chExt cx="5792429" cy="3505320"/>
          </a:xfrm>
        </p:grpSpPr>
        <p:sp>
          <p:nvSpPr>
            <p:cNvPr id="2" name="Forma livre 1"/>
            <p:cNvSpPr/>
            <p:nvPr/>
          </p:nvSpPr>
          <p:spPr>
            <a:xfrm>
              <a:off x="3140760" y="2202769"/>
              <a:ext cx="3617839" cy="1425764"/>
            </a:xfrm>
            <a:custGeom>
              <a:avLst/>
              <a:gdLst>
                <a:gd name="connsiteX0" fmla="*/ 3617843 w 3617843"/>
                <a:gd name="connsiteY0" fmla="*/ 795130 h 1502796"/>
                <a:gd name="connsiteX1" fmla="*/ 3617843 w 3617843"/>
                <a:gd name="connsiteY1" fmla="*/ 1502796 h 1502796"/>
                <a:gd name="connsiteX2" fmla="*/ 0 w 3617843"/>
                <a:gd name="connsiteY2" fmla="*/ 1502796 h 1502796"/>
                <a:gd name="connsiteX3" fmla="*/ 0 w 3617843"/>
                <a:gd name="connsiteY3" fmla="*/ 0 h 150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7843" h="1502796">
                  <a:moveTo>
                    <a:pt x="3617843" y="795130"/>
                  </a:moveTo>
                  <a:lnTo>
                    <a:pt x="3617843" y="1502796"/>
                  </a:lnTo>
                  <a:lnTo>
                    <a:pt x="0" y="15027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800000"/>
              </a:solidFill>
              <a:round/>
              <a:headEnd/>
              <a:tailEnd type="triangle" w="sm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upo 4"/>
            <p:cNvGrpSpPr>
              <a:grpSpLocks/>
            </p:cNvGrpSpPr>
            <p:nvPr/>
          </p:nvGrpSpPr>
          <p:grpSpPr bwMode="auto">
            <a:xfrm>
              <a:off x="2548478" y="932732"/>
              <a:ext cx="4829184" cy="1633824"/>
              <a:chOff x="3038472" y="5986364"/>
              <a:chExt cx="3963729" cy="1490968"/>
            </a:xfrm>
          </p:grpSpPr>
          <p:grpSp>
            <p:nvGrpSpPr>
              <p:cNvPr id="15" name="Group 5532"/>
              <p:cNvGrpSpPr>
                <a:grpSpLocks/>
              </p:cNvGrpSpPr>
              <p:nvPr/>
            </p:nvGrpSpPr>
            <p:grpSpPr bwMode="auto">
              <a:xfrm>
                <a:off x="3038472" y="6312744"/>
                <a:ext cx="812799" cy="1164588"/>
                <a:chOff x="4785" y="10577"/>
                <a:chExt cx="1280" cy="1834"/>
              </a:xfrm>
            </p:grpSpPr>
            <p:sp>
              <p:nvSpPr>
                <p:cNvPr id="19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4785" y="11901"/>
                  <a:ext cx="1023" cy="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endParaRPr lang="pt-BR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7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5042" y="10577"/>
                  <a:ext cx="1023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latin typeface="Times New Roman" pitchFamily="18" charset="0"/>
                      <a:cs typeface="Times New Roman" pitchFamily="18" charset="0"/>
                    </a:rPr>
                    <a:t>Air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9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4826" y="11227"/>
                  <a:ext cx="1023" cy="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err="1" smtClean="0">
                      <a:latin typeface="Times New Roman" pitchFamily="18" charset="0"/>
                      <a:cs typeface="Times New Roman" pitchFamily="18" charset="0"/>
                    </a:rPr>
                    <a:t>Raw</a:t>
                  </a:r>
                  <a:r>
                    <a:rPr lang="pt-BR" sz="12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 smtClean="0">
                      <a:latin typeface="Times New Roman" pitchFamily="18" charset="0"/>
                      <a:cs typeface="Times New Roman" pitchFamily="18" charset="0"/>
                    </a:rPr>
                    <a:t>sewage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72" name="Text Box 5583"/>
              <p:cNvSpPr txBox="1">
                <a:spLocks noChangeArrowheads="1"/>
              </p:cNvSpPr>
              <p:nvPr/>
            </p:nvSpPr>
            <p:spPr bwMode="auto">
              <a:xfrm>
                <a:off x="4637101" y="5986364"/>
                <a:ext cx="2365100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b="1" dirty="0" smtClean="0">
                    <a:latin typeface="Times New Roman" pitchFamily="18" charset="0"/>
                    <a:cs typeface="Times New Roman" pitchFamily="18" charset="0"/>
                  </a:rPr>
                  <a:t>ACTIVATED SLUDGE</a:t>
                </a:r>
                <a:endParaRPr lang="pt-BR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5" name="Grupo 3"/>
            <p:cNvGrpSpPr>
              <a:grpSpLocks/>
            </p:cNvGrpSpPr>
            <p:nvPr/>
          </p:nvGrpSpPr>
          <p:grpSpPr bwMode="auto">
            <a:xfrm>
              <a:off x="3647084" y="1508745"/>
              <a:ext cx="4693823" cy="2929307"/>
              <a:chOff x="-315636" y="1136186"/>
              <a:chExt cx="4363761" cy="2417909"/>
            </a:xfrm>
          </p:grpSpPr>
          <p:grpSp>
            <p:nvGrpSpPr>
              <p:cNvPr id="46" name="Group 5562"/>
              <p:cNvGrpSpPr>
                <a:grpSpLocks/>
              </p:cNvGrpSpPr>
              <p:nvPr/>
            </p:nvGrpSpPr>
            <p:grpSpPr bwMode="auto">
              <a:xfrm>
                <a:off x="440690" y="1793875"/>
                <a:ext cx="3607435" cy="1760220"/>
                <a:chOff x="64" y="2822"/>
                <a:chExt cx="5681" cy="2772"/>
              </a:xfrm>
            </p:grpSpPr>
            <p:grpSp>
              <p:nvGrpSpPr>
                <p:cNvPr id="48" name="Group 5563"/>
                <p:cNvGrpSpPr>
                  <a:grpSpLocks/>
                </p:cNvGrpSpPr>
                <p:nvPr/>
              </p:nvGrpSpPr>
              <p:grpSpPr bwMode="auto">
                <a:xfrm>
                  <a:off x="2220" y="2822"/>
                  <a:ext cx="2430" cy="855"/>
                  <a:chOff x="7185" y="2559"/>
                  <a:chExt cx="2430" cy="855"/>
                </a:xfrm>
              </p:grpSpPr>
              <p:sp>
                <p:nvSpPr>
                  <p:cNvPr id="60" name="Freeform 5564"/>
                  <p:cNvSpPr>
                    <a:spLocks/>
                  </p:cNvSpPr>
                  <p:nvPr/>
                </p:nvSpPr>
                <p:spPr bwMode="auto">
                  <a:xfrm>
                    <a:off x="7185" y="2700"/>
                    <a:ext cx="2430" cy="693"/>
                  </a:xfrm>
                  <a:custGeom>
                    <a:avLst/>
                    <a:gdLst>
                      <a:gd name="T0" fmla="*/ 15 w 2430"/>
                      <a:gd name="T1" fmla="*/ 0 h 693"/>
                      <a:gd name="T2" fmla="*/ 0 w 2430"/>
                      <a:gd name="T3" fmla="*/ 468 h 693"/>
                      <a:gd name="T4" fmla="*/ 1200 w 2430"/>
                      <a:gd name="T5" fmla="*/ 693 h 693"/>
                      <a:gd name="T6" fmla="*/ 2430 w 2430"/>
                      <a:gd name="T7" fmla="*/ 453 h 693"/>
                      <a:gd name="T8" fmla="*/ 2415 w 2430"/>
                      <a:gd name="T9" fmla="*/ 0 h 6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30"/>
                      <a:gd name="T16" fmla="*/ 0 h 693"/>
                      <a:gd name="T17" fmla="*/ 2430 w 2430"/>
                      <a:gd name="T18" fmla="*/ 693 h 6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30" h="693">
                        <a:moveTo>
                          <a:pt x="15" y="0"/>
                        </a:moveTo>
                        <a:lnTo>
                          <a:pt x="0" y="468"/>
                        </a:lnTo>
                        <a:lnTo>
                          <a:pt x="1200" y="693"/>
                        </a:lnTo>
                        <a:lnTo>
                          <a:pt x="2430" y="453"/>
                        </a:lnTo>
                        <a:lnTo>
                          <a:pt x="2415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61" name="Group 5565"/>
                  <p:cNvGrpSpPr>
                    <a:grpSpLocks/>
                  </p:cNvGrpSpPr>
                  <p:nvPr/>
                </p:nvGrpSpPr>
                <p:grpSpPr bwMode="auto">
                  <a:xfrm>
                    <a:off x="7185" y="2559"/>
                    <a:ext cx="2430" cy="855"/>
                    <a:chOff x="7185" y="2559"/>
                    <a:chExt cx="2430" cy="855"/>
                  </a:xfrm>
                </p:grpSpPr>
                <p:sp>
                  <p:nvSpPr>
                    <p:cNvPr id="62" name="Freeform 5566"/>
                    <p:cNvSpPr>
                      <a:spLocks/>
                    </p:cNvSpPr>
                    <p:nvPr/>
                  </p:nvSpPr>
                  <p:spPr bwMode="auto">
                    <a:xfrm>
                      <a:off x="7185" y="2559"/>
                      <a:ext cx="2430" cy="855"/>
                    </a:xfrm>
                    <a:custGeom>
                      <a:avLst/>
                      <a:gdLst>
                        <a:gd name="T0" fmla="*/ 0 w 2430"/>
                        <a:gd name="T1" fmla="*/ 0 h 855"/>
                        <a:gd name="T2" fmla="*/ 0 w 2430"/>
                        <a:gd name="T3" fmla="*/ 630 h 855"/>
                        <a:gd name="T4" fmla="*/ 1200 w 2430"/>
                        <a:gd name="T5" fmla="*/ 855 h 855"/>
                        <a:gd name="T6" fmla="*/ 2430 w 2430"/>
                        <a:gd name="T7" fmla="*/ 615 h 855"/>
                        <a:gd name="T8" fmla="*/ 2430 w 2430"/>
                        <a:gd name="T9" fmla="*/ 0 h 85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30"/>
                        <a:gd name="T16" fmla="*/ 0 h 855"/>
                        <a:gd name="T17" fmla="*/ 2430 w 2430"/>
                        <a:gd name="T18" fmla="*/ 855 h 85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30" h="855">
                          <a:moveTo>
                            <a:pt x="0" y="0"/>
                          </a:moveTo>
                          <a:lnTo>
                            <a:pt x="0" y="630"/>
                          </a:lnTo>
                          <a:lnTo>
                            <a:pt x="1200" y="855"/>
                          </a:lnTo>
                          <a:lnTo>
                            <a:pt x="2430" y="615"/>
                          </a:lnTo>
                          <a:lnTo>
                            <a:pt x="243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3" name="Line 556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395" y="2601"/>
                      <a:ext cx="19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64" name="Freeform 5568"/>
                    <p:cNvSpPr>
                      <a:spLocks/>
                    </p:cNvSpPr>
                    <p:nvPr/>
                  </p:nvSpPr>
                  <p:spPr bwMode="auto">
                    <a:xfrm>
                      <a:off x="7200" y="2593"/>
                      <a:ext cx="210" cy="240"/>
                    </a:xfrm>
                    <a:custGeom>
                      <a:avLst/>
                      <a:gdLst>
                        <a:gd name="T0" fmla="*/ 0 w 150"/>
                        <a:gd name="T1" fmla="*/ 240 h 210"/>
                        <a:gd name="T2" fmla="*/ 210 w 150"/>
                        <a:gd name="T3" fmla="*/ 240 h 210"/>
                        <a:gd name="T4" fmla="*/ 210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5" name="Line 556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195" y="2703"/>
                      <a:ext cx="21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66" name="Freeform 5570"/>
                    <p:cNvSpPr>
                      <a:spLocks/>
                    </p:cNvSpPr>
                    <p:nvPr/>
                  </p:nvSpPr>
                  <p:spPr bwMode="auto">
                    <a:xfrm flipH="1">
                      <a:off x="9390" y="2608"/>
                      <a:ext cx="210" cy="240"/>
                    </a:xfrm>
                    <a:custGeom>
                      <a:avLst/>
                      <a:gdLst>
                        <a:gd name="T0" fmla="*/ 0 w 150"/>
                        <a:gd name="T1" fmla="*/ 240 h 210"/>
                        <a:gd name="T2" fmla="*/ 210 w 150"/>
                        <a:gd name="T3" fmla="*/ 240 h 210"/>
                        <a:gd name="T4" fmla="*/ 210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7" name="Line 557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9385" y="2718"/>
                      <a:ext cx="21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49" name="Group 5572"/>
                <p:cNvGrpSpPr>
                  <a:grpSpLocks/>
                </p:cNvGrpSpPr>
                <p:nvPr/>
              </p:nvGrpSpPr>
              <p:grpSpPr bwMode="auto">
                <a:xfrm>
                  <a:off x="3420" y="4529"/>
                  <a:ext cx="1275" cy="360"/>
                  <a:chOff x="8385" y="6297"/>
                  <a:chExt cx="1275" cy="360"/>
                </a:xfrm>
              </p:grpSpPr>
              <p:cxnSp>
                <p:nvCxnSpPr>
                  <p:cNvPr id="58" name="Line 55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5" y="6297"/>
                    <a:ext cx="1275" cy="360"/>
                  </a:xfrm>
                  <a:prstGeom prst="line">
                    <a:avLst/>
                  </a:prstGeom>
                  <a:noFill/>
                  <a:ln w="19050">
                    <a:solidFill>
                      <a:srgbClr val="800000"/>
                    </a:solidFill>
                    <a:round/>
                    <a:headEnd/>
                    <a:tailEnd type="triangle" w="sm" len="med"/>
                  </a:ln>
                </p:spPr>
              </p:cxnSp>
              <p:sp>
                <p:nvSpPr>
                  <p:cNvPr id="59" name="AutoShape 5574"/>
                  <p:cNvSpPr>
                    <a:spLocks noChangeArrowheads="1"/>
                  </p:cNvSpPr>
                  <p:nvPr/>
                </p:nvSpPr>
                <p:spPr bwMode="auto">
                  <a:xfrm rot="-4338848">
                    <a:off x="8850" y="6357"/>
                    <a:ext cx="195" cy="195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51" name="Group 5576"/>
                <p:cNvGrpSpPr>
                  <a:grpSpLocks/>
                </p:cNvGrpSpPr>
                <p:nvPr/>
              </p:nvGrpSpPr>
              <p:grpSpPr bwMode="auto">
                <a:xfrm flipV="1">
                  <a:off x="3213" y="3852"/>
                  <a:ext cx="426" cy="366"/>
                  <a:chOff x="5335" y="8047"/>
                  <a:chExt cx="1517" cy="1233"/>
                </a:xfrm>
              </p:grpSpPr>
              <p:sp>
                <p:nvSpPr>
                  <p:cNvPr id="56" name="Oval 5577"/>
                  <p:cNvSpPr>
                    <a:spLocks noChangeArrowheads="1"/>
                  </p:cNvSpPr>
                  <p:nvPr/>
                </p:nvSpPr>
                <p:spPr bwMode="auto">
                  <a:xfrm>
                    <a:off x="5335" y="8047"/>
                    <a:ext cx="1517" cy="123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7" name="AutoShape 5578"/>
                  <p:cNvSpPr>
                    <a:spLocks noChangeArrowheads="1"/>
                  </p:cNvSpPr>
                  <p:nvPr/>
                </p:nvSpPr>
                <p:spPr bwMode="auto">
                  <a:xfrm>
                    <a:off x="5441" y="8062"/>
                    <a:ext cx="1314" cy="84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52" name="Text Box 5579"/>
                <p:cNvSpPr txBox="1">
                  <a:spLocks noChangeArrowheads="1"/>
                </p:cNvSpPr>
                <p:nvPr/>
              </p:nvSpPr>
              <p:spPr bwMode="auto">
                <a:xfrm>
                  <a:off x="64" y="4248"/>
                  <a:ext cx="3111" cy="4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err="1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Aerobic</a:t>
                  </a:r>
                  <a:r>
                    <a:rPr lang="pt-BR" sz="1200" b="1" dirty="0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sludge</a:t>
                  </a:r>
                  <a:r>
                    <a:rPr lang="pt-BR" sz="1200" b="1" dirty="0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return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Text Box 5580"/>
                <p:cNvSpPr txBox="1">
                  <a:spLocks noChangeArrowheads="1"/>
                </p:cNvSpPr>
                <p:nvPr/>
              </p:nvSpPr>
              <p:spPr bwMode="auto">
                <a:xfrm>
                  <a:off x="3345" y="4923"/>
                  <a:ext cx="1918" cy="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err="1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Aerobic</a:t>
                  </a:r>
                  <a:r>
                    <a:rPr lang="pt-BR" sz="1200" b="1" dirty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surplus</a:t>
                  </a:r>
                  <a:r>
                    <a:rPr lang="pt-BR" sz="1200" b="1" dirty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sludge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4" name="Freeform 5581"/>
                <p:cNvSpPr>
                  <a:spLocks/>
                </p:cNvSpPr>
                <p:nvPr/>
              </p:nvSpPr>
              <p:spPr bwMode="auto">
                <a:xfrm flipV="1">
                  <a:off x="4530" y="3098"/>
                  <a:ext cx="810" cy="210"/>
                </a:xfrm>
                <a:custGeom>
                  <a:avLst/>
                  <a:gdLst>
                    <a:gd name="T0" fmla="*/ 0 w 1875"/>
                    <a:gd name="T1" fmla="*/ 210 h 345"/>
                    <a:gd name="T2" fmla="*/ 0 w 1875"/>
                    <a:gd name="T3" fmla="*/ 0 h 345"/>
                    <a:gd name="T4" fmla="*/ 810 w 1875"/>
                    <a:gd name="T5" fmla="*/ 0 h 345"/>
                    <a:gd name="T6" fmla="*/ 0 60000 65536"/>
                    <a:gd name="T7" fmla="*/ 0 60000 65536"/>
                    <a:gd name="T8" fmla="*/ 0 60000 65536"/>
                    <a:gd name="T9" fmla="*/ 0 w 1875"/>
                    <a:gd name="T10" fmla="*/ 0 h 345"/>
                    <a:gd name="T11" fmla="*/ 1875 w 1875"/>
                    <a:gd name="T12" fmla="*/ 345 h 3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75" h="345">
                      <a:moveTo>
                        <a:pt x="0" y="345"/>
                      </a:moveTo>
                      <a:lnTo>
                        <a:pt x="0" y="0"/>
                      </a:lnTo>
                      <a:lnTo>
                        <a:pt x="1875" y="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8080"/>
                  </a:solidFill>
                  <a:prstDash val="solid"/>
                  <a:round/>
                  <a:headEnd type="none" w="med" len="med"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Text Box 5582"/>
                <p:cNvSpPr txBox="1">
                  <a:spLocks noChangeArrowheads="1"/>
                </p:cNvSpPr>
                <p:nvPr/>
              </p:nvSpPr>
              <p:spPr bwMode="auto">
                <a:xfrm>
                  <a:off x="4695" y="3349"/>
                  <a:ext cx="1050" cy="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err="1" smtClean="0">
                      <a:solidFill>
                        <a:srgbClr val="008080"/>
                      </a:solidFill>
                      <a:latin typeface="Times New Roman" pitchFamily="18" charset="0"/>
                      <a:cs typeface="Times New Roman" pitchFamily="18" charset="0"/>
                    </a:rPr>
                    <a:t>Treated</a:t>
                  </a:r>
                  <a:r>
                    <a:rPr lang="pt-BR" sz="1200" b="1" dirty="0" smtClean="0">
                      <a:solidFill>
                        <a:srgbClr val="00808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pt-BR" sz="1200" b="1" dirty="0" err="1" smtClean="0">
                      <a:solidFill>
                        <a:srgbClr val="008080"/>
                      </a:solidFill>
                      <a:latin typeface="Times New Roman" pitchFamily="18" charset="0"/>
                      <a:cs typeface="Times New Roman" pitchFamily="18" charset="0"/>
                    </a:rPr>
                    <a:t>sewage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7" name="Text Box 5585"/>
              <p:cNvSpPr txBox="1">
                <a:spLocks noChangeArrowheads="1"/>
              </p:cNvSpPr>
              <p:nvPr/>
            </p:nvSpPr>
            <p:spPr bwMode="auto">
              <a:xfrm>
                <a:off x="1776349" y="1347896"/>
                <a:ext cx="155601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sz="1200" b="1" dirty="0" err="1" smtClean="0">
                    <a:latin typeface="Times New Roman" pitchFamily="18" charset="0"/>
                    <a:cs typeface="Times New Roman" pitchFamily="18" charset="0"/>
                  </a:rPr>
                  <a:t>Secondary</a:t>
                </a:r>
                <a:r>
                  <a:rPr lang="pt-BR" sz="12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t-BR" sz="1200" b="1" dirty="0" err="1" smtClean="0">
                    <a:latin typeface="Times New Roman" pitchFamily="18" charset="0"/>
                    <a:cs typeface="Times New Roman" pitchFamily="18" charset="0"/>
                  </a:rPr>
                  <a:t>clarifier</a:t>
                </a:r>
                <a:endParaRPr lang="pt-BR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5" name="Text Box 5585"/>
              <p:cNvSpPr txBox="1">
                <a:spLocks noChangeArrowheads="1"/>
              </p:cNvSpPr>
              <p:nvPr/>
            </p:nvSpPr>
            <p:spPr bwMode="auto">
              <a:xfrm>
                <a:off x="-315636" y="1136186"/>
                <a:ext cx="155601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sz="1200" b="1" dirty="0" err="1" smtClean="0">
                    <a:latin typeface="Times New Roman" pitchFamily="18" charset="0"/>
                    <a:cs typeface="Times New Roman" pitchFamily="18" charset="0"/>
                  </a:rPr>
                  <a:t>Aeration</a:t>
                </a:r>
                <a:r>
                  <a:rPr lang="pt-BR" sz="12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pt-BR" sz="1200" b="1" dirty="0" err="1" smtClean="0">
                    <a:latin typeface="Times New Roman" pitchFamily="18" charset="0"/>
                    <a:cs typeface="Times New Roman" pitchFamily="18" charset="0"/>
                  </a:rPr>
                  <a:t>tank</a:t>
                </a:r>
                <a:endParaRPr lang="pt-BR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8" name="Group 5588"/>
            <p:cNvGrpSpPr>
              <a:grpSpLocks/>
            </p:cNvGrpSpPr>
            <p:nvPr/>
          </p:nvGrpSpPr>
          <p:grpSpPr bwMode="auto">
            <a:xfrm>
              <a:off x="3157278" y="1506587"/>
              <a:ext cx="2933412" cy="1448960"/>
              <a:chOff x="2285" y="6948"/>
              <a:chExt cx="4135" cy="1819"/>
            </a:xfrm>
          </p:grpSpPr>
          <p:grpSp>
            <p:nvGrpSpPr>
              <p:cNvPr id="69" name="Group 5589"/>
              <p:cNvGrpSpPr>
                <a:grpSpLocks noChangeAspect="1"/>
              </p:cNvGrpSpPr>
              <p:nvPr/>
            </p:nvGrpSpPr>
            <p:grpSpPr bwMode="auto">
              <a:xfrm>
                <a:off x="2285" y="6948"/>
                <a:ext cx="2785" cy="1819"/>
                <a:chOff x="2071" y="5086"/>
                <a:chExt cx="3062" cy="2000"/>
              </a:xfrm>
            </p:grpSpPr>
            <p:grpSp>
              <p:nvGrpSpPr>
                <p:cNvPr id="72" name="Group 5590"/>
                <p:cNvGrpSpPr>
                  <a:grpSpLocks noChangeAspect="1"/>
                </p:cNvGrpSpPr>
                <p:nvPr/>
              </p:nvGrpSpPr>
              <p:grpSpPr bwMode="auto">
                <a:xfrm>
                  <a:off x="2685" y="5571"/>
                  <a:ext cx="2448" cy="1515"/>
                  <a:chOff x="3540" y="2331"/>
                  <a:chExt cx="2448" cy="1515"/>
                </a:xfrm>
              </p:grpSpPr>
              <p:grpSp>
                <p:nvGrpSpPr>
                  <p:cNvPr id="163" name="Group 559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43" y="2331"/>
                    <a:ext cx="2445" cy="1515"/>
                    <a:chOff x="3543" y="2181"/>
                    <a:chExt cx="2445" cy="1515"/>
                  </a:xfrm>
                </p:grpSpPr>
                <p:sp>
                  <p:nvSpPr>
                    <p:cNvPr id="168" name="Freeform 559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43" y="2181"/>
                      <a:ext cx="2445" cy="1515"/>
                    </a:xfrm>
                    <a:custGeom>
                      <a:avLst/>
                      <a:gdLst>
                        <a:gd name="T0" fmla="*/ 0 w 2445"/>
                        <a:gd name="T1" fmla="*/ 0 h 1515"/>
                        <a:gd name="T2" fmla="*/ 0 w 2445"/>
                        <a:gd name="T3" fmla="*/ 1515 h 1515"/>
                        <a:gd name="T4" fmla="*/ 2445 w 2445"/>
                        <a:gd name="T5" fmla="*/ 1515 h 1515"/>
                        <a:gd name="T6" fmla="*/ 2445 w 2445"/>
                        <a:gd name="T7" fmla="*/ 0 h 151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445"/>
                        <a:gd name="T13" fmla="*/ 0 h 1515"/>
                        <a:gd name="T14" fmla="*/ 2445 w 2445"/>
                        <a:gd name="T15" fmla="*/ 1515 h 151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445" h="1515">
                          <a:moveTo>
                            <a:pt x="0" y="0"/>
                          </a:moveTo>
                          <a:lnTo>
                            <a:pt x="0" y="1515"/>
                          </a:lnTo>
                          <a:lnTo>
                            <a:pt x="2445" y="1515"/>
                          </a:lnTo>
                          <a:lnTo>
                            <a:pt x="2445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9" name="AutoShape 55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43" y="3504"/>
                      <a:ext cx="1050" cy="180"/>
                    </a:xfrm>
                    <a:prstGeom prst="rtTriangl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0" name="AutoShape 559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923" y="3504"/>
                      <a:ext cx="1050" cy="180"/>
                    </a:xfrm>
                    <a:prstGeom prst="rtTriangl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4" name="Group 559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700" y="2553"/>
                    <a:ext cx="285" cy="360"/>
                    <a:chOff x="5700" y="2478"/>
                    <a:chExt cx="285" cy="360"/>
                  </a:xfrm>
                </p:grpSpPr>
                <p:sp>
                  <p:nvSpPr>
                    <p:cNvPr id="166" name="Freeform 559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5700" y="2478"/>
                      <a:ext cx="285" cy="360"/>
                    </a:xfrm>
                    <a:custGeom>
                      <a:avLst/>
                      <a:gdLst>
                        <a:gd name="T0" fmla="*/ 0 w 150"/>
                        <a:gd name="T1" fmla="*/ 360 h 210"/>
                        <a:gd name="T2" fmla="*/ 285 w 150"/>
                        <a:gd name="T3" fmla="*/ 360 h 210"/>
                        <a:gd name="T4" fmla="*/ 285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167" name="Line 559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715" y="2668"/>
                      <a:ext cx="27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65" name="Line 559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40" y="2556"/>
                    <a:ext cx="216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3" name="Group 5599"/>
                <p:cNvGrpSpPr>
                  <a:grpSpLocks noChangeAspect="1"/>
                </p:cNvGrpSpPr>
                <p:nvPr/>
              </p:nvGrpSpPr>
              <p:grpSpPr bwMode="auto">
                <a:xfrm>
                  <a:off x="2071" y="5086"/>
                  <a:ext cx="2866" cy="1940"/>
                  <a:chOff x="2926" y="3862"/>
                  <a:chExt cx="2866" cy="1940"/>
                </a:xfrm>
              </p:grpSpPr>
              <p:grpSp>
                <p:nvGrpSpPr>
                  <p:cNvPr id="74" name="Group 560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379" y="484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135" name="AutoShape 56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6" name="Oval 56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7" name="Oval 56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" name="Oval 56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" name="Oval 56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" name="Oval 56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" name="Oval 56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" name="Oval 56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" name="Oval 56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" name="Oval 56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" name="Oval 56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6" name="Oval 56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7" name="Oval 56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8" name="Oval 56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9" name="Oval 56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0" name="Oval 56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" name="Oval 56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" name="Oval 56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" name="Oval 56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" name="Oval 56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" name="Oval 56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" name="Oval 56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" name="AutoShape 56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" name="Oval 56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" name="Oval 56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0" name="Oval 56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1" name="Oval 56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2" name="Oval 56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5" name="Group 56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76" y="475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107" name="AutoShape 56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" name="Oval 56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9" name="Oval 56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0" name="Oval 56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1" name="Oval 56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2" name="Oval 56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3" name="Oval 56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4" name="Oval 56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5" name="Oval 56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6" name="Oval 56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7" name="Oval 56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8" name="Oval 56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9" name="Oval 56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0" name="Oval 56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1" name="Oval 56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2" name="Oval 56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3" name="Oval 56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4" name="Oval 56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5" name="Oval 56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6" name="Oval 56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7" name="Oval 56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8" name="Oval 56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9" name="AutoShape 56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" name="Oval 56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" name="Oval 56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2" name="Oval 56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3" name="Oval 56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4" name="Oval 56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6" name="Group 565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09" y="475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79" name="AutoShape 56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0" name="Oval 56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" name="Oval 56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" name="Oval 56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3" name="Oval 56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4" name="Oval 56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5" name="Oval 56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6" name="Oval 56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7" name="Oval 56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8" name="Oval 56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9" name="Oval 56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0" name="Oval 56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1" name="Oval 56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2" name="Oval 56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3" name="Oval 56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4" name="Oval 56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5" name="Oval 56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" name="Oval 56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" name="Oval 56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" name="Oval 56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" name="Oval 56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" name="Oval 56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1" name="AutoShape 56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2" name="Oval 56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3" name="Oval 56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4" name="Oval 56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" name="Oval 56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" name="Oval 56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77" name="Freeform 5687"/>
                  <p:cNvSpPr>
                    <a:spLocks noChangeAspect="1"/>
                  </p:cNvSpPr>
                  <p:nvPr/>
                </p:nvSpPr>
                <p:spPr bwMode="auto">
                  <a:xfrm>
                    <a:off x="2926" y="3942"/>
                    <a:ext cx="2564" cy="1860"/>
                  </a:xfrm>
                  <a:custGeom>
                    <a:avLst/>
                    <a:gdLst>
                      <a:gd name="T0" fmla="*/ 0 w 3180"/>
                      <a:gd name="T1" fmla="*/ 0 h 1860"/>
                      <a:gd name="T2" fmla="*/ 1425 w 3180"/>
                      <a:gd name="T3" fmla="*/ 0 h 1860"/>
                      <a:gd name="T4" fmla="*/ 1425 w 3180"/>
                      <a:gd name="T5" fmla="*/ 1680 h 1860"/>
                      <a:gd name="T6" fmla="*/ 2460 w 3180"/>
                      <a:gd name="T7" fmla="*/ 1860 h 1860"/>
                      <a:gd name="T8" fmla="*/ 3180 w 3180"/>
                      <a:gd name="T9" fmla="*/ 1725 h 18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0"/>
                      <a:gd name="T16" fmla="*/ 0 h 1860"/>
                      <a:gd name="T17" fmla="*/ 3180 w 3180"/>
                      <a:gd name="T18" fmla="*/ 1860 h 1860"/>
                      <a:gd name="connsiteX0" fmla="*/ 0 w 8062"/>
                      <a:gd name="connsiteY0" fmla="*/ 56 h 10000"/>
                      <a:gd name="connsiteX1" fmla="*/ 2543 w 8062"/>
                      <a:gd name="connsiteY1" fmla="*/ 0 h 10000"/>
                      <a:gd name="connsiteX2" fmla="*/ 2543 w 8062"/>
                      <a:gd name="connsiteY2" fmla="*/ 9032 h 10000"/>
                      <a:gd name="connsiteX3" fmla="*/ 5798 w 8062"/>
                      <a:gd name="connsiteY3" fmla="*/ 10000 h 10000"/>
                      <a:gd name="connsiteX4" fmla="*/ 8062 w 8062"/>
                      <a:gd name="connsiteY4" fmla="*/ 9274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62" h="10000">
                        <a:moveTo>
                          <a:pt x="0" y="56"/>
                        </a:moveTo>
                        <a:lnTo>
                          <a:pt x="2543" y="0"/>
                        </a:lnTo>
                        <a:lnTo>
                          <a:pt x="2543" y="9032"/>
                        </a:lnTo>
                        <a:lnTo>
                          <a:pt x="5798" y="10000"/>
                        </a:lnTo>
                        <a:lnTo>
                          <a:pt x="8062" y="9274"/>
                        </a:lnTo>
                      </a:path>
                    </a:pathLst>
                  </a:custGeom>
                  <a:noFill/>
                  <a:ln w="22225" cap="flat" cmpd="sng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78" name="AutoShape 568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3341" y="3832"/>
                    <a:ext cx="170" cy="230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70" name="Text Box 5689"/>
              <p:cNvSpPr txBox="1">
                <a:spLocks noChangeArrowheads="1"/>
              </p:cNvSpPr>
              <p:nvPr/>
            </p:nvSpPr>
            <p:spPr bwMode="auto">
              <a:xfrm>
                <a:off x="5205" y="8237"/>
                <a:ext cx="1215" cy="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endParaRPr lang="pt-BR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Freeform 5690"/>
              <p:cNvSpPr>
                <a:spLocks/>
              </p:cNvSpPr>
              <p:nvPr/>
            </p:nvSpPr>
            <p:spPr bwMode="auto">
              <a:xfrm flipV="1">
                <a:off x="4935" y="7908"/>
                <a:ext cx="1138" cy="285"/>
              </a:xfrm>
              <a:custGeom>
                <a:avLst/>
                <a:gdLst>
                  <a:gd name="T0" fmla="*/ 0 w 1875"/>
                  <a:gd name="T1" fmla="*/ 285 h 345"/>
                  <a:gd name="T2" fmla="*/ 0 w 1875"/>
                  <a:gd name="T3" fmla="*/ 0 h 345"/>
                  <a:gd name="T4" fmla="*/ 810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4" name="Text Box 4"/>
            <p:cNvSpPr txBox="1">
              <a:spLocks noChangeArrowheads="1"/>
            </p:cNvSpPr>
            <p:nvPr/>
          </p:nvSpPr>
          <p:spPr bwMode="auto">
            <a:xfrm>
              <a:off x="3896125" y="1267142"/>
              <a:ext cx="387256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SzPct val="140000"/>
              </a:pPr>
              <a:r>
                <a:rPr lang="pt-BR" sz="1200" b="1" dirty="0" smtClean="0">
                  <a:solidFill>
                    <a:srgbClr val="0066CC"/>
                  </a:solidFill>
                </a:rPr>
                <a:t>90% OF BOD REMOVAL</a:t>
              </a:r>
              <a:endParaRPr lang="pt-BR" sz="1200" b="1" dirty="0">
                <a:solidFill>
                  <a:srgbClr val="0066CC"/>
                </a:solidFill>
              </a:endParaRPr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759098" y="1561552"/>
              <a:ext cx="357809" cy="0"/>
            </a:xfrm>
            <a:custGeom>
              <a:avLst/>
              <a:gdLst>
                <a:gd name="connsiteX0" fmla="*/ 0 w 357809"/>
                <a:gd name="connsiteY0" fmla="*/ 0 h 0"/>
                <a:gd name="connsiteX1" fmla="*/ 357809 w 3578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>
                  <a:moveTo>
                    <a:pt x="0" y="0"/>
                  </a:moveTo>
                  <a:lnTo>
                    <a:pt x="357809" y="0"/>
                  </a:lnTo>
                </a:path>
              </a:pathLst>
            </a:cu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" name="Forma livre 177"/>
            <p:cNvSpPr/>
            <p:nvPr/>
          </p:nvSpPr>
          <p:spPr>
            <a:xfrm>
              <a:off x="2734322" y="2187482"/>
              <a:ext cx="827163" cy="63962"/>
            </a:xfrm>
            <a:custGeom>
              <a:avLst/>
              <a:gdLst>
                <a:gd name="connsiteX0" fmla="*/ 0 w 357809"/>
                <a:gd name="connsiteY0" fmla="*/ 0 h 0"/>
                <a:gd name="connsiteX1" fmla="*/ 357809 w 3578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>
                  <a:moveTo>
                    <a:pt x="0" y="0"/>
                  </a:moveTo>
                  <a:lnTo>
                    <a:pt x="357809" y="0"/>
                  </a:lnTo>
                </a:path>
              </a:pathLst>
            </a:cu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80" name="Tijdelijke aanduiding voor inhoud 29"/>
          <p:cNvSpPr txBox="1">
            <a:spLocks/>
          </p:cNvSpPr>
          <p:nvPr/>
        </p:nvSpPr>
        <p:spPr bwMode="auto">
          <a:xfrm>
            <a:off x="1081376" y="4699222"/>
            <a:ext cx="6607535" cy="168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SPECIFIC ENERGY CONSUMPTION:	0,60 KWH/m</a:t>
            </a:r>
            <a:r>
              <a:rPr lang="en-GB" sz="1400" baseline="30000" dirty="0" smtClean="0">
                <a:latin typeface="Trebuchet MS" pitchFamily="34" charset="0"/>
              </a:rPr>
              <a:t>3</a:t>
            </a:r>
            <a:r>
              <a:rPr lang="en-GB" sz="1400" dirty="0" smtClean="0">
                <a:latin typeface="Trebuchet MS" pitchFamily="34" charset="0"/>
              </a:rPr>
              <a:t>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OPERATIONAL COST:		0,50 R$/ m</a:t>
            </a:r>
            <a:r>
              <a:rPr lang="en-GB" sz="1400" baseline="30000" dirty="0" smtClean="0">
                <a:latin typeface="Trebuchet MS" pitchFamily="34" charset="0"/>
              </a:rPr>
              <a:t>3</a:t>
            </a: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BOD REMOVAL EFFICIENCY:</a:t>
            </a:r>
            <a:r>
              <a:rPr lang="en-GB" sz="1400" dirty="0">
                <a:latin typeface="Trebuchet MS" pitchFamily="34" charset="0"/>
              </a:rPr>
              <a:t>	</a:t>
            </a:r>
            <a:r>
              <a:rPr lang="en-GB" sz="1400" dirty="0" smtClean="0">
                <a:latin typeface="Trebuchet MS" pitchFamily="34" charset="0"/>
              </a:rPr>
              <a:t>	90%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SLUDGE PRODUCTION RATE:		0,60 kg TSS/kg BOD </a:t>
            </a:r>
            <a:r>
              <a:rPr lang="en-GB" sz="1400" baseline="-25000" dirty="0" smtClean="0">
                <a:latin typeface="Trebuchet MS" pitchFamily="34" charset="0"/>
              </a:rPr>
              <a:t>REMOVED </a:t>
            </a:r>
            <a:endParaRPr lang="en-GB" sz="16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jdelijke aanduiding voor inhoud 1"/>
          <p:cNvSpPr txBox="1">
            <a:spLocks/>
          </p:cNvSpPr>
          <p:nvPr/>
        </p:nvSpPr>
        <p:spPr bwMode="auto">
          <a:xfrm>
            <a:off x="331788" y="2673350"/>
            <a:ext cx="30067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COM BIOMASSA EM SUSPENSÃO</a:t>
            </a: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661988"/>
            <a:ext cx="3805238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38" y="738188"/>
            <a:ext cx="30813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ijdelijke aanduiding voor inhoud 1"/>
          <p:cNvSpPr txBox="1">
            <a:spLocks/>
          </p:cNvSpPr>
          <p:nvPr/>
        </p:nvSpPr>
        <p:spPr bwMode="auto">
          <a:xfrm>
            <a:off x="5978525" y="2927350"/>
            <a:ext cx="2387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COM BIOMASSA ADERIDA</a:t>
            </a:r>
          </a:p>
        </p:txBody>
      </p:sp>
      <p:sp>
        <p:nvSpPr>
          <p:cNvPr id="78856" name="Tijdelijke aanduiding voor inhoud 1"/>
          <p:cNvSpPr txBox="1">
            <a:spLocks/>
          </p:cNvSpPr>
          <p:nvPr/>
        </p:nvSpPr>
        <p:spPr bwMode="auto">
          <a:xfrm>
            <a:off x="836613" y="6367463"/>
            <a:ext cx="32496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EM BATELADA</a:t>
            </a:r>
          </a:p>
        </p:txBody>
      </p:sp>
      <p:pic>
        <p:nvPicPr>
          <p:cNvPr id="788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714750"/>
            <a:ext cx="2897187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975" y="4208463"/>
            <a:ext cx="34147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9" name="Tijdelijke aanduiding voor inhoud 1"/>
          <p:cNvSpPr txBox="1">
            <a:spLocks/>
          </p:cNvSpPr>
          <p:nvPr/>
        </p:nvSpPr>
        <p:spPr bwMode="auto">
          <a:xfrm>
            <a:off x="4773613" y="6011863"/>
            <a:ext cx="32496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LAGOA AERADA</a:t>
            </a:r>
          </a:p>
        </p:txBody>
      </p:sp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22</a:t>
            </a:fld>
            <a:endParaRPr lang="pt-BR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575" y="130175"/>
            <a:ext cx="49904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DE TRATAMENTO DE ESGOTO</a:t>
            </a:r>
          </a:p>
        </p:txBody>
      </p:sp>
      <p:sp>
        <p:nvSpPr>
          <p:cNvPr id="16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ijdelijke aanduiding voor inhoud 1"/>
          <p:cNvSpPr txBox="1">
            <a:spLocks/>
          </p:cNvSpPr>
          <p:nvPr/>
        </p:nvSpPr>
        <p:spPr bwMode="auto">
          <a:xfrm>
            <a:off x="2693988" y="3397250"/>
            <a:ext cx="38496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Verdana" pitchFamily="34" charset="0"/>
              <a:buNone/>
            </a:pPr>
            <a:r>
              <a:rPr lang="en-GB" b="1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PROCESSOS AERÓBIOS</a:t>
            </a:r>
            <a:endParaRPr lang="en-GB" b="1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jdelijke aanduiding voor inhoud 1"/>
          <p:cNvSpPr txBox="1">
            <a:spLocks/>
          </p:cNvSpPr>
          <p:nvPr/>
        </p:nvSpPr>
        <p:spPr bwMode="auto">
          <a:xfrm>
            <a:off x="331788" y="2673350"/>
            <a:ext cx="30067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COM BIOMASSA EM SUSPENSÃO</a:t>
            </a: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661988"/>
            <a:ext cx="3805238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38" y="738188"/>
            <a:ext cx="30813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ijdelijke aanduiding voor inhoud 1"/>
          <p:cNvSpPr txBox="1">
            <a:spLocks/>
          </p:cNvSpPr>
          <p:nvPr/>
        </p:nvSpPr>
        <p:spPr bwMode="auto">
          <a:xfrm>
            <a:off x="5978525" y="2927350"/>
            <a:ext cx="23876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COM BIOMASSA ADERIDA</a:t>
            </a:r>
          </a:p>
        </p:txBody>
      </p:sp>
      <p:sp>
        <p:nvSpPr>
          <p:cNvPr id="78856" name="Tijdelijke aanduiding voor inhoud 1"/>
          <p:cNvSpPr txBox="1">
            <a:spLocks/>
          </p:cNvSpPr>
          <p:nvPr/>
        </p:nvSpPr>
        <p:spPr bwMode="auto">
          <a:xfrm>
            <a:off x="836613" y="6367463"/>
            <a:ext cx="32496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LODOS ATIVADOS EM BATELADA</a:t>
            </a:r>
          </a:p>
        </p:txBody>
      </p:sp>
      <p:pic>
        <p:nvPicPr>
          <p:cNvPr id="788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714750"/>
            <a:ext cx="2897187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975" y="4208463"/>
            <a:ext cx="34147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9" name="Tijdelijke aanduiding voor inhoud 1"/>
          <p:cNvSpPr txBox="1">
            <a:spLocks/>
          </p:cNvSpPr>
          <p:nvPr/>
        </p:nvSpPr>
        <p:spPr bwMode="auto">
          <a:xfrm>
            <a:off x="4773613" y="6011863"/>
            <a:ext cx="32496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LAGOA AERADA</a:t>
            </a:r>
          </a:p>
        </p:txBody>
      </p:sp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23</a:t>
            </a:fld>
            <a:endParaRPr lang="pt-BR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575" y="130175"/>
            <a:ext cx="49904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DE TRATAMENTO DE ESGOTO</a:t>
            </a:r>
          </a:p>
        </p:txBody>
      </p:sp>
      <p:sp>
        <p:nvSpPr>
          <p:cNvPr id="16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ijdelijke aanduiding voor inhoud 1"/>
          <p:cNvSpPr txBox="1">
            <a:spLocks/>
          </p:cNvSpPr>
          <p:nvPr/>
        </p:nvSpPr>
        <p:spPr bwMode="auto">
          <a:xfrm>
            <a:off x="2693988" y="3397250"/>
            <a:ext cx="38496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Verdana" pitchFamily="34" charset="0"/>
              <a:buNone/>
            </a:pPr>
            <a:r>
              <a:rPr lang="en-GB" b="1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PROCESSOS AERÓBIOS</a:t>
            </a:r>
            <a:endParaRPr lang="en-GB" b="1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8" name="Tijdelijke aanduiding voor inhoud 29"/>
          <p:cNvSpPr txBox="1">
            <a:spLocks/>
          </p:cNvSpPr>
          <p:nvPr/>
        </p:nvSpPr>
        <p:spPr bwMode="auto">
          <a:xfrm>
            <a:off x="1520288" y="3777507"/>
            <a:ext cx="6607535" cy="185327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CONSUMO ESPECÍFICO DE ENERGIA:	0,60 KWH/m</a:t>
            </a:r>
            <a:r>
              <a:rPr lang="en-GB" sz="1400" baseline="30000" dirty="0" smtClean="0">
                <a:latin typeface="Trebuchet MS" pitchFamily="34" charset="0"/>
              </a:rPr>
              <a:t>3</a:t>
            </a:r>
            <a:r>
              <a:rPr lang="en-GB" sz="1400" dirty="0" smtClean="0">
                <a:latin typeface="Trebuchet MS" pitchFamily="34" charset="0"/>
              </a:rPr>
              <a:t>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CUSTO OPERACIONAL:		0,50 R$/ m</a:t>
            </a:r>
            <a:r>
              <a:rPr lang="en-GB" sz="1400" baseline="30000" dirty="0" smtClean="0">
                <a:latin typeface="Trebuchet MS" pitchFamily="34" charset="0"/>
              </a:rPr>
              <a:t>3</a:t>
            </a: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REMOÇÃO DE DBO:</a:t>
            </a:r>
            <a:r>
              <a:rPr lang="en-GB" sz="1400" dirty="0">
                <a:latin typeface="Trebuchet MS" pitchFamily="34" charset="0"/>
              </a:rPr>
              <a:t>	</a:t>
            </a:r>
            <a:r>
              <a:rPr lang="en-GB" sz="1400" dirty="0" smtClean="0">
                <a:latin typeface="Trebuchet MS" pitchFamily="34" charset="0"/>
              </a:rPr>
              <a:t>		</a:t>
            </a:r>
            <a:r>
              <a:rPr lang="en-GB" dirty="0" smtClean="0">
                <a:latin typeface="Trebuchet MS" pitchFamily="34" charset="0"/>
              </a:rPr>
              <a:t>&gt;</a:t>
            </a:r>
            <a:r>
              <a:rPr lang="en-GB" sz="1400" dirty="0" smtClean="0">
                <a:latin typeface="Trebuchet MS" pitchFamily="34" charset="0"/>
              </a:rPr>
              <a:t> 90%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PRODUÇÃO DE LODO:		0,60 kg TSS/kg BOD </a:t>
            </a:r>
            <a:r>
              <a:rPr lang="en-GB" sz="1400" baseline="-25000" dirty="0" smtClean="0">
                <a:latin typeface="Trebuchet MS" pitchFamily="34" charset="0"/>
              </a:rPr>
              <a:t>REMOVIDA </a:t>
            </a:r>
            <a:endParaRPr lang="en-GB" sz="16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24</a:t>
            </a:fld>
            <a:endParaRPr lang="pt-BR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575" y="130175"/>
            <a:ext cx="49904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DE TRATAMENTO DE ESGOTO</a:t>
            </a:r>
          </a:p>
        </p:txBody>
      </p:sp>
      <p:sp>
        <p:nvSpPr>
          <p:cNvPr id="16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ijdelijke aanduiding voor inhoud 1"/>
          <p:cNvSpPr txBox="1">
            <a:spLocks/>
          </p:cNvSpPr>
          <p:nvPr/>
        </p:nvSpPr>
        <p:spPr bwMode="auto">
          <a:xfrm>
            <a:off x="198438" y="787400"/>
            <a:ext cx="38496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Verdana" pitchFamily="34" charset="0"/>
              <a:buNone/>
            </a:pPr>
            <a:r>
              <a:rPr lang="en-GB" b="1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PROCESSOS AERÓBIOS</a:t>
            </a:r>
            <a:endParaRPr lang="en-GB" b="1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15960" y="1338552"/>
            <a:ext cx="6947246" cy="5107041"/>
            <a:chOff x="515960" y="1338552"/>
            <a:chExt cx="6947246" cy="5107041"/>
          </a:xfrm>
        </p:grpSpPr>
        <p:grpSp>
          <p:nvGrpSpPr>
            <p:cNvPr id="4" name="Grupo 3"/>
            <p:cNvGrpSpPr/>
            <p:nvPr/>
          </p:nvGrpSpPr>
          <p:grpSpPr>
            <a:xfrm>
              <a:off x="546451" y="1338552"/>
              <a:ext cx="3183006" cy="2423035"/>
              <a:chOff x="917154" y="1276768"/>
              <a:chExt cx="3183006" cy="2423035"/>
            </a:xfrm>
          </p:grpSpPr>
          <p:pic>
            <p:nvPicPr>
              <p:cNvPr id="19" name="Picture 3" descr="Photo_Rautanen_Activated_Slud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154" y="1276768"/>
                <a:ext cx="3158253" cy="2416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" descr="Clarifie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3390" y="2285999"/>
                <a:ext cx="1696770" cy="1413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Grupo 2"/>
            <p:cNvGrpSpPr/>
            <p:nvPr/>
          </p:nvGrpSpPr>
          <p:grpSpPr>
            <a:xfrm>
              <a:off x="515960" y="3906342"/>
              <a:ext cx="6947246" cy="2539251"/>
              <a:chOff x="899019" y="3918699"/>
              <a:chExt cx="6947246" cy="2539251"/>
            </a:xfrm>
          </p:grpSpPr>
          <p:pic>
            <p:nvPicPr>
              <p:cNvPr id="18" name="Picture 4" descr="DSCN164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9867" y="3918699"/>
                <a:ext cx="3316398" cy="2539251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</p:pic>
          <p:pic>
            <p:nvPicPr>
              <p:cNvPr id="21" name="Picture 5" descr="DSCN16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019" y="3924391"/>
                <a:ext cx="3450556" cy="2525964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</p:pic>
        </p:grpSp>
      </p:grpSp>
      <p:sp>
        <p:nvSpPr>
          <p:cNvPr id="23" name="Tijdelijke aanduiding voor inhoud 29"/>
          <p:cNvSpPr txBox="1">
            <a:spLocks/>
          </p:cNvSpPr>
          <p:nvPr/>
        </p:nvSpPr>
        <p:spPr bwMode="auto">
          <a:xfrm>
            <a:off x="3954161" y="599962"/>
            <a:ext cx="4547287" cy="323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latin typeface="Trebuchet MS" pitchFamily="34" charset="0"/>
              </a:rPr>
              <a:t>VANTAGENS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Trebuchet MS" pitchFamily="34" charset="0"/>
              </a:rPr>
              <a:t>ALTA EFICIÊNCIA;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Trebuchet MS" pitchFamily="34" charset="0"/>
              </a:rPr>
              <a:t>PROCESSO ALTAMENTE DIFUNDIDO;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Trebuchet MS" pitchFamily="34" charset="0"/>
              </a:rPr>
              <a:t>AUSÊNCIA DE ODORES;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b="1" dirty="0" smtClean="0">
              <a:latin typeface="Trebuchet MS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Trebuchet MS" pitchFamily="34" charset="0"/>
              </a:rPr>
              <a:t>DESVANTAGENS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ALTO CUSTO OPERACIONAL;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ALTO CONSUMO DE ENERGIA ELÉTRICA;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ALTA GERAÇÃO DE LODO BIOLÓGICO EXCEDENTE.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>
              <a:latin typeface="Trebuchet MS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9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55451E5E-5F09-4840-AC57-B534A43F37EA}" type="slidenum">
              <a:rPr lang="pt-BR"/>
              <a:pPr/>
              <a:t>25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66688" y="77788"/>
            <a:ext cx="47788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COMBINADOS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UASB + LODOS ATIVADOS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662472" y="954546"/>
            <a:ext cx="7662545" cy="3577697"/>
            <a:chOff x="407024" y="906839"/>
            <a:chExt cx="7933893" cy="3770996"/>
          </a:xfrm>
        </p:grpSpPr>
        <p:sp>
          <p:nvSpPr>
            <p:cNvPr id="2" name="Forma livre 1"/>
            <p:cNvSpPr/>
            <p:nvPr/>
          </p:nvSpPr>
          <p:spPr>
            <a:xfrm>
              <a:off x="3140764" y="2321782"/>
              <a:ext cx="3617843" cy="1502796"/>
            </a:xfrm>
            <a:custGeom>
              <a:avLst/>
              <a:gdLst>
                <a:gd name="connsiteX0" fmla="*/ 3617843 w 3617843"/>
                <a:gd name="connsiteY0" fmla="*/ 795130 h 1502796"/>
                <a:gd name="connsiteX1" fmla="*/ 3617843 w 3617843"/>
                <a:gd name="connsiteY1" fmla="*/ 1502796 h 1502796"/>
                <a:gd name="connsiteX2" fmla="*/ 0 w 3617843"/>
                <a:gd name="connsiteY2" fmla="*/ 1502796 h 1502796"/>
                <a:gd name="connsiteX3" fmla="*/ 0 w 3617843"/>
                <a:gd name="connsiteY3" fmla="*/ 0 h 150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7843" h="1502796">
                  <a:moveTo>
                    <a:pt x="3617843" y="795130"/>
                  </a:moveTo>
                  <a:lnTo>
                    <a:pt x="3617843" y="1502796"/>
                  </a:lnTo>
                  <a:lnTo>
                    <a:pt x="0" y="150279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800000"/>
              </a:solidFill>
              <a:round/>
              <a:headEnd/>
              <a:tailEnd type="triangle" w="sm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upo 4"/>
            <p:cNvGrpSpPr>
              <a:grpSpLocks/>
            </p:cNvGrpSpPr>
            <p:nvPr/>
          </p:nvGrpSpPr>
          <p:grpSpPr bwMode="auto">
            <a:xfrm>
              <a:off x="407024" y="906839"/>
              <a:ext cx="6970646" cy="3297682"/>
              <a:chOff x="1280795" y="5920324"/>
              <a:chExt cx="5721406" cy="2855092"/>
            </a:xfrm>
          </p:grpSpPr>
          <p:grpSp>
            <p:nvGrpSpPr>
              <p:cNvPr id="15" name="Group 5532"/>
              <p:cNvGrpSpPr>
                <a:grpSpLocks/>
              </p:cNvGrpSpPr>
              <p:nvPr/>
            </p:nvGrpSpPr>
            <p:grpSpPr bwMode="auto">
              <a:xfrm>
                <a:off x="1280795" y="5920324"/>
                <a:ext cx="2576830" cy="2352675"/>
                <a:chOff x="2017" y="9959"/>
                <a:chExt cx="4058" cy="3705"/>
              </a:xfrm>
            </p:grpSpPr>
            <p:sp>
              <p:nvSpPr>
                <p:cNvPr id="19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4785" y="11901"/>
                  <a:ext cx="1023" cy="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endParaRPr lang="pt-BR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0" name="Group 5535"/>
                <p:cNvGrpSpPr>
                  <a:grpSpLocks/>
                </p:cNvGrpSpPr>
                <p:nvPr/>
              </p:nvGrpSpPr>
              <p:grpSpPr bwMode="auto">
                <a:xfrm>
                  <a:off x="2055" y="10846"/>
                  <a:ext cx="2580" cy="2818"/>
                  <a:chOff x="1770" y="8525"/>
                  <a:chExt cx="2580" cy="2818"/>
                </a:xfrm>
              </p:grpSpPr>
              <p:sp>
                <p:nvSpPr>
                  <p:cNvPr id="22" name="Rectangle 5536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8860"/>
                    <a:ext cx="1515" cy="246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3" name="Rectangle 5537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8670"/>
                    <a:ext cx="1515" cy="2670"/>
                  </a:xfrm>
                  <a:prstGeom prst="rect">
                    <a:avLst/>
                  </a:prstGeom>
                  <a:noFill/>
                  <a:ln w="254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4" name="AutoShape 553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47" y="9842"/>
                    <a:ext cx="345" cy="16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5" name="Rectangle 5539" descr="Confetes grandes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10235"/>
                    <a:ext cx="1425" cy="1095"/>
                  </a:xfrm>
                  <a:prstGeom prst="rect">
                    <a:avLst/>
                  </a:prstGeom>
                  <a:pattFill prst="lgConfetti">
                    <a:fgClr>
                      <a:srgbClr val="969696"/>
                    </a:fgClr>
                    <a:bgClr>
                      <a:srgbClr val="FFFFFF"/>
                    </a:bgClr>
                  </a:patt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6" name="AutoShape 554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4095" y="9857"/>
                    <a:ext cx="345" cy="16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" name="Freeform 5541"/>
                  <p:cNvSpPr>
                    <a:spLocks/>
                  </p:cNvSpPr>
                  <p:nvPr/>
                </p:nvSpPr>
                <p:spPr bwMode="auto">
                  <a:xfrm>
                    <a:off x="2835" y="8935"/>
                    <a:ext cx="210" cy="240"/>
                  </a:xfrm>
                  <a:custGeom>
                    <a:avLst/>
                    <a:gdLst>
                      <a:gd name="T0" fmla="*/ 0 w 150"/>
                      <a:gd name="T1" fmla="*/ 240 h 210"/>
                      <a:gd name="T2" fmla="*/ 210 w 150"/>
                      <a:gd name="T3" fmla="*/ 240 h 210"/>
                      <a:gd name="T4" fmla="*/ 210 w 150"/>
                      <a:gd name="T5" fmla="*/ 0 h 210"/>
                      <a:gd name="T6" fmla="*/ 0 60000 65536"/>
                      <a:gd name="T7" fmla="*/ 0 60000 65536"/>
                      <a:gd name="T8" fmla="*/ 0 60000 65536"/>
                      <a:gd name="T9" fmla="*/ 0 w 150"/>
                      <a:gd name="T10" fmla="*/ 0 h 210"/>
                      <a:gd name="T11" fmla="*/ 150 w 150"/>
                      <a:gd name="T12" fmla="*/ 210 h 2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0" h="210">
                        <a:moveTo>
                          <a:pt x="0" y="210"/>
                        </a:moveTo>
                        <a:lnTo>
                          <a:pt x="150" y="210"/>
                        </a:lnTo>
                        <a:lnTo>
                          <a:pt x="15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" name="Freeform 5542"/>
                  <p:cNvSpPr>
                    <a:spLocks/>
                  </p:cNvSpPr>
                  <p:nvPr/>
                </p:nvSpPr>
                <p:spPr bwMode="auto">
                  <a:xfrm flipH="1">
                    <a:off x="4140" y="8940"/>
                    <a:ext cx="210" cy="240"/>
                  </a:xfrm>
                  <a:custGeom>
                    <a:avLst/>
                    <a:gdLst>
                      <a:gd name="T0" fmla="*/ 0 w 150"/>
                      <a:gd name="T1" fmla="*/ 240 h 210"/>
                      <a:gd name="T2" fmla="*/ 210 w 150"/>
                      <a:gd name="T3" fmla="*/ 240 h 210"/>
                      <a:gd name="T4" fmla="*/ 210 w 150"/>
                      <a:gd name="T5" fmla="*/ 0 h 210"/>
                      <a:gd name="T6" fmla="*/ 0 60000 65536"/>
                      <a:gd name="T7" fmla="*/ 0 60000 65536"/>
                      <a:gd name="T8" fmla="*/ 0 60000 65536"/>
                      <a:gd name="T9" fmla="*/ 0 w 150"/>
                      <a:gd name="T10" fmla="*/ 0 h 210"/>
                      <a:gd name="T11" fmla="*/ 150 w 150"/>
                      <a:gd name="T12" fmla="*/ 210 h 2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0" h="210">
                        <a:moveTo>
                          <a:pt x="0" y="210"/>
                        </a:moveTo>
                        <a:lnTo>
                          <a:pt x="150" y="210"/>
                        </a:lnTo>
                        <a:lnTo>
                          <a:pt x="15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cxnSp>
                <p:nvCxnSpPr>
                  <p:cNvPr id="29" name="Line 55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040" y="8935"/>
                    <a:ext cx="110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0" name="Line 55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830" y="9045"/>
                    <a:ext cx="2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31" name="Line 554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40" y="9055"/>
                    <a:ext cx="2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32" name="Freeform 5546"/>
                  <p:cNvSpPr>
                    <a:spLocks/>
                  </p:cNvSpPr>
                  <p:nvPr/>
                </p:nvSpPr>
                <p:spPr bwMode="auto">
                  <a:xfrm>
                    <a:off x="3330" y="8528"/>
                    <a:ext cx="535" cy="742"/>
                  </a:xfrm>
                  <a:custGeom>
                    <a:avLst/>
                    <a:gdLst>
                      <a:gd name="T0" fmla="*/ 0 w 525"/>
                      <a:gd name="T1" fmla="*/ 742 h 742"/>
                      <a:gd name="T2" fmla="*/ 176 w 525"/>
                      <a:gd name="T3" fmla="*/ 487 h 742"/>
                      <a:gd name="T4" fmla="*/ 183 w 525"/>
                      <a:gd name="T5" fmla="*/ 0 h 742"/>
                      <a:gd name="T6" fmla="*/ 352 w 525"/>
                      <a:gd name="T7" fmla="*/ 0 h 742"/>
                      <a:gd name="T8" fmla="*/ 352 w 525"/>
                      <a:gd name="T9" fmla="*/ 487 h 742"/>
                      <a:gd name="T10" fmla="*/ 535 w 525"/>
                      <a:gd name="T11" fmla="*/ 727 h 74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25"/>
                      <a:gd name="T19" fmla="*/ 0 h 742"/>
                      <a:gd name="T20" fmla="*/ 525 w 525"/>
                      <a:gd name="T21" fmla="*/ 742 h 74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25" h="742">
                        <a:moveTo>
                          <a:pt x="0" y="742"/>
                        </a:moveTo>
                        <a:lnTo>
                          <a:pt x="173" y="487"/>
                        </a:lnTo>
                        <a:lnTo>
                          <a:pt x="180" y="0"/>
                        </a:lnTo>
                        <a:lnTo>
                          <a:pt x="345" y="0"/>
                        </a:lnTo>
                        <a:lnTo>
                          <a:pt x="345" y="487"/>
                        </a:lnTo>
                        <a:lnTo>
                          <a:pt x="525" y="727"/>
                        </a:lnTo>
                      </a:path>
                    </a:pathLst>
                  </a:custGeom>
                  <a:solidFill>
                    <a:srgbClr val="99CC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3" name="Freeform 5547"/>
                  <p:cNvSpPr>
                    <a:spLocks/>
                  </p:cNvSpPr>
                  <p:nvPr/>
                </p:nvSpPr>
                <p:spPr bwMode="auto">
                  <a:xfrm>
                    <a:off x="3007" y="8525"/>
                    <a:ext cx="1170" cy="1200"/>
                  </a:xfrm>
                  <a:custGeom>
                    <a:avLst/>
                    <a:gdLst>
                      <a:gd name="T0" fmla="*/ 0 w 1170"/>
                      <a:gd name="T1" fmla="*/ 1200 h 1200"/>
                      <a:gd name="T2" fmla="*/ 495 w 1170"/>
                      <a:gd name="T3" fmla="*/ 480 h 1200"/>
                      <a:gd name="T4" fmla="*/ 503 w 1170"/>
                      <a:gd name="T5" fmla="*/ 0 h 1200"/>
                      <a:gd name="T6" fmla="*/ 683 w 1170"/>
                      <a:gd name="T7" fmla="*/ 0 h 1200"/>
                      <a:gd name="T8" fmla="*/ 675 w 1170"/>
                      <a:gd name="T9" fmla="*/ 480 h 1200"/>
                      <a:gd name="T10" fmla="*/ 1170 w 1170"/>
                      <a:gd name="T11" fmla="*/ 1185 h 12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70"/>
                      <a:gd name="T19" fmla="*/ 0 h 1200"/>
                      <a:gd name="T20" fmla="*/ 1170 w 1170"/>
                      <a:gd name="T21" fmla="*/ 1200 h 120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70" h="1200">
                        <a:moveTo>
                          <a:pt x="0" y="1200"/>
                        </a:moveTo>
                        <a:lnTo>
                          <a:pt x="495" y="480"/>
                        </a:lnTo>
                        <a:lnTo>
                          <a:pt x="503" y="0"/>
                        </a:lnTo>
                        <a:lnTo>
                          <a:pt x="683" y="0"/>
                        </a:lnTo>
                        <a:lnTo>
                          <a:pt x="675" y="480"/>
                        </a:lnTo>
                        <a:lnTo>
                          <a:pt x="1170" y="1185"/>
                        </a:ln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4" name="AutoShape 5548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11163"/>
                    <a:ext cx="720" cy="180"/>
                  </a:xfrm>
                  <a:prstGeom prst="rtTriangl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5" name="AutoShape 554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30" y="11163"/>
                    <a:ext cx="720" cy="180"/>
                  </a:xfrm>
                  <a:prstGeom prst="rtTriangl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36" name="Group 5550"/>
                  <p:cNvGrpSpPr>
                    <a:grpSpLocks/>
                  </p:cNvGrpSpPr>
                  <p:nvPr/>
                </p:nvGrpSpPr>
                <p:grpSpPr bwMode="auto">
                  <a:xfrm>
                    <a:off x="3123" y="10623"/>
                    <a:ext cx="987" cy="270"/>
                    <a:chOff x="2463" y="7770"/>
                    <a:chExt cx="987" cy="270"/>
                  </a:xfrm>
                </p:grpSpPr>
                <p:cxnSp>
                  <p:nvCxnSpPr>
                    <p:cNvPr id="41" name="Line 5551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463" y="7770"/>
                      <a:ext cx="1" cy="2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42" name="Line 5552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791" y="7770"/>
                      <a:ext cx="1" cy="2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43" name="Line 5553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120" y="7770"/>
                      <a:ext cx="1" cy="2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44" name="Line 5554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449" y="7770"/>
                      <a:ext cx="1" cy="2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333333"/>
                      </a:solidFill>
                      <a:round/>
                      <a:headEnd/>
                      <a:tailEnd type="triangle" w="med" len="med"/>
                    </a:ln>
                  </p:spPr>
                </p:cxnSp>
              </p:grpSp>
              <p:grpSp>
                <p:nvGrpSpPr>
                  <p:cNvPr id="37" name="Group 5555"/>
                  <p:cNvGrpSpPr>
                    <a:grpSpLocks/>
                  </p:cNvGrpSpPr>
                  <p:nvPr/>
                </p:nvGrpSpPr>
                <p:grpSpPr bwMode="auto">
                  <a:xfrm>
                    <a:off x="1770" y="10968"/>
                    <a:ext cx="2142" cy="226"/>
                    <a:chOff x="1740" y="8250"/>
                    <a:chExt cx="2142" cy="226"/>
                  </a:xfrm>
                </p:grpSpPr>
                <p:cxnSp>
                  <p:nvCxnSpPr>
                    <p:cNvPr id="38" name="Line 555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342" y="8475"/>
                      <a:ext cx="540" cy="1"/>
                    </a:xfrm>
                    <a:prstGeom prst="line">
                      <a:avLst/>
                    </a:prstGeom>
                    <a:noFill/>
                    <a:ln w="31750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</p:cxnSp>
                <p:sp>
                  <p:nvSpPr>
                    <p:cNvPr id="39" name="Freeform 5557"/>
                    <p:cNvSpPr>
                      <a:spLocks/>
                    </p:cNvSpPr>
                    <p:nvPr/>
                  </p:nvSpPr>
                  <p:spPr bwMode="auto">
                    <a:xfrm>
                      <a:off x="1740" y="8355"/>
                      <a:ext cx="1590" cy="120"/>
                    </a:xfrm>
                    <a:custGeom>
                      <a:avLst/>
                      <a:gdLst>
                        <a:gd name="T0" fmla="*/ 0 w 1590"/>
                        <a:gd name="T1" fmla="*/ 0 h 195"/>
                        <a:gd name="T2" fmla="*/ 1020 w 1590"/>
                        <a:gd name="T3" fmla="*/ 0 h 195"/>
                        <a:gd name="T4" fmla="*/ 1440 w 1590"/>
                        <a:gd name="T5" fmla="*/ 120 h 195"/>
                        <a:gd name="T6" fmla="*/ 1590 w 1590"/>
                        <a:gd name="T7" fmla="*/ 120 h 19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590"/>
                        <a:gd name="T13" fmla="*/ 0 h 195"/>
                        <a:gd name="T14" fmla="*/ 1590 w 1590"/>
                        <a:gd name="T15" fmla="*/ 195 h 19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590" h="195">
                          <a:moveTo>
                            <a:pt x="0" y="0"/>
                          </a:moveTo>
                          <a:lnTo>
                            <a:pt x="1020" y="0"/>
                          </a:lnTo>
                          <a:lnTo>
                            <a:pt x="1440" y="195"/>
                          </a:lnTo>
                          <a:lnTo>
                            <a:pt x="1590" y="195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" name="AutoShape 5558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190" y="8250"/>
                      <a:ext cx="195" cy="195"/>
                    </a:xfrm>
                    <a:prstGeom prst="flowChartCollat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sp>
              <p:nvSpPr>
                <p:cNvPr id="21" name="Freeform 5559"/>
                <p:cNvSpPr>
                  <a:spLocks/>
                </p:cNvSpPr>
                <p:nvPr/>
              </p:nvSpPr>
              <p:spPr bwMode="auto">
                <a:xfrm flipV="1">
                  <a:off x="4530" y="11500"/>
                  <a:ext cx="1545" cy="345"/>
                </a:xfrm>
                <a:custGeom>
                  <a:avLst/>
                  <a:gdLst>
                    <a:gd name="T0" fmla="*/ 0 w 1875"/>
                    <a:gd name="T1" fmla="*/ 345 h 345"/>
                    <a:gd name="T2" fmla="*/ 0 w 1875"/>
                    <a:gd name="T3" fmla="*/ 0 h 345"/>
                    <a:gd name="T4" fmla="*/ 750 w 1875"/>
                    <a:gd name="T5" fmla="*/ 0 h 345"/>
                    <a:gd name="T6" fmla="*/ 0 60000 65536"/>
                    <a:gd name="T7" fmla="*/ 0 60000 65536"/>
                    <a:gd name="T8" fmla="*/ 0 60000 65536"/>
                    <a:gd name="T9" fmla="*/ 0 w 1875"/>
                    <a:gd name="T10" fmla="*/ 0 h 345"/>
                    <a:gd name="T11" fmla="*/ 1875 w 1875"/>
                    <a:gd name="T12" fmla="*/ 345 h 3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75" h="345">
                      <a:moveTo>
                        <a:pt x="0" y="345"/>
                      </a:moveTo>
                      <a:lnTo>
                        <a:pt x="0" y="0"/>
                      </a:lnTo>
                      <a:lnTo>
                        <a:pt x="1875" y="0"/>
                      </a:lnTo>
                    </a:path>
                  </a:pathLst>
                </a:custGeom>
                <a:noFill/>
                <a:ln w="19050">
                  <a:solidFill>
                    <a:srgbClr val="808080"/>
                  </a:solidFill>
                  <a:round/>
                  <a:headEnd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1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4199" y="9959"/>
                  <a:ext cx="1023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000" dirty="0" smtClean="0">
                      <a:latin typeface="Times New Roman" pitchFamily="18" charset="0"/>
                      <a:cs typeface="Times New Roman" pitchFamily="18" charset="0"/>
                    </a:rPr>
                    <a:t>BIOGAS</a:t>
                  </a:r>
                  <a:endParaRPr lang="pt-BR" sz="1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7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5042" y="10577"/>
                  <a:ext cx="1023" cy="2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latin typeface="Times New Roman" pitchFamily="18" charset="0"/>
                      <a:cs typeface="Times New Roman" pitchFamily="18" charset="0"/>
                    </a:rPr>
                    <a:t>Ar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9" name="Text Box 5534"/>
                <p:cNvSpPr txBox="1">
                  <a:spLocks noChangeArrowheads="1"/>
                </p:cNvSpPr>
                <p:nvPr/>
              </p:nvSpPr>
              <p:spPr bwMode="auto">
                <a:xfrm>
                  <a:off x="2017" y="12541"/>
                  <a:ext cx="1023" cy="3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latin typeface="Times New Roman" pitchFamily="18" charset="0"/>
                      <a:cs typeface="Times New Roman" pitchFamily="18" charset="0"/>
                    </a:rPr>
                    <a:t>ESGOTO BRUTO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" name="Freeform 5560"/>
              <p:cNvSpPr>
                <a:spLocks/>
              </p:cNvSpPr>
              <p:nvPr/>
            </p:nvSpPr>
            <p:spPr bwMode="auto">
              <a:xfrm>
                <a:off x="2481301" y="6140277"/>
                <a:ext cx="866775" cy="388573"/>
              </a:xfrm>
              <a:custGeom>
                <a:avLst/>
                <a:gdLst>
                  <a:gd name="T0" fmla="*/ 0 w 1875"/>
                  <a:gd name="T1" fmla="*/ 219075 h 345"/>
                  <a:gd name="T2" fmla="*/ 0 w 1875"/>
                  <a:gd name="T3" fmla="*/ 0 h 345"/>
                  <a:gd name="T4" fmla="*/ 866775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25400">
                <a:solidFill>
                  <a:srgbClr val="99CC0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 Box 5583"/>
              <p:cNvSpPr txBox="1">
                <a:spLocks noChangeArrowheads="1"/>
              </p:cNvSpPr>
              <p:nvPr/>
            </p:nvSpPr>
            <p:spPr bwMode="auto">
              <a:xfrm>
                <a:off x="1833030" y="8518241"/>
                <a:ext cx="1143001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b="1" dirty="0">
                    <a:latin typeface="Times New Roman" pitchFamily="18" charset="0"/>
                    <a:cs typeface="Times New Roman" pitchFamily="18" charset="0"/>
                  </a:rPr>
                  <a:t>UASB</a:t>
                </a:r>
                <a:endParaRPr lang="pt-BR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2" name="Text Box 5583"/>
              <p:cNvSpPr txBox="1">
                <a:spLocks noChangeArrowheads="1"/>
              </p:cNvSpPr>
              <p:nvPr/>
            </p:nvSpPr>
            <p:spPr bwMode="auto">
              <a:xfrm>
                <a:off x="4637101" y="5986364"/>
                <a:ext cx="2365100" cy="257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b="1" dirty="0" smtClean="0">
                    <a:latin typeface="Times New Roman" pitchFamily="18" charset="0"/>
                    <a:cs typeface="Times New Roman" pitchFamily="18" charset="0"/>
                  </a:rPr>
                  <a:t>LODOS ATIVADOS</a:t>
                </a:r>
                <a:endParaRPr lang="pt-BR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5" name="Grupo 3"/>
            <p:cNvGrpSpPr>
              <a:grpSpLocks/>
            </p:cNvGrpSpPr>
            <p:nvPr/>
          </p:nvGrpSpPr>
          <p:grpSpPr bwMode="auto">
            <a:xfrm>
              <a:off x="3401242" y="1590261"/>
              <a:ext cx="4939675" cy="3087574"/>
              <a:chOff x="-544195" y="1136186"/>
              <a:chExt cx="4592320" cy="2417909"/>
            </a:xfrm>
          </p:grpSpPr>
          <p:grpSp>
            <p:nvGrpSpPr>
              <p:cNvPr id="46" name="Group 5562"/>
              <p:cNvGrpSpPr>
                <a:grpSpLocks/>
              </p:cNvGrpSpPr>
              <p:nvPr/>
            </p:nvGrpSpPr>
            <p:grpSpPr bwMode="auto">
              <a:xfrm>
                <a:off x="-544195" y="1793875"/>
                <a:ext cx="4592320" cy="1760220"/>
                <a:chOff x="-1487" y="2822"/>
                <a:chExt cx="7232" cy="2772"/>
              </a:xfrm>
            </p:grpSpPr>
            <p:grpSp>
              <p:nvGrpSpPr>
                <p:cNvPr id="48" name="Group 5563"/>
                <p:cNvGrpSpPr>
                  <a:grpSpLocks/>
                </p:cNvGrpSpPr>
                <p:nvPr/>
              </p:nvGrpSpPr>
              <p:grpSpPr bwMode="auto">
                <a:xfrm>
                  <a:off x="2220" y="2822"/>
                  <a:ext cx="2430" cy="855"/>
                  <a:chOff x="7185" y="2559"/>
                  <a:chExt cx="2430" cy="855"/>
                </a:xfrm>
              </p:grpSpPr>
              <p:sp>
                <p:nvSpPr>
                  <p:cNvPr id="60" name="Freeform 5564"/>
                  <p:cNvSpPr>
                    <a:spLocks/>
                  </p:cNvSpPr>
                  <p:nvPr/>
                </p:nvSpPr>
                <p:spPr bwMode="auto">
                  <a:xfrm>
                    <a:off x="7185" y="2700"/>
                    <a:ext cx="2430" cy="693"/>
                  </a:xfrm>
                  <a:custGeom>
                    <a:avLst/>
                    <a:gdLst>
                      <a:gd name="T0" fmla="*/ 15 w 2430"/>
                      <a:gd name="T1" fmla="*/ 0 h 693"/>
                      <a:gd name="T2" fmla="*/ 0 w 2430"/>
                      <a:gd name="T3" fmla="*/ 468 h 693"/>
                      <a:gd name="T4" fmla="*/ 1200 w 2430"/>
                      <a:gd name="T5" fmla="*/ 693 h 693"/>
                      <a:gd name="T6" fmla="*/ 2430 w 2430"/>
                      <a:gd name="T7" fmla="*/ 453 h 693"/>
                      <a:gd name="T8" fmla="*/ 2415 w 2430"/>
                      <a:gd name="T9" fmla="*/ 0 h 6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30"/>
                      <a:gd name="T16" fmla="*/ 0 h 693"/>
                      <a:gd name="T17" fmla="*/ 2430 w 2430"/>
                      <a:gd name="T18" fmla="*/ 693 h 6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30" h="693">
                        <a:moveTo>
                          <a:pt x="15" y="0"/>
                        </a:moveTo>
                        <a:lnTo>
                          <a:pt x="0" y="468"/>
                        </a:lnTo>
                        <a:lnTo>
                          <a:pt x="1200" y="693"/>
                        </a:lnTo>
                        <a:lnTo>
                          <a:pt x="2430" y="453"/>
                        </a:lnTo>
                        <a:lnTo>
                          <a:pt x="2415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61" name="Group 5565"/>
                  <p:cNvGrpSpPr>
                    <a:grpSpLocks/>
                  </p:cNvGrpSpPr>
                  <p:nvPr/>
                </p:nvGrpSpPr>
                <p:grpSpPr bwMode="auto">
                  <a:xfrm>
                    <a:off x="7185" y="2559"/>
                    <a:ext cx="2430" cy="855"/>
                    <a:chOff x="7185" y="2559"/>
                    <a:chExt cx="2430" cy="855"/>
                  </a:xfrm>
                </p:grpSpPr>
                <p:sp>
                  <p:nvSpPr>
                    <p:cNvPr id="62" name="Freeform 5566"/>
                    <p:cNvSpPr>
                      <a:spLocks/>
                    </p:cNvSpPr>
                    <p:nvPr/>
                  </p:nvSpPr>
                  <p:spPr bwMode="auto">
                    <a:xfrm>
                      <a:off x="7185" y="2559"/>
                      <a:ext cx="2430" cy="855"/>
                    </a:xfrm>
                    <a:custGeom>
                      <a:avLst/>
                      <a:gdLst>
                        <a:gd name="T0" fmla="*/ 0 w 2430"/>
                        <a:gd name="T1" fmla="*/ 0 h 855"/>
                        <a:gd name="T2" fmla="*/ 0 w 2430"/>
                        <a:gd name="T3" fmla="*/ 630 h 855"/>
                        <a:gd name="T4" fmla="*/ 1200 w 2430"/>
                        <a:gd name="T5" fmla="*/ 855 h 855"/>
                        <a:gd name="T6" fmla="*/ 2430 w 2430"/>
                        <a:gd name="T7" fmla="*/ 615 h 855"/>
                        <a:gd name="T8" fmla="*/ 2430 w 2430"/>
                        <a:gd name="T9" fmla="*/ 0 h 85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30"/>
                        <a:gd name="T16" fmla="*/ 0 h 855"/>
                        <a:gd name="T17" fmla="*/ 2430 w 2430"/>
                        <a:gd name="T18" fmla="*/ 855 h 85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30" h="855">
                          <a:moveTo>
                            <a:pt x="0" y="0"/>
                          </a:moveTo>
                          <a:lnTo>
                            <a:pt x="0" y="630"/>
                          </a:lnTo>
                          <a:lnTo>
                            <a:pt x="1200" y="855"/>
                          </a:lnTo>
                          <a:lnTo>
                            <a:pt x="2430" y="615"/>
                          </a:lnTo>
                          <a:lnTo>
                            <a:pt x="243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3" name="Line 556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395" y="2601"/>
                      <a:ext cx="19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64" name="Freeform 5568"/>
                    <p:cNvSpPr>
                      <a:spLocks/>
                    </p:cNvSpPr>
                    <p:nvPr/>
                  </p:nvSpPr>
                  <p:spPr bwMode="auto">
                    <a:xfrm>
                      <a:off x="7200" y="2593"/>
                      <a:ext cx="210" cy="240"/>
                    </a:xfrm>
                    <a:custGeom>
                      <a:avLst/>
                      <a:gdLst>
                        <a:gd name="T0" fmla="*/ 0 w 150"/>
                        <a:gd name="T1" fmla="*/ 240 h 210"/>
                        <a:gd name="T2" fmla="*/ 210 w 150"/>
                        <a:gd name="T3" fmla="*/ 240 h 210"/>
                        <a:gd name="T4" fmla="*/ 210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5" name="Line 556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195" y="2703"/>
                      <a:ext cx="21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66" name="Freeform 5570"/>
                    <p:cNvSpPr>
                      <a:spLocks/>
                    </p:cNvSpPr>
                    <p:nvPr/>
                  </p:nvSpPr>
                  <p:spPr bwMode="auto">
                    <a:xfrm flipH="1">
                      <a:off x="9390" y="2608"/>
                      <a:ext cx="210" cy="240"/>
                    </a:xfrm>
                    <a:custGeom>
                      <a:avLst/>
                      <a:gdLst>
                        <a:gd name="T0" fmla="*/ 0 w 150"/>
                        <a:gd name="T1" fmla="*/ 240 h 210"/>
                        <a:gd name="T2" fmla="*/ 210 w 150"/>
                        <a:gd name="T3" fmla="*/ 240 h 210"/>
                        <a:gd name="T4" fmla="*/ 210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67" name="Line 557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9385" y="2718"/>
                      <a:ext cx="21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49" name="Group 5572"/>
                <p:cNvGrpSpPr>
                  <a:grpSpLocks/>
                </p:cNvGrpSpPr>
                <p:nvPr/>
              </p:nvGrpSpPr>
              <p:grpSpPr bwMode="auto">
                <a:xfrm>
                  <a:off x="3420" y="4529"/>
                  <a:ext cx="1275" cy="360"/>
                  <a:chOff x="8385" y="6297"/>
                  <a:chExt cx="1275" cy="360"/>
                </a:xfrm>
              </p:grpSpPr>
              <p:cxnSp>
                <p:nvCxnSpPr>
                  <p:cNvPr id="58" name="Line 55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385" y="6297"/>
                    <a:ext cx="1275" cy="360"/>
                  </a:xfrm>
                  <a:prstGeom prst="line">
                    <a:avLst/>
                  </a:prstGeom>
                  <a:noFill/>
                  <a:ln w="19050">
                    <a:solidFill>
                      <a:srgbClr val="800000"/>
                    </a:solidFill>
                    <a:round/>
                    <a:headEnd/>
                    <a:tailEnd type="triangle" w="sm" len="med"/>
                  </a:ln>
                </p:spPr>
              </p:cxnSp>
              <p:sp>
                <p:nvSpPr>
                  <p:cNvPr id="59" name="AutoShape 5574"/>
                  <p:cNvSpPr>
                    <a:spLocks noChangeArrowheads="1"/>
                  </p:cNvSpPr>
                  <p:nvPr/>
                </p:nvSpPr>
                <p:spPr bwMode="auto">
                  <a:xfrm rot="-4338848">
                    <a:off x="8850" y="6357"/>
                    <a:ext cx="195" cy="195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51" name="Group 5576"/>
                <p:cNvGrpSpPr>
                  <a:grpSpLocks/>
                </p:cNvGrpSpPr>
                <p:nvPr/>
              </p:nvGrpSpPr>
              <p:grpSpPr bwMode="auto">
                <a:xfrm flipV="1">
                  <a:off x="3213" y="3852"/>
                  <a:ext cx="426" cy="366"/>
                  <a:chOff x="5335" y="8047"/>
                  <a:chExt cx="1517" cy="1233"/>
                </a:xfrm>
              </p:grpSpPr>
              <p:sp>
                <p:nvSpPr>
                  <p:cNvPr id="56" name="Oval 5577"/>
                  <p:cNvSpPr>
                    <a:spLocks noChangeArrowheads="1"/>
                  </p:cNvSpPr>
                  <p:nvPr/>
                </p:nvSpPr>
                <p:spPr bwMode="auto">
                  <a:xfrm>
                    <a:off x="5335" y="8047"/>
                    <a:ext cx="1517" cy="123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7" name="AutoShape 5578"/>
                  <p:cNvSpPr>
                    <a:spLocks noChangeArrowheads="1"/>
                  </p:cNvSpPr>
                  <p:nvPr/>
                </p:nvSpPr>
                <p:spPr bwMode="auto">
                  <a:xfrm>
                    <a:off x="5441" y="8062"/>
                    <a:ext cx="1314" cy="84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8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52" name="Text Box 5579"/>
                <p:cNvSpPr txBox="1">
                  <a:spLocks noChangeArrowheads="1"/>
                </p:cNvSpPr>
                <p:nvPr/>
              </p:nvSpPr>
              <p:spPr bwMode="auto">
                <a:xfrm>
                  <a:off x="64" y="4248"/>
                  <a:ext cx="3111" cy="4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Recirculação do lodo aeróbio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3" name="Text Box 5580"/>
                <p:cNvSpPr txBox="1">
                  <a:spLocks noChangeArrowheads="1"/>
                </p:cNvSpPr>
                <p:nvPr/>
              </p:nvSpPr>
              <p:spPr bwMode="auto">
                <a:xfrm>
                  <a:off x="3345" y="4923"/>
                  <a:ext cx="1918" cy="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Lodo excedente aeróbio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4" name="Freeform 5581"/>
                <p:cNvSpPr>
                  <a:spLocks/>
                </p:cNvSpPr>
                <p:nvPr/>
              </p:nvSpPr>
              <p:spPr bwMode="auto">
                <a:xfrm flipV="1">
                  <a:off x="4530" y="3098"/>
                  <a:ext cx="810" cy="210"/>
                </a:xfrm>
                <a:custGeom>
                  <a:avLst/>
                  <a:gdLst>
                    <a:gd name="T0" fmla="*/ 0 w 1875"/>
                    <a:gd name="T1" fmla="*/ 210 h 345"/>
                    <a:gd name="T2" fmla="*/ 0 w 1875"/>
                    <a:gd name="T3" fmla="*/ 0 h 345"/>
                    <a:gd name="T4" fmla="*/ 810 w 1875"/>
                    <a:gd name="T5" fmla="*/ 0 h 345"/>
                    <a:gd name="T6" fmla="*/ 0 60000 65536"/>
                    <a:gd name="T7" fmla="*/ 0 60000 65536"/>
                    <a:gd name="T8" fmla="*/ 0 60000 65536"/>
                    <a:gd name="T9" fmla="*/ 0 w 1875"/>
                    <a:gd name="T10" fmla="*/ 0 h 345"/>
                    <a:gd name="T11" fmla="*/ 1875 w 1875"/>
                    <a:gd name="T12" fmla="*/ 345 h 3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75" h="345">
                      <a:moveTo>
                        <a:pt x="0" y="345"/>
                      </a:moveTo>
                      <a:lnTo>
                        <a:pt x="0" y="0"/>
                      </a:lnTo>
                      <a:lnTo>
                        <a:pt x="1875" y="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8080"/>
                  </a:solidFill>
                  <a:prstDash val="solid"/>
                  <a:round/>
                  <a:headEnd type="none" w="med" len="med"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Text Box 5582"/>
                <p:cNvSpPr txBox="1">
                  <a:spLocks noChangeArrowheads="1"/>
                </p:cNvSpPr>
                <p:nvPr/>
              </p:nvSpPr>
              <p:spPr bwMode="auto">
                <a:xfrm>
                  <a:off x="4695" y="3349"/>
                  <a:ext cx="1050" cy="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solidFill>
                        <a:srgbClr val="008080"/>
                      </a:solidFill>
                      <a:latin typeface="Times New Roman" pitchFamily="18" charset="0"/>
                      <a:cs typeface="Times New Roman" pitchFamily="18" charset="0"/>
                    </a:rPr>
                    <a:t>Esgoto tratado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76" name="Text Box 5580"/>
                <p:cNvSpPr txBox="1">
                  <a:spLocks noChangeArrowheads="1"/>
                </p:cNvSpPr>
                <p:nvPr/>
              </p:nvSpPr>
              <p:spPr bwMode="auto">
                <a:xfrm>
                  <a:off x="-1487" y="4746"/>
                  <a:ext cx="1918" cy="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8000" tIns="10800" rIns="18000" bIns="10800"/>
                <a:lstStyle/>
                <a:p>
                  <a:r>
                    <a:rPr lang="pt-BR" sz="1200" b="1" dirty="0" smtClean="0">
                      <a:solidFill>
                        <a:srgbClr val="993300"/>
                      </a:solidFill>
                      <a:latin typeface="Times New Roman" pitchFamily="18" charset="0"/>
                      <a:cs typeface="Times New Roman" pitchFamily="18" charset="0"/>
                    </a:rPr>
                    <a:t>Lodo excedente anaeróbio</a:t>
                  </a:r>
                  <a:endParaRPr lang="pt-BR" sz="12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7" name="Text Box 5585"/>
              <p:cNvSpPr txBox="1">
                <a:spLocks noChangeArrowheads="1"/>
              </p:cNvSpPr>
              <p:nvPr/>
            </p:nvSpPr>
            <p:spPr bwMode="auto">
              <a:xfrm>
                <a:off x="1776349" y="1347896"/>
                <a:ext cx="155601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sz="1200" b="1" dirty="0" smtClean="0">
                    <a:latin typeface="Times New Roman" pitchFamily="18" charset="0"/>
                    <a:cs typeface="Times New Roman" pitchFamily="18" charset="0"/>
                  </a:rPr>
                  <a:t>Decantador secundário</a:t>
                </a:r>
                <a:endParaRPr lang="pt-BR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5" name="Text Box 5585"/>
              <p:cNvSpPr txBox="1">
                <a:spLocks noChangeArrowheads="1"/>
              </p:cNvSpPr>
              <p:nvPr/>
            </p:nvSpPr>
            <p:spPr bwMode="auto">
              <a:xfrm>
                <a:off x="-315636" y="1136186"/>
                <a:ext cx="155601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pt-BR" sz="1200" b="1" dirty="0" smtClean="0">
                    <a:latin typeface="Times New Roman" pitchFamily="18" charset="0"/>
                    <a:cs typeface="Times New Roman" pitchFamily="18" charset="0"/>
                  </a:rPr>
                  <a:t>Tanque de aeração</a:t>
                </a:r>
                <a:endParaRPr lang="pt-BR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8" name="Group 5588"/>
            <p:cNvGrpSpPr>
              <a:grpSpLocks/>
            </p:cNvGrpSpPr>
            <p:nvPr/>
          </p:nvGrpSpPr>
          <p:grpSpPr bwMode="auto">
            <a:xfrm>
              <a:off x="3157282" y="1587986"/>
              <a:ext cx="2933415" cy="1527246"/>
              <a:chOff x="2285" y="6948"/>
              <a:chExt cx="4135" cy="1819"/>
            </a:xfrm>
          </p:grpSpPr>
          <p:grpSp>
            <p:nvGrpSpPr>
              <p:cNvPr id="69" name="Group 5589"/>
              <p:cNvGrpSpPr>
                <a:grpSpLocks noChangeAspect="1"/>
              </p:cNvGrpSpPr>
              <p:nvPr/>
            </p:nvGrpSpPr>
            <p:grpSpPr bwMode="auto">
              <a:xfrm>
                <a:off x="2285" y="6948"/>
                <a:ext cx="2785" cy="1819"/>
                <a:chOff x="2071" y="5086"/>
                <a:chExt cx="3062" cy="2000"/>
              </a:xfrm>
            </p:grpSpPr>
            <p:grpSp>
              <p:nvGrpSpPr>
                <p:cNvPr id="72" name="Group 5590"/>
                <p:cNvGrpSpPr>
                  <a:grpSpLocks noChangeAspect="1"/>
                </p:cNvGrpSpPr>
                <p:nvPr/>
              </p:nvGrpSpPr>
              <p:grpSpPr bwMode="auto">
                <a:xfrm>
                  <a:off x="2685" y="5571"/>
                  <a:ext cx="2448" cy="1515"/>
                  <a:chOff x="3540" y="2331"/>
                  <a:chExt cx="2448" cy="1515"/>
                </a:xfrm>
              </p:grpSpPr>
              <p:grpSp>
                <p:nvGrpSpPr>
                  <p:cNvPr id="163" name="Group 559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43" y="2331"/>
                    <a:ext cx="2445" cy="1515"/>
                    <a:chOff x="3543" y="2181"/>
                    <a:chExt cx="2445" cy="1515"/>
                  </a:xfrm>
                </p:grpSpPr>
                <p:sp>
                  <p:nvSpPr>
                    <p:cNvPr id="168" name="Freeform 559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43" y="2181"/>
                      <a:ext cx="2445" cy="1515"/>
                    </a:xfrm>
                    <a:custGeom>
                      <a:avLst/>
                      <a:gdLst>
                        <a:gd name="T0" fmla="*/ 0 w 2445"/>
                        <a:gd name="T1" fmla="*/ 0 h 1515"/>
                        <a:gd name="T2" fmla="*/ 0 w 2445"/>
                        <a:gd name="T3" fmla="*/ 1515 h 1515"/>
                        <a:gd name="T4" fmla="*/ 2445 w 2445"/>
                        <a:gd name="T5" fmla="*/ 1515 h 1515"/>
                        <a:gd name="T6" fmla="*/ 2445 w 2445"/>
                        <a:gd name="T7" fmla="*/ 0 h 151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445"/>
                        <a:gd name="T13" fmla="*/ 0 h 1515"/>
                        <a:gd name="T14" fmla="*/ 2445 w 2445"/>
                        <a:gd name="T15" fmla="*/ 1515 h 151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445" h="1515">
                          <a:moveTo>
                            <a:pt x="0" y="0"/>
                          </a:moveTo>
                          <a:lnTo>
                            <a:pt x="0" y="1515"/>
                          </a:lnTo>
                          <a:lnTo>
                            <a:pt x="2445" y="1515"/>
                          </a:lnTo>
                          <a:lnTo>
                            <a:pt x="2445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9" name="AutoShape 55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43" y="3504"/>
                      <a:ext cx="1050" cy="180"/>
                    </a:xfrm>
                    <a:prstGeom prst="rtTriangl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0" name="AutoShape 5594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4923" y="3504"/>
                      <a:ext cx="1050" cy="180"/>
                    </a:xfrm>
                    <a:prstGeom prst="rtTriangl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64" name="Group 559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700" y="2553"/>
                    <a:ext cx="285" cy="360"/>
                    <a:chOff x="5700" y="2478"/>
                    <a:chExt cx="285" cy="360"/>
                  </a:xfrm>
                </p:grpSpPr>
                <p:sp>
                  <p:nvSpPr>
                    <p:cNvPr id="166" name="Freeform 559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5700" y="2478"/>
                      <a:ext cx="285" cy="360"/>
                    </a:xfrm>
                    <a:custGeom>
                      <a:avLst/>
                      <a:gdLst>
                        <a:gd name="T0" fmla="*/ 0 w 150"/>
                        <a:gd name="T1" fmla="*/ 360 h 210"/>
                        <a:gd name="T2" fmla="*/ 285 w 150"/>
                        <a:gd name="T3" fmla="*/ 360 h 210"/>
                        <a:gd name="T4" fmla="*/ 285 w 150"/>
                        <a:gd name="T5" fmla="*/ 0 h 210"/>
                        <a:gd name="T6" fmla="*/ 0 60000 65536"/>
                        <a:gd name="T7" fmla="*/ 0 60000 65536"/>
                        <a:gd name="T8" fmla="*/ 0 60000 65536"/>
                        <a:gd name="T9" fmla="*/ 0 w 150"/>
                        <a:gd name="T10" fmla="*/ 0 h 210"/>
                        <a:gd name="T11" fmla="*/ 150 w 150"/>
                        <a:gd name="T12" fmla="*/ 210 h 21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50" h="210">
                          <a:moveTo>
                            <a:pt x="0" y="210"/>
                          </a:moveTo>
                          <a:lnTo>
                            <a:pt x="150" y="210"/>
                          </a:lnTo>
                          <a:lnTo>
                            <a:pt x="150" y="0"/>
                          </a:lnTo>
                        </a:path>
                      </a:pathLst>
                    </a:custGeom>
                    <a:noFill/>
                    <a:ln w="222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167" name="Line 559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715" y="2668"/>
                      <a:ext cx="27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65" name="Line 559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40" y="2556"/>
                    <a:ext cx="216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73" name="Group 5599"/>
                <p:cNvGrpSpPr>
                  <a:grpSpLocks noChangeAspect="1"/>
                </p:cNvGrpSpPr>
                <p:nvPr/>
              </p:nvGrpSpPr>
              <p:grpSpPr bwMode="auto">
                <a:xfrm>
                  <a:off x="2071" y="5086"/>
                  <a:ext cx="2866" cy="1940"/>
                  <a:chOff x="2926" y="3862"/>
                  <a:chExt cx="2866" cy="1940"/>
                </a:xfrm>
              </p:grpSpPr>
              <p:grpSp>
                <p:nvGrpSpPr>
                  <p:cNvPr id="74" name="Group 560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379" y="484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135" name="AutoShape 56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6" name="Oval 560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7" name="Oval 560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8" name="Oval 560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9" name="Oval 56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0" name="Oval 56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1" name="Oval 56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2" name="Oval 560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" name="Oval 560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" name="Oval 56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" name="Oval 56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6" name="Oval 56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7" name="Oval 56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8" name="Oval 56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9" name="Oval 56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0" name="Oval 56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1" name="Oval 561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2" name="Oval 56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3" name="Oval 56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4" name="Oval 56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5" name="Oval 56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6" name="Oval 56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7" name="AutoShape 56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8" name="Oval 56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59" name="Oval 56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0" name="Oval 56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1" name="Oval 56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62" name="Oval 56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5" name="Group 56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776" y="475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107" name="AutoShape 56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8" name="Oval 56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9" name="Oval 56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0" name="Oval 56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1" name="Oval 56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2" name="Oval 56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3" name="Oval 56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4" name="Oval 56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5" name="Oval 56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6" name="Oval 56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7" name="Oval 56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8" name="Oval 56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19" name="Oval 56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0" name="Oval 56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1" name="Oval 56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2" name="Oval 56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3" name="Oval 56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4" name="Oval 56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5" name="Oval 56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6" name="Oval 56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7" name="Oval 56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8" name="Oval 56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29" name="AutoShape 56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0" name="Oval 56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1" name="Oval 56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2" name="Oval 56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3" name="Oval 56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34" name="Oval 56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76" name="Group 565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09" y="4752"/>
                    <a:ext cx="783" cy="926"/>
                    <a:chOff x="4229" y="8880"/>
                    <a:chExt cx="2613" cy="3161"/>
                  </a:xfrm>
                </p:grpSpPr>
                <p:sp>
                  <p:nvSpPr>
                    <p:cNvPr id="79" name="AutoShape 56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696"/>
                      <a:ext cx="737" cy="149"/>
                    </a:xfrm>
                    <a:prstGeom prst="roundRect">
                      <a:avLst>
                        <a:gd name="adj" fmla="val 33333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0" name="Oval 56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93" y="114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1" name="Oval 56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26" y="1120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" name="Oval 56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49" y="11425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3" name="Oval 56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55" y="11350"/>
                      <a:ext cx="140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4" name="Oval 56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78" y="11124"/>
                      <a:ext cx="141" cy="1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5" name="Oval 56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35" y="10842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6" name="Oval 56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376" y="10542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7" name="Oval 56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10959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8" name="Oval 56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268" y="999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9" name="Oval 56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6" y="10934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0" name="Oval 56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53" y="1111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1" name="Oval 56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13" y="10776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2" name="Oval 56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547" y="1041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3" name="Oval 56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9" y="10576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4" name="Oval 56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15" y="10030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5" name="Oval 56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879" y="10321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" name="Oval 56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90" y="9988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7" name="Oval 56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94" y="9947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8" name="Oval 56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788" y="10793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9" name="Oval 56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953" y="10263"/>
                      <a:ext cx="140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0" name="Oval 568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65" y="9738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1" name="AutoShape 56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00" y="11849"/>
                      <a:ext cx="315" cy="192"/>
                    </a:xfrm>
                    <a:custGeom>
                      <a:avLst/>
                      <a:gdLst>
                        <a:gd name="T0" fmla="*/ 276 w 21600"/>
                        <a:gd name="T1" fmla="*/ 96 h 21600"/>
                        <a:gd name="T2" fmla="*/ 158 w 21600"/>
                        <a:gd name="T3" fmla="*/ 192 h 21600"/>
                        <a:gd name="T4" fmla="*/ 39 w 21600"/>
                        <a:gd name="T5" fmla="*/ 96 h 21600"/>
                        <a:gd name="T6" fmla="*/ 158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26 w 21600"/>
                        <a:gd name="T13" fmla="*/ 4500 h 21600"/>
                        <a:gd name="T14" fmla="*/ 17074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2" name="Oval 56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29" y="9320"/>
                      <a:ext cx="141" cy="12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3" name="Oval 56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03" y="9127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4" name="Oval 56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94" y="888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5" name="Oval 56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968" y="9364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06" name="Oval 56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01" y="9030"/>
                      <a:ext cx="141" cy="12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77" name="Freeform 5687"/>
                  <p:cNvSpPr>
                    <a:spLocks noChangeAspect="1"/>
                  </p:cNvSpPr>
                  <p:nvPr/>
                </p:nvSpPr>
                <p:spPr bwMode="auto">
                  <a:xfrm>
                    <a:off x="2926" y="3942"/>
                    <a:ext cx="2564" cy="1860"/>
                  </a:xfrm>
                  <a:custGeom>
                    <a:avLst/>
                    <a:gdLst>
                      <a:gd name="T0" fmla="*/ 0 w 3180"/>
                      <a:gd name="T1" fmla="*/ 0 h 1860"/>
                      <a:gd name="T2" fmla="*/ 1425 w 3180"/>
                      <a:gd name="T3" fmla="*/ 0 h 1860"/>
                      <a:gd name="T4" fmla="*/ 1425 w 3180"/>
                      <a:gd name="T5" fmla="*/ 1680 h 1860"/>
                      <a:gd name="T6" fmla="*/ 2460 w 3180"/>
                      <a:gd name="T7" fmla="*/ 1860 h 1860"/>
                      <a:gd name="T8" fmla="*/ 3180 w 3180"/>
                      <a:gd name="T9" fmla="*/ 1725 h 18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0"/>
                      <a:gd name="T16" fmla="*/ 0 h 1860"/>
                      <a:gd name="T17" fmla="*/ 3180 w 3180"/>
                      <a:gd name="T18" fmla="*/ 1860 h 1860"/>
                      <a:gd name="connsiteX0" fmla="*/ 0 w 8062"/>
                      <a:gd name="connsiteY0" fmla="*/ 56 h 10000"/>
                      <a:gd name="connsiteX1" fmla="*/ 2543 w 8062"/>
                      <a:gd name="connsiteY1" fmla="*/ 0 h 10000"/>
                      <a:gd name="connsiteX2" fmla="*/ 2543 w 8062"/>
                      <a:gd name="connsiteY2" fmla="*/ 9032 h 10000"/>
                      <a:gd name="connsiteX3" fmla="*/ 5798 w 8062"/>
                      <a:gd name="connsiteY3" fmla="*/ 10000 h 10000"/>
                      <a:gd name="connsiteX4" fmla="*/ 8062 w 8062"/>
                      <a:gd name="connsiteY4" fmla="*/ 9274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62" h="10000">
                        <a:moveTo>
                          <a:pt x="0" y="56"/>
                        </a:moveTo>
                        <a:lnTo>
                          <a:pt x="2543" y="0"/>
                        </a:lnTo>
                        <a:lnTo>
                          <a:pt x="2543" y="9032"/>
                        </a:lnTo>
                        <a:lnTo>
                          <a:pt x="5798" y="10000"/>
                        </a:lnTo>
                        <a:lnTo>
                          <a:pt x="8062" y="9274"/>
                        </a:lnTo>
                      </a:path>
                    </a:pathLst>
                  </a:custGeom>
                  <a:noFill/>
                  <a:ln w="22225" cap="flat" cmpd="sng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78" name="AutoShape 5688"/>
                  <p:cNvSpPr>
                    <a:spLocks noChangeAspect="1" noChangeArrowheads="1"/>
                  </p:cNvSpPr>
                  <p:nvPr/>
                </p:nvSpPr>
                <p:spPr bwMode="auto">
                  <a:xfrm rot="16200000">
                    <a:off x="3341" y="3832"/>
                    <a:ext cx="170" cy="230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70" name="Text Box 5689"/>
              <p:cNvSpPr txBox="1">
                <a:spLocks noChangeArrowheads="1"/>
              </p:cNvSpPr>
              <p:nvPr/>
            </p:nvSpPr>
            <p:spPr bwMode="auto">
              <a:xfrm>
                <a:off x="5205" y="8237"/>
                <a:ext cx="1215" cy="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endParaRPr lang="pt-BR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Freeform 5690"/>
              <p:cNvSpPr>
                <a:spLocks/>
              </p:cNvSpPr>
              <p:nvPr/>
            </p:nvSpPr>
            <p:spPr bwMode="auto">
              <a:xfrm flipV="1">
                <a:off x="4935" y="7908"/>
                <a:ext cx="1138" cy="285"/>
              </a:xfrm>
              <a:custGeom>
                <a:avLst/>
                <a:gdLst>
                  <a:gd name="T0" fmla="*/ 0 w 1875"/>
                  <a:gd name="T1" fmla="*/ 285 h 345"/>
                  <a:gd name="T2" fmla="*/ 0 w 1875"/>
                  <a:gd name="T3" fmla="*/ 0 h 345"/>
                  <a:gd name="T4" fmla="*/ 810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3" name="Text Box 4"/>
            <p:cNvSpPr txBox="1">
              <a:spLocks noChangeArrowheads="1"/>
            </p:cNvSpPr>
            <p:nvPr/>
          </p:nvSpPr>
          <p:spPr bwMode="auto">
            <a:xfrm>
              <a:off x="825669" y="4249866"/>
              <a:ext cx="2217461" cy="243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Pct val="140000"/>
              </a:pPr>
              <a:r>
                <a:rPr lang="pt-BR" sz="900" b="1" dirty="0" smtClean="0">
                  <a:solidFill>
                    <a:srgbClr val="0066CC"/>
                  </a:solidFill>
                </a:rPr>
                <a:t>REMOÇÃO DE 60% - 70% DE DBO</a:t>
              </a:r>
              <a:endParaRPr lang="pt-BR" sz="900" b="1" dirty="0">
                <a:solidFill>
                  <a:srgbClr val="0066CC"/>
                </a:solidFill>
              </a:endParaRPr>
            </a:p>
          </p:txBody>
        </p:sp>
        <p:sp>
          <p:nvSpPr>
            <p:cNvPr id="174" name="Text Box 4"/>
            <p:cNvSpPr txBox="1">
              <a:spLocks noChangeArrowheads="1"/>
            </p:cNvSpPr>
            <p:nvPr/>
          </p:nvSpPr>
          <p:spPr bwMode="auto">
            <a:xfrm>
              <a:off x="3896130" y="1335604"/>
              <a:ext cx="3872573" cy="243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SzPct val="140000"/>
              </a:pPr>
              <a:r>
                <a:rPr lang="pt-BR" sz="900" b="1" dirty="0" smtClean="0">
                  <a:solidFill>
                    <a:srgbClr val="0066CC"/>
                  </a:solidFill>
                </a:rPr>
                <a:t>REMOÇÃO ADICIONAL DE 20% - 30% DE BOD</a:t>
              </a:r>
              <a:endParaRPr lang="pt-BR" sz="900" b="1" dirty="0">
                <a:solidFill>
                  <a:srgbClr val="0066CC"/>
                </a:solidFill>
              </a:endParaRPr>
            </a:p>
          </p:txBody>
        </p:sp>
        <p:sp>
          <p:nvSpPr>
            <p:cNvPr id="3" name="Forma livre 2"/>
            <p:cNvSpPr/>
            <p:nvPr/>
          </p:nvSpPr>
          <p:spPr>
            <a:xfrm>
              <a:off x="1876506" y="3609893"/>
              <a:ext cx="1494846" cy="492981"/>
            </a:xfrm>
            <a:custGeom>
              <a:avLst/>
              <a:gdLst>
                <a:gd name="connsiteX0" fmla="*/ 0 w 1144988"/>
                <a:gd name="connsiteY0" fmla="*/ 0 h 492981"/>
                <a:gd name="connsiteX1" fmla="*/ 0 w 1144988"/>
                <a:gd name="connsiteY1" fmla="*/ 230588 h 492981"/>
                <a:gd name="connsiteX2" fmla="*/ 1144988 w 1144988"/>
                <a:gd name="connsiteY2" fmla="*/ 492981 h 4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4988" h="492981">
                  <a:moveTo>
                    <a:pt x="0" y="0"/>
                  </a:moveTo>
                  <a:lnTo>
                    <a:pt x="0" y="230588"/>
                  </a:lnTo>
                  <a:lnTo>
                    <a:pt x="1144988" y="492981"/>
                  </a:lnTo>
                </a:path>
              </a:pathLst>
            </a:custGeom>
            <a:noFill/>
            <a:ln w="19050">
              <a:solidFill>
                <a:srgbClr val="800000"/>
              </a:solidFill>
              <a:round/>
              <a:headEnd/>
              <a:tailEnd type="triangle" w="sm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759102" y="1645921"/>
              <a:ext cx="357809" cy="0"/>
            </a:xfrm>
            <a:custGeom>
              <a:avLst/>
              <a:gdLst>
                <a:gd name="connsiteX0" fmla="*/ 0 w 357809"/>
                <a:gd name="connsiteY0" fmla="*/ 0 h 0"/>
                <a:gd name="connsiteX1" fmla="*/ 357809 w 3578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>
                  <a:moveTo>
                    <a:pt x="0" y="0"/>
                  </a:moveTo>
                  <a:lnTo>
                    <a:pt x="357809" y="0"/>
                  </a:lnTo>
                </a:path>
              </a:pathLst>
            </a:cu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" name="Forma livre 177"/>
            <p:cNvSpPr/>
            <p:nvPr/>
          </p:nvSpPr>
          <p:spPr>
            <a:xfrm>
              <a:off x="437432" y="3330481"/>
              <a:ext cx="357809" cy="0"/>
            </a:xfrm>
            <a:custGeom>
              <a:avLst/>
              <a:gdLst>
                <a:gd name="connsiteX0" fmla="*/ 0 w 357809"/>
                <a:gd name="connsiteY0" fmla="*/ 0 h 0"/>
                <a:gd name="connsiteX1" fmla="*/ 357809 w 357809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9">
                  <a:moveTo>
                    <a:pt x="0" y="0"/>
                  </a:moveTo>
                  <a:lnTo>
                    <a:pt x="357809" y="0"/>
                  </a:lnTo>
                </a:path>
              </a:pathLst>
            </a:cu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81" name="Tijdelijke aanduiding voor inhoud 29"/>
          <p:cNvSpPr txBox="1">
            <a:spLocks/>
          </p:cNvSpPr>
          <p:nvPr/>
        </p:nvSpPr>
        <p:spPr bwMode="auto">
          <a:xfrm>
            <a:off x="629950" y="4531895"/>
            <a:ext cx="7607672" cy="17886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CONSUMO ESPECÍFICO DE ENERGIA:	0,36 KWH/m</a:t>
            </a:r>
            <a:r>
              <a:rPr lang="en-GB" sz="1400" baseline="30000" dirty="0" smtClean="0">
                <a:latin typeface="Trebuchet MS" pitchFamily="34" charset="0"/>
              </a:rPr>
              <a:t>3</a:t>
            </a:r>
            <a:r>
              <a:rPr lang="en-GB" sz="1400" dirty="0" smtClean="0">
                <a:latin typeface="Trebuchet MS" pitchFamily="34" charset="0"/>
              </a:rPr>
              <a:t> (40% DE REDUÇÃO)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CUSTO OPERACIONAL:		0,50 R$/ m</a:t>
            </a:r>
            <a:r>
              <a:rPr lang="en-GB" sz="1400" baseline="30000" dirty="0" smtClean="0">
                <a:latin typeface="Trebuchet MS" pitchFamily="34" charset="0"/>
              </a:rPr>
              <a:t>3 </a:t>
            </a:r>
            <a:r>
              <a:rPr lang="en-GB" sz="1400" dirty="0" smtClean="0">
                <a:latin typeface="Trebuchet MS" pitchFamily="34" charset="0"/>
              </a:rPr>
              <a:t>(40% DE REDUÇÃO)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Trebuchet MS" pitchFamily="34" charset="0"/>
              </a:rPr>
              <a:t>R</a:t>
            </a:r>
            <a:r>
              <a:rPr lang="en-GB" sz="1400" dirty="0" smtClean="0">
                <a:latin typeface="Trebuchet MS" pitchFamily="34" charset="0"/>
              </a:rPr>
              <a:t>EMOÇÃO DE DBO:</a:t>
            </a:r>
            <a:r>
              <a:rPr lang="en-GB" sz="1400" dirty="0">
                <a:latin typeface="Trebuchet MS" pitchFamily="34" charset="0"/>
              </a:rPr>
              <a:t>	</a:t>
            </a:r>
            <a:r>
              <a:rPr lang="en-GB" sz="1400" dirty="0" smtClean="0">
                <a:latin typeface="Trebuchet MS" pitchFamily="34" charset="0"/>
              </a:rPr>
              <a:t>		</a:t>
            </a:r>
            <a:r>
              <a:rPr lang="en-GB" dirty="0" smtClean="0">
                <a:latin typeface="Trebuchet MS" pitchFamily="34" charset="0"/>
              </a:rPr>
              <a:t>&gt;</a:t>
            </a:r>
            <a:r>
              <a:rPr lang="en-GB" sz="1400" dirty="0" smtClean="0">
                <a:latin typeface="Trebuchet MS" pitchFamily="34" charset="0"/>
              </a:rPr>
              <a:t> 90%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PRODUÇÃO DE LODO:		0,60 kg TSS/kg BOD </a:t>
            </a:r>
            <a:r>
              <a:rPr lang="en-GB" sz="1400" baseline="-25000" dirty="0" smtClean="0">
                <a:latin typeface="Trebuchet MS" pitchFamily="34" charset="0"/>
              </a:rPr>
              <a:t>REMOVIDA 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400" dirty="0" smtClean="0">
                <a:latin typeface="Trebuchet MS" pitchFamily="34" charset="0"/>
              </a:rPr>
              <a:t>(50% DE REDUÇÃO)</a:t>
            </a:r>
          </a:p>
        </p:txBody>
      </p:sp>
    </p:spTree>
    <p:extLst>
      <p:ext uri="{BB962C8B-B14F-4D97-AF65-F5344CB8AC3E}">
        <p14:creationId xmlns:p14="http://schemas.microsoft.com/office/powerpoint/2010/main" val="30585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tângulo 29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4" name="Retângulo 63"/>
          <p:cNvSpPr/>
          <p:nvPr/>
        </p:nvSpPr>
        <p:spPr>
          <a:xfrm>
            <a:off x="2495550" y="5076825"/>
            <a:ext cx="3390900" cy="1285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2" name="Retângulo de cantos arredondados 251"/>
          <p:cNvSpPr/>
          <p:nvPr/>
        </p:nvSpPr>
        <p:spPr>
          <a:xfrm>
            <a:off x="2549525" y="5195888"/>
            <a:ext cx="3298825" cy="973137"/>
          </a:xfrm>
          <a:prstGeom prst="roundRect">
            <a:avLst/>
          </a:prstGeom>
          <a:pattFill prst="wave">
            <a:fgClr>
              <a:schemeClr val="tx1">
                <a:lumMod val="65000"/>
                <a:lumOff val="35000"/>
              </a:schemeClr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478088" y="3697288"/>
            <a:ext cx="3429000" cy="13890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68313" y="1700213"/>
            <a:ext cx="83518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239" name="Seta para a direita 238"/>
          <p:cNvSpPr/>
          <p:nvPr/>
        </p:nvSpPr>
        <p:spPr>
          <a:xfrm>
            <a:off x="668338" y="5326063"/>
            <a:ext cx="1133475" cy="601662"/>
          </a:xfrm>
          <a:prstGeom prst="rightArrow">
            <a:avLst>
              <a:gd name="adj1" fmla="val 61601"/>
              <a:gd name="adj2" fmla="val 6378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/>
              <a:t>ESGOTO BRUTO</a:t>
            </a:r>
          </a:p>
        </p:txBody>
      </p:sp>
      <p:sp>
        <p:nvSpPr>
          <p:cNvPr id="241" name="Elipse 240"/>
          <p:cNvSpPr/>
          <p:nvPr/>
        </p:nvSpPr>
        <p:spPr>
          <a:xfrm>
            <a:off x="1133056" y="404603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402" name="Rectangle 34"/>
          <p:cNvSpPr>
            <a:spLocks noChangeArrowheads="1"/>
          </p:cNvSpPr>
          <p:nvPr/>
        </p:nvSpPr>
        <p:spPr bwMode="auto">
          <a:xfrm>
            <a:off x="7545388" y="3248025"/>
            <a:ext cx="68262" cy="1027113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0" name="Oval 33"/>
          <p:cNvSpPr>
            <a:spLocks noChangeArrowheads="1"/>
          </p:cNvSpPr>
          <p:nvPr/>
        </p:nvSpPr>
        <p:spPr bwMode="auto">
          <a:xfrm>
            <a:off x="7503686" y="1958818"/>
            <a:ext cx="185184" cy="7858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9406" name="Rectangle 35"/>
          <p:cNvSpPr>
            <a:spLocks noChangeArrowheads="1"/>
          </p:cNvSpPr>
          <p:nvPr/>
        </p:nvSpPr>
        <p:spPr bwMode="auto">
          <a:xfrm>
            <a:off x="7502525" y="2744788"/>
            <a:ext cx="153988" cy="503237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407" name="Rectangle 36" descr="Confetes grandes"/>
          <p:cNvSpPr>
            <a:spLocks noChangeArrowheads="1"/>
          </p:cNvSpPr>
          <p:nvPr/>
        </p:nvSpPr>
        <p:spPr bwMode="auto">
          <a:xfrm>
            <a:off x="7491413" y="4268788"/>
            <a:ext cx="176212" cy="180975"/>
          </a:xfrm>
          <a:prstGeom prst="rect">
            <a:avLst/>
          </a:prstGeom>
          <a:pattFill prst="lgConfetti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408" name="AutoShape 37"/>
          <p:cNvSpPr>
            <a:spLocks noChangeArrowheads="1"/>
          </p:cNvSpPr>
          <p:nvPr/>
        </p:nvSpPr>
        <p:spPr bwMode="auto">
          <a:xfrm>
            <a:off x="7607300" y="4083050"/>
            <a:ext cx="42863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409" name="AutoShape 38"/>
          <p:cNvSpPr>
            <a:spLocks noChangeArrowheads="1"/>
          </p:cNvSpPr>
          <p:nvPr/>
        </p:nvSpPr>
        <p:spPr bwMode="auto">
          <a:xfrm flipH="1">
            <a:off x="7504113" y="4083050"/>
            <a:ext cx="41275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410" name="Text Box 39"/>
          <p:cNvSpPr txBox="1">
            <a:spLocks noChangeAspect="1" noChangeArrowheads="1"/>
          </p:cNvSpPr>
          <p:nvPr/>
        </p:nvSpPr>
        <p:spPr bwMode="auto">
          <a:xfrm>
            <a:off x="7296150" y="4548188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pt-BR" sz="1100" b="1">
                <a:solidFill>
                  <a:srgbClr val="000080"/>
                </a:solidFill>
                <a:latin typeface="Calibri" pitchFamily="34" charset="0"/>
              </a:rPr>
              <a:t>Flare</a:t>
            </a:r>
          </a:p>
          <a:p>
            <a:pPr>
              <a:spcAft>
                <a:spcPts val="1000"/>
              </a:spcAft>
            </a:pPr>
            <a:r>
              <a:rPr lang="pt-BR" sz="110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/>
          </a:p>
        </p:txBody>
      </p:sp>
      <p:sp>
        <p:nvSpPr>
          <p:cNvPr id="280" name="Forma livre 279"/>
          <p:cNvSpPr/>
          <p:nvPr/>
        </p:nvSpPr>
        <p:spPr>
          <a:xfrm flipH="1">
            <a:off x="7512050" y="2044700"/>
            <a:ext cx="165100" cy="720725"/>
          </a:xfrm>
          <a:custGeom>
            <a:avLst/>
            <a:gdLst>
              <a:gd name="connsiteX0" fmla="*/ 133350 w 247650"/>
              <a:gd name="connsiteY0" fmla="*/ 1066800 h 1066800"/>
              <a:gd name="connsiteX1" fmla="*/ 0 w 247650"/>
              <a:gd name="connsiteY1" fmla="*/ 695325 h 1066800"/>
              <a:gd name="connsiteX2" fmla="*/ 38100 w 247650"/>
              <a:gd name="connsiteY2" fmla="*/ 342900 h 1066800"/>
              <a:gd name="connsiteX3" fmla="*/ 76200 w 247650"/>
              <a:gd name="connsiteY3" fmla="*/ 0 h 1066800"/>
              <a:gd name="connsiteX4" fmla="*/ 152400 w 247650"/>
              <a:gd name="connsiteY4" fmla="*/ 381000 h 1066800"/>
              <a:gd name="connsiteX5" fmla="*/ 190500 w 247650"/>
              <a:gd name="connsiteY5" fmla="*/ 666750 h 1066800"/>
              <a:gd name="connsiteX6" fmla="*/ 152400 w 247650"/>
              <a:gd name="connsiteY6" fmla="*/ 771525 h 1066800"/>
              <a:gd name="connsiteX7" fmla="*/ 247650 w 247650"/>
              <a:gd name="connsiteY7" fmla="*/ 942975 h 1066800"/>
              <a:gd name="connsiteX8" fmla="*/ 133350 w 247650"/>
              <a:gd name="connsiteY8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" h="1066800">
                <a:moveTo>
                  <a:pt x="133350" y="1066800"/>
                </a:moveTo>
                <a:lnTo>
                  <a:pt x="0" y="695325"/>
                </a:lnTo>
                <a:lnTo>
                  <a:pt x="38100" y="342900"/>
                </a:lnTo>
                <a:lnTo>
                  <a:pt x="76200" y="0"/>
                </a:lnTo>
                <a:lnTo>
                  <a:pt x="152400" y="381000"/>
                </a:lnTo>
                <a:lnTo>
                  <a:pt x="190500" y="666750"/>
                </a:lnTo>
                <a:lnTo>
                  <a:pt x="152400" y="771525"/>
                </a:lnTo>
                <a:lnTo>
                  <a:pt x="247650" y="942975"/>
                </a:lnTo>
                <a:lnTo>
                  <a:pt x="133350" y="106680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8" name="Forma livre 277"/>
          <p:cNvSpPr/>
          <p:nvPr/>
        </p:nvSpPr>
        <p:spPr>
          <a:xfrm>
            <a:off x="7504113" y="2398713"/>
            <a:ext cx="117475" cy="352425"/>
          </a:xfrm>
          <a:custGeom>
            <a:avLst/>
            <a:gdLst>
              <a:gd name="connsiteX0" fmla="*/ 152400 w 323850"/>
              <a:gd name="connsiteY0" fmla="*/ 962025 h 962025"/>
              <a:gd name="connsiteX1" fmla="*/ 76200 w 323850"/>
              <a:gd name="connsiteY1" fmla="*/ 771525 h 962025"/>
              <a:gd name="connsiteX2" fmla="*/ 0 w 323850"/>
              <a:gd name="connsiteY2" fmla="*/ 428625 h 962025"/>
              <a:gd name="connsiteX3" fmla="*/ 57150 w 323850"/>
              <a:gd name="connsiteY3" fmla="*/ 0 h 962025"/>
              <a:gd name="connsiteX4" fmla="*/ 133350 w 323850"/>
              <a:gd name="connsiteY4" fmla="*/ 228600 h 962025"/>
              <a:gd name="connsiteX5" fmla="*/ 171450 w 323850"/>
              <a:gd name="connsiteY5" fmla="*/ 571500 h 962025"/>
              <a:gd name="connsiteX6" fmla="*/ 257175 w 323850"/>
              <a:gd name="connsiteY6" fmla="*/ 638175 h 962025"/>
              <a:gd name="connsiteX7" fmla="*/ 285750 w 323850"/>
              <a:gd name="connsiteY7" fmla="*/ 476250 h 962025"/>
              <a:gd name="connsiteX8" fmla="*/ 323850 w 323850"/>
              <a:gd name="connsiteY8" fmla="*/ 762000 h 962025"/>
              <a:gd name="connsiteX9" fmla="*/ 276225 w 323850"/>
              <a:gd name="connsiteY9" fmla="*/ 904875 h 962025"/>
              <a:gd name="connsiteX10" fmla="*/ 152400 w 323850"/>
              <a:gd name="connsiteY10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850" h="962025">
                <a:moveTo>
                  <a:pt x="152400" y="962025"/>
                </a:moveTo>
                <a:lnTo>
                  <a:pt x="76200" y="771525"/>
                </a:lnTo>
                <a:lnTo>
                  <a:pt x="0" y="428625"/>
                </a:lnTo>
                <a:lnTo>
                  <a:pt x="57150" y="0"/>
                </a:lnTo>
                <a:lnTo>
                  <a:pt x="133350" y="228600"/>
                </a:lnTo>
                <a:lnTo>
                  <a:pt x="171450" y="571500"/>
                </a:lnTo>
                <a:lnTo>
                  <a:pt x="257175" y="638175"/>
                </a:lnTo>
                <a:lnTo>
                  <a:pt x="285750" y="476250"/>
                </a:lnTo>
                <a:lnTo>
                  <a:pt x="323850" y="762000"/>
                </a:lnTo>
                <a:lnTo>
                  <a:pt x="276225" y="904875"/>
                </a:lnTo>
                <a:lnTo>
                  <a:pt x="152400" y="9620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9413" name="Grupo 42"/>
          <p:cNvGrpSpPr>
            <a:grpSpLocks/>
          </p:cNvGrpSpPr>
          <p:nvPr/>
        </p:nvGrpSpPr>
        <p:grpSpPr bwMode="auto">
          <a:xfrm>
            <a:off x="2627313" y="4013200"/>
            <a:ext cx="920750" cy="825500"/>
            <a:chOff x="2840595" y="3883024"/>
            <a:chExt cx="712230" cy="595083"/>
          </a:xfrm>
        </p:grpSpPr>
        <p:sp>
          <p:nvSpPr>
            <p:cNvPr id="24" name="Forma livre 23"/>
            <p:cNvSpPr/>
            <p:nvPr/>
          </p:nvSpPr>
          <p:spPr bwMode="auto">
            <a:xfrm>
              <a:off x="2992865" y="3892179"/>
              <a:ext cx="402778" cy="365061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92231 w 820132"/>
                <a:gd name="connsiteY4" fmla="*/ 21467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80435 w 820132"/>
                <a:gd name="connsiteY5" fmla="*/ 328630 h 723764"/>
                <a:gd name="connsiteX6" fmla="*/ 0 w 820132"/>
                <a:gd name="connsiteY6" fmla="*/ 723764 h 723764"/>
                <a:gd name="connsiteX0" fmla="*/ 0 w 849619"/>
                <a:gd name="connsiteY0" fmla="*/ 723764 h 723764"/>
                <a:gd name="connsiteX1" fmla="*/ 849619 w 849619"/>
                <a:gd name="connsiteY1" fmla="*/ 723764 h 723764"/>
                <a:gd name="connsiteX2" fmla="*/ 552675 w 849619"/>
                <a:gd name="connsiteY2" fmla="*/ 351405 h 723764"/>
                <a:gd name="connsiteX3" fmla="*/ 564469 w 849619"/>
                <a:gd name="connsiteY3" fmla="*/ 0 h 723764"/>
                <a:gd name="connsiteX4" fmla="*/ 304025 w 849619"/>
                <a:gd name="connsiteY4" fmla="*/ 0 h 723764"/>
                <a:gd name="connsiteX5" fmla="*/ 309922 w 849619"/>
                <a:gd name="connsiteY5" fmla="*/ 328630 h 723764"/>
                <a:gd name="connsiteX6" fmla="*/ 0 w 849619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2675 w 879103"/>
                <a:gd name="connsiteY2" fmla="*/ 351405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8572 w 879103"/>
                <a:gd name="connsiteY2" fmla="*/ 329936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103" h="723764">
                  <a:moveTo>
                    <a:pt x="0" y="723764"/>
                  </a:moveTo>
                  <a:lnTo>
                    <a:pt x="879103" y="713030"/>
                  </a:lnTo>
                  <a:lnTo>
                    <a:pt x="558572" y="329936"/>
                  </a:lnTo>
                  <a:lnTo>
                    <a:pt x="564469" y="0"/>
                  </a:lnTo>
                  <a:lnTo>
                    <a:pt x="304025" y="0"/>
                  </a:lnTo>
                  <a:lnTo>
                    <a:pt x="309922" y="328630"/>
                  </a:lnTo>
                  <a:lnTo>
                    <a:pt x="0" y="723764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Forma livre 10"/>
            <p:cNvSpPr/>
            <p:nvPr/>
          </p:nvSpPr>
          <p:spPr bwMode="auto">
            <a:xfrm>
              <a:off x="2840595" y="3883024"/>
              <a:ext cx="712230" cy="595083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  <a:gd name="connsiteX0" fmla="*/ 0 w 1552161"/>
                <a:gd name="connsiteY0" fmla="*/ 1180539 h 1180539"/>
                <a:gd name="connsiteX1" fmla="*/ 615594 w 1552161"/>
                <a:gd name="connsiteY1" fmla="*/ 338051 h 1180539"/>
                <a:gd name="connsiteX2" fmla="*/ 615594 w 1552161"/>
                <a:gd name="connsiteY2" fmla="*/ 0 h 1180539"/>
                <a:gd name="connsiteX3" fmla="*/ 903768 w 1552161"/>
                <a:gd name="connsiteY3" fmla="*/ 0 h 1180539"/>
                <a:gd name="connsiteX4" fmla="*/ 903768 w 1552161"/>
                <a:gd name="connsiteY4" fmla="*/ 349135 h 1180539"/>
                <a:gd name="connsiteX5" fmla="*/ 1552161 w 1552161"/>
                <a:gd name="connsiteY5" fmla="*/ 1141615 h 118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161" h="1180539">
                  <a:moveTo>
                    <a:pt x="0" y="1180539"/>
                  </a:moveTo>
                  <a:lnTo>
                    <a:pt x="615594" y="338051"/>
                  </a:lnTo>
                  <a:lnTo>
                    <a:pt x="615594" y="0"/>
                  </a:lnTo>
                  <a:lnTo>
                    <a:pt x="903768" y="0"/>
                  </a:lnTo>
                  <a:lnTo>
                    <a:pt x="903768" y="349135"/>
                  </a:lnTo>
                  <a:lnTo>
                    <a:pt x="1552161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9318" name="Text Box 39"/>
          <p:cNvSpPr txBox="1">
            <a:spLocks noChangeAspect="1" noChangeArrowheads="1"/>
          </p:cNvSpPr>
          <p:nvPr/>
        </p:nvSpPr>
        <p:spPr bwMode="auto">
          <a:xfrm>
            <a:off x="3621088" y="5146675"/>
            <a:ext cx="12001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ANAERÓBIO</a:t>
            </a:r>
            <a:endParaRPr lang="pt-BR" sz="1400" dirty="0" smtClean="0"/>
          </a:p>
        </p:txBody>
      </p:sp>
      <p:grpSp>
        <p:nvGrpSpPr>
          <p:cNvPr id="59415" name="Grupo 20"/>
          <p:cNvGrpSpPr>
            <a:grpSpLocks/>
          </p:cNvGrpSpPr>
          <p:nvPr/>
        </p:nvGrpSpPr>
        <p:grpSpPr bwMode="auto">
          <a:xfrm>
            <a:off x="6564313" y="3186113"/>
            <a:ext cx="858837" cy="379412"/>
            <a:chOff x="6106798" y="4723467"/>
            <a:chExt cx="858837" cy="379412"/>
          </a:xfrm>
        </p:grpSpPr>
        <p:sp>
          <p:nvSpPr>
            <p:cNvPr id="199" name="Seta para a direita 198"/>
            <p:cNvSpPr/>
            <p:nvPr/>
          </p:nvSpPr>
          <p:spPr bwMode="auto">
            <a:xfrm>
              <a:off x="6106798" y="4766329"/>
              <a:ext cx="858837" cy="309563"/>
            </a:xfrm>
            <a:prstGeom prst="rightArrow">
              <a:avLst>
                <a:gd name="adj1" fmla="val 36676"/>
                <a:gd name="adj2" fmla="val 621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  <p:sp>
          <p:nvSpPr>
            <p:cNvPr id="200" name="Text Box 39"/>
            <p:cNvSpPr txBox="1">
              <a:spLocks noChangeAspect="1" noChangeArrowheads="1"/>
            </p:cNvSpPr>
            <p:nvPr/>
          </p:nvSpPr>
          <p:spPr bwMode="auto">
            <a:xfrm>
              <a:off x="6194110" y="4723467"/>
              <a:ext cx="496888" cy="3794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BIOGÁS COM H</a:t>
              </a:r>
              <a:r>
                <a:rPr lang="pt-BR" sz="800" b="1" baseline="-2500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sp>
        <p:nvSpPr>
          <p:cNvPr id="222" name="Elipse 221"/>
          <p:cNvSpPr/>
          <p:nvPr/>
        </p:nvSpPr>
        <p:spPr>
          <a:xfrm>
            <a:off x="1063066" y="292835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4" name="Elipse 223"/>
          <p:cNvSpPr/>
          <p:nvPr/>
        </p:nvSpPr>
        <p:spPr>
          <a:xfrm>
            <a:off x="1372919" y="40405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2" name="Elipse 311"/>
          <p:cNvSpPr/>
          <p:nvPr/>
        </p:nvSpPr>
        <p:spPr>
          <a:xfrm>
            <a:off x="1311275" y="292417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83" name="Retângulo 9282"/>
          <p:cNvSpPr/>
          <p:nvPr/>
        </p:nvSpPr>
        <p:spPr>
          <a:xfrm>
            <a:off x="4154488" y="1781175"/>
            <a:ext cx="381000" cy="1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8" name="Elipse 247"/>
          <p:cNvSpPr/>
          <p:nvPr/>
        </p:nvSpPr>
        <p:spPr>
          <a:xfrm>
            <a:off x="1133056" y="419843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9" name="Elipse 248"/>
          <p:cNvSpPr/>
          <p:nvPr/>
        </p:nvSpPr>
        <p:spPr>
          <a:xfrm>
            <a:off x="1133056" y="435083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7" name="Elipse 286"/>
          <p:cNvSpPr/>
          <p:nvPr/>
        </p:nvSpPr>
        <p:spPr>
          <a:xfrm>
            <a:off x="1372919" y="41929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8" name="Elipse 287"/>
          <p:cNvSpPr/>
          <p:nvPr/>
        </p:nvSpPr>
        <p:spPr>
          <a:xfrm>
            <a:off x="1372919" y="43453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1" name="Elipse 290"/>
          <p:cNvSpPr/>
          <p:nvPr/>
        </p:nvSpPr>
        <p:spPr>
          <a:xfrm>
            <a:off x="1372919" y="44977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2" name="Elipse 291"/>
          <p:cNvSpPr/>
          <p:nvPr/>
        </p:nvSpPr>
        <p:spPr>
          <a:xfrm>
            <a:off x="1372919" y="46501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3" name="Elipse 292"/>
          <p:cNvSpPr/>
          <p:nvPr/>
        </p:nvSpPr>
        <p:spPr>
          <a:xfrm>
            <a:off x="1372919" y="480255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5" name="Elipse 294"/>
          <p:cNvSpPr/>
          <p:nvPr/>
        </p:nvSpPr>
        <p:spPr>
          <a:xfrm>
            <a:off x="1372919" y="498078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8" name="Elipse 297"/>
          <p:cNvSpPr/>
          <p:nvPr/>
        </p:nvSpPr>
        <p:spPr>
          <a:xfrm>
            <a:off x="1525319" y="40431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9" name="Elipse 298"/>
          <p:cNvSpPr/>
          <p:nvPr/>
        </p:nvSpPr>
        <p:spPr>
          <a:xfrm>
            <a:off x="1525319" y="41955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0" name="Elipse 299"/>
          <p:cNvSpPr/>
          <p:nvPr/>
        </p:nvSpPr>
        <p:spPr>
          <a:xfrm>
            <a:off x="1525319" y="43479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2" name="Elipse 301"/>
          <p:cNvSpPr/>
          <p:nvPr/>
        </p:nvSpPr>
        <p:spPr>
          <a:xfrm>
            <a:off x="1525319" y="45003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4" name="Elipse 303"/>
          <p:cNvSpPr/>
          <p:nvPr/>
        </p:nvSpPr>
        <p:spPr>
          <a:xfrm>
            <a:off x="1525319" y="46527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4" name="Elipse 313"/>
          <p:cNvSpPr/>
          <p:nvPr/>
        </p:nvSpPr>
        <p:spPr>
          <a:xfrm>
            <a:off x="1525319" y="480514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5" name="Elipse 314"/>
          <p:cNvSpPr/>
          <p:nvPr/>
        </p:nvSpPr>
        <p:spPr>
          <a:xfrm>
            <a:off x="1525319" y="498337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6" name="Elipse 315"/>
          <p:cNvSpPr/>
          <p:nvPr/>
        </p:nvSpPr>
        <p:spPr>
          <a:xfrm>
            <a:off x="1677719" y="40457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" name="Elipse 316"/>
          <p:cNvSpPr/>
          <p:nvPr/>
        </p:nvSpPr>
        <p:spPr>
          <a:xfrm>
            <a:off x="1677719" y="41981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8" name="Elipse 317"/>
          <p:cNvSpPr/>
          <p:nvPr/>
        </p:nvSpPr>
        <p:spPr>
          <a:xfrm>
            <a:off x="1677719" y="43505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9" name="Elipse 318"/>
          <p:cNvSpPr/>
          <p:nvPr/>
        </p:nvSpPr>
        <p:spPr>
          <a:xfrm>
            <a:off x="1677719" y="45029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0" name="Elipse 319"/>
          <p:cNvSpPr/>
          <p:nvPr/>
        </p:nvSpPr>
        <p:spPr>
          <a:xfrm>
            <a:off x="1677719" y="46553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1" name="Elipse 320"/>
          <p:cNvSpPr/>
          <p:nvPr/>
        </p:nvSpPr>
        <p:spPr>
          <a:xfrm>
            <a:off x="1677719" y="480773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2" name="Elipse 321"/>
          <p:cNvSpPr/>
          <p:nvPr/>
        </p:nvSpPr>
        <p:spPr>
          <a:xfrm>
            <a:off x="1677719" y="498596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5" name="Elipse 324"/>
          <p:cNvSpPr/>
          <p:nvPr/>
        </p:nvSpPr>
        <p:spPr>
          <a:xfrm>
            <a:off x="630602" y="332933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6" name="Elipse 325"/>
          <p:cNvSpPr/>
          <p:nvPr/>
        </p:nvSpPr>
        <p:spPr>
          <a:xfrm>
            <a:off x="630602" y="348173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8" name="Elipse 327"/>
          <p:cNvSpPr/>
          <p:nvPr/>
        </p:nvSpPr>
        <p:spPr>
          <a:xfrm>
            <a:off x="783002" y="287472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9" name="Elipse 328"/>
          <p:cNvSpPr/>
          <p:nvPr/>
        </p:nvSpPr>
        <p:spPr>
          <a:xfrm>
            <a:off x="783002" y="302712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0" name="Elipse 329"/>
          <p:cNvSpPr/>
          <p:nvPr/>
        </p:nvSpPr>
        <p:spPr>
          <a:xfrm>
            <a:off x="783002" y="317952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1" name="Elipse 330"/>
          <p:cNvSpPr/>
          <p:nvPr/>
        </p:nvSpPr>
        <p:spPr>
          <a:xfrm>
            <a:off x="783002" y="333192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2" name="Elipse 331"/>
          <p:cNvSpPr/>
          <p:nvPr/>
        </p:nvSpPr>
        <p:spPr>
          <a:xfrm>
            <a:off x="783002" y="348432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0" name="Elipse 289"/>
          <p:cNvSpPr/>
          <p:nvPr/>
        </p:nvSpPr>
        <p:spPr>
          <a:xfrm>
            <a:off x="706905" y="4059494"/>
            <a:ext cx="61200" cy="61200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143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1" name="Elipse 340"/>
          <p:cNvSpPr/>
          <p:nvPr/>
        </p:nvSpPr>
        <p:spPr>
          <a:xfrm>
            <a:off x="704856" y="4196251"/>
            <a:ext cx="58943" cy="61364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143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2" name="Elipse 341"/>
          <p:cNvSpPr/>
          <p:nvPr/>
        </p:nvSpPr>
        <p:spPr>
          <a:xfrm>
            <a:off x="715162" y="4348651"/>
            <a:ext cx="58943" cy="61364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143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3" name="Elipse 342"/>
          <p:cNvSpPr/>
          <p:nvPr/>
        </p:nvSpPr>
        <p:spPr>
          <a:xfrm>
            <a:off x="1063066" y="308075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4" name="Elipse 343"/>
          <p:cNvSpPr/>
          <p:nvPr/>
        </p:nvSpPr>
        <p:spPr>
          <a:xfrm>
            <a:off x="1063066" y="323315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5" name="Elipse 344"/>
          <p:cNvSpPr/>
          <p:nvPr/>
        </p:nvSpPr>
        <p:spPr>
          <a:xfrm>
            <a:off x="1063066" y="338555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6" name="Elipse 345"/>
          <p:cNvSpPr/>
          <p:nvPr/>
        </p:nvSpPr>
        <p:spPr>
          <a:xfrm>
            <a:off x="1311275" y="307657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7" name="Elipse 346"/>
          <p:cNvSpPr/>
          <p:nvPr/>
        </p:nvSpPr>
        <p:spPr>
          <a:xfrm>
            <a:off x="1311275" y="322897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8" name="Elipse 347"/>
          <p:cNvSpPr/>
          <p:nvPr/>
        </p:nvSpPr>
        <p:spPr>
          <a:xfrm>
            <a:off x="1311275" y="3398838"/>
            <a:ext cx="71438" cy="714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9" name="Elipse 348"/>
          <p:cNvSpPr/>
          <p:nvPr/>
        </p:nvSpPr>
        <p:spPr>
          <a:xfrm>
            <a:off x="1463675" y="292735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0" name="Elipse 349"/>
          <p:cNvSpPr/>
          <p:nvPr/>
        </p:nvSpPr>
        <p:spPr>
          <a:xfrm>
            <a:off x="1463675" y="307975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1" name="Elipse 350"/>
          <p:cNvSpPr/>
          <p:nvPr/>
        </p:nvSpPr>
        <p:spPr>
          <a:xfrm>
            <a:off x="1463675" y="323215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2" name="Elipse 351"/>
          <p:cNvSpPr/>
          <p:nvPr/>
        </p:nvSpPr>
        <p:spPr>
          <a:xfrm>
            <a:off x="1463675" y="340360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3" name="Elipse 352"/>
          <p:cNvSpPr/>
          <p:nvPr/>
        </p:nvSpPr>
        <p:spPr>
          <a:xfrm>
            <a:off x="1306513" y="3546475"/>
            <a:ext cx="71437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4" name="Elipse 353"/>
          <p:cNvSpPr/>
          <p:nvPr/>
        </p:nvSpPr>
        <p:spPr>
          <a:xfrm>
            <a:off x="1458913" y="3546475"/>
            <a:ext cx="71437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9540" name="Grupo 50"/>
          <p:cNvGrpSpPr>
            <a:grpSpLocks/>
          </p:cNvGrpSpPr>
          <p:nvPr/>
        </p:nvGrpSpPr>
        <p:grpSpPr bwMode="auto">
          <a:xfrm>
            <a:off x="3071813" y="3625850"/>
            <a:ext cx="4471987" cy="404813"/>
            <a:chOff x="2871537" y="3302428"/>
            <a:chExt cx="4471584" cy="404849"/>
          </a:xfrm>
        </p:grpSpPr>
        <p:sp>
          <p:nvSpPr>
            <p:cNvPr id="254" name="Forma livre 253"/>
            <p:cNvSpPr/>
            <p:nvPr/>
          </p:nvSpPr>
          <p:spPr bwMode="auto">
            <a:xfrm>
              <a:off x="2871537" y="3304016"/>
              <a:ext cx="2277857" cy="369920"/>
            </a:xfrm>
            <a:custGeom>
              <a:avLst/>
              <a:gdLst>
                <a:gd name="connsiteX0" fmla="*/ 0 w 3239036"/>
                <a:gd name="connsiteY0" fmla="*/ 122350 h 122350"/>
                <a:gd name="connsiteX1" fmla="*/ 0 w 3239036"/>
                <a:gd name="connsiteY1" fmla="*/ 0 h 122350"/>
                <a:gd name="connsiteX2" fmla="*/ 3239036 w 3239036"/>
                <a:gd name="connsiteY2" fmla="*/ 0 h 122350"/>
                <a:gd name="connsiteX3" fmla="*/ 3239036 w 3239036"/>
                <a:gd name="connsiteY3" fmla="*/ 109471 h 122350"/>
                <a:gd name="connsiteX0" fmla="*/ 0 w 3239036"/>
                <a:gd name="connsiteY0" fmla="*/ 122350 h 122350"/>
                <a:gd name="connsiteX1" fmla="*/ 0 w 3239036"/>
                <a:gd name="connsiteY1" fmla="*/ 0 h 122350"/>
                <a:gd name="connsiteX2" fmla="*/ 3239036 w 3239036"/>
                <a:gd name="connsiteY2" fmla="*/ 0 h 122350"/>
                <a:gd name="connsiteX3" fmla="*/ 3239036 w 3239036"/>
                <a:gd name="connsiteY3" fmla="*/ 121021 h 1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036" h="122350">
                  <a:moveTo>
                    <a:pt x="0" y="122350"/>
                  </a:moveTo>
                  <a:lnTo>
                    <a:pt x="0" y="0"/>
                  </a:lnTo>
                  <a:lnTo>
                    <a:pt x="3239036" y="0"/>
                  </a:lnTo>
                  <a:lnTo>
                    <a:pt x="3239036" y="12102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5" name="Forma livre 254"/>
            <p:cNvSpPr/>
            <p:nvPr/>
          </p:nvSpPr>
          <p:spPr bwMode="auto">
            <a:xfrm flipH="1">
              <a:off x="3969988" y="3310367"/>
              <a:ext cx="50795" cy="357219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5144632" y="3302428"/>
              <a:ext cx="2198489" cy="404849"/>
            </a:xfrm>
            <a:custGeom>
              <a:avLst/>
              <a:gdLst>
                <a:gd name="connsiteX0" fmla="*/ 0 w 1724097"/>
                <a:gd name="connsiteY0" fmla="*/ 0 h 404849"/>
                <a:gd name="connsiteX1" fmla="*/ 1060983 w 1724097"/>
                <a:gd name="connsiteY1" fmla="*/ 0 h 404849"/>
                <a:gd name="connsiteX2" fmla="*/ 1060983 w 1724097"/>
                <a:gd name="connsiteY2" fmla="*/ 404849 h 404849"/>
                <a:gd name="connsiteX3" fmla="*/ 1451872 w 1724097"/>
                <a:gd name="connsiteY3" fmla="*/ 404849 h 404849"/>
                <a:gd name="connsiteX4" fmla="*/ 1451872 w 1724097"/>
                <a:gd name="connsiteY4" fmla="*/ 0 h 404849"/>
                <a:gd name="connsiteX5" fmla="*/ 1724097 w 1724097"/>
                <a:gd name="connsiteY5" fmla="*/ 0 h 40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4097" h="404849">
                  <a:moveTo>
                    <a:pt x="0" y="0"/>
                  </a:moveTo>
                  <a:lnTo>
                    <a:pt x="1060983" y="0"/>
                  </a:lnTo>
                  <a:lnTo>
                    <a:pt x="1060983" y="404849"/>
                  </a:lnTo>
                  <a:lnTo>
                    <a:pt x="1451872" y="404849"/>
                  </a:lnTo>
                  <a:lnTo>
                    <a:pt x="1451872" y="0"/>
                  </a:lnTo>
                  <a:lnTo>
                    <a:pt x="1724097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5" name="Losango 24"/>
          <p:cNvSpPr/>
          <p:nvPr/>
        </p:nvSpPr>
        <p:spPr>
          <a:xfrm>
            <a:off x="3552825" y="4846638"/>
            <a:ext cx="201613" cy="223837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5" name="Losango 244"/>
          <p:cNvSpPr/>
          <p:nvPr/>
        </p:nvSpPr>
        <p:spPr>
          <a:xfrm>
            <a:off x="4679950" y="4841875"/>
            <a:ext cx="203200" cy="223838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Forma livre 25"/>
          <p:cNvSpPr/>
          <p:nvPr/>
        </p:nvSpPr>
        <p:spPr>
          <a:xfrm>
            <a:off x="5797550" y="4846638"/>
            <a:ext cx="98425" cy="223837"/>
          </a:xfrm>
          <a:custGeom>
            <a:avLst/>
            <a:gdLst>
              <a:gd name="connsiteX0" fmla="*/ 90742 w 97723"/>
              <a:gd name="connsiteY0" fmla="*/ 0 h 223365"/>
              <a:gd name="connsiteX1" fmla="*/ 0 w 97723"/>
              <a:gd name="connsiteY1" fmla="*/ 118663 h 223365"/>
              <a:gd name="connsiteX2" fmla="*/ 97723 w 97723"/>
              <a:gd name="connsiteY2" fmla="*/ 223365 h 2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23" h="223365">
                <a:moveTo>
                  <a:pt x="90742" y="0"/>
                </a:moveTo>
                <a:lnTo>
                  <a:pt x="0" y="118663"/>
                </a:lnTo>
                <a:lnTo>
                  <a:pt x="97723" y="22336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1" name="Forma livre 260"/>
          <p:cNvSpPr/>
          <p:nvPr/>
        </p:nvSpPr>
        <p:spPr>
          <a:xfrm flipH="1">
            <a:off x="2489200" y="4846638"/>
            <a:ext cx="98425" cy="223837"/>
          </a:xfrm>
          <a:custGeom>
            <a:avLst/>
            <a:gdLst>
              <a:gd name="connsiteX0" fmla="*/ 90742 w 97723"/>
              <a:gd name="connsiteY0" fmla="*/ 0 h 223365"/>
              <a:gd name="connsiteX1" fmla="*/ 0 w 97723"/>
              <a:gd name="connsiteY1" fmla="*/ 118663 h 223365"/>
              <a:gd name="connsiteX2" fmla="*/ 97723 w 97723"/>
              <a:gd name="connsiteY2" fmla="*/ 223365 h 22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23" h="223365">
                <a:moveTo>
                  <a:pt x="90742" y="0"/>
                </a:moveTo>
                <a:lnTo>
                  <a:pt x="0" y="118663"/>
                </a:lnTo>
                <a:lnTo>
                  <a:pt x="97723" y="22336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Forma livre 26"/>
          <p:cNvSpPr/>
          <p:nvPr/>
        </p:nvSpPr>
        <p:spPr>
          <a:xfrm flipV="1">
            <a:off x="2544763" y="3467100"/>
            <a:ext cx="3281362" cy="46038"/>
          </a:xfrm>
          <a:custGeom>
            <a:avLst/>
            <a:gdLst>
              <a:gd name="connsiteX0" fmla="*/ 0 w 3308592"/>
              <a:gd name="connsiteY0" fmla="*/ 0 h 0"/>
              <a:gd name="connsiteX1" fmla="*/ 3308592 w 330859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8592">
                <a:moveTo>
                  <a:pt x="0" y="0"/>
                </a:moveTo>
                <a:lnTo>
                  <a:pt x="3308592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59546" name="Grupo 326"/>
          <p:cNvGrpSpPr>
            <a:grpSpLocks/>
          </p:cNvGrpSpPr>
          <p:nvPr/>
        </p:nvGrpSpPr>
        <p:grpSpPr bwMode="auto">
          <a:xfrm>
            <a:off x="3776663" y="3992563"/>
            <a:ext cx="920750" cy="825500"/>
            <a:chOff x="2840595" y="3883024"/>
            <a:chExt cx="712230" cy="595083"/>
          </a:xfrm>
        </p:grpSpPr>
        <p:sp>
          <p:nvSpPr>
            <p:cNvPr id="336" name="Forma livre 335"/>
            <p:cNvSpPr/>
            <p:nvPr/>
          </p:nvSpPr>
          <p:spPr bwMode="auto">
            <a:xfrm>
              <a:off x="2992865" y="3892179"/>
              <a:ext cx="402778" cy="365060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92231 w 820132"/>
                <a:gd name="connsiteY4" fmla="*/ 21467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80435 w 820132"/>
                <a:gd name="connsiteY5" fmla="*/ 328630 h 723764"/>
                <a:gd name="connsiteX6" fmla="*/ 0 w 820132"/>
                <a:gd name="connsiteY6" fmla="*/ 723764 h 723764"/>
                <a:gd name="connsiteX0" fmla="*/ 0 w 849619"/>
                <a:gd name="connsiteY0" fmla="*/ 723764 h 723764"/>
                <a:gd name="connsiteX1" fmla="*/ 849619 w 849619"/>
                <a:gd name="connsiteY1" fmla="*/ 723764 h 723764"/>
                <a:gd name="connsiteX2" fmla="*/ 552675 w 849619"/>
                <a:gd name="connsiteY2" fmla="*/ 351405 h 723764"/>
                <a:gd name="connsiteX3" fmla="*/ 564469 w 849619"/>
                <a:gd name="connsiteY3" fmla="*/ 0 h 723764"/>
                <a:gd name="connsiteX4" fmla="*/ 304025 w 849619"/>
                <a:gd name="connsiteY4" fmla="*/ 0 h 723764"/>
                <a:gd name="connsiteX5" fmla="*/ 309922 w 849619"/>
                <a:gd name="connsiteY5" fmla="*/ 328630 h 723764"/>
                <a:gd name="connsiteX6" fmla="*/ 0 w 849619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2675 w 879103"/>
                <a:gd name="connsiteY2" fmla="*/ 351405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8572 w 879103"/>
                <a:gd name="connsiteY2" fmla="*/ 329936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103" h="723764">
                  <a:moveTo>
                    <a:pt x="0" y="723764"/>
                  </a:moveTo>
                  <a:lnTo>
                    <a:pt x="879103" y="713030"/>
                  </a:lnTo>
                  <a:lnTo>
                    <a:pt x="558572" y="329936"/>
                  </a:lnTo>
                  <a:lnTo>
                    <a:pt x="564469" y="0"/>
                  </a:lnTo>
                  <a:lnTo>
                    <a:pt x="304025" y="0"/>
                  </a:lnTo>
                  <a:lnTo>
                    <a:pt x="309922" y="328630"/>
                  </a:lnTo>
                  <a:lnTo>
                    <a:pt x="0" y="723764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8" name="Forma livre 337"/>
            <p:cNvSpPr/>
            <p:nvPr/>
          </p:nvSpPr>
          <p:spPr bwMode="auto">
            <a:xfrm>
              <a:off x="2840595" y="3883024"/>
              <a:ext cx="712230" cy="595083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  <a:gd name="connsiteX0" fmla="*/ 0 w 1552161"/>
                <a:gd name="connsiteY0" fmla="*/ 1180539 h 1180539"/>
                <a:gd name="connsiteX1" fmla="*/ 615594 w 1552161"/>
                <a:gd name="connsiteY1" fmla="*/ 338051 h 1180539"/>
                <a:gd name="connsiteX2" fmla="*/ 615594 w 1552161"/>
                <a:gd name="connsiteY2" fmla="*/ 0 h 1180539"/>
                <a:gd name="connsiteX3" fmla="*/ 903768 w 1552161"/>
                <a:gd name="connsiteY3" fmla="*/ 0 h 1180539"/>
                <a:gd name="connsiteX4" fmla="*/ 903768 w 1552161"/>
                <a:gd name="connsiteY4" fmla="*/ 349135 h 1180539"/>
                <a:gd name="connsiteX5" fmla="*/ 1552161 w 1552161"/>
                <a:gd name="connsiteY5" fmla="*/ 1141615 h 118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161" h="1180539">
                  <a:moveTo>
                    <a:pt x="0" y="1180539"/>
                  </a:moveTo>
                  <a:lnTo>
                    <a:pt x="615594" y="338051"/>
                  </a:lnTo>
                  <a:lnTo>
                    <a:pt x="615594" y="0"/>
                  </a:lnTo>
                  <a:lnTo>
                    <a:pt x="903768" y="0"/>
                  </a:lnTo>
                  <a:lnTo>
                    <a:pt x="903768" y="349135"/>
                  </a:lnTo>
                  <a:lnTo>
                    <a:pt x="1552161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9547" name="Grupo 354"/>
          <p:cNvGrpSpPr>
            <a:grpSpLocks/>
          </p:cNvGrpSpPr>
          <p:nvPr/>
        </p:nvGrpSpPr>
        <p:grpSpPr bwMode="auto">
          <a:xfrm flipH="1">
            <a:off x="4884738" y="3992563"/>
            <a:ext cx="919162" cy="825500"/>
            <a:chOff x="2840595" y="3883024"/>
            <a:chExt cx="712230" cy="595083"/>
          </a:xfrm>
        </p:grpSpPr>
        <p:sp>
          <p:nvSpPr>
            <p:cNvPr id="356" name="Forma livre 355"/>
            <p:cNvSpPr/>
            <p:nvPr/>
          </p:nvSpPr>
          <p:spPr bwMode="auto">
            <a:xfrm>
              <a:off x="2991897" y="3892179"/>
              <a:ext cx="403474" cy="365060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92231 w 820132"/>
                <a:gd name="connsiteY4" fmla="*/ 21467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80435 w 820132"/>
                <a:gd name="connsiteY5" fmla="*/ 328630 h 723764"/>
                <a:gd name="connsiteX6" fmla="*/ 0 w 820132"/>
                <a:gd name="connsiteY6" fmla="*/ 723764 h 723764"/>
                <a:gd name="connsiteX0" fmla="*/ 0 w 849619"/>
                <a:gd name="connsiteY0" fmla="*/ 723764 h 723764"/>
                <a:gd name="connsiteX1" fmla="*/ 849619 w 849619"/>
                <a:gd name="connsiteY1" fmla="*/ 723764 h 723764"/>
                <a:gd name="connsiteX2" fmla="*/ 552675 w 849619"/>
                <a:gd name="connsiteY2" fmla="*/ 351405 h 723764"/>
                <a:gd name="connsiteX3" fmla="*/ 564469 w 849619"/>
                <a:gd name="connsiteY3" fmla="*/ 0 h 723764"/>
                <a:gd name="connsiteX4" fmla="*/ 304025 w 849619"/>
                <a:gd name="connsiteY4" fmla="*/ 0 h 723764"/>
                <a:gd name="connsiteX5" fmla="*/ 309922 w 849619"/>
                <a:gd name="connsiteY5" fmla="*/ 328630 h 723764"/>
                <a:gd name="connsiteX6" fmla="*/ 0 w 849619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2675 w 879103"/>
                <a:gd name="connsiteY2" fmla="*/ 351405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8572 w 879103"/>
                <a:gd name="connsiteY2" fmla="*/ 329936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103" h="723764">
                  <a:moveTo>
                    <a:pt x="0" y="723764"/>
                  </a:moveTo>
                  <a:lnTo>
                    <a:pt x="879103" y="713030"/>
                  </a:lnTo>
                  <a:lnTo>
                    <a:pt x="558572" y="329936"/>
                  </a:lnTo>
                  <a:lnTo>
                    <a:pt x="564469" y="0"/>
                  </a:lnTo>
                  <a:lnTo>
                    <a:pt x="304025" y="0"/>
                  </a:lnTo>
                  <a:lnTo>
                    <a:pt x="309922" y="328630"/>
                  </a:lnTo>
                  <a:lnTo>
                    <a:pt x="0" y="723764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7" name="Forma livre 356"/>
            <p:cNvSpPr/>
            <p:nvPr/>
          </p:nvSpPr>
          <p:spPr bwMode="auto">
            <a:xfrm>
              <a:off x="2840595" y="3883024"/>
              <a:ext cx="712230" cy="595083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  <a:gd name="connsiteX0" fmla="*/ 0 w 1552161"/>
                <a:gd name="connsiteY0" fmla="*/ 1180539 h 1180539"/>
                <a:gd name="connsiteX1" fmla="*/ 615594 w 1552161"/>
                <a:gd name="connsiteY1" fmla="*/ 338051 h 1180539"/>
                <a:gd name="connsiteX2" fmla="*/ 615594 w 1552161"/>
                <a:gd name="connsiteY2" fmla="*/ 0 h 1180539"/>
                <a:gd name="connsiteX3" fmla="*/ 903768 w 1552161"/>
                <a:gd name="connsiteY3" fmla="*/ 0 h 1180539"/>
                <a:gd name="connsiteX4" fmla="*/ 903768 w 1552161"/>
                <a:gd name="connsiteY4" fmla="*/ 349135 h 1180539"/>
                <a:gd name="connsiteX5" fmla="*/ 1552161 w 1552161"/>
                <a:gd name="connsiteY5" fmla="*/ 1141615 h 118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161" h="1180539">
                  <a:moveTo>
                    <a:pt x="0" y="1180539"/>
                  </a:moveTo>
                  <a:lnTo>
                    <a:pt x="615594" y="338051"/>
                  </a:lnTo>
                  <a:lnTo>
                    <a:pt x="615594" y="0"/>
                  </a:lnTo>
                  <a:lnTo>
                    <a:pt x="903768" y="0"/>
                  </a:lnTo>
                  <a:lnTo>
                    <a:pt x="903768" y="349135"/>
                  </a:lnTo>
                  <a:lnTo>
                    <a:pt x="1552161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9548" name="Grupo 45"/>
          <p:cNvGrpSpPr>
            <a:grpSpLocks/>
          </p:cNvGrpSpPr>
          <p:nvPr/>
        </p:nvGrpSpPr>
        <p:grpSpPr bwMode="auto">
          <a:xfrm>
            <a:off x="2740025" y="2981325"/>
            <a:ext cx="1298575" cy="3243263"/>
            <a:chOff x="2540776" y="2785082"/>
            <a:chExt cx="1297649" cy="3244728"/>
          </a:xfrm>
        </p:grpSpPr>
        <p:grpSp>
          <p:nvGrpSpPr>
            <p:cNvPr id="59636" name="Grupo 33"/>
            <p:cNvGrpSpPr>
              <a:grpSpLocks/>
            </p:cNvGrpSpPr>
            <p:nvPr/>
          </p:nvGrpSpPr>
          <p:grpSpPr bwMode="auto">
            <a:xfrm>
              <a:off x="2918846" y="2785082"/>
              <a:ext cx="541888" cy="516532"/>
              <a:chOff x="3042028" y="2778102"/>
              <a:chExt cx="323725" cy="516532"/>
            </a:xfrm>
          </p:grpSpPr>
          <p:sp>
            <p:nvSpPr>
              <p:cNvPr id="29" name="Retângulo 28"/>
              <p:cNvSpPr/>
              <p:nvPr/>
            </p:nvSpPr>
            <p:spPr>
              <a:xfrm>
                <a:off x="3041721" y="2909924"/>
                <a:ext cx="324113" cy="377996"/>
              </a:xfrm>
              <a:prstGeom prst="rect">
                <a:avLst/>
              </a:prstGeom>
              <a:solidFill>
                <a:srgbClr val="7965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3042669" y="2778102"/>
                <a:ext cx="322218" cy="516171"/>
              </a:xfrm>
              <a:custGeom>
                <a:avLst/>
                <a:gdLst>
                  <a:gd name="connsiteX0" fmla="*/ 0 w 572372"/>
                  <a:gd name="connsiteY0" fmla="*/ 0 h 362968"/>
                  <a:gd name="connsiteX1" fmla="*/ 0 w 572372"/>
                  <a:gd name="connsiteY1" fmla="*/ 362968 h 362968"/>
                  <a:gd name="connsiteX2" fmla="*/ 572372 w 572372"/>
                  <a:gd name="connsiteY2" fmla="*/ 362968 h 362968"/>
                  <a:gd name="connsiteX3" fmla="*/ 572372 w 572372"/>
                  <a:gd name="connsiteY3" fmla="*/ 6980 h 36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372" h="362968">
                    <a:moveTo>
                      <a:pt x="0" y="0"/>
                    </a:moveTo>
                    <a:lnTo>
                      <a:pt x="0" y="362968"/>
                    </a:lnTo>
                    <a:lnTo>
                      <a:pt x="572372" y="362968"/>
                    </a:lnTo>
                    <a:lnTo>
                      <a:pt x="572372" y="698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59637" name="Grupo 44"/>
            <p:cNvGrpSpPr>
              <a:grpSpLocks/>
            </p:cNvGrpSpPr>
            <p:nvPr/>
          </p:nvGrpSpPr>
          <p:grpSpPr bwMode="auto">
            <a:xfrm>
              <a:off x="2540776" y="3288341"/>
              <a:ext cx="1297649" cy="2741469"/>
              <a:chOff x="2540776" y="3288341"/>
              <a:chExt cx="1297649" cy="2741469"/>
            </a:xfrm>
          </p:grpSpPr>
          <p:sp>
            <p:nvSpPr>
              <p:cNvPr id="31" name="Forma livre 30"/>
              <p:cNvSpPr/>
              <p:nvPr/>
            </p:nvSpPr>
            <p:spPr>
              <a:xfrm>
                <a:off x="2540776" y="3291724"/>
                <a:ext cx="529847" cy="2734910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72" name="Forma livre 271"/>
              <p:cNvSpPr/>
              <p:nvPr/>
            </p:nvSpPr>
            <p:spPr>
              <a:xfrm flipH="1">
                <a:off x="3308578" y="3293311"/>
                <a:ext cx="529847" cy="2736499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58" name="Forma livre 357"/>
              <p:cNvSpPr/>
              <p:nvPr/>
            </p:nvSpPr>
            <p:spPr>
              <a:xfrm>
                <a:off x="2935782" y="3288547"/>
                <a:ext cx="218919" cy="2736498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59" name="Forma livre 358"/>
              <p:cNvSpPr/>
              <p:nvPr/>
            </p:nvSpPr>
            <p:spPr>
              <a:xfrm flipH="1">
                <a:off x="3230847" y="3291724"/>
                <a:ext cx="142773" cy="2734910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grpSp>
        <p:nvGrpSpPr>
          <p:cNvPr id="59549" name="Grupo 359"/>
          <p:cNvGrpSpPr>
            <a:grpSpLocks/>
          </p:cNvGrpSpPr>
          <p:nvPr/>
        </p:nvGrpSpPr>
        <p:grpSpPr bwMode="auto">
          <a:xfrm>
            <a:off x="4376738" y="2981325"/>
            <a:ext cx="1298575" cy="3243263"/>
            <a:chOff x="2540776" y="2785082"/>
            <a:chExt cx="1297649" cy="3244728"/>
          </a:xfrm>
        </p:grpSpPr>
        <p:grpSp>
          <p:nvGrpSpPr>
            <p:cNvPr id="59628" name="Grupo 360"/>
            <p:cNvGrpSpPr>
              <a:grpSpLocks/>
            </p:cNvGrpSpPr>
            <p:nvPr/>
          </p:nvGrpSpPr>
          <p:grpSpPr bwMode="auto">
            <a:xfrm>
              <a:off x="2918846" y="2785082"/>
              <a:ext cx="541888" cy="516532"/>
              <a:chOff x="3042028" y="2778102"/>
              <a:chExt cx="323725" cy="516532"/>
            </a:xfrm>
          </p:grpSpPr>
          <p:sp>
            <p:nvSpPr>
              <p:cNvPr id="367" name="Retângulo 366"/>
              <p:cNvSpPr/>
              <p:nvPr/>
            </p:nvSpPr>
            <p:spPr>
              <a:xfrm>
                <a:off x="3041721" y="2909924"/>
                <a:ext cx="324113" cy="377996"/>
              </a:xfrm>
              <a:prstGeom prst="rect">
                <a:avLst/>
              </a:prstGeom>
              <a:solidFill>
                <a:srgbClr val="7965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68" name="Forma livre 367"/>
              <p:cNvSpPr/>
              <p:nvPr/>
            </p:nvSpPr>
            <p:spPr>
              <a:xfrm>
                <a:off x="3042668" y="2778102"/>
                <a:ext cx="322218" cy="516171"/>
              </a:xfrm>
              <a:custGeom>
                <a:avLst/>
                <a:gdLst>
                  <a:gd name="connsiteX0" fmla="*/ 0 w 572372"/>
                  <a:gd name="connsiteY0" fmla="*/ 0 h 362968"/>
                  <a:gd name="connsiteX1" fmla="*/ 0 w 572372"/>
                  <a:gd name="connsiteY1" fmla="*/ 362968 h 362968"/>
                  <a:gd name="connsiteX2" fmla="*/ 572372 w 572372"/>
                  <a:gd name="connsiteY2" fmla="*/ 362968 h 362968"/>
                  <a:gd name="connsiteX3" fmla="*/ 572372 w 572372"/>
                  <a:gd name="connsiteY3" fmla="*/ 6980 h 36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372" h="362968">
                    <a:moveTo>
                      <a:pt x="0" y="0"/>
                    </a:moveTo>
                    <a:lnTo>
                      <a:pt x="0" y="362968"/>
                    </a:lnTo>
                    <a:lnTo>
                      <a:pt x="572372" y="362968"/>
                    </a:lnTo>
                    <a:lnTo>
                      <a:pt x="572372" y="698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59629" name="Grupo 361"/>
            <p:cNvGrpSpPr>
              <a:grpSpLocks/>
            </p:cNvGrpSpPr>
            <p:nvPr/>
          </p:nvGrpSpPr>
          <p:grpSpPr bwMode="auto">
            <a:xfrm>
              <a:off x="2540776" y="3288341"/>
              <a:ext cx="1297649" cy="2741469"/>
              <a:chOff x="2540776" y="3288341"/>
              <a:chExt cx="1297649" cy="2741469"/>
            </a:xfrm>
          </p:grpSpPr>
          <p:sp>
            <p:nvSpPr>
              <p:cNvPr id="363" name="Forma livre 362"/>
              <p:cNvSpPr/>
              <p:nvPr/>
            </p:nvSpPr>
            <p:spPr>
              <a:xfrm>
                <a:off x="2540776" y="3291724"/>
                <a:ext cx="529847" cy="2734910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64" name="Forma livre 363"/>
              <p:cNvSpPr/>
              <p:nvPr/>
            </p:nvSpPr>
            <p:spPr>
              <a:xfrm flipH="1">
                <a:off x="3308578" y="3293311"/>
                <a:ext cx="529847" cy="2736499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65" name="Forma livre 364"/>
              <p:cNvSpPr/>
              <p:nvPr/>
            </p:nvSpPr>
            <p:spPr>
              <a:xfrm>
                <a:off x="2935781" y="3288547"/>
                <a:ext cx="218919" cy="2736498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66" name="Forma livre 365"/>
              <p:cNvSpPr/>
              <p:nvPr/>
            </p:nvSpPr>
            <p:spPr>
              <a:xfrm flipH="1">
                <a:off x="3230846" y="3291724"/>
                <a:ext cx="142773" cy="2734910"/>
              </a:xfrm>
              <a:custGeom>
                <a:avLst/>
                <a:gdLst>
                  <a:gd name="connsiteX0" fmla="*/ 628213 w 628213"/>
                  <a:gd name="connsiteY0" fmla="*/ 0 h 2736220"/>
                  <a:gd name="connsiteX1" fmla="*/ 628213 w 628213"/>
                  <a:gd name="connsiteY1" fmla="*/ 1542613 h 2736220"/>
                  <a:gd name="connsiteX2" fmla="*/ 0 w 628213"/>
                  <a:gd name="connsiteY2" fmla="*/ 2345331 h 2736220"/>
                  <a:gd name="connsiteX3" fmla="*/ 0 w 628213"/>
                  <a:gd name="connsiteY3" fmla="*/ 2736220 h 27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8213" h="2736220">
                    <a:moveTo>
                      <a:pt x="628213" y="0"/>
                    </a:moveTo>
                    <a:lnTo>
                      <a:pt x="628213" y="1542613"/>
                    </a:lnTo>
                    <a:lnTo>
                      <a:pt x="0" y="2345331"/>
                    </a:lnTo>
                    <a:lnTo>
                      <a:pt x="0" y="2736220"/>
                    </a:lnTo>
                  </a:path>
                </a:pathLst>
              </a:custGeom>
              <a:noFill/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grpSp>
        <p:nvGrpSpPr>
          <p:cNvPr id="59550" name="Grupo 52"/>
          <p:cNvGrpSpPr>
            <a:grpSpLocks/>
          </p:cNvGrpSpPr>
          <p:nvPr/>
        </p:nvGrpSpPr>
        <p:grpSpPr bwMode="auto">
          <a:xfrm>
            <a:off x="3659188" y="3671888"/>
            <a:ext cx="279400" cy="187325"/>
            <a:chOff x="3458933" y="3347463"/>
            <a:chExt cx="278880" cy="187160"/>
          </a:xfrm>
        </p:grpSpPr>
        <p:grpSp>
          <p:nvGrpSpPr>
            <p:cNvPr id="59624" name="Grupo 49"/>
            <p:cNvGrpSpPr>
              <a:grpSpLocks/>
            </p:cNvGrpSpPr>
            <p:nvPr/>
          </p:nvGrpSpPr>
          <p:grpSpPr bwMode="auto">
            <a:xfrm>
              <a:off x="3458933" y="3373301"/>
              <a:ext cx="278880" cy="161322"/>
              <a:chOff x="3394764" y="3533713"/>
              <a:chExt cx="278880" cy="327086"/>
            </a:xfrm>
          </p:grpSpPr>
          <p:sp>
            <p:nvSpPr>
              <p:cNvPr id="376" name="Retângulo 375"/>
              <p:cNvSpPr/>
              <p:nvPr/>
            </p:nvSpPr>
            <p:spPr>
              <a:xfrm>
                <a:off x="3394764" y="3677493"/>
                <a:ext cx="278880" cy="1800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77" name="Forma livre 376"/>
              <p:cNvSpPr/>
              <p:nvPr/>
            </p:nvSpPr>
            <p:spPr>
              <a:xfrm>
                <a:off x="3396348" y="3532779"/>
                <a:ext cx="275711" cy="328020"/>
              </a:xfrm>
              <a:custGeom>
                <a:avLst/>
                <a:gdLst>
                  <a:gd name="connsiteX0" fmla="*/ 0 w 572372"/>
                  <a:gd name="connsiteY0" fmla="*/ 0 h 362968"/>
                  <a:gd name="connsiteX1" fmla="*/ 0 w 572372"/>
                  <a:gd name="connsiteY1" fmla="*/ 362968 h 362968"/>
                  <a:gd name="connsiteX2" fmla="*/ 572372 w 572372"/>
                  <a:gd name="connsiteY2" fmla="*/ 362968 h 362968"/>
                  <a:gd name="connsiteX3" fmla="*/ 572372 w 572372"/>
                  <a:gd name="connsiteY3" fmla="*/ 6980 h 36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372" h="362968">
                    <a:moveTo>
                      <a:pt x="0" y="0"/>
                    </a:moveTo>
                    <a:lnTo>
                      <a:pt x="0" y="362968"/>
                    </a:lnTo>
                    <a:lnTo>
                      <a:pt x="572372" y="362968"/>
                    </a:lnTo>
                    <a:lnTo>
                      <a:pt x="572372" y="698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49" name="Retângulo 48"/>
            <p:cNvSpPr/>
            <p:nvPr/>
          </p:nvSpPr>
          <p:spPr>
            <a:xfrm>
              <a:off x="3481117" y="3347463"/>
              <a:ext cx="240851" cy="123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9551" name="Grupo 389"/>
          <p:cNvGrpSpPr>
            <a:grpSpLocks/>
          </p:cNvGrpSpPr>
          <p:nvPr/>
        </p:nvGrpSpPr>
        <p:grpSpPr bwMode="auto">
          <a:xfrm>
            <a:off x="4508500" y="3671888"/>
            <a:ext cx="279400" cy="187325"/>
            <a:chOff x="3458933" y="3347463"/>
            <a:chExt cx="278880" cy="187160"/>
          </a:xfrm>
        </p:grpSpPr>
        <p:grpSp>
          <p:nvGrpSpPr>
            <p:cNvPr id="59620" name="Grupo 390"/>
            <p:cNvGrpSpPr>
              <a:grpSpLocks/>
            </p:cNvGrpSpPr>
            <p:nvPr/>
          </p:nvGrpSpPr>
          <p:grpSpPr bwMode="auto">
            <a:xfrm>
              <a:off x="3458933" y="3373301"/>
              <a:ext cx="278880" cy="161322"/>
              <a:chOff x="3394764" y="3533713"/>
              <a:chExt cx="278880" cy="327086"/>
            </a:xfrm>
          </p:grpSpPr>
          <p:sp>
            <p:nvSpPr>
              <p:cNvPr id="393" name="Retângulo 392"/>
              <p:cNvSpPr/>
              <p:nvPr/>
            </p:nvSpPr>
            <p:spPr>
              <a:xfrm>
                <a:off x="3394764" y="3677493"/>
                <a:ext cx="278880" cy="18008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94" name="Forma livre 393"/>
              <p:cNvSpPr/>
              <p:nvPr/>
            </p:nvSpPr>
            <p:spPr>
              <a:xfrm>
                <a:off x="3396349" y="3532779"/>
                <a:ext cx="275711" cy="328020"/>
              </a:xfrm>
              <a:custGeom>
                <a:avLst/>
                <a:gdLst>
                  <a:gd name="connsiteX0" fmla="*/ 0 w 572372"/>
                  <a:gd name="connsiteY0" fmla="*/ 0 h 362968"/>
                  <a:gd name="connsiteX1" fmla="*/ 0 w 572372"/>
                  <a:gd name="connsiteY1" fmla="*/ 362968 h 362968"/>
                  <a:gd name="connsiteX2" fmla="*/ 572372 w 572372"/>
                  <a:gd name="connsiteY2" fmla="*/ 362968 h 362968"/>
                  <a:gd name="connsiteX3" fmla="*/ 572372 w 572372"/>
                  <a:gd name="connsiteY3" fmla="*/ 6980 h 36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2372" h="362968">
                    <a:moveTo>
                      <a:pt x="0" y="0"/>
                    </a:moveTo>
                    <a:lnTo>
                      <a:pt x="0" y="362968"/>
                    </a:lnTo>
                    <a:lnTo>
                      <a:pt x="572372" y="362968"/>
                    </a:lnTo>
                    <a:lnTo>
                      <a:pt x="572372" y="698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392" name="Retângulo 391"/>
            <p:cNvSpPr/>
            <p:nvPr/>
          </p:nvSpPr>
          <p:spPr>
            <a:xfrm>
              <a:off x="3481117" y="3347463"/>
              <a:ext cx="240851" cy="123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9552" name="Grupo 60"/>
          <p:cNvGrpSpPr>
            <a:grpSpLocks/>
          </p:cNvGrpSpPr>
          <p:nvPr/>
        </p:nvGrpSpPr>
        <p:grpSpPr bwMode="auto">
          <a:xfrm>
            <a:off x="3787775" y="3863975"/>
            <a:ext cx="2887663" cy="1290638"/>
            <a:chOff x="3588084" y="3539958"/>
            <a:chExt cx="2887246" cy="1291307"/>
          </a:xfrm>
        </p:grpSpPr>
        <p:grpSp>
          <p:nvGrpSpPr>
            <p:cNvPr id="59615" name="Grupo 6"/>
            <p:cNvGrpSpPr>
              <a:grpSpLocks/>
            </p:cNvGrpSpPr>
            <p:nvPr/>
          </p:nvGrpSpPr>
          <p:grpSpPr bwMode="auto">
            <a:xfrm>
              <a:off x="5891130" y="4091490"/>
              <a:ext cx="584200" cy="739775"/>
              <a:chOff x="5746104" y="2557892"/>
              <a:chExt cx="672159" cy="865419"/>
            </a:xfrm>
          </p:grpSpPr>
          <p:sp>
            <p:nvSpPr>
              <p:cNvPr id="193" name="Seta para a direita 192"/>
              <p:cNvSpPr/>
              <p:nvPr/>
            </p:nvSpPr>
            <p:spPr>
              <a:xfrm rot="5400000">
                <a:off x="5662994" y="2781271"/>
                <a:ext cx="865867" cy="418213"/>
              </a:xfrm>
              <a:prstGeom prst="rightArrow">
                <a:avLst>
                  <a:gd name="adj1" fmla="val 36676"/>
                  <a:gd name="adj2" fmla="val 6212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b="1" dirty="0"/>
              </a:p>
            </p:txBody>
          </p:sp>
          <p:sp>
            <p:nvSpPr>
              <p:cNvPr id="194" name="Text Box 39"/>
              <p:cNvSpPr txBox="1">
                <a:spLocks noChangeAspect="1" noChangeArrowheads="1"/>
              </p:cNvSpPr>
              <p:nvPr/>
            </p:nvSpPr>
            <p:spPr bwMode="auto">
              <a:xfrm>
                <a:off x="5746201" y="2726529"/>
                <a:ext cx="672062" cy="33817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>
                <a:defPPr>
                  <a:defRPr lang="pt-BR"/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pt-BR" sz="800" b="1" dirty="0" smtClean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ESGOTO TRATADO</a:t>
                </a:r>
              </a:p>
            </p:txBody>
          </p:sp>
        </p:grpSp>
        <p:sp>
          <p:nvSpPr>
            <p:cNvPr id="54" name="Forma livre 53"/>
            <p:cNvSpPr/>
            <p:nvPr/>
          </p:nvSpPr>
          <p:spPr>
            <a:xfrm>
              <a:off x="3588084" y="3539958"/>
              <a:ext cx="2593600" cy="427259"/>
            </a:xfrm>
            <a:custGeom>
              <a:avLst/>
              <a:gdLst>
                <a:gd name="connsiteX0" fmla="*/ 0 w 2593474"/>
                <a:gd name="connsiteY0" fmla="*/ 0 h 427789"/>
                <a:gd name="connsiteX1" fmla="*/ 0 w 2593474"/>
                <a:gd name="connsiteY1" fmla="*/ 69516 h 427789"/>
                <a:gd name="connsiteX2" fmla="*/ 2593474 w 2593474"/>
                <a:gd name="connsiteY2" fmla="*/ 69516 h 427789"/>
                <a:gd name="connsiteX3" fmla="*/ 2593474 w 2593474"/>
                <a:gd name="connsiteY3" fmla="*/ 427789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3474" h="427789">
                  <a:moveTo>
                    <a:pt x="0" y="0"/>
                  </a:moveTo>
                  <a:lnTo>
                    <a:pt x="0" y="69516"/>
                  </a:lnTo>
                  <a:lnTo>
                    <a:pt x="2593474" y="69516"/>
                  </a:lnTo>
                  <a:lnTo>
                    <a:pt x="2593474" y="427789"/>
                  </a:lnTo>
                </a:path>
              </a:pathLst>
            </a:custGeom>
            <a:noFill/>
            <a:ln w="317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5" name="Forma livre 54"/>
            <p:cNvSpPr/>
            <p:nvPr/>
          </p:nvSpPr>
          <p:spPr>
            <a:xfrm>
              <a:off x="4443623" y="3539958"/>
              <a:ext cx="0" cy="69886"/>
            </a:xfrm>
            <a:custGeom>
              <a:avLst/>
              <a:gdLst>
                <a:gd name="connsiteX0" fmla="*/ 0 w 0"/>
                <a:gd name="connsiteY0" fmla="*/ 0 h 69516"/>
                <a:gd name="connsiteX1" fmla="*/ 0 w 0"/>
                <a:gd name="connsiteY1" fmla="*/ 69516 h 6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9516">
                  <a:moveTo>
                    <a:pt x="0" y="0"/>
                  </a:moveTo>
                  <a:lnTo>
                    <a:pt x="0" y="69516"/>
                  </a:lnTo>
                </a:path>
              </a:pathLst>
            </a:custGeom>
            <a:noFill/>
            <a:ln w="317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56" name="Forma livre 55"/>
          <p:cNvSpPr/>
          <p:nvPr/>
        </p:nvSpPr>
        <p:spPr>
          <a:xfrm>
            <a:off x="1798638" y="3286125"/>
            <a:ext cx="1331912" cy="2336800"/>
          </a:xfrm>
          <a:custGeom>
            <a:avLst/>
            <a:gdLst>
              <a:gd name="connsiteX0" fmla="*/ 0 w 1331495"/>
              <a:gd name="connsiteY0" fmla="*/ 2336800 h 2336800"/>
              <a:gd name="connsiteX1" fmla="*/ 331537 w 1331495"/>
              <a:gd name="connsiteY1" fmla="*/ 2336800 h 2336800"/>
              <a:gd name="connsiteX2" fmla="*/ 331537 w 1331495"/>
              <a:gd name="connsiteY2" fmla="*/ 0 h 2336800"/>
              <a:gd name="connsiteX3" fmla="*/ 1331495 w 1331495"/>
              <a:gd name="connsiteY3" fmla="*/ 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495" h="2336800">
                <a:moveTo>
                  <a:pt x="0" y="2336800"/>
                </a:moveTo>
                <a:lnTo>
                  <a:pt x="331537" y="2336800"/>
                </a:lnTo>
                <a:lnTo>
                  <a:pt x="331537" y="0"/>
                </a:lnTo>
                <a:lnTo>
                  <a:pt x="133149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7" name="Forma livre 56"/>
          <p:cNvSpPr/>
          <p:nvPr/>
        </p:nvSpPr>
        <p:spPr>
          <a:xfrm flipV="1">
            <a:off x="3649663" y="3238500"/>
            <a:ext cx="1111250" cy="46038"/>
          </a:xfrm>
          <a:custGeom>
            <a:avLst/>
            <a:gdLst>
              <a:gd name="connsiteX0" fmla="*/ 0 w 1630947"/>
              <a:gd name="connsiteY0" fmla="*/ 0 h 0"/>
              <a:gd name="connsiteX1" fmla="*/ 1630947 w 163094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947">
                <a:moveTo>
                  <a:pt x="0" y="0"/>
                </a:moveTo>
                <a:lnTo>
                  <a:pt x="163094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9" name="Elipse 398"/>
          <p:cNvSpPr/>
          <p:nvPr/>
        </p:nvSpPr>
        <p:spPr>
          <a:xfrm>
            <a:off x="959289" y="4652969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0" name="Elipse 399"/>
          <p:cNvSpPr/>
          <p:nvPr/>
        </p:nvSpPr>
        <p:spPr>
          <a:xfrm>
            <a:off x="959289" y="4805369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1" name="Elipse 400"/>
          <p:cNvSpPr/>
          <p:nvPr/>
        </p:nvSpPr>
        <p:spPr>
          <a:xfrm>
            <a:off x="959289" y="4957769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2" name="Elipse 401"/>
          <p:cNvSpPr/>
          <p:nvPr/>
        </p:nvSpPr>
        <p:spPr>
          <a:xfrm>
            <a:off x="801563" y="4650306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3" name="Elipse 402"/>
          <p:cNvSpPr/>
          <p:nvPr/>
        </p:nvSpPr>
        <p:spPr>
          <a:xfrm>
            <a:off x="801563" y="4802706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4" name="Elipse 403"/>
          <p:cNvSpPr/>
          <p:nvPr/>
        </p:nvSpPr>
        <p:spPr>
          <a:xfrm>
            <a:off x="801563" y="4955106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5" name="Elipse 404"/>
          <p:cNvSpPr/>
          <p:nvPr/>
        </p:nvSpPr>
        <p:spPr>
          <a:xfrm>
            <a:off x="956626" y="5110169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6" name="Elipse 405"/>
          <p:cNvSpPr/>
          <p:nvPr/>
        </p:nvSpPr>
        <p:spPr>
          <a:xfrm>
            <a:off x="798900" y="5107506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7" name="Elipse 406"/>
          <p:cNvSpPr/>
          <p:nvPr/>
        </p:nvSpPr>
        <p:spPr>
          <a:xfrm>
            <a:off x="1109026" y="4647664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08" name="Elipse 407"/>
          <p:cNvSpPr/>
          <p:nvPr/>
        </p:nvSpPr>
        <p:spPr>
          <a:xfrm>
            <a:off x="1111710" y="4800064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12" name="Elipse 411"/>
          <p:cNvSpPr/>
          <p:nvPr/>
        </p:nvSpPr>
        <p:spPr>
          <a:xfrm>
            <a:off x="719465" y="4475295"/>
            <a:ext cx="58943" cy="61364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143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478088" y="3351213"/>
            <a:ext cx="3429000" cy="3016250"/>
          </a:xfrm>
          <a:custGeom>
            <a:avLst/>
            <a:gdLst>
              <a:gd name="connsiteX0" fmla="*/ 0 w 3429000"/>
              <a:gd name="connsiteY0" fmla="*/ 0 h 4905375"/>
              <a:gd name="connsiteX1" fmla="*/ 0 w 3429000"/>
              <a:gd name="connsiteY1" fmla="*/ 4905375 h 4905375"/>
              <a:gd name="connsiteX2" fmla="*/ 3429000 w 3429000"/>
              <a:gd name="connsiteY2" fmla="*/ 4905375 h 4905375"/>
              <a:gd name="connsiteX3" fmla="*/ 3429000 w 3429000"/>
              <a:gd name="connsiteY3" fmla="*/ 0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4905375">
                <a:moveTo>
                  <a:pt x="0" y="0"/>
                </a:moveTo>
                <a:lnTo>
                  <a:pt x="0" y="4905375"/>
                </a:lnTo>
                <a:lnTo>
                  <a:pt x="3429000" y="4905375"/>
                </a:lnTo>
                <a:lnTo>
                  <a:pt x="342900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2" name="Grupo 61"/>
          <p:cNvGrpSpPr/>
          <p:nvPr/>
        </p:nvGrpSpPr>
        <p:grpSpPr>
          <a:xfrm>
            <a:off x="2505075" y="6238875"/>
            <a:ext cx="3371850" cy="114299"/>
            <a:chOff x="3476989" y="5834302"/>
            <a:chExt cx="1462600" cy="169245"/>
          </a:xfrm>
          <a:solidFill>
            <a:schemeClr val="accent1">
              <a:lumMod val="75000"/>
            </a:schemeClr>
          </a:solidFill>
        </p:grpSpPr>
        <p:sp>
          <p:nvSpPr>
            <p:cNvPr id="414" name="AutoShape 132"/>
            <p:cNvSpPr>
              <a:spLocks noChangeArrowheads="1"/>
            </p:cNvSpPr>
            <p:nvPr/>
          </p:nvSpPr>
          <p:spPr bwMode="auto">
            <a:xfrm>
              <a:off x="3476989" y="5834302"/>
              <a:ext cx="695152" cy="169245"/>
            </a:xfrm>
            <a:prstGeom prst="rtTriangle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15" name="AutoShape 131"/>
            <p:cNvSpPr>
              <a:spLocks noChangeArrowheads="1"/>
            </p:cNvSpPr>
            <p:nvPr/>
          </p:nvSpPr>
          <p:spPr bwMode="auto">
            <a:xfrm flipH="1">
              <a:off x="4244437" y="5834302"/>
              <a:ext cx="695152" cy="169245"/>
            </a:xfrm>
            <a:prstGeom prst="rtTriangle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289" name="Elipse 288"/>
          <p:cNvSpPr/>
          <p:nvPr/>
        </p:nvSpPr>
        <p:spPr>
          <a:xfrm>
            <a:off x="630602" y="287213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3" name="Elipse 322"/>
          <p:cNvSpPr/>
          <p:nvPr/>
        </p:nvSpPr>
        <p:spPr>
          <a:xfrm>
            <a:off x="630602" y="302453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4" name="Elipse 323"/>
          <p:cNvSpPr/>
          <p:nvPr/>
        </p:nvSpPr>
        <p:spPr>
          <a:xfrm>
            <a:off x="630602" y="317693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25425" y="2700338"/>
            <a:ext cx="1695450" cy="2578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0" name="Text Box 4"/>
          <p:cNvSpPr txBox="1">
            <a:spLocks noChangeArrowheads="1"/>
          </p:cNvSpPr>
          <p:nvPr/>
        </p:nvSpPr>
        <p:spPr bwMode="auto">
          <a:xfrm>
            <a:off x="276225" y="1111250"/>
            <a:ext cx="7650163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sz="1400" b="1" dirty="0" smtClean="0">
                <a:solidFill>
                  <a:srgbClr val="0066CC"/>
                </a:solidFill>
              </a:rPr>
              <a:t>Eficiência </a:t>
            </a:r>
            <a:r>
              <a:rPr lang="pt-BR" sz="1400" b="1" dirty="0">
                <a:solidFill>
                  <a:srgbClr val="0066CC"/>
                </a:solidFill>
              </a:rPr>
              <a:t>de 65% A 75% na remoção da DBO SEM CONSUMO DE ENERGIA</a:t>
            </a:r>
          </a:p>
          <a:p>
            <a:pPr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sz="1400" b="1" dirty="0">
                <a:solidFill>
                  <a:srgbClr val="0066CC"/>
                </a:solidFill>
              </a:rPr>
              <a:t>Redução dos custos com Lodo</a:t>
            </a:r>
          </a:p>
          <a:p>
            <a:pPr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sz="1400" b="1" dirty="0">
                <a:solidFill>
                  <a:srgbClr val="0066CC"/>
                </a:solidFill>
              </a:rPr>
              <a:t>Possibilidade de aproveitamento energético do biogás</a:t>
            </a:r>
          </a:p>
        </p:txBody>
      </p:sp>
      <p:sp>
        <p:nvSpPr>
          <p:cNvPr id="59604" name="CaixaDeTexto 16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1B1D9D6E-A7C4-4350-B597-3714D230E2E5}" type="slidenum">
              <a:rPr lang="pt-BR"/>
              <a:pPr/>
              <a:t>26</a:t>
            </a:fld>
            <a:endParaRPr lang="pt-BR"/>
          </a:p>
        </p:txBody>
      </p:sp>
      <p:sp>
        <p:nvSpPr>
          <p:cNvPr id="161" name="Retângulo de cantos arredondados 160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2" name="CaixaDeTexto 161"/>
          <p:cNvSpPr txBox="1"/>
          <p:nvPr/>
        </p:nvSpPr>
        <p:spPr>
          <a:xfrm>
            <a:off x="155575" y="130175"/>
            <a:ext cx="49904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DE TRATAMENTO DE ESGOTO</a:t>
            </a:r>
          </a:p>
        </p:txBody>
      </p:sp>
      <p:sp>
        <p:nvSpPr>
          <p:cNvPr id="16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64" name="Tijdelijke aanduiding voor inhoud 1"/>
          <p:cNvSpPr txBox="1">
            <a:spLocks/>
          </p:cNvSpPr>
          <p:nvPr/>
        </p:nvSpPr>
        <p:spPr bwMode="auto">
          <a:xfrm>
            <a:off x="227013" y="701675"/>
            <a:ext cx="38496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Verdana" pitchFamily="34" charset="0"/>
              <a:buNone/>
            </a:pPr>
            <a:r>
              <a:rPr lang="en-GB" b="1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PROCESSOS ANAERÓBIOS</a:t>
            </a:r>
            <a:endParaRPr lang="en-GB" b="1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49" name="CaixaDeTexto 148"/>
          <p:cNvSpPr txBox="1"/>
          <p:nvPr/>
        </p:nvSpPr>
        <p:spPr>
          <a:xfrm>
            <a:off x="2639425" y="2181535"/>
            <a:ext cx="31010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NÃO CORRESPONDE AO BIOPAQ</a:t>
            </a:r>
            <a:r>
              <a:rPr lang="pt-BR" b="1" baseline="30000" dirty="0" smtClean="0"/>
              <a:t>®</a:t>
            </a:r>
            <a:r>
              <a:rPr lang="pt-BR" b="1" dirty="0" smtClean="0"/>
              <a:t> UBOX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6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58 0.22582 L 0.10608 0.22582 L 0.10608 -0.11477 L 0.21494 -0.11477 " pathEditMode="relative" ptsTypes="AAAA">
                                      <p:cBhvr>
                                        <p:cTn id="6" dur="3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858 0.20361 L 0.10608 0.20361 L 0.10608 -0.13698 L 0.21494 -0.13698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-170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6858 0.1807 L 0.10608 0.1807 L 0.10608 -0.15988 L 0.21494 -0.15988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-1702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656 -0.20246 L 0.39583 -0.20222 " pathEditMode="relative" ptsTypes="AA">
                                      <p:cBhvr>
                                        <p:cTn id="12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7709 -0.22467 L 0.39636 -0.2244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19000" decel="18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3351 -0.03541 L 0.33351 -0.02222 L 0.61736 -0.02222 L 0.61736 0.03774 " pathEditMode="relative" ptsTypes="AAAA">
                                      <p:cBhvr>
                                        <p:cTn id="16" dur="3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19000" decel="18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342 -0.05486 L 0.3342 -0.04167 L 0.61806 -0.04167 L 0.61806 0.01829 " pathEditMode="relative" rAng="0" ptsTypes="AAAA">
                                      <p:cBhvr>
                                        <p:cTn id="18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36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19000" decel="18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3281 -0.07708 L 0.33281 -0.06389 L 0.61667 -0.06389 L 0.61667 -0.00393 " pathEditMode="relative" rAng="0" ptsTypes="AAAA">
                                      <p:cBhvr>
                                        <p:cTn id="20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3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7569 -0.19597 L 0.27569 0.02684 L 0.25347 0.14692 L 0.25226 0.20222 " pathEditMode="relative" ptsTypes="AAAA">
                                      <p:cBhvr>
                                        <p:cTn id="22" dur="3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26632 -0.17469 L 0.26632 0.05136 L 0.20903 0.16913 L 0.20903 0.22212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8385 -0.21818 L 0.28385 0.00694 L 0.30017 0.12541 L 0.30017 0.18071 " pathEditMode="relative" ptsTypes="AAAA">
                                      <p:cBhvr>
                                        <p:cTn id="26" dur="3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29358 -0.24039 L 0.29358 -0.01596 L 0.35209 0.10412 L 0.35209 0.15942 " pathEditMode="relative" ptsTypes="AAAA">
                                      <p:cBhvr>
                                        <p:cTn id="28" dur="3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2778 -0.17469 L 0.42778 0.05137 L 0.37048 0.16914 L 0.37048 0.22212 " pathEditMode="relative" rAng="0" ptsTypes="AAAA">
                                      <p:cBhvr>
                                        <p:cTn id="30" dur="3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19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43819 -0.19597 L 0.43819 0.02684 L 0.41597 0.14693 L 0.41475 0.20222 " pathEditMode="relative" rAng="0" ptsTypes="AAAA">
                                      <p:cBhvr>
                                        <p:cTn id="32" dur="3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989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5504 -0.2404 L 0.45504 -0.01597 L 0.51355 0.10412 L 0.51355 0.15941 " pathEditMode="relative" rAng="0" ptsTypes="AAAA">
                                      <p:cBhvr>
                                        <p:cTn id="34" dur="3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999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44583 -0.21819 L 0.44583 0.00694 L 0.46215 0.1254 L 0.46215 0.1807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1994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82 0.21726 L 0.17899 0.06733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9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2101 0.16729 L 0.42101 0.04697 L 0.42674 0.01528 " pathEditMode="relative" rAng="0" ptsTypes="AAA">
                                      <p:cBhvr>
                                        <p:cTn id="40" dur="2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76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5399 0.16288 L 0.35399 0.08838 L 0.34444 0.06455 L 0.3434 0.03517 L 0.32517 0.00092 " pathEditMode="relative" rAng="0" ptsTypes="AAAAA">
                                      <p:cBhvr>
                                        <p:cTn id="42" dur="2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80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9306 0.15178 L 0.19323 -0.02684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6111 0.21796 L 0.46163 0.15086 L 0.45139 0.13258 L 0.45312 0.1062 L 0.43055 0.05993 " pathEditMode="relative" rAng="0" ptsTypes="AAAAA">
                                      <p:cBhvr>
                                        <p:cTn id="46" dur="3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791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26215 0.17491 L 0.26215 0.08005 L 0.27569 0.04303 " pathEditMode="relative" rAng="0" ptsTypes="AAA">
                                      <p:cBhvr>
                                        <p:cTn id="48" dur="3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65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1151 0.1851 L 0.11458 0.10921 L 0.12448 0.09093 L 0.12396 0.06802 L 0.14687 0.0192 " pathEditMode="relative" rAng="0" ptsTypes="AAAAA">
                                      <p:cBhvr>
                                        <p:cTn id="50" dur="3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830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3836 0.17098 L 0.13767 0.02568 L 0.15121 -0.00579 " pathEditMode="relative" rAng="0" ptsTypes="AAA">
                                      <p:cBhvr>
                                        <p:cTn id="52" dur="3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88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316 0.12934 L 0.23264 0.07589 L 0.24496 0.05761 L 0.24791 0.0199 L 0.26319 -0.01365 " pathEditMode="relative" rAng="0" ptsTypes="AAAAA">
                                      <p:cBhvr>
                                        <p:cTn id="54" dur="3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714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0746 0.08052 L 0.30746 -0.031 L 0.29896 -0.05206 " pathEditMode="relative" rAng="0" ptsTypes="AAA">
                                      <p:cBhvr>
                                        <p:cTn id="56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95 0.19945 L 0.40313 0.06317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35521 0.21032 L 0.35417 0.13674 L 0.36476 0.11753 L 0.36407 0.08075 L 0.38282 0.04373 " pathEditMode="relative" rAng="0" ptsTypes="AAAAA">
                                      <p:cBhvr>
                                        <p:cTn id="60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832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1823 0.16636 L 0.41823 0.03679 L 0.41337 0.01735 " pathEditMode="relative" rAng="0" ptsTypes="AAA">
                                      <p:cBhvr>
                                        <p:cTn id="62" dur="3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5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26632 0.13744 L 0.26632 0.00255 L 0.27101 -0.03424 " pathEditMode="relative" rAng="0" ptsTypes="AAA">
                                      <p:cBhvr>
                                        <p:cTn id="64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858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36823 0.09117 L 0.36823 -0.01272 L 0.38004 -0.04581 " pathEditMode="relative" rAng="0" ptsTypes="AAA">
                                      <p:cBhvr>
                                        <p:cTn id="66" dur="3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-684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1915 0.07797 L 0.1915 0.01018 L 0.1875 -0.00555 L 0.1882 -0.02753 L 0.16615 -0.07103 " pathEditMode="relative" rAng="0" ptsTypes="AAAAA">
                                      <p:cBhvr>
                                        <p:cTn id="68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745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6355 0.16481 L 0.26355 0.10648 L 0.66146 0.10648 L 0.66146 0.1662 L 0.71667 0.1662 L 0.71667 0.10648 L 0.75313 0.10648 " pathEditMode="relative" ptsTypes="AAAAAAA">
                                      <p:cBhvr>
                                        <p:cTn id="70" dur="4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8959 0.13565 L 0.38959 0.08426 L 0.66042 0.08426 L 0.66042 0.14398 L 0.71563 0.14398 L 0.71563 0.08426 L 0.75417 0.08426 " pathEditMode="relative" ptsTypes="AAAAAAA">
                                      <p:cBhvr>
                                        <p:cTn id="72" dur="3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51355 0.1162 L 0.51355 0.06204 L 0.66042 0.06204 L 0.66042 0.12176 L 0.71771 0.12176 L 0.71771 0.06204 L 0.75313 0.06204 " pathEditMode="relative" ptsTypes="AAAAAAA">
                                      <p:cBhvr>
                                        <p:cTn id="74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3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9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55451E5E-5F09-4840-AC57-B534A43F37EA}" type="slidenum">
              <a:rPr lang="pt-BR"/>
              <a:pPr/>
              <a:t>27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66688" y="0"/>
            <a:ext cx="6160341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COMBINED PROCESS</a:t>
            </a:r>
          </a:p>
          <a:p>
            <a:pPr eaLnBrk="1" hangingPunct="1">
              <a:defRPr/>
            </a:pPr>
            <a:r>
              <a:rPr lang="pt-B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UASB PROBLEMS (STILL WITHOUT SOLUTION): SCUM CLOGGING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81" name="Picture 3" descr="IMG_4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0752" y="1034210"/>
            <a:ext cx="2440843" cy="325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418" y="3758697"/>
            <a:ext cx="3811216" cy="284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580" y="3991555"/>
            <a:ext cx="2004423" cy="267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2794" y="1219439"/>
            <a:ext cx="2749425" cy="20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rco 6"/>
          <p:cNvSpPr/>
          <p:nvPr/>
        </p:nvSpPr>
        <p:spPr>
          <a:xfrm>
            <a:off x="5669280" y="4349363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o 7"/>
          <p:cNvSpPr/>
          <p:nvPr/>
        </p:nvSpPr>
        <p:spPr>
          <a:xfrm flipH="1">
            <a:off x="3021496" y="5088834"/>
            <a:ext cx="3395207" cy="1208599"/>
          </a:xfrm>
          <a:prstGeom prst="arc">
            <a:avLst>
              <a:gd name="adj1" fmla="val 13451794"/>
              <a:gd name="adj2" fmla="val 21541059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co 184"/>
          <p:cNvSpPr/>
          <p:nvPr/>
        </p:nvSpPr>
        <p:spPr>
          <a:xfrm flipH="1">
            <a:off x="3236181" y="1725432"/>
            <a:ext cx="3546281" cy="1208599"/>
          </a:xfrm>
          <a:prstGeom prst="arc">
            <a:avLst>
              <a:gd name="adj1" fmla="val 17945720"/>
              <a:gd name="adj2" fmla="val 21541059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9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55451E5E-5F09-4840-AC57-B534A43F37EA}" type="slidenum">
              <a:rPr lang="pt-BR"/>
              <a:pPr/>
              <a:t>28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50785" y="0"/>
            <a:ext cx="59136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COMBINED PROCESS</a:t>
            </a:r>
          </a:p>
          <a:p>
            <a:pPr eaLnBrk="1" hangingPunct="1">
              <a:defRPr/>
            </a:pPr>
            <a:r>
              <a:rPr lang="pt-B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UASB PROBLEMS (SITLL WITHOUT SOLUTION): CORROSION / </a:t>
            </a:r>
          </a:p>
          <a:p>
            <a:pPr eaLnBrk="1" hangingPunct="1">
              <a:defRPr/>
            </a:pPr>
            <a:r>
              <a:rPr lang="pt-BR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ODOUR CONTROL / SEWAGE DISTRIBUTION CLOGGING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Arco 6"/>
          <p:cNvSpPr/>
          <p:nvPr/>
        </p:nvSpPr>
        <p:spPr>
          <a:xfrm>
            <a:off x="5669280" y="4349363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" name="Imagem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555" y="1025717"/>
            <a:ext cx="3504550" cy="262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715" y="3888187"/>
            <a:ext cx="3535759" cy="265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322" y="970061"/>
            <a:ext cx="2006257" cy="267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" name="Arco 184"/>
          <p:cNvSpPr/>
          <p:nvPr/>
        </p:nvSpPr>
        <p:spPr>
          <a:xfrm flipH="1">
            <a:off x="3617844" y="1558455"/>
            <a:ext cx="3546281" cy="1208599"/>
          </a:xfrm>
          <a:prstGeom prst="arc">
            <a:avLst>
              <a:gd name="adj1" fmla="val 17945720"/>
              <a:gd name="adj2" fmla="val 21541059"/>
            </a:avLst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Picture 4" descr="Reator chap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8584" y="3864334"/>
            <a:ext cx="3575604" cy="268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0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75" y="4067174"/>
            <a:ext cx="3620319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29</a:t>
            </a:fld>
            <a:endParaRPr lang="pt-BR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575" y="130175"/>
            <a:ext cx="49904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DE TRATAMENTO DE ESGOTO</a:t>
            </a:r>
          </a:p>
        </p:txBody>
      </p:sp>
      <p:sp>
        <p:nvSpPr>
          <p:cNvPr id="16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ijdelijke aanduiding voor inhoud 1"/>
          <p:cNvSpPr txBox="1">
            <a:spLocks/>
          </p:cNvSpPr>
          <p:nvPr/>
        </p:nvSpPr>
        <p:spPr bwMode="auto">
          <a:xfrm>
            <a:off x="227013" y="701675"/>
            <a:ext cx="38496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Verdana" pitchFamily="34" charset="0"/>
              <a:buNone/>
            </a:pPr>
            <a:r>
              <a:rPr lang="en-GB" b="1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PROCESSOS ANAERÓBIOS</a:t>
            </a:r>
            <a:endParaRPr lang="en-GB" b="1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8" name="Tijdelijke aanduiding voor inhoud 29"/>
          <p:cNvSpPr txBox="1">
            <a:spLocks/>
          </p:cNvSpPr>
          <p:nvPr/>
        </p:nvSpPr>
        <p:spPr bwMode="auto">
          <a:xfrm>
            <a:off x="5267325" y="676162"/>
            <a:ext cx="3243648" cy="323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latin typeface="Trebuchet MS" pitchFamily="34" charset="0"/>
              </a:rPr>
              <a:t>VANTAGENS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Trebuchet MS" pitchFamily="34" charset="0"/>
              </a:rPr>
              <a:t>NÃO NECESSITA ENERGIA;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b="1" dirty="0" smtClean="0">
                <a:latin typeface="Trebuchet MS" pitchFamily="34" charset="0"/>
              </a:rPr>
              <a:t>BAIXA GERAÇÃO DE LODO;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b="1" dirty="0" smtClean="0">
              <a:latin typeface="Trebuchet MS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latin typeface="Trebuchet MS" pitchFamily="34" charset="0"/>
              </a:rPr>
              <a:t>DESVANTAGENS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EXALAÇÃO DE MAUS ODORES;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ENTUPIMENTO DOS REATORES;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CORROSÃO DOS EQUIPAMENTOS;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Trebuchet MS" pitchFamily="34" charset="0"/>
              </a:rPr>
              <a:t>EFICIÊNCIA LIMITADA A 65~75%.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>
              <a:latin typeface="Trebuchet MS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Trebuchet MS" pitchFamily="34" charset="0"/>
            </a:endParaRPr>
          </a:p>
        </p:txBody>
      </p:sp>
      <p:pic>
        <p:nvPicPr>
          <p:cNvPr id="19" name="Picture 3" descr="IMG_425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0" b="15703"/>
          <a:stretch/>
        </p:blipFill>
        <p:spPr bwMode="auto">
          <a:xfrm>
            <a:off x="280988" y="1090613"/>
            <a:ext cx="2881312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4276725"/>
            <a:ext cx="335064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85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76250"/>
            <a:ext cx="7786687" cy="7620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19113"/>
            <a:ext cx="772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3</a:t>
            </a:fld>
            <a:endParaRPr lang="pt-BR"/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742949" y="1393825"/>
            <a:ext cx="7705725" cy="154688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2400" b="1" dirty="0" smtClean="0">
                <a:solidFill>
                  <a:srgbClr val="FFFF00"/>
                </a:solidFill>
                <a:latin typeface="Calibri" pitchFamily="34" charset="0"/>
              </a:rPr>
              <a:t>PARTE 1: 	QUEM </a:t>
            </a:r>
            <a:r>
              <a:rPr lang="pt-BR" sz="2400" b="1" dirty="0">
                <a:solidFill>
                  <a:srgbClr val="FFFF00"/>
                </a:solidFill>
                <a:latin typeface="Calibri" pitchFamily="34" charset="0"/>
              </a:rPr>
              <a:t>É A PAQUES? </a:t>
            </a:r>
          </a:p>
          <a:p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2:	REATOR BIOPAQ UBOX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® </a:t>
            </a:r>
            <a:endParaRPr lang="pt-BR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3:	UNIDADES IMPLANTADAS</a:t>
            </a: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4: 	EXECUÇÃO DO PROJETO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790137" y="5318221"/>
            <a:ext cx="762395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PROCESSO ANAERÓBIO + AERÓBIO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PARA TRATAMENTO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DE ESGOTOS DOMÉSTICOS</a:t>
            </a:r>
            <a:endParaRPr lang="pt-BR" sz="1200" b="1" i="1" dirty="0" smtClean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21793" y="3896820"/>
            <a:ext cx="7778306" cy="1406663"/>
            <a:chOff x="621793" y="3896820"/>
            <a:chExt cx="7778306" cy="140666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621793" y="3896820"/>
              <a:ext cx="2084831" cy="13554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721263" y="3898963"/>
              <a:ext cx="2012584" cy="1345996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908" r="644" b="681"/>
            <a:stretch/>
          </p:blipFill>
          <p:spPr>
            <a:xfrm>
              <a:off x="4759759" y="3910316"/>
              <a:ext cx="1984855" cy="1334643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81192" y="4059897"/>
              <a:ext cx="1618907" cy="124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723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76" y="883579"/>
            <a:ext cx="6971477" cy="232797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09" y="4009612"/>
            <a:ext cx="4828981" cy="22423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544" y="3288177"/>
            <a:ext cx="3955536" cy="2123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1517457" y="3302387"/>
            <a:ext cx="256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40000"/>
            </a:pPr>
            <a:r>
              <a:rPr lang="pt-BR" sz="1400" b="1" dirty="0">
                <a:solidFill>
                  <a:srgbClr val="0066CC"/>
                </a:solidFill>
              </a:rPr>
              <a:t>UASB + LODOS ATIVADOS</a:t>
            </a:r>
            <a:endParaRPr lang="pt-BR" b="1" dirty="0">
              <a:solidFill>
                <a:srgbClr val="0066CC"/>
              </a:solidFill>
            </a:endParaRPr>
          </a:p>
        </p:txBody>
      </p:sp>
      <p:sp>
        <p:nvSpPr>
          <p:cNvPr id="81927" name="Text Box 4"/>
          <p:cNvSpPr txBox="1">
            <a:spLocks noChangeArrowheads="1"/>
          </p:cNvSpPr>
          <p:nvPr/>
        </p:nvSpPr>
        <p:spPr bwMode="auto">
          <a:xfrm>
            <a:off x="5058085" y="5502894"/>
            <a:ext cx="354488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40000"/>
            </a:pPr>
            <a:r>
              <a:rPr lang="pt-BR" sz="1400" b="1" dirty="0">
                <a:solidFill>
                  <a:srgbClr val="0066CC"/>
                </a:solidFill>
              </a:rPr>
              <a:t>UASB + FILTRO AERADO SUBMERSO</a:t>
            </a:r>
          </a:p>
          <a:p>
            <a:pPr>
              <a:spcBef>
                <a:spcPct val="50000"/>
              </a:spcBef>
              <a:buSzPct val="140000"/>
            </a:pPr>
            <a:r>
              <a:rPr lang="pt-BR" sz="1400" b="1" dirty="0">
                <a:solidFill>
                  <a:srgbClr val="0066CC"/>
                </a:solidFill>
              </a:rPr>
              <a:t>UASB + FILTRO BIOLÓGICO</a:t>
            </a:r>
            <a:endParaRPr lang="pt-BR" b="1" dirty="0">
              <a:solidFill>
                <a:srgbClr val="0066CC"/>
              </a:solidFill>
            </a:endParaRPr>
          </a:p>
        </p:txBody>
      </p:sp>
      <p:sp>
        <p:nvSpPr>
          <p:cNvPr id="81928" name="Text Box 4"/>
          <p:cNvSpPr txBox="1">
            <a:spLocks noChangeArrowheads="1"/>
          </p:cNvSpPr>
          <p:nvPr/>
        </p:nvSpPr>
        <p:spPr bwMode="auto">
          <a:xfrm>
            <a:off x="1054178" y="6288475"/>
            <a:ext cx="256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140000"/>
            </a:pPr>
            <a:r>
              <a:rPr lang="pt-BR" sz="1400" b="1" dirty="0">
                <a:solidFill>
                  <a:srgbClr val="0066CC"/>
                </a:solidFill>
              </a:rPr>
              <a:t>UASB + FLOTAÇÃO</a:t>
            </a:r>
            <a:endParaRPr lang="pt-BR" b="1" dirty="0">
              <a:solidFill>
                <a:srgbClr val="0066CC"/>
              </a:solidFill>
            </a:endParaRPr>
          </a:p>
        </p:txBody>
      </p:sp>
      <p:sp>
        <p:nvSpPr>
          <p:cNvPr id="81929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55451E5E-5F09-4840-AC57-B534A43F37EA}" type="slidenum">
              <a:rPr lang="pt-BR"/>
              <a:pPr/>
              <a:t>30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66688" y="77788"/>
            <a:ext cx="688022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PROCESSOS MISTOS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UASB SEGUIDO POR TRATAMENTO COMPLEMENTAR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66688" y="34925"/>
            <a:ext cx="538480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</a:t>
            </a: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 LODOS ATIVADOS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CONFIGURAÇÕES</a:t>
            </a:r>
          </a:p>
        </p:txBody>
      </p:sp>
      <p:sp>
        <p:nvSpPr>
          <p:cNvPr id="78851" name="Rectangle 14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78856" name="Tijdelijke aanduiding voor inhoud 1"/>
          <p:cNvSpPr txBox="1">
            <a:spLocks/>
          </p:cNvSpPr>
          <p:nvPr/>
        </p:nvSpPr>
        <p:spPr bwMode="auto">
          <a:xfrm>
            <a:off x="931862" y="6053138"/>
            <a:ext cx="581183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Verdana" pitchFamily="34" charset="0"/>
              <a:buNone/>
            </a:pPr>
            <a:r>
              <a:rPr lang="en-GB" sz="1400" dirty="0" smtClean="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</a:rPr>
              <a:t>PROCESSO MISTO ANAERÓBIO + AERÓBIO CONVENCIONAL</a:t>
            </a:r>
            <a:endParaRPr lang="en-GB" sz="1400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31</a:t>
            </a:fld>
            <a:endParaRPr lang="pt-BR"/>
          </a:p>
        </p:txBody>
      </p:sp>
      <p:pic>
        <p:nvPicPr>
          <p:cNvPr id="14" name="Picture 3" descr="E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" y="1327149"/>
            <a:ext cx="909647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05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531"/>
          <p:cNvSpPr txBox="1">
            <a:spLocks noChangeArrowheads="1"/>
          </p:cNvSpPr>
          <p:nvPr/>
        </p:nvSpPr>
        <p:spPr bwMode="auto">
          <a:xfrm>
            <a:off x="3009900" y="8172450"/>
            <a:ext cx="1219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000">
                <a:latin typeface="Times New Roman" pitchFamily="18" charset="0"/>
                <a:cs typeface="Times New Roman" pitchFamily="18" charset="0"/>
              </a:rPr>
              <a:t>Lodo excedente</a:t>
            </a:r>
          </a:p>
        </p:txBody>
      </p:sp>
      <p:sp>
        <p:nvSpPr>
          <p:cNvPr id="84995" name="Text Box 5561"/>
          <p:cNvSpPr txBox="1">
            <a:spLocks noChangeArrowheads="1"/>
          </p:cNvSpPr>
          <p:nvPr/>
        </p:nvSpPr>
        <p:spPr bwMode="auto">
          <a:xfrm>
            <a:off x="1247775" y="7715250"/>
            <a:ext cx="609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000">
                <a:latin typeface="Times New Roman" pitchFamily="18" charset="0"/>
                <a:cs typeface="Times New Roman" pitchFamily="18" charset="0"/>
              </a:rPr>
              <a:t>Esgoto bruto</a:t>
            </a:r>
          </a:p>
        </p:txBody>
      </p:sp>
      <p:grpSp>
        <p:nvGrpSpPr>
          <p:cNvPr id="84996" name="Grupo 4"/>
          <p:cNvGrpSpPr>
            <a:grpSpLocks/>
          </p:cNvGrpSpPr>
          <p:nvPr/>
        </p:nvGrpSpPr>
        <p:grpSpPr bwMode="auto">
          <a:xfrm>
            <a:off x="515938" y="4473575"/>
            <a:ext cx="2322512" cy="2068513"/>
            <a:chOff x="1304925" y="6309775"/>
            <a:chExt cx="2676525" cy="2432707"/>
          </a:xfrm>
        </p:grpSpPr>
        <p:grpSp>
          <p:nvGrpSpPr>
            <p:cNvPr id="85136" name="Group 5532"/>
            <p:cNvGrpSpPr>
              <a:grpSpLocks/>
            </p:cNvGrpSpPr>
            <p:nvPr/>
          </p:nvGrpSpPr>
          <p:grpSpPr bwMode="auto">
            <a:xfrm>
              <a:off x="1304925" y="6483569"/>
              <a:ext cx="2676525" cy="1940560"/>
              <a:chOff x="2055" y="10846"/>
              <a:chExt cx="4215" cy="3056"/>
            </a:xfrm>
          </p:grpSpPr>
          <p:sp>
            <p:nvSpPr>
              <p:cNvPr id="85139" name="Freeform 5533"/>
              <p:cNvSpPr>
                <a:spLocks/>
              </p:cNvSpPr>
              <p:nvPr/>
            </p:nvSpPr>
            <p:spPr bwMode="auto">
              <a:xfrm flipV="1">
                <a:off x="3840" y="13662"/>
                <a:ext cx="1905" cy="240"/>
              </a:xfrm>
              <a:custGeom>
                <a:avLst/>
                <a:gdLst>
                  <a:gd name="T0" fmla="*/ 0 w 1875"/>
                  <a:gd name="T1" fmla="*/ 240 h 345"/>
                  <a:gd name="T2" fmla="*/ 0 w 1875"/>
                  <a:gd name="T3" fmla="*/ 0 h 345"/>
                  <a:gd name="T4" fmla="*/ 1905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19050">
                <a:solidFill>
                  <a:srgbClr val="80808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140" name="Text Box 5534"/>
              <p:cNvSpPr txBox="1">
                <a:spLocks noChangeArrowheads="1"/>
              </p:cNvSpPr>
              <p:nvPr/>
            </p:nvSpPr>
            <p:spPr bwMode="auto">
              <a:xfrm>
                <a:off x="4785" y="11901"/>
                <a:ext cx="1485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r>
                  <a:rPr lang="pt-BR" sz="1000">
                    <a:latin typeface="Times New Roman" pitchFamily="18" charset="0"/>
                    <a:cs typeface="Times New Roman" pitchFamily="18" charset="0"/>
                  </a:rPr>
                  <a:t>vai para o tanque de aeração </a:t>
                </a:r>
              </a:p>
            </p:txBody>
          </p:sp>
          <p:grpSp>
            <p:nvGrpSpPr>
              <p:cNvPr id="85141" name="Group 5535"/>
              <p:cNvGrpSpPr>
                <a:grpSpLocks/>
              </p:cNvGrpSpPr>
              <p:nvPr/>
            </p:nvGrpSpPr>
            <p:grpSpPr bwMode="auto">
              <a:xfrm>
                <a:off x="2055" y="10846"/>
                <a:ext cx="2580" cy="2818"/>
                <a:chOff x="1770" y="8525"/>
                <a:chExt cx="2580" cy="2818"/>
              </a:xfrm>
            </p:grpSpPr>
            <p:sp>
              <p:nvSpPr>
                <p:cNvPr id="85143" name="Rectangle 5536"/>
                <p:cNvSpPr>
                  <a:spLocks noChangeArrowheads="1"/>
                </p:cNvSpPr>
                <p:nvPr/>
              </p:nvSpPr>
              <p:spPr bwMode="auto">
                <a:xfrm>
                  <a:off x="2835" y="8860"/>
                  <a:ext cx="1515" cy="246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C0C0C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4" name="Rectangle 5537"/>
                <p:cNvSpPr>
                  <a:spLocks noChangeArrowheads="1"/>
                </p:cNvSpPr>
                <p:nvPr/>
              </p:nvSpPr>
              <p:spPr bwMode="auto">
                <a:xfrm>
                  <a:off x="2835" y="8670"/>
                  <a:ext cx="1515" cy="2670"/>
                </a:xfrm>
                <a:prstGeom prst="rect">
                  <a:avLst/>
                </a:prstGeom>
                <a:noFill/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5" name="AutoShape 5538"/>
                <p:cNvSpPr>
                  <a:spLocks noChangeArrowheads="1"/>
                </p:cNvSpPr>
                <p:nvPr/>
              </p:nvSpPr>
              <p:spPr bwMode="auto">
                <a:xfrm rot="5400000">
                  <a:off x="2747" y="9842"/>
                  <a:ext cx="345" cy="16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6" name="Rectangle 5539" descr="Confetes grandes"/>
                <p:cNvSpPr>
                  <a:spLocks noChangeArrowheads="1"/>
                </p:cNvSpPr>
                <p:nvPr/>
              </p:nvSpPr>
              <p:spPr bwMode="auto">
                <a:xfrm>
                  <a:off x="2880" y="10235"/>
                  <a:ext cx="1425" cy="1095"/>
                </a:xfrm>
                <a:prstGeom prst="rect">
                  <a:avLst/>
                </a:prstGeom>
                <a:pattFill prst="lgConfetti">
                  <a:fgClr>
                    <a:srgbClr val="969696"/>
                  </a:fgClr>
                  <a:bgClr>
                    <a:srgbClr val="FFFFFF"/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7" name="AutoShape 5540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4095" y="9857"/>
                  <a:ext cx="345" cy="16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8" name="Freeform 5541"/>
                <p:cNvSpPr>
                  <a:spLocks/>
                </p:cNvSpPr>
                <p:nvPr/>
              </p:nvSpPr>
              <p:spPr bwMode="auto">
                <a:xfrm>
                  <a:off x="2835" y="8935"/>
                  <a:ext cx="210" cy="240"/>
                </a:xfrm>
                <a:custGeom>
                  <a:avLst/>
                  <a:gdLst>
                    <a:gd name="T0" fmla="*/ 0 w 150"/>
                    <a:gd name="T1" fmla="*/ 240 h 210"/>
                    <a:gd name="T2" fmla="*/ 210 w 150"/>
                    <a:gd name="T3" fmla="*/ 240 h 210"/>
                    <a:gd name="T4" fmla="*/ 210 w 150"/>
                    <a:gd name="T5" fmla="*/ 0 h 210"/>
                    <a:gd name="T6" fmla="*/ 0 60000 65536"/>
                    <a:gd name="T7" fmla="*/ 0 60000 65536"/>
                    <a:gd name="T8" fmla="*/ 0 60000 65536"/>
                    <a:gd name="T9" fmla="*/ 0 w 150"/>
                    <a:gd name="T10" fmla="*/ 0 h 210"/>
                    <a:gd name="T11" fmla="*/ 150 w 150"/>
                    <a:gd name="T12" fmla="*/ 210 h 2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0" h="210">
                      <a:moveTo>
                        <a:pt x="0" y="210"/>
                      </a:moveTo>
                      <a:lnTo>
                        <a:pt x="150" y="210"/>
                      </a:lnTo>
                      <a:lnTo>
                        <a:pt x="150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49" name="Freeform 5542"/>
                <p:cNvSpPr>
                  <a:spLocks/>
                </p:cNvSpPr>
                <p:nvPr/>
              </p:nvSpPr>
              <p:spPr bwMode="auto">
                <a:xfrm flipH="1">
                  <a:off x="4140" y="8940"/>
                  <a:ext cx="210" cy="240"/>
                </a:xfrm>
                <a:custGeom>
                  <a:avLst/>
                  <a:gdLst>
                    <a:gd name="T0" fmla="*/ 0 w 150"/>
                    <a:gd name="T1" fmla="*/ 240 h 210"/>
                    <a:gd name="T2" fmla="*/ 210 w 150"/>
                    <a:gd name="T3" fmla="*/ 240 h 210"/>
                    <a:gd name="T4" fmla="*/ 210 w 150"/>
                    <a:gd name="T5" fmla="*/ 0 h 210"/>
                    <a:gd name="T6" fmla="*/ 0 60000 65536"/>
                    <a:gd name="T7" fmla="*/ 0 60000 65536"/>
                    <a:gd name="T8" fmla="*/ 0 60000 65536"/>
                    <a:gd name="T9" fmla="*/ 0 w 150"/>
                    <a:gd name="T10" fmla="*/ 0 h 210"/>
                    <a:gd name="T11" fmla="*/ 150 w 150"/>
                    <a:gd name="T12" fmla="*/ 210 h 2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0" h="210">
                      <a:moveTo>
                        <a:pt x="0" y="210"/>
                      </a:moveTo>
                      <a:lnTo>
                        <a:pt x="150" y="210"/>
                      </a:lnTo>
                      <a:lnTo>
                        <a:pt x="150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cxnSp>
              <p:nvCxnSpPr>
                <p:cNvPr id="85150" name="Line 5543"/>
                <p:cNvCxnSpPr>
                  <a:cxnSpLocks noChangeShapeType="1"/>
                </p:cNvCxnSpPr>
                <p:nvPr/>
              </p:nvCxnSpPr>
              <p:spPr bwMode="auto">
                <a:xfrm>
                  <a:off x="3040" y="8935"/>
                  <a:ext cx="110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151" name="Line 5544"/>
                <p:cNvCxnSpPr>
                  <a:cxnSpLocks noChangeShapeType="1"/>
                </p:cNvCxnSpPr>
                <p:nvPr/>
              </p:nvCxnSpPr>
              <p:spPr bwMode="auto">
                <a:xfrm>
                  <a:off x="2830" y="9045"/>
                  <a:ext cx="2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5152" name="Line 5545"/>
                <p:cNvCxnSpPr>
                  <a:cxnSpLocks noChangeShapeType="1"/>
                </p:cNvCxnSpPr>
                <p:nvPr/>
              </p:nvCxnSpPr>
              <p:spPr bwMode="auto">
                <a:xfrm>
                  <a:off x="4140" y="9055"/>
                  <a:ext cx="2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85153" name="Freeform 5546"/>
                <p:cNvSpPr>
                  <a:spLocks/>
                </p:cNvSpPr>
                <p:nvPr/>
              </p:nvSpPr>
              <p:spPr bwMode="auto">
                <a:xfrm>
                  <a:off x="3330" y="8528"/>
                  <a:ext cx="535" cy="742"/>
                </a:xfrm>
                <a:custGeom>
                  <a:avLst/>
                  <a:gdLst>
                    <a:gd name="T0" fmla="*/ 0 w 525"/>
                    <a:gd name="T1" fmla="*/ 742 h 742"/>
                    <a:gd name="T2" fmla="*/ 176 w 525"/>
                    <a:gd name="T3" fmla="*/ 487 h 742"/>
                    <a:gd name="T4" fmla="*/ 183 w 525"/>
                    <a:gd name="T5" fmla="*/ 0 h 742"/>
                    <a:gd name="T6" fmla="*/ 352 w 525"/>
                    <a:gd name="T7" fmla="*/ 0 h 742"/>
                    <a:gd name="T8" fmla="*/ 352 w 525"/>
                    <a:gd name="T9" fmla="*/ 487 h 742"/>
                    <a:gd name="T10" fmla="*/ 535 w 525"/>
                    <a:gd name="T11" fmla="*/ 727 h 7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5"/>
                    <a:gd name="T19" fmla="*/ 0 h 742"/>
                    <a:gd name="T20" fmla="*/ 525 w 525"/>
                    <a:gd name="T21" fmla="*/ 742 h 7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5" h="742">
                      <a:moveTo>
                        <a:pt x="0" y="742"/>
                      </a:moveTo>
                      <a:lnTo>
                        <a:pt x="173" y="487"/>
                      </a:lnTo>
                      <a:lnTo>
                        <a:pt x="180" y="0"/>
                      </a:lnTo>
                      <a:lnTo>
                        <a:pt x="345" y="0"/>
                      </a:lnTo>
                      <a:lnTo>
                        <a:pt x="345" y="487"/>
                      </a:lnTo>
                      <a:lnTo>
                        <a:pt x="525" y="727"/>
                      </a:lnTo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54" name="Freeform 5547"/>
                <p:cNvSpPr>
                  <a:spLocks/>
                </p:cNvSpPr>
                <p:nvPr/>
              </p:nvSpPr>
              <p:spPr bwMode="auto">
                <a:xfrm>
                  <a:off x="3007" y="8525"/>
                  <a:ext cx="1170" cy="1200"/>
                </a:xfrm>
                <a:custGeom>
                  <a:avLst/>
                  <a:gdLst>
                    <a:gd name="T0" fmla="*/ 0 w 1170"/>
                    <a:gd name="T1" fmla="*/ 1200 h 1200"/>
                    <a:gd name="T2" fmla="*/ 495 w 1170"/>
                    <a:gd name="T3" fmla="*/ 480 h 1200"/>
                    <a:gd name="T4" fmla="*/ 503 w 1170"/>
                    <a:gd name="T5" fmla="*/ 0 h 1200"/>
                    <a:gd name="T6" fmla="*/ 683 w 1170"/>
                    <a:gd name="T7" fmla="*/ 0 h 1200"/>
                    <a:gd name="T8" fmla="*/ 675 w 1170"/>
                    <a:gd name="T9" fmla="*/ 480 h 1200"/>
                    <a:gd name="T10" fmla="*/ 1170 w 1170"/>
                    <a:gd name="T11" fmla="*/ 1185 h 12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0"/>
                    <a:gd name="T19" fmla="*/ 0 h 1200"/>
                    <a:gd name="T20" fmla="*/ 1170 w 1170"/>
                    <a:gd name="T21" fmla="*/ 1200 h 12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0" h="1200">
                      <a:moveTo>
                        <a:pt x="0" y="1200"/>
                      </a:moveTo>
                      <a:lnTo>
                        <a:pt x="495" y="480"/>
                      </a:lnTo>
                      <a:lnTo>
                        <a:pt x="503" y="0"/>
                      </a:lnTo>
                      <a:lnTo>
                        <a:pt x="683" y="0"/>
                      </a:lnTo>
                      <a:lnTo>
                        <a:pt x="675" y="480"/>
                      </a:lnTo>
                      <a:lnTo>
                        <a:pt x="1170" y="1185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55" name="AutoShape 5548"/>
                <p:cNvSpPr>
                  <a:spLocks noChangeArrowheads="1"/>
                </p:cNvSpPr>
                <p:nvPr/>
              </p:nvSpPr>
              <p:spPr bwMode="auto">
                <a:xfrm>
                  <a:off x="2835" y="11163"/>
                  <a:ext cx="720" cy="180"/>
                </a:xfrm>
                <a:prstGeom prst="rtTriangl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56" name="AutoShape 5549"/>
                <p:cNvSpPr>
                  <a:spLocks noChangeArrowheads="1"/>
                </p:cNvSpPr>
                <p:nvPr/>
              </p:nvSpPr>
              <p:spPr bwMode="auto">
                <a:xfrm flipH="1">
                  <a:off x="3630" y="11163"/>
                  <a:ext cx="720" cy="180"/>
                </a:xfrm>
                <a:prstGeom prst="rtTriangl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85157" name="Group 5550"/>
                <p:cNvGrpSpPr>
                  <a:grpSpLocks/>
                </p:cNvGrpSpPr>
                <p:nvPr/>
              </p:nvGrpSpPr>
              <p:grpSpPr bwMode="auto">
                <a:xfrm>
                  <a:off x="3123" y="10623"/>
                  <a:ext cx="987" cy="270"/>
                  <a:chOff x="2463" y="7770"/>
                  <a:chExt cx="987" cy="270"/>
                </a:xfrm>
              </p:grpSpPr>
              <p:cxnSp>
                <p:nvCxnSpPr>
                  <p:cNvPr id="85162" name="Line 555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463" y="7770"/>
                    <a:ext cx="1" cy="2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85163" name="Line 555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791" y="7770"/>
                    <a:ext cx="1" cy="2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85164" name="Line 555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120" y="7770"/>
                    <a:ext cx="1" cy="2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85165" name="Line 555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49" y="7770"/>
                    <a:ext cx="1" cy="270"/>
                  </a:xfrm>
                  <a:prstGeom prst="line">
                    <a:avLst/>
                  </a:prstGeom>
                  <a:noFill/>
                  <a:ln w="9525">
                    <a:solidFill>
                      <a:srgbClr val="333333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  <p:grpSp>
              <p:nvGrpSpPr>
                <p:cNvPr id="85158" name="Group 5555"/>
                <p:cNvGrpSpPr>
                  <a:grpSpLocks/>
                </p:cNvGrpSpPr>
                <p:nvPr/>
              </p:nvGrpSpPr>
              <p:grpSpPr bwMode="auto">
                <a:xfrm>
                  <a:off x="1770" y="10968"/>
                  <a:ext cx="2142" cy="226"/>
                  <a:chOff x="1740" y="8250"/>
                  <a:chExt cx="2142" cy="226"/>
                </a:xfrm>
              </p:grpSpPr>
              <p:cxnSp>
                <p:nvCxnSpPr>
                  <p:cNvPr id="85159" name="Line 55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342" y="8475"/>
                    <a:ext cx="540" cy="1"/>
                  </a:xfrm>
                  <a:prstGeom prst="line">
                    <a:avLst/>
                  </a:prstGeom>
                  <a:noFill/>
                  <a:ln w="3175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</p:cxnSp>
              <p:sp>
                <p:nvSpPr>
                  <p:cNvPr id="85160" name="Freeform 5557"/>
                  <p:cNvSpPr>
                    <a:spLocks/>
                  </p:cNvSpPr>
                  <p:nvPr/>
                </p:nvSpPr>
                <p:spPr bwMode="auto">
                  <a:xfrm>
                    <a:off x="1740" y="8355"/>
                    <a:ext cx="1590" cy="120"/>
                  </a:xfrm>
                  <a:custGeom>
                    <a:avLst/>
                    <a:gdLst>
                      <a:gd name="T0" fmla="*/ 0 w 1590"/>
                      <a:gd name="T1" fmla="*/ 0 h 195"/>
                      <a:gd name="T2" fmla="*/ 1020 w 1590"/>
                      <a:gd name="T3" fmla="*/ 0 h 195"/>
                      <a:gd name="T4" fmla="*/ 1440 w 1590"/>
                      <a:gd name="T5" fmla="*/ 120 h 195"/>
                      <a:gd name="T6" fmla="*/ 1590 w 1590"/>
                      <a:gd name="T7" fmla="*/ 120 h 19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590"/>
                      <a:gd name="T13" fmla="*/ 0 h 195"/>
                      <a:gd name="T14" fmla="*/ 1590 w 1590"/>
                      <a:gd name="T15" fmla="*/ 195 h 19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590" h="195">
                        <a:moveTo>
                          <a:pt x="0" y="0"/>
                        </a:moveTo>
                        <a:lnTo>
                          <a:pt x="1020" y="0"/>
                        </a:lnTo>
                        <a:lnTo>
                          <a:pt x="1440" y="195"/>
                        </a:lnTo>
                        <a:lnTo>
                          <a:pt x="1590" y="195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61" name="AutoShape 5558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190" y="8250"/>
                    <a:ext cx="195" cy="195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85142" name="Freeform 5559"/>
              <p:cNvSpPr>
                <a:spLocks/>
              </p:cNvSpPr>
              <p:nvPr/>
            </p:nvSpPr>
            <p:spPr bwMode="auto">
              <a:xfrm flipV="1">
                <a:off x="4530" y="11500"/>
                <a:ext cx="750" cy="345"/>
              </a:xfrm>
              <a:custGeom>
                <a:avLst/>
                <a:gdLst>
                  <a:gd name="T0" fmla="*/ 0 w 1875"/>
                  <a:gd name="T1" fmla="*/ 345 h 345"/>
                  <a:gd name="T2" fmla="*/ 0 w 1875"/>
                  <a:gd name="T3" fmla="*/ 0 h 345"/>
                  <a:gd name="T4" fmla="*/ 750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19050">
                <a:solidFill>
                  <a:srgbClr val="808080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5137" name="Freeform 5560"/>
            <p:cNvSpPr>
              <a:spLocks/>
            </p:cNvSpPr>
            <p:nvPr/>
          </p:nvSpPr>
          <p:spPr bwMode="auto">
            <a:xfrm>
              <a:off x="2481301" y="6309775"/>
              <a:ext cx="866775" cy="219075"/>
            </a:xfrm>
            <a:custGeom>
              <a:avLst/>
              <a:gdLst>
                <a:gd name="T0" fmla="*/ 0 w 1875"/>
                <a:gd name="T1" fmla="*/ 219075 h 345"/>
                <a:gd name="T2" fmla="*/ 0 w 1875"/>
                <a:gd name="T3" fmla="*/ 0 h 345"/>
                <a:gd name="T4" fmla="*/ 866775 w 1875"/>
                <a:gd name="T5" fmla="*/ 0 h 345"/>
                <a:gd name="T6" fmla="*/ 0 60000 65536"/>
                <a:gd name="T7" fmla="*/ 0 60000 65536"/>
                <a:gd name="T8" fmla="*/ 0 60000 65536"/>
                <a:gd name="T9" fmla="*/ 0 w 1875"/>
                <a:gd name="T10" fmla="*/ 0 h 345"/>
                <a:gd name="T11" fmla="*/ 1875 w 1875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5" h="345">
                  <a:moveTo>
                    <a:pt x="0" y="345"/>
                  </a:moveTo>
                  <a:lnTo>
                    <a:pt x="0" y="0"/>
                  </a:lnTo>
                  <a:lnTo>
                    <a:pt x="1875" y="0"/>
                  </a:lnTo>
                </a:path>
              </a:pathLst>
            </a:custGeom>
            <a:noFill/>
            <a:ln w="25400">
              <a:solidFill>
                <a:srgbClr val="99CC00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5138" name="Text Box 5583"/>
            <p:cNvSpPr txBox="1">
              <a:spLocks noChangeArrowheads="1"/>
            </p:cNvSpPr>
            <p:nvPr/>
          </p:nvSpPr>
          <p:spPr bwMode="auto">
            <a:xfrm>
              <a:off x="1847701" y="8485307"/>
              <a:ext cx="1143001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400" b="1">
                  <a:latin typeface="Times New Roman" pitchFamily="18" charset="0"/>
                  <a:cs typeface="Times New Roman" pitchFamily="18" charset="0"/>
                </a:rPr>
                <a:t>UASB</a:t>
              </a:r>
              <a:endParaRPr lang="pt-BR" sz="1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4997" name="Text Box 5584"/>
          <p:cNvSpPr txBox="1">
            <a:spLocks noChangeArrowheads="1"/>
          </p:cNvSpPr>
          <p:nvPr/>
        </p:nvSpPr>
        <p:spPr bwMode="auto">
          <a:xfrm>
            <a:off x="1104900" y="3027363"/>
            <a:ext cx="1143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200" b="1">
                <a:latin typeface="Times New Roman" pitchFamily="18" charset="0"/>
                <a:cs typeface="Times New Roman" pitchFamily="18" charset="0"/>
              </a:rPr>
              <a:t>Tanque de aeração</a:t>
            </a:r>
            <a:endParaRPr lang="pt-BR" sz="1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4998" name="Grupo 3"/>
          <p:cNvGrpSpPr>
            <a:grpSpLocks/>
          </p:cNvGrpSpPr>
          <p:nvPr/>
        </p:nvGrpSpPr>
        <p:grpSpPr bwMode="auto">
          <a:xfrm>
            <a:off x="614363" y="1208088"/>
            <a:ext cx="2033587" cy="1611316"/>
            <a:chOff x="1558925" y="1273175"/>
            <a:chExt cx="2489200" cy="1983740"/>
          </a:xfrm>
        </p:grpSpPr>
        <p:grpSp>
          <p:nvGrpSpPr>
            <p:cNvPr id="85114" name="Group 5562"/>
            <p:cNvGrpSpPr>
              <a:grpSpLocks/>
            </p:cNvGrpSpPr>
            <p:nvPr/>
          </p:nvGrpSpPr>
          <p:grpSpPr bwMode="auto">
            <a:xfrm>
              <a:off x="1558925" y="1793875"/>
              <a:ext cx="2489200" cy="1463040"/>
              <a:chOff x="1825" y="2822"/>
              <a:chExt cx="3920" cy="2304"/>
            </a:xfrm>
          </p:grpSpPr>
          <p:grpSp>
            <p:nvGrpSpPr>
              <p:cNvPr id="85116" name="Group 5563"/>
              <p:cNvGrpSpPr>
                <a:grpSpLocks/>
              </p:cNvGrpSpPr>
              <p:nvPr/>
            </p:nvGrpSpPr>
            <p:grpSpPr bwMode="auto">
              <a:xfrm>
                <a:off x="2220" y="2822"/>
                <a:ext cx="2430" cy="855"/>
                <a:chOff x="7185" y="2559"/>
                <a:chExt cx="2430" cy="855"/>
              </a:xfrm>
            </p:grpSpPr>
            <p:sp>
              <p:nvSpPr>
                <p:cNvPr id="85128" name="Freeform 5564"/>
                <p:cNvSpPr>
                  <a:spLocks/>
                </p:cNvSpPr>
                <p:nvPr/>
              </p:nvSpPr>
              <p:spPr bwMode="auto">
                <a:xfrm>
                  <a:off x="7185" y="2700"/>
                  <a:ext cx="2430" cy="693"/>
                </a:xfrm>
                <a:custGeom>
                  <a:avLst/>
                  <a:gdLst>
                    <a:gd name="T0" fmla="*/ 15 w 2430"/>
                    <a:gd name="T1" fmla="*/ 0 h 693"/>
                    <a:gd name="T2" fmla="*/ 0 w 2430"/>
                    <a:gd name="T3" fmla="*/ 468 h 693"/>
                    <a:gd name="T4" fmla="*/ 1200 w 2430"/>
                    <a:gd name="T5" fmla="*/ 693 h 693"/>
                    <a:gd name="T6" fmla="*/ 2430 w 2430"/>
                    <a:gd name="T7" fmla="*/ 453 h 693"/>
                    <a:gd name="T8" fmla="*/ 2415 w 2430"/>
                    <a:gd name="T9" fmla="*/ 0 h 6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30"/>
                    <a:gd name="T16" fmla="*/ 0 h 693"/>
                    <a:gd name="T17" fmla="*/ 2430 w 2430"/>
                    <a:gd name="T18" fmla="*/ 693 h 6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30" h="693">
                      <a:moveTo>
                        <a:pt x="15" y="0"/>
                      </a:moveTo>
                      <a:lnTo>
                        <a:pt x="0" y="468"/>
                      </a:lnTo>
                      <a:lnTo>
                        <a:pt x="1200" y="693"/>
                      </a:lnTo>
                      <a:lnTo>
                        <a:pt x="2430" y="453"/>
                      </a:lnTo>
                      <a:lnTo>
                        <a:pt x="2415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C0C0C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85129" name="Group 5565"/>
                <p:cNvGrpSpPr>
                  <a:grpSpLocks/>
                </p:cNvGrpSpPr>
                <p:nvPr/>
              </p:nvGrpSpPr>
              <p:grpSpPr bwMode="auto">
                <a:xfrm>
                  <a:off x="7185" y="2559"/>
                  <a:ext cx="2430" cy="855"/>
                  <a:chOff x="7185" y="2559"/>
                  <a:chExt cx="2430" cy="855"/>
                </a:xfrm>
              </p:grpSpPr>
              <p:sp>
                <p:nvSpPr>
                  <p:cNvPr id="85130" name="Freeform 5566"/>
                  <p:cNvSpPr>
                    <a:spLocks/>
                  </p:cNvSpPr>
                  <p:nvPr/>
                </p:nvSpPr>
                <p:spPr bwMode="auto">
                  <a:xfrm>
                    <a:off x="7185" y="2559"/>
                    <a:ext cx="2430" cy="855"/>
                  </a:xfrm>
                  <a:custGeom>
                    <a:avLst/>
                    <a:gdLst>
                      <a:gd name="T0" fmla="*/ 0 w 2430"/>
                      <a:gd name="T1" fmla="*/ 0 h 855"/>
                      <a:gd name="T2" fmla="*/ 0 w 2430"/>
                      <a:gd name="T3" fmla="*/ 630 h 855"/>
                      <a:gd name="T4" fmla="*/ 1200 w 2430"/>
                      <a:gd name="T5" fmla="*/ 855 h 855"/>
                      <a:gd name="T6" fmla="*/ 2430 w 2430"/>
                      <a:gd name="T7" fmla="*/ 615 h 855"/>
                      <a:gd name="T8" fmla="*/ 2430 w 2430"/>
                      <a:gd name="T9" fmla="*/ 0 h 85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30"/>
                      <a:gd name="T16" fmla="*/ 0 h 855"/>
                      <a:gd name="T17" fmla="*/ 2430 w 2430"/>
                      <a:gd name="T18" fmla="*/ 855 h 85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30" h="855">
                        <a:moveTo>
                          <a:pt x="0" y="0"/>
                        </a:moveTo>
                        <a:lnTo>
                          <a:pt x="0" y="630"/>
                        </a:lnTo>
                        <a:lnTo>
                          <a:pt x="1200" y="855"/>
                        </a:lnTo>
                        <a:lnTo>
                          <a:pt x="2430" y="615"/>
                        </a:lnTo>
                        <a:lnTo>
                          <a:pt x="243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cxnSp>
                <p:nvCxnSpPr>
                  <p:cNvPr id="85131" name="Line 55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395" y="2601"/>
                    <a:ext cx="199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85132" name="Freeform 5568"/>
                  <p:cNvSpPr>
                    <a:spLocks/>
                  </p:cNvSpPr>
                  <p:nvPr/>
                </p:nvSpPr>
                <p:spPr bwMode="auto">
                  <a:xfrm>
                    <a:off x="7200" y="2593"/>
                    <a:ext cx="210" cy="240"/>
                  </a:xfrm>
                  <a:custGeom>
                    <a:avLst/>
                    <a:gdLst>
                      <a:gd name="T0" fmla="*/ 0 w 150"/>
                      <a:gd name="T1" fmla="*/ 240 h 210"/>
                      <a:gd name="T2" fmla="*/ 210 w 150"/>
                      <a:gd name="T3" fmla="*/ 240 h 210"/>
                      <a:gd name="T4" fmla="*/ 210 w 150"/>
                      <a:gd name="T5" fmla="*/ 0 h 210"/>
                      <a:gd name="T6" fmla="*/ 0 60000 65536"/>
                      <a:gd name="T7" fmla="*/ 0 60000 65536"/>
                      <a:gd name="T8" fmla="*/ 0 60000 65536"/>
                      <a:gd name="T9" fmla="*/ 0 w 150"/>
                      <a:gd name="T10" fmla="*/ 0 h 210"/>
                      <a:gd name="T11" fmla="*/ 150 w 150"/>
                      <a:gd name="T12" fmla="*/ 210 h 2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0" h="210">
                        <a:moveTo>
                          <a:pt x="0" y="210"/>
                        </a:moveTo>
                        <a:lnTo>
                          <a:pt x="150" y="210"/>
                        </a:lnTo>
                        <a:lnTo>
                          <a:pt x="15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cxnSp>
                <p:nvCxnSpPr>
                  <p:cNvPr id="85133" name="Line 556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195" y="2703"/>
                    <a:ext cx="2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85134" name="Freeform 5570"/>
                  <p:cNvSpPr>
                    <a:spLocks/>
                  </p:cNvSpPr>
                  <p:nvPr/>
                </p:nvSpPr>
                <p:spPr bwMode="auto">
                  <a:xfrm flipH="1">
                    <a:off x="9390" y="2608"/>
                    <a:ext cx="210" cy="240"/>
                  </a:xfrm>
                  <a:custGeom>
                    <a:avLst/>
                    <a:gdLst>
                      <a:gd name="T0" fmla="*/ 0 w 150"/>
                      <a:gd name="T1" fmla="*/ 240 h 210"/>
                      <a:gd name="T2" fmla="*/ 210 w 150"/>
                      <a:gd name="T3" fmla="*/ 240 h 210"/>
                      <a:gd name="T4" fmla="*/ 210 w 150"/>
                      <a:gd name="T5" fmla="*/ 0 h 210"/>
                      <a:gd name="T6" fmla="*/ 0 60000 65536"/>
                      <a:gd name="T7" fmla="*/ 0 60000 65536"/>
                      <a:gd name="T8" fmla="*/ 0 60000 65536"/>
                      <a:gd name="T9" fmla="*/ 0 w 150"/>
                      <a:gd name="T10" fmla="*/ 0 h 210"/>
                      <a:gd name="T11" fmla="*/ 150 w 150"/>
                      <a:gd name="T12" fmla="*/ 210 h 2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0" h="210">
                        <a:moveTo>
                          <a:pt x="0" y="210"/>
                        </a:moveTo>
                        <a:lnTo>
                          <a:pt x="150" y="210"/>
                        </a:lnTo>
                        <a:lnTo>
                          <a:pt x="15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cxnSp>
                <p:nvCxnSpPr>
                  <p:cNvPr id="85135" name="Line 557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385" y="2718"/>
                    <a:ext cx="2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85117" name="Group 5572"/>
              <p:cNvGrpSpPr>
                <a:grpSpLocks/>
              </p:cNvGrpSpPr>
              <p:nvPr/>
            </p:nvGrpSpPr>
            <p:grpSpPr bwMode="auto">
              <a:xfrm>
                <a:off x="3420" y="4529"/>
                <a:ext cx="1275" cy="360"/>
                <a:chOff x="8385" y="6297"/>
                <a:chExt cx="1275" cy="360"/>
              </a:xfrm>
            </p:grpSpPr>
            <p:cxnSp>
              <p:nvCxnSpPr>
                <p:cNvPr id="85126" name="Line 5573"/>
                <p:cNvCxnSpPr>
                  <a:cxnSpLocks noChangeShapeType="1"/>
                </p:cNvCxnSpPr>
                <p:nvPr/>
              </p:nvCxnSpPr>
              <p:spPr bwMode="auto">
                <a:xfrm>
                  <a:off x="8385" y="6297"/>
                  <a:ext cx="1275" cy="360"/>
                </a:xfrm>
                <a:prstGeom prst="line">
                  <a:avLst/>
                </a:prstGeom>
                <a:noFill/>
                <a:ln w="19050">
                  <a:solidFill>
                    <a:srgbClr val="800000"/>
                  </a:solidFill>
                  <a:round/>
                  <a:headEnd/>
                  <a:tailEnd type="triangle" w="sm" len="med"/>
                </a:ln>
              </p:spPr>
            </p:cxnSp>
            <p:sp>
              <p:nvSpPr>
                <p:cNvPr id="85127" name="AutoShape 5574"/>
                <p:cNvSpPr>
                  <a:spLocks noChangeArrowheads="1"/>
                </p:cNvSpPr>
                <p:nvPr/>
              </p:nvSpPr>
              <p:spPr bwMode="auto">
                <a:xfrm rot="-4338848">
                  <a:off x="8850" y="6357"/>
                  <a:ext cx="195" cy="195"/>
                </a:xfrm>
                <a:prstGeom prst="flowChartCollate">
                  <a:avLst/>
                </a:prstGeom>
                <a:solidFill>
                  <a:srgbClr val="FFFFFF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5118" name="Freeform 5575"/>
              <p:cNvSpPr>
                <a:spLocks/>
              </p:cNvSpPr>
              <p:nvPr/>
            </p:nvSpPr>
            <p:spPr bwMode="auto">
              <a:xfrm>
                <a:off x="1830" y="3683"/>
                <a:ext cx="1590" cy="855"/>
              </a:xfrm>
              <a:custGeom>
                <a:avLst/>
                <a:gdLst>
                  <a:gd name="T0" fmla="*/ 1590 w 1590"/>
                  <a:gd name="T1" fmla="*/ 0 h 855"/>
                  <a:gd name="T2" fmla="*/ 1590 w 1590"/>
                  <a:gd name="T3" fmla="*/ 855 h 855"/>
                  <a:gd name="T4" fmla="*/ 0 w 1590"/>
                  <a:gd name="T5" fmla="*/ 855 h 855"/>
                  <a:gd name="T6" fmla="*/ 0 60000 65536"/>
                  <a:gd name="T7" fmla="*/ 0 60000 65536"/>
                  <a:gd name="T8" fmla="*/ 0 60000 65536"/>
                  <a:gd name="T9" fmla="*/ 0 w 1590"/>
                  <a:gd name="T10" fmla="*/ 0 h 855"/>
                  <a:gd name="T11" fmla="*/ 1590 w 1590"/>
                  <a:gd name="T12" fmla="*/ 855 h 8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0" h="855">
                    <a:moveTo>
                      <a:pt x="1590" y="0"/>
                    </a:moveTo>
                    <a:lnTo>
                      <a:pt x="1590" y="855"/>
                    </a:lnTo>
                    <a:lnTo>
                      <a:pt x="0" y="855"/>
                    </a:lnTo>
                  </a:path>
                </a:pathLst>
              </a:custGeom>
              <a:noFill/>
              <a:ln w="22225" cap="flat" cmpd="sng">
                <a:solidFill>
                  <a:srgbClr val="800000"/>
                </a:solidFill>
                <a:prstDash val="solid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85119" name="Group 5576"/>
              <p:cNvGrpSpPr>
                <a:grpSpLocks/>
              </p:cNvGrpSpPr>
              <p:nvPr/>
            </p:nvGrpSpPr>
            <p:grpSpPr bwMode="auto">
              <a:xfrm flipV="1">
                <a:off x="3270" y="3944"/>
                <a:ext cx="300" cy="285"/>
                <a:chOff x="5520" y="8010"/>
                <a:chExt cx="1065" cy="960"/>
              </a:xfrm>
            </p:grpSpPr>
            <p:sp>
              <p:nvSpPr>
                <p:cNvPr id="85124" name="Oval 5577"/>
                <p:cNvSpPr>
                  <a:spLocks noChangeArrowheads="1"/>
                </p:cNvSpPr>
                <p:nvPr/>
              </p:nvSpPr>
              <p:spPr bwMode="auto">
                <a:xfrm>
                  <a:off x="5520" y="8010"/>
                  <a:ext cx="1065" cy="96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125" name="AutoShape 5578"/>
                <p:cNvSpPr>
                  <a:spLocks noChangeArrowheads="1"/>
                </p:cNvSpPr>
                <p:nvPr/>
              </p:nvSpPr>
              <p:spPr bwMode="auto">
                <a:xfrm>
                  <a:off x="5580" y="8025"/>
                  <a:ext cx="945" cy="70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85120" name="Text Box 5579"/>
              <p:cNvSpPr txBox="1">
                <a:spLocks noChangeArrowheads="1"/>
              </p:cNvSpPr>
              <p:nvPr/>
            </p:nvSpPr>
            <p:spPr bwMode="auto">
              <a:xfrm>
                <a:off x="1825" y="3928"/>
                <a:ext cx="1350" cy="1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r>
                  <a:rPr lang="pt-BR" sz="1000" dirty="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Retorno de lodo ao tanque de aeração</a:t>
                </a:r>
                <a:endParaRPr lang="pt-BR" sz="1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121" name="Text Box 5580"/>
              <p:cNvSpPr txBox="1">
                <a:spLocks noChangeArrowheads="1"/>
              </p:cNvSpPr>
              <p:nvPr/>
            </p:nvSpPr>
            <p:spPr bwMode="auto">
              <a:xfrm>
                <a:off x="3706" y="3982"/>
                <a:ext cx="1918" cy="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r>
                  <a:rPr lang="pt-BR" sz="1000">
                    <a:solidFill>
                      <a:srgbClr val="993300"/>
                    </a:solidFill>
                    <a:latin typeface="Times New Roman" pitchFamily="18" charset="0"/>
                    <a:cs typeface="Times New Roman" pitchFamily="18" charset="0"/>
                  </a:rPr>
                  <a:t>Descarte do lodo excedente</a:t>
                </a:r>
                <a:endParaRPr lang="pt-BR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122" name="Freeform 5581"/>
              <p:cNvSpPr>
                <a:spLocks/>
              </p:cNvSpPr>
              <p:nvPr/>
            </p:nvSpPr>
            <p:spPr bwMode="auto">
              <a:xfrm flipV="1">
                <a:off x="4530" y="3098"/>
                <a:ext cx="810" cy="210"/>
              </a:xfrm>
              <a:custGeom>
                <a:avLst/>
                <a:gdLst>
                  <a:gd name="T0" fmla="*/ 0 w 1875"/>
                  <a:gd name="T1" fmla="*/ 210 h 345"/>
                  <a:gd name="T2" fmla="*/ 0 w 1875"/>
                  <a:gd name="T3" fmla="*/ 0 h 345"/>
                  <a:gd name="T4" fmla="*/ 810 w 1875"/>
                  <a:gd name="T5" fmla="*/ 0 h 345"/>
                  <a:gd name="T6" fmla="*/ 0 60000 65536"/>
                  <a:gd name="T7" fmla="*/ 0 60000 65536"/>
                  <a:gd name="T8" fmla="*/ 0 60000 65536"/>
                  <a:gd name="T9" fmla="*/ 0 w 1875"/>
                  <a:gd name="T10" fmla="*/ 0 h 345"/>
                  <a:gd name="T11" fmla="*/ 1875 w 1875"/>
                  <a:gd name="T12" fmla="*/ 345 h 3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5" h="345">
                    <a:moveTo>
                      <a:pt x="0" y="345"/>
                    </a:moveTo>
                    <a:lnTo>
                      <a:pt x="0" y="0"/>
                    </a:lnTo>
                    <a:lnTo>
                      <a:pt x="1875" y="0"/>
                    </a:lnTo>
                  </a:path>
                </a:pathLst>
              </a:custGeom>
              <a:noFill/>
              <a:ln w="19050" cap="flat" cmpd="sng">
                <a:solidFill>
                  <a:srgbClr val="008080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123" name="Text Box 5582"/>
              <p:cNvSpPr txBox="1">
                <a:spLocks noChangeArrowheads="1"/>
              </p:cNvSpPr>
              <p:nvPr/>
            </p:nvSpPr>
            <p:spPr bwMode="auto">
              <a:xfrm>
                <a:off x="4695" y="3349"/>
                <a:ext cx="1050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8000" tIns="10800" rIns="18000" bIns="10800"/>
              <a:lstStyle/>
              <a:p>
                <a:r>
                  <a:rPr lang="pt-BR" sz="1000">
                    <a:solidFill>
                      <a:srgbClr val="008080"/>
                    </a:solidFill>
                    <a:latin typeface="Times New Roman" pitchFamily="18" charset="0"/>
                    <a:cs typeface="Times New Roman" pitchFamily="18" charset="0"/>
                  </a:rPr>
                  <a:t>Efluente tratado</a:t>
                </a:r>
                <a:endParaRPr lang="pt-BR" sz="1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5115" name="Text Box 5585"/>
            <p:cNvSpPr txBox="1">
              <a:spLocks noChangeArrowheads="1"/>
            </p:cNvSpPr>
            <p:nvPr/>
          </p:nvSpPr>
          <p:spPr bwMode="auto">
            <a:xfrm>
              <a:off x="1990723" y="1273175"/>
              <a:ext cx="1556015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1200" b="1">
                  <a:latin typeface="Times New Roman" pitchFamily="18" charset="0"/>
                  <a:cs typeface="Times New Roman" pitchFamily="18" charset="0"/>
                </a:rPr>
                <a:t>Decantador Secundário</a:t>
              </a:r>
              <a:endParaRPr lang="pt-BR" sz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4999" name="Text Box 5586"/>
          <p:cNvSpPr txBox="1">
            <a:spLocks noChangeArrowheads="1"/>
          </p:cNvSpPr>
          <p:nvPr/>
        </p:nvSpPr>
        <p:spPr bwMode="auto">
          <a:xfrm>
            <a:off x="6264275" y="5940425"/>
            <a:ext cx="1746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1600" b="1" dirty="0">
                <a:latin typeface="Times New Roman" pitchFamily="18" charset="0"/>
                <a:cs typeface="Times New Roman" pitchFamily="18" charset="0"/>
              </a:rPr>
              <a:t>Reator </a:t>
            </a:r>
            <a:r>
              <a:rPr lang="pt-BR" sz="1600" b="1" dirty="0" smtClean="0">
                <a:latin typeface="Times New Roman" pitchFamily="18" charset="0"/>
                <a:cs typeface="Times New Roman" pitchFamily="18" charset="0"/>
              </a:rPr>
              <a:t>UBOX</a:t>
            </a:r>
            <a:r>
              <a:rPr lang="pt-BR" sz="1600" b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000" name="Group 5588"/>
          <p:cNvGrpSpPr>
            <a:grpSpLocks/>
          </p:cNvGrpSpPr>
          <p:nvPr/>
        </p:nvGrpSpPr>
        <p:grpSpPr bwMode="auto">
          <a:xfrm>
            <a:off x="390525" y="3216275"/>
            <a:ext cx="2393950" cy="914400"/>
            <a:chOff x="1725" y="6927"/>
            <a:chExt cx="4695" cy="1842"/>
          </a:xfrm>
        </p:grpSpPr>
        <p:grpSp>
          <p:nvGrpSpPr>
            <p:cNvPr id="85012" name="Group 5589"/>
            <p:cNvGrpSpPr>
              <a:grpSpLocks noChangeAspect="1"/>
            </p:cNvGrpSpPr>
            <p:nvPr/>
          </p:nvGrpSpPr>
          <p:grpSpPr bwMode="auto">
            <a:xfrm>
              <a:off x="1725" y="6927"/>
              <a:ext cx="3345" cy="1842"/>
              <a:chOff x="1455" y="5061"/>
              <a:chExt cx="3678" cy="2025"/>
            </a:xfrm>
          </p:grpSpPr>
          <p:grpSp>
            <p:nvGrpSpPr>
              <p:cNvPr id="85015" name="Group 5590"/>
              <p:cNvGrpSpPr>
                <a:grpSpLocks noChangeAspect="1"/>
              </p:cNvGrpSpPr>
              <p:nvPr/>
            </p:nvGrpSpPr>
            <p:grpSpPr bwMode="auto">
              <a:xfrm>
                <a:off x="2685" y="5571"/>
                <a:ext cx="2448" cy="1515"/>
                <a:chOff x="3540" y="2331"/>
                <a:chExt cx="2448" cy="1515"/>
              </a:xfrm>
            </p:grpSpPr>
            <p:grpSp>
              <p:nvGrpSpPr>
                <p:cNvPr id="85106" name="Group 5591"/>
                <p:cNvGrpSpPr>
                  <a:grpSpLocks noChangeAspect="1"/>
                </p:cNvGrpSpPr>
                <p:nvPr/>
              </p:nvGrpSpPr>
              <p:grpSpPr bwMode="auto">
                <a:xfrm>
                  <a:off x="3543" y="2331"/>
                  <a:ext cx="2445" cy="1515"/>
                  <a:chOff x="3543" y="2181"/>
                  <a:chExt cx="2445" cy="1515"/>
                </a:xfrm>
              </p:grpSpPr>
              <p:sp>
                <p:nvSpPr>
                  <p:cNvPr id="85111" name="Freeform 5592"/>
                  <p:cNvSpPr>
                    <a:spLocks noChangeAspect="1"/>
                  </p:cNvSpPr>
                  <p:nvPr/>
                </p:nvSpPr>
                <p:spPr bwMode="auto">
                  <a:xfrm>
                    <a:off x="3543" y="2181"/>
                    <a:ext cx="2445" cy="1515"/>
                  </a:xfrm>
                  <a:custGeom>
                    <a:avLst/>
                    <a:gdLst>
                      <a:gd name="T0" fmla="*/ 0 w 2445"/>
                      <a:gd name="T1" fmla="*/ 0 h 1515"/>
                      <a:gd name="T2" fmla="*/ 0 w 2445"/>
                      <a:gd name="T3" fmla="*/ 1515 h 1515"/>
                      <a:gd name="T4" fmla="*/ 2445 w 2445"/>
                      <a:gd name="T5" fmla="*/ 1515 h 1515"/>
                      <a:gd name="T6" fmla="*/ 2445 w 2445"/>
                      <a:gd name="T7" fmla="*/ 0 h 15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445"/>
                      <a:gd name="T13" fmla="*/ 0 h 1515"/>
                      <a:gd name="T14" fmla="*/ 2445 w 2445"/>
                      <a:gd name="T15" fmla="*/ 1515 h 151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445" h="1515">
                        <a:moveTo>
                          <a:pt x="0" y="0"/>
                        </a:moveTo>
                        <a:lnTo>
                          <a:pt x="0" y="1515"/>
                        </a:lnTo>
                        <a:lnTo>
                          <a:pt x="2445" y="1515"/>
                        </a:lnTo>
                        <a:lnTo>
                          <a:pt x="2445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12" name="AutoShape 55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43" y="3504"/>
                    <a:ext cx="1050" cy="180"/>
                  </a:xfrm>
                  <a:prstGeom prst="rtTriangl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13" name="AutoShape 5594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4923" y="3504"/>
                    <a:ext cx="1050" cy="180"/>
                  </a:xfrm>
                  <a:prstGeom prst="rtTriangl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85107" name="Group 5595"/>
                <p:cNvGrpSpPr>
                  <a:grpSpLocks noChangeAspect="1"/>
                </p:cNvGrpSpPr>
                <p:nvPr/>
              </p:nvGrpSpPr>
              <p:grpSpPr bwMode="auto">
                <a:xfrm>
                  <a:off x="5700" y="2553"/>
                  <a:ext cx="285" cy="360"/>
                  <a:chOff x="5700" y="2478"/>
                  <a:chExt cx="285" cy="360"/>
                </a:xfrm>
              </p:grpSpPr>
              <p:sp>
                <p:nvSpPr>
                  <p:cNvPr id="85109" name="Freeform 5596"/>
                  <p:cNvSpPr>
                    <a:spLocks noChangeAspect="1"/>
                  </p:cNvSpPr>
                  <p:nvPr/>
                </p:nvSpPr>
                <p:spPr bwMode="auto">
                  <a:xfrm flipH="1">
                    <a:off x="5700" y="2478"/>
                    <a:ext cx="285" cy="360"/>
                  </a:xfrm>
                  <a:custGeom>
                    <a:avLst/>
                    <a:gdLst>
                      <a:gd name="T0" fmla="*/ 0 w 150"/>
                      <a:gd name="T1" fmla="*/ 360 h 210"/>
                      <a:gd name="T2" fmla="*/ 285 w 150"/>
                      <a:gd name="T3" fmla="*/ 360 h 210"/>
                      <a:gd name="T4" fmla="*/ 285 w 150"/>
                      <a:gd name="T5" fmla="*/ 0 h 210"/>
                      <a:gd name="T6" fmla="*/ 0 60000 65536"/>
                      <a:gd name="T7" fmla="*/ 0 60000 65536"/>
                      <a:gd name="T8" fmla="*/ 0 60000 65536"/>
                      <a:gd name="T9" fmla="*/ 0 w 150"/>
                      <a:gd name="T10" fmla="*/ 0 h 210"/>
                      <a:gd name="T11" fmla="*/ 150 w 150"/>
                      <a:gd name="T12" fmla="*/ 210 h 2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0" h="210">
                        <a:moveTo>
                          <a:pt x="0" y="210"/>
                        </a:moveTo>
                        <a:lnTo>
                          <a:pt x="150" y="210"/>
                        </a:lnTo>
                        <a:lnTo>
                          <a:pt x="150" y="0"/>
                        </a:lnTo>
                      </a:path>
                    </a:pathLst>
                  </a:custGeom>
                  <a:noFill/>
                  <a:ln w="222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cxnSp>
                <p:nvCxnSpPr>
                  <p:cNvPr id="85110" name="Line 559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15" y="2668"/>
                    <a:ext cx="2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85108" name="Line 5598"/>
                <p:cNvCxnSpPr>
                  <a:cxnSpLocks noChangeShapeType="1"/>
                </p:cNvCxnSpPr>
                <p:nvPr/>
              </p:nvCxnSpPr>
              <p:spPr bwMode="auto">
                <a:xfrm>
                  <a:off x="3540" y="2556"/>
                  <a:ext cx="21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85016" name="Group 5599"/>
              <p:cNvGrpSpPr>
                <a:grpSpLocks noChangeAspect="1"/>
              </p:cNvGrpSpPr>
              <p:nvPr/>
            </p:nvGrpSpPr>
            <p:grpSpPr bwMode="auto">
              <a:xfrm>
                <a:off x="1455" y="5061"/>
                <a:ext cx="3482" cy="1965"/>
                <a:chOff x="2310" y="3837"/>
                <a:chExt cx="3482" cy="1965"/>
              </a:xfrm>
            </p:grpSpPr>
            <p:grpSp>
              <p:nvGrpSpPr>
                <p:cNvPr id="85017" name="Group 5600"/>
                <p:cNvGrpSpPr>
                  <a:grpSpLocks noChangeAspect="1"/>
                </p:cNvGrpSpPr>
                <p:nvPr/>
              </p:nvGrpSpPr>
              <p:grpSpPr bwMode="auto">
                <a:xfrm>
                  <a:off x="4379" y="4842"/>
                  <a:ext cx="783" cy="926"/>
                  <a:chOff x="4229" y="8880"/>
                  <a:chExt cx="2613" cy="3161"/>
                </a:xfrm>
              </p:grpSpPr>
              <p:sp>
                <p:nvSpPr>
                  <p:cNvPr id="85078" name="AutoShape 56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696"/>
                    <a:ext cx="737" cy="149"/>
                  </a:xfrm>
                  <a:prstGeom prst="roundRect">
                    <a:avLst>
                      <a:gd name="adj" fmla="val 3333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9" name="Oval 56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4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0" name="Oval 56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6" y="1120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1" name="Oval 56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49" y="11425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2" name="Oval 56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55" y="11350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3" name="Oval 56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78" y="11124"/>
                    <a:ext cx="141" cy="1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4" name="Oval 56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35" y="10842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5" name="Oval 56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6" y="10542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6" name="Oval 56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10959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7" name="Oval 56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68" y="999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8" name="Oval 56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26" y="10934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89" name="Oval 56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3" y="111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0" name="Oval 56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13" y="1077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1" name="Oval 56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47" y="1041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2" name="Oval 56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9" y="10576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3" name="Oval 56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15" y="10030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4" name="Oval 56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879" y="10321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5" name="Oval 56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0" y="998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6" name="Oval 56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94" y="994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7" name="Oval 56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88" y="10793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8" name="Oval 56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53" y="10263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99" name="Oval 56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9738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0" name="AutoShape 56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00" y="11849"/>
                    <a:ext cx="315" cy="192"/>
                  </a:xfrm>
                  <a:custGeom>
                    <a:avLst/>
                    <a:gdLst>
                      <a:gd name="T0" fmla="*/ 276 w 21600"/>
                      <a:gd name="T1" fmla="*/ 96 h 21600"/>
                      <a:gd name="T2" fmla="*/ 158 w 21600"/>
                      <a:gd name="T3" fmla="*/ 192 h 21600"/>
                      <a:gd name="T4" fmla="*/ 39 w 21600"/>
                      <a:gd name="T5" fmla="*/ 96 h 21600"/>
                      <a:gd name="T6" fmla="*/ 158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6 w 21600"/>
                      <a:gd name="T13" fmla="*/ 4500 h 21600"/>
                      <a:gd name="T14" fmla="*/ 17074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1" name="Oval 56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29" y="932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2" name="Oval 56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3" y="9127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3" name="Oval 56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94" y="888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4" name="Oval 56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68" y="9364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105" name="Oval 56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01" y="903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85018" name="Group 5629"/>
                <p:cNvGrpSpPr>
                  <a:grpSpLocks noChangeAspect="1"/>
                </p:cNvGrpSpPr>
                <p:nvPr/>
              </p:nvGrpSpPr>
              <p:grpSpPr bwMode="auto">
                <a:xfrm>
                  <a:off x="3776" y="4752"/>
                  <a:ext cx="783" cy="926"/>
                  <a:chOff x="4229" y="8880"/>
                  <a:chExt cx="2613" cy="3161"/>
                </a:xfrm>
              </p:grpSpPr>
              <p:sp>
                <p:nvSpPr>
                  <p:cNvPr id="85050" name="AutoShape 56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696"/>
                    <a:ext cx="737" cy="149"/>
                  </a:xfrm>
                  <a:prstGeom prst="roundRect">
                    <a:avLst>
                      <a:gd name="adj" fmla="val 3333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1" name="Oval 56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4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2" name="Oval 56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6" y="1120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3" name="Oval 56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49" y="11425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4" name="Oval 56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55" y="11350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5" name="Oval 56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78" y="11124"/>
                    <a:ext cx="141" cy="1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6" name="Oval 56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35" y="10842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7" name="Oval 56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6" y="10542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8" name="Oval 56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10959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59" name="Oval 56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68" y="999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0" name="Oval 56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26" y="10934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1" name="Oval 56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3" y="111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2" name="Oval 56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13" y="1077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3" name="Oval 56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47" y="1041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4" name="Oval 56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9" y="10576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5" name="Oval 56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15" y="10030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6" name="Oval 56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879" y="10321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7" name="Oval 56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0" y="998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8" name="Oval 56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94" y="994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69" name="Oval 56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88" y="10793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0" name="Oval 56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53" y="10263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1" name="Oval 56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9738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2" name="AutoShape 56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00" y="11849"/>
                    <a:ext cx="315" cy="192"/>
                  </a:xfrm>
                  <a:custGeom>
                    <a:avLst/>
                    <a:gdLst>
                      <a:gd name="T0" fmla="*/ 276 w 21600"/>
                      <a:gd name="T1" fmla="*/ 96 h 21600"/>
                      <a:gd name="T2" fmla="*/ 158 w 21600"/>
                      <a:gd name="T3" fmla="*/ 192 h 21600"/>
                      <a:gd name="T4" fmla="*/ 39 w 21600"/>
                      <a:gd name="T5" fmla="*/ 96 h 21600"/>
                      <a:gd name="T6" fmla="*/ 158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6 w 21600"/>
                      <a:gd name="T13" fmla="*/ 4500 h 21600"/>
                      <a:gd name="T14" fmla="*/ 17074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3" name="Oval 56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29" y="932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4" name="Oval 56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3" y="9127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5" name="Oval 56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94" y="888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6" name="Oval 56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68" y="9364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77" name="Oval 56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01" y="903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85019" name="Group 5658"/>
                <p:cNvGrpSpPr>
                  <a:grpSpLocks noChangeAspect="1"/>
                </p:cNvGrpSpPr>
                <p:nvPr/>
              </p:nvGrpSpPr>
              <p:grpSpPr bwMode="auto">
                <a:xfrm>
                  <a:off x="5009" y="4752"/>
                  <a:ext cx="783" cy="926"/>
                  <a:chOff x="4229" y="8880"/>
                  <a:chExt cx="2613" cy="3161"/>
                </a:xfrm>
              </p:grpSpPr>
              <p:sp>
                <p:nvSpPr>
                  <p:cNvPr id="85022" name="AutoShape 56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696"/>
                    <a:ext cx="737" cy="149"/>
                  </a:xfrm>
                  <a:prstGeom prst="roundRect">
                    <a:avLst>
                      <a:gd name="adj" fmla="val 3333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3" name="Oval 56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93" y="114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4" name="Oval 56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26" y="1120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5" name="Oval 56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49" y="11425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6" name="Oval 56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55" y="11350"/>
                    <a:ext cx="140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7" name="Oval 56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78" y="11124"/>
                    <a:ext cx="141" cy="1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8" name="Oval 56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35" y="10842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29" name="Oval 56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76" y="10542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0" name="Oval 56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10959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1" name="Oval 56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68" y="999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2" name="Oval 56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26" y="10934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3" name="Oval 56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3" y="1111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4" name="Oval 56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13" y="10776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5" name="Oval 56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47" y="1041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6" name="Oval 56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9" y="10576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7" name="Oval 56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15" y="10030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8" name="Oval 56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879" y="10321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39" name="Oval 56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0" y="9988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0" name="Oval 56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94" y="9947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1" name="Oval 56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88" y="10793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2" name="Oval 56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53" y="10263"/>
                    <a:ext cx="140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3" name="Oval 56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65" y="9738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4" name="AutoShape 56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00" y="11849"/>
                    <a:ext cx="315" cy="192"/>
                  </a:xfrm>
                  <a:custGeom>
                    <a:avLst/>
                    <a:gdLst>
                      <a:gd name="T0" fmla="*/ 276 w 21600"/>
                      <a:gd name="T1" fmla="*/ 96 h 21600"/>
                      <a:gd name="T2" fmla="*/ 158 w 21600"/>
                      <a:gd name="T3" fmla="*/ 192 h 21600"/>
                      <a:gd name="T4" fmla="*/ 39 w 21600"/>
                      <a:gd name="T5" fmla="*/ 96 h 21600"/>
                      <a:gd name="T6" fmla="*/ 158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26 w 21600"/>
                      <a:gd name="T13" fmla="*/ 4500 h 21600"/>
                      <a:gd name="T14" fmla="*/ 17074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5" name="Oval 56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29" y="9320"/>
                    <a:ext cx="141" cy="1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6" name="Oval 56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03" y="9127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7" name="Oval 56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94" y="888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8" name="Oval 56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68" y="9364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5049" name="Oval 56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01" y="9030"/>
                    <a:ext cx="141" cy="12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85020" name="Freeform 5687"/>
                <p:cNvSpPr>
                  <a:spLocks noChangeAspect="1"/>
                </p:cNvSpPr>
                <p:nvPr/>
              </p:nvSpPr>
              <p:spPr bwMode="auto">
                <a:xfrm>
                  <a:off x="2310" y="3942"/>
                  <a:ext cx="3180" cy="1860"/>
                </a:xfrm>
                <a:custGeom>
                  <a:avLst/>
                  <a:gdLst>
                    <a:gd name="T0" fmla="*/ 0 w 3180"/>
                    <a:gd name="T1" fmla="*/ 0 h 1860"/>
                    <a:gd name="T2" fmla="*/ 1425 w 3180"/>
                    <a:gd name="T3" fmla="*/ 0 h 1860"/>
                    <a:gd name="T4" fmla="*/ 1425 w 3180"/>
                    <a:gd name="T5" fmla="*/ 1680 h 1860"/>
                    <a:gd name="T6" fmla="*/ 2460 w 3180"/>
                    <a:gd name="T7" fmla="*/ 1860 h 1860"/>
                    <a:gd name="T8" fmla="*/ 3180 w 3180"/>
                    <a:gd name="T9" fmla="*/ 1725 h 18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80"/>
                    <a:gd name="T16" fmla="*/ 0 h 1860"/>
                    <a:gd name="T17" fmla="*/ 3180 w 3180"/>
                    <a:gd name="T18" fmla="*/ 1860 h 18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80" h="1860">
                      <a:moveTo>
                        <a:pt x="0" y="0"/>
                      </a:moveTo>
                      <a:lnTo>
                        <a:pt x="1425" y="0"/>
                      </a:lnTo>
                      <a:lnTo>
                        <a:pt x="1425" y="1680"/>
                      </a:lnTo>
                      <a:lnTo>
                        <a:pt x="2460" y="1860"/>
                      </a:lnTo>
                      <a:lnTo>
                        <a:pt x="3180" y="1725"/>
                      </a:lnTo>
                    </a:path>
                  </a:pathLst>
                </a:custGeom>
                <a:noFill/>
                <a:ln w="222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5021" name="AutoShape 5688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943" y="3837"/>
                  <a:ext cx="195" cy="195"/>
                </a:xfrm>
                <a:prstGeom prst="flowChartCollate">
                  <a:avLst/>
                </a:prstGeom>
                <a:solidFill>
                  <a:srgbClr val="FFFF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85013" name="Text Box 5689"/>
            <p:cNvSpPr txBox="1">
              <a:spLocks noChangeArrowheads="1"/>
            </p:cNvSpPr>
            <p:nvPr/>
          </p:nvSpPr>
          <p:spPr bwMode="auto">
            <a:xfrm>
              <a:off x="5205" y="8237"/>
              <a:ext cx="1215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r>
                <a:rPr lang="pt-BR" sz="1000">
                  <a:latin typeface="Times New Roman" pitchFamily="18" charset="0"/>
                  <a:cs typeface="Times New Roman" pitchFamily="18" charset="0"/>
                </a:rPr>
                <a:t>Vai para o decantador</a:t>
              </a:r>
            </a:p>
          </p:txBody>
        </p:sp>
        <p:sp>
          <p:nvSpPr>
            <p:cNvPr id="85014" name="Freeform 5690"/>
            <p:cNvSpPr>
              <a:spLocks/>
            </p:cNvSpPr>
            <p:nvPr/>
          </p:nvSpPr>
          <p:spPr bwMode="auto">
            <a:xfrm flipV="1">
              <a:off x="4935" y="7908"/>
              <a:ext cx="810" cy="285"/>
            </a:xfrm>
            <a:custGeom>
              <a:avLst/>
              <a:gdLst>
                <a:gd name="T0" fmla="*/ 0 w 1875"/>
                <a:gd name="T1" fmla="*/ 285 h 345"/>
                <a:gd name="T2" fmla="*/ 0 w 1875"/>
                <a:gd name="T3" fmla="*/ 0 h 345"/>
                <a:gd name="T4" fmla="*/ 810 w 1875"/>
                <a:gd name="T5" fmla="*/ 0 h 345"/>
                <a:gd name="T6" fmla="*/ 0 60000 65536"/>
                <a:gd name="T7" fmla="*/ 0 60000 65536"/>
                <a:gd name="T8" fmla="*/ 0 60000 65536"/>
                <a:gd name="T9" fmla="*/ 0 w 1875"/>
                <a:gd name="T10" fmla="*/ 0 h 345"/>
                <a:gd name="T11" fmla="*/ 1875 w 1875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5" h="345">
                  <a:moveTo>
                    <a:pt x="0" y="345"/>
                  </a:moveTo>
                  <a:lnTo>
                    <a:pt x="0" y="0"/>
                  </a:lnTo>
                  <a:lnTo>
                    <a:pt x="1875" y="0"/>
                  </a:ln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5001" name="Rectangle 28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5002" name="Rectangle 301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85003" name="Picture 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5" y="2816225"/>
            <a:ext cx="38227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Imagem 3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661" y="594284"/>
            <a:ext cx="2210620" cy="164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11" name="CaixaDeTexto 29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F05A932-AA56-4821-A082-14F05EDFA0A0}" type="slidenum">
              <a:rPr lang="pt-BR"/>
              <a:pPr/>
              <a:t>32</a:t>
            </a:fld>
            <a:endParaRPr lang="pt-BR"/>
          </a:p>
        </p:txBody>
      </p:sp>
      <p:sp>
        <p:nvSpPr>
          <p:cNvPr id="175" name="Retângulo de cantos arredondados 174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6" name="CaixaDeTexto 175"/>
          <p:cNvSpPr txBox="1"/>
          <p:nvPr/>
        </p:nvSpPr>
        <p:spPr>
          <a:xfrm>
            <a:off x="155575" y="130175"/>
            <a:ext cx="46506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DESENVOLVIMENTO DO REATOR UBOX</a:t>
            </a:r>
          </a:p>
        </p:txBody>
      </p:sp>
      <p:sp>
        <p:nvSpPr>
          <p:cNvPr id="177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8" name="Arco 177"/>
          <p:cNvSpPr/>
          <p:nvPr/>
        </p:nvSpPr>
        <p:spPr>
          <a:xfrm flipV="1">
            <a:off x="2606675" y="5329238"/>
            <a:ext cx="3384550" cy="946150"/>
          </a:xfrm>
          <a:prstGeom prst="arc">
            <a:avLst>
              <a:gd name="adj1" fmla="val 11127096"/>
              <a:gd name="adj2" fmla="val 21362082"/>
            </a:avLst>
          </a:prstGeom>
          <a:ln w="2540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9" name="Arco 178"/>
          <p:cNvSpPr/>
          <p:nvPr/>
        </p:nvSpPr>
        <p:spPr>
          <a:xfrm flipV="1">
            <a:off x="2563813" y="3416300"/>
            <a:ext cx="3416300" cy="725488"/>
          </a:xfrm>
          <a:prstGeom prst="arc">
            <a:avLst>
              <a:gd name="adj1" fmla="val 11216193"/>
              <a:gd name="adj2" fmla="val 21362082"/>
            </a:avLst>
          </a:prstGeom>
          <a:ln w="2540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0" name="Arco 307"/>
          <p:cNvSpPr/>
          <p:nvPr/>
        </p:nvSpPr>
        <p:spPr>
          <a:xfrm>
            <a:off x="4054475" y="1211263"/>
            <a:ext cx="3727450" cy="1798637"/>
          </a:xfrm>
          <a:custGeom>
            <a:avLst/>
            <a:gdLst>
              <a:gd name="connsiteX0" fmla="*/ 186310 w 2175641"/>
              <a:gd name="connsiteY0" fmla="*/ 233727 h 1061544"/>
              <a:gd name="connsiteX1" fmla="*/ 1178706 w 2175641"/>
              <a:gd name="connsiteY1" fmla="*/ 1856 h 1061544"/>
              <a:gd name="connsiteX2" fmla="*/ 2174533 w 2175641"/>
              <a:gd name="connsiteY2" fmla="*/ 554736 h 1061544"/>
              <a:gd name="connsiteX3" fmla="*/ 1087821 w 2175641"/>
              <a:gd name="connsiteY3" fmla="*/ 530772 h 1061544"/>
              <a:gd name="connsiteX4" fmla="*/ 186310 w 2175641"/>
              <a:gd name="connsiteY4" fmla="*/ 233727 h 1061544"/>
              <a:gd name="connsiteX0" fmla="*/ 186310 w 2175641"/>
              <a:gd name="connsiteY0" fmla="*/ 233727 h 1061544"/>
              <a:gd name="connsiteX1" fmla="*/ 1178706 w 2175641"/>
              <a:gd name="connsiteY1" fmla="*/ 1856 h 1061544"/>
              <a:gd name="connsiteX2" fmla="*/ 2174533 w 2175641"/>
              <a:gd name="connsiteY2" fmla="*/ 554736 h 1061544"/>
              <a:gd name="connsiteX0" fmla="*/ 0 w 1989350"/>
              <a:gd name="connsiteY0" fmla="*/ 233731 h 554740"/>
              <a:gd name="connsiteX1" fmla="*/ 992396 w 1989350"/>
              <a:gd name="connsiteY1" fmla="*/ 1860 h 554740"/>
              <a:gd name="connsiteX2" fmla="*/ 1988223 w 1989350"/>
              <a:gd name="connsiteY2" fmla="*/ 554740 h 554740"/>
              <a:gd name="connsiteX3" fmla="*/ 943552 w 1989350"/>
              <a:gd name="connsiteY3" fmla="*/ 320569 h 554740"/>
              <a:gd name="connsiteX4" fmla="*/ 0 w 1989350"/>
              <a:gd name="connsiteY4" fmla="*/ 233731 h 554740"/>
              <a:gd name="connsiteX0" fmla="*/ 0 w 1989350"/>
              <a:gd name="connsiteY0" fmla="*/ 233731 h 554740"/>
              <a:gd name="connsiteX1" fmla="*/ 992396 w 1989350"/>
              <a:gd name="connsiteY1" fmla="*/ 1860 h 554740"/>
              <a:gd name="connsiteX2" fmla="*/ 1988223 w 1989350"/>
              <a:gd name="connsiteY2" fmla="*/ 554740 h 554740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1988223 w 2478062"/>
              <a:gd name="connsiteY2" fmla="*/ 554740 h 1066803"/>
              <a:gd name="connsiteX3" fmla="*/ 2478062 w 2478062"/>
              <a:gd name="connsiteY3" fmla="*/ 1066803 h 1066803"/>
              <a:gd name="connsiteX4" fmla="*/ 0 w 2478062"/>
              <a:gd name="connsiteY4" fmla="*/ 233731 h 1066803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1988223 w 2478062"/>
              <a:gd name="connsiteY2" fmla="*/ 554740 h 1066803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1988223 w 2478062"/>
              <a:gd name="connsiteY2" fmla="*/ 554740 h 1066803"/>
              <a:gd name="connsiteX3" fmla="*/ 2478062 w 2478062"/>
              <a:gd name="connsiteY3" fmla="*/ 1066803 h 1066803"/>
              <a:gd name="connsiteX4" fmla="*/ 0 w 2478062"/>
              <a:gd name="connsiteY4" fmla="*/ 233731 h 1066803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2124858 w 2478062"/>
              <a:gd name="connsiteY2" fmla="*/ 607292 h 1066803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1988223 w 2478062"/>
              <a:gd name="connsiteY2" fmla="*/ 554740 h 1066803"/>
              <a:gd name="connsiteX3" fmla="*/ 2478062 w 2478062"/>
              <a:gd name="connsiteY3" fmla="*/ 1066803 h 1066803"/>
              <a:gd name="connsiteX4" fmla="*/ 0 w 2478062"/>
              <a:gd name="connsiteY4" fmla="*/ 233731 h 1066803"/>
              <a:gd name="connsiteX0" fmla="*/ 0 w 2478062"/>
              <a:gd name="connsiteY0" fmla="*/ 233731 h 1066803"/>
              <a:gd name="connsiteX1" fmla="*/ 992396 w 2478062"/>
              <a:gd name="connsiteY1" fmla="*/ 1860 h 1066803"/>
              <a:gd name="connsiteX2" fmla="*/ 2124858 w 2478062"/>
              <a:gd name="connsiteY2" fmla="*/ 607292 h 1066803"/>
              <a:gd name="connsiteX0" fmla="*/ 0 w 2124858"/>
              <a:gd name="connsiteY0" fmla="*/ 233731 h 607292"/>
              <a:gd name="connsiteX1" fmla="*/ 992396 w 2124858"/>
              <a:gd name="connsiteY1" fmla="*/ 1860 h 607292"/>
              <a:gd name="connsiteX2" fmla="*/ 1988223 w 2124858"/>
              <a:gd name="connsiteY2" fmla="*/ 554740 h 607292"/>
              <a:gd name="connsiteX3" fmla="*/ 1289751 w 2124858"/>
              <a:gd name="connsiteY3" fmla="*/ 470649 h 607292"/>
              <a:gd name="connsiteX4" fmla="*/ 0 w 2124858"/>
              <a:gd name="connsiteY4" fmla="*/ 233731 h 607292"/>
              <a:gd name="connsiteX0" fmla="*/ 0 w 2124858"/>
              <a:gd name="connsiteY0" fmla="*/ 233731 h 607292"/>
              <a:gd name="connsiteX1" fmla="*/ 992396 w 2124858"/>
              <a:gd name="connsiteY1" fmla="*/ 1860 h 607292"/>
              <a:gd name="connsiteX2" fmla="*/ 2124858 w 2124858"/>
              <a:gd name="connsiteY2" fmla="*/ 607292 h 607292"/>
              <a:gd name="connsiteX0" fmla="*/ 0 w 2124858"/>
              <a:gd name="connsiteY0" fmla="*/ 270009 h 643570"/>
              <a:gd name="connsiteX1" fmla="*/ 992396 w 2124858"/>
              <a:gd name="connsiteY1" fmla="*/ 38138 h 643570"/>
              <a:gd name="connsiteX2" fmla="*/ 1988223 w 2124858"/>
              <a:gd name="connsiteY2" fmla="*/ 591018 h 643570"/>
              <a:gd name="connsiteX3" fmla="*/ 1289751 w 2124858"/>
              <a:gd name="connsiteY3" fmla="*/ 506927 h 643570"/>
              <a:gd name="connsiteX4" fmla="*/ 0 w 2124858"/>
              <a:gd name="connsiteY4" fmla="*/ 270009 h 643570"/>
              <a:gd name="connsiteX0" fmla="*/ 328475 w 2124858"/>
              <a:gd name="connsiteY0" fmla="*/ 94300 h 643570"/>
              <a:gd name="connsiteX1" fmla="*/ 992396 w 2124858"/>
              <a:gd name="connsiteY1" fmla="*/ 38138 h 643570"/>
              <a:gd name="connsiteX2" fmla="*/ 2124858 w 2124858"/>
              <a:gd name="connsiteY2" fmla="*/ 643570 h 643570"/>
              <a:gd name="connsiteX0" fmla="*/ 0 w 2124858"/>
              <a:gd name="connsiteY0" fmla="*/ 238145 h 611706"/>
              <a:gd name="connsiteX1" fmla="*/ 992396 w 2124858"/>
              <a:gd name="connsiteY1" fmla="*/ 6274 h 611706"/>
              <a:gd name="connsiteX2" fmla="*/ 1988223 w 2124858"/>
              <a:gd name="connsiteY2" fmla="*/ 559154 h 611706"/>
              <a:gd name="connsiteX3" fmla="*/ 1289751 w 2124858"/>
              <a:gd name="connsiteY3" fmla="*/ 475063 h 611706"/>
              <a:gd name="connsiteX4" fmla="*/ 0 w 2124858"/>
              <a:gd name="connsiteY4" fmla="*/ 238145 h 611706"/>
              <a:gd name="connsiteX0" fmla="*/ 328475 w 2124858"/>
              <a:gd name="connsiteY0" fmla="*/ 62436 h 611706"/>
              <a:gd name="connsiteX1" fmla="*/ 992396 w 2124858"/>
              <a:gd name="connsiteY1" fmla="*/ 6274 h 611706"/>
              <a:gd name="connsiteX2" fmla="*/ 2124858 w 2124858"/>
              <a:gd name="connsiteY2" fmla="*/ 611706 h 611706"/>
              <a:gd name="connsiteX0" fmla="*/ 0 w 2124858"/>
              <a:gd name="connsiteY0" fmla="*/ 233732 h 607293"/>
              <a:gd name="connsiteX1" fmla="*/ 992396 w 2124858"/>
              <a:gd name="connsiteY1" fmla="*/ 1861 h 607293"/>
              <a:gd name="connsiteX2" fmla="*/ 1988223 w 2124858"/>
              <a:gd name="connsiteY2" fmla="*/ 554741 h 607293"/>
              <a:gd name="connsiteX3" fmla="*/ 1289751 w 2124858"/>
              <a:gd name="connsiteY3" fmla="*/ 470650 h 607293"/>
              <a:gd name="connsiteX4" fmla="*/ 0 w 2124858"/>
              <a:gd name="connsiteY4" fmla="*/ 233732 h 607293"/>
              <a:gd name="connsiteX0" fmla="*/ 328475 w 2124858"/>
              <a:gd name="connsiteY0" fmla="*/ 58023 h 607293"/>
              <a:gd name="connsiteX1" fmla="*/ 1152942 w 2124858"/>
              <a:gd name="connsiteY1" fmla="*/ 14411 h 607293"/>
              <a:gd name="connsiteX2" fmla="*/ 2124858 w 2124858"/>
              <a:gd name="connsiteY2" fmla="*/ 607293 h 60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4858" h="607293" stroke="0" extrusionOk="0">
                <a:moveTo>
                  <a:pt x="0" y="233732"/>
                </a:moveTo>
                <a:cubicBezTo>
                  <a:pt x="220394" y="74493"/>
                  <a:pt x="599964" y="-14192"/>
                  <a:pt x="992396" y="1861"/>
                </a:cubicBezTo>
                <a:cubicBezTo>
                  <a:pt x="1574856" y="25688"/>
                  <a:pt x="2014612" y="269839"/>
                  <a:pt x="1988223" y="554741"/>
                </a:cubicBezTo>
                <a:lnTo>
                  <a:pt x="1289751" y="470650"/>
                </a:lnTo>
                <a:lnTo>
                  <a:pt x="0" y="233732"/>
                </a:lnTo>
                <a:close/>
              </a:path>
              <a:path w="2124858" h="607293" fill="none">
                <a:moveTo>
                  <a:pt x="328475" y="58023"/>
                </a:moveTo>
                <a:cubicBezTo>
                  <a:pt x="713107" y="-812"/>
                  <a:pt x="760510" y="-1642"/>
                  <a:pt x="1152942" y="14411"/>
                </a:cubicBezTo>
                <a:cubicBezTo>
                  <a:pt x="1735402" y="38238"/>
                  <a:pt x="2046144" y="290860"/>
                  <a:pt x="2124858" y="607293"/>
                </a:cubicBezTo>
              </a:path>
            </a:pathLst>
          </a:custGeom>
          <a:ln w="2540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1" name="Forma livre 180"/>
          <p:cNvSpPr/>
          <p:nvPr/>
        </p:nvSpPr>
        <p:spPr>
          <a:xfrm>
            <a:off x="2228850" y="2501899"/>
            <a:ext cx="4676775" cy="903071"/>
          </a:xfrm>
          <a:custGeom>
            <a:avLst/>
            <a:gdLst>
              <a:gd name="connsiteX0" fmla="*/ 0 w 4614041"/>
              <a:gd name="connsiteY0" fmla="*/ 42217 h 704368"/>
              <a:gd name="connsiteX1" fmla="*/ 1912883 w 4614041"/>
              <a:gd name="connsiteY1" fmla="*/ 630796 h 704368"/>
              <a:gd name="connsiteX2" fmla="*/ 3773214 w 4614041"/>
              <a:gd name="connsiteY2" fmla="*/ 175 h 704368"/>
              <a:gd name="connsiteX3" fmla="*/ 4614041 w 4614041"/>
              <a:gd name="connsiteY3" fmla="*/ 704368 h 704368"/>
              <a:gd name="connsiteX0" fmla="*/ 0 w 4614041"/>
              <a:gd name="connsiteY0" fmla="*/ 42042 h 704290"/>
              <a:gd name="connsiteX1" fmla="*/ 1439917 w 4614041"/>
              <a:gd name="connsiteY1" fmla="*/ 704193 h 704290"/>
              <a:gd name="connsiteX2" fmla="*/ 3773214 w 4614041"/>
              <a:gd name="connsiteY2" fmla="*/ 0 h 704290"/>
              <a:gd name="connsiteX3" fmla="*/ 4614041 w 4614041"/>
              <a:gd name="connsiteY3" fmla="*/ 704193 h 704290"/>
              <a:gd name="connsiteX0" fmla="*/ 0 w 4582510"/>
              <a:gd name="connsiteY0" fmla="*/ 0 h 851943"/>
              <a:gd name="connsiteX1" fmla="*/ 1408386 w 4582510"/>
              <a:gd name="connsiteY1" fmla="*/ 851338 h 851943"/>
              <a:gd name="connsiteX2" fmla="*/ 3741683 w 4582510"/>
              <a:gd name="connsiteY2" fmla="*/ 147145 h 851943"/>
              <a:gd name="connsiteX3" fmla="*/ 4582510 w 4582510"/>
              <a:gd name="connsiteY3" fmla="*/ 851338 h 851943"/>
              <a:gd name="connsiteX0" fmla="*/ 0 w 4582510"/>
              <a:gd name="connsiteY0" fmla="*/ 0 h 851943"/>
              <a:gd name="connsiteX1" fmla="*/ 1408386 w 4582510"/>
              <a:gd name="connsiteY1" fmla="*/ 851338 h 851943"/>
              <a:gd name="connsiteX2" fmla="*/ 3741683 w 4582510"/>
              <a:gd name="connsiteY2" fmla="*/ 147145 h 851943"/>
              <a:gd name="connsiteX3" fmla="*/ 4582510 w 4582510"/>
              <a:gd name="connsiteY3" fmla="*/ 851338 h 851943"/>
              <a:gd name="connsiteX0" fmla="*/ 0 w 4529958"/>
              <a:gd name="connsiteY0" fmla="*/ 42041 h 704502"/>
              <a:gd name="connsiteX1" fmla="*/ 1355834 w 4529958"/>
              <a:gd name="connsiteY1" fmla="*/ 704193 h 704502"/>
              <a:gd name="connsiteX2" fmla="*/ 3689131 w 4529958"/>
              <a:gd name="connsiteY2" fmla="*/ 0 h 704502"/>
              <a:gd name="connsiteX3" fmla="*/ 4529958 w 4529958"/>
              <a:gd name="connsiteY3" fmla="*/ 704193 h 704502"/>
              <a:gd name="connsiteX0" fmla="*/ 0 w 4529958"/>
              <a:gd name="connsiteY0" fmla="*/ 42041 h 704386"/>
              <a:gd name="connsiteX1" fmla="*/ 1355834 w 4529958"/>
              <a:gd name="connsiteY1" fmla="*/ 704193 h 704386"/>
              <a:gd name="connsiteX2" fmla="*/ 3689131 w 4529958"/>
              <a:gd name="connsiteY2" fmla="*/ 0 h 704386"/>
              <a:gd name="connsiteX3" fmla="*/ 4529958 w 4529958"/>
              <a:gd name="connsiteY3" fmla="*/ 704193 h 704386"/>
              <a:gd name="connsiteX0" fmla="*/ 0 w 4529958"/>
              <a:gd name="connsiteY0" fmla="*/ 42041 h 704386"/>
              <a:gd name="connsiteX1" fmla="*/ 1355834 w 4529958"/>
              <a:gd name="connsiteY1" fmla="*/ 704193 h 704386"/>
              <a:gd name="connsiteX2" fmla="*/ 3689131 w 4529958"/>
              <a:gd name="connsiteY2" fmla="*/ 0 h 704386"/>
              <a:gd name="connsiteX3" fmla="*/ 4529958 w 4529958"/>
              <a:gd name="connsiteY3" fmla="*/ 704193 h 704386"/>
              <a:gd name="connsiteX0" fmla="*/ 0 w 4529958"/>
              <a:gd name="connsiteY0" fmla="*/ 0 h 664648"/>
              <a:gd name="connsiteX1" fmla="*/ 1355834 w 4529958"/>
              <a:gd name="connsiteY1" fmla="*/ 662152 h 664648"/>
              <a:gd name="connsiteX2" fmla="*/ 2911365 w 4529958"/>
              <a:gd name="connsiteY2" fmla="*/ 241739 h 664648"/>
              <a:gd name="connsiteX3" fmla="*/ 4529958 w 4529958"/>
              <a:gd name="connsiteY3" fmla="*/ 662152 h 664648"/>
              <a:gd name="connsiteX0" fmla="*/ 0 w 4529958"/>
              <a:gd name="connsiteY0" fmla="*/ 0 h 665083"/>
              <a:gd name="connsiteX1" fmla="*/ 1355834 w 4529958"/>
              <a:gd name="connsiteY1" fmla="*/ 662152 h 665083"/>
              <a:gd name="connsiteX2" fmla="*/ 2911365 w 4529958"/>
              <a:gd name="connsiteY2" fmla="*/ 241739 h 665083"/>
              <a:gd name="connsiteX3" fmla="*/ 4529958 w 4529958"/>
              <a:gd name="connsiteY3" fmla="*/ 662152 h 665083"/>
              <a:gd name="connsiteX0" fmla="*/ 0 w 4529958"/>
              <a:gd name="connsiteY0" fmla="*/ 0 h 662311"/>
              <a:gd name="connsiteX1" fmla="*/ 1355834 w 4529958"/>
              <a:gd name="connsiteY1" fmla="*/ 662152 h 662311"/>
              <a:gd name="connsiteX2" fmla="*/ 2911365 w 4529958"/>
              <a:gd name="connsiteY2" fmla="*/ 241739 h 662311"/>
              <a:gd name="connsiteX3" fmla="*/ 4529958 w 4529958"/>
              <a:gd name="connsiteY3" fmla="*/ 662152 h 662311"/>
              <a:gd name="connsiteX0" fmla="*/ 0 w 4529958"/>
              <a:gd name="connsiteY0" fmla="*/ 0 h 662152"/>
              <a:gd name="connsiteX1" fmla="*/ 1392738 w 4529958"/>
              <a:gd name="connsiteY1" fmla="*/ 480569 h 662152"/>
              <a:gd name="connsiteX2" fmla="*/ 2911365 w 4529958"/>
              <a:gd name="connsiteY2" fmla="*/ 241739 h 662152"/>
              <a:gd name="connsiteX3" fmla="*/ 4529958 w 4529958"/>
              <a:gd name="connsiteY3" fmla="*/ 662152 h 66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9958" h="662152">
                <a:moveTo>
                  <a:pt x="0" y="0"/>
                </a:moveTo>
                <a:cubicBezTo>
                  <a:pt x="368738" y="486978"/>
                  <a:pt x="865469" y="471810"/>
                  <a:pt x="1392738" y="480569"/>
                </a:cubicBezTo>
                <a:cubicBezTo>
                  <a:pt x="1920007" y="489328"/>
                  <a:pt x="2361324" y="315311"/>
                  <a:pt x="2911365" y="241739"/>
                </a:cubicBezTo>
                <a:cubicBezTo>
                  <a:pt x="3461406" y="168167"/>
                  <a:pt x="4456385" y="220718"/>
                  <a:pt x="4529958" y="662152"/>
                </a:cubicBezTo>
              </a:path>
            </a:pathLst>
          </a:custGeom>
          <a:ln w="25400">
            <a:solidFill>
              <a:srgbClr val="FF0000"/>
            </a:solidFill>
            <a:headEnd type="oval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2" name="Tijdelijke aanduiding voor inhoud 29"/>
          <p:cNvSpPr txBox="1">
            <a:spLocks/>
          </p:cNvSpPr>
          <p:nvPr/>
        </p:nvSpPr>
        <p:spPr bwMode="auto">
          <a:xfrm>
            <a:off x="3181351" y="5657850"/>
            <a:ext cx="24669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1º – </a:t>
            </a: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Processo Anaeróbio</a:t>
            </a: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3" name="Tijdelijke aanduiding voor inhoud 29"/>
          <p:cNvSpPr txBox="1">
            <a:spLocks/>
          </p:cNvSpPr>
          <p:nvPr/>
        </p:nvSpPr>
        <p:spPr bwMode="auto">
          <a:xfrm>
            <a:off x="3104618" y="3598392"/>
            <a:ext cx="24669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2º – </a:t>
            </a: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Processo Anaeróbio</a:t>
            </a: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4" name="Tijdelijke aanduiding voor inhoud 29"/>
          <p:cNvSpPr txBox="1">
            <a:spLocks/>
          </p:cNvSpPr>
          <p:nvPr/>
        </p:nvSpPr>
        <p:spPr bwMode="auto">
          <a:xfrm>
            <a:off x="2771624" y="2544700"/>
            <a:ext cx="1815006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3º – </a:t>
            </a: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Clarificação</a:t>
            </a: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5" name="Tijdelijke aanduiding voor inhoud 29"/>
          <p:cNvSpPr txBox="1">
            <a:spLocks/>
          </p:cNvSpPr>
          <p:nvPr/>
        </p:nvSpPr>
        <p:spPr bwMode="auto">
          <a:xfrm>
            <a:off x="5076826" y="781050"/>
            <a:ext cx="24669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4º – </a:t>
            </a: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Purificação do Biogás</a:t>
            </a: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5004" name="Tijdelijke aanduiding voor inhoud 1"/>
          <p:cNvSpPr txBox="1">
            <a:spLocks/>
          </p:cNvSpPr>
          <p:nvPr/>
        </p:nvSpPr>
        <p:spPr bwMode="auto">
          <a:xfrm>
            <a:off x="1780674" y="608471"/>
            <a:ext cx="139004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1200" dirty="0" smtClean="0">
                <a:latin typeface="Verdana" pitchFamily="34" charset="0"/>
                <a:ea typeface="ＭＳ Ｐゴシック" pitchFamily="34" charset="-128"/>
              </a:rPr>
              <a:t>LAVADOR DE BIOGÁS</a:t>
            </a:r>
            <a:endParaRPr lang="en-GB" sz="1200" baseline="30000" dirty="0">
              <a:latin typeface="Verdan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tângulo 296"/>
          <p:cNvSpPr/>
          <p:nvPr/>
        </p:nvSpPr>
        <p:spPr>
          <a:xfrm>
            <a:off x="0" y="676274"/>
            <a:ext cx="7956550" cy="6181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‘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78063" y="3878263"/>
            <a:ext cx="3429000" cy="22891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468313" y="1700213"/>
            <a:ext cx="83518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278063" y="1550988"/>
            <a:ext cx="3429000" cy="2328862"/>
          </a:xfrm>
          <a:prstGeom prst="rect">
            <a:avLst/>
          </a:prstGeom>
          <a:solidFill>
            <a:srgbClr val="C3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Forma livre 3"/>
          <p:cNvSpPr/>
          <p:nvPr/>
        </p:nvSpPr>
        <p:spPr>
          <a:xfrm>
            <a:off x="2278063" y="1266825"/>
            <a:ext cx="3429000" cy="4905375"/>
          </a:xfrm>
          <a:custGeom>
            <a:avLst/>
            <a:gdLst>
              <a:gd name="connsiteX0" fmla="*/ 0 w 3429000"/>
              <a:gd name="connsiteY0" fmla="*/ 0 h 4905375"/>
              <a:gd name="connsiteX1" fmla="*/ 0 w 3429000"/>
              <a:gd name="connsiteY1" fmla="*/ 4905375 h 4905375"/>
              <a:gd name="connsiteX2" fmla="*/ 3429000 w 3429000"/>
              <a:gd name="connsiteY2" fmla="*/ 4905375 h 4905375"/>
              <a:gd name="connsiteX3" fmla="*/ 3429000 w 3429000"/>
              <a:gd name="connsiteY3" fmla="*/ 0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4905375">
                <a:moveTo>
                  <a:pt x="0" y="0"/>
                </a:moveTo>
                <a:lnTo>
                  <a:pt x="0" y="4905375"/>
                </a:lnTo>
                <a:lnTo>
                  <a:pt x="3429000" y="4905375"/>
                </a:lnTo>
                <a:lnTo>
                  <a:pt x="342900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0" name="Elipse 69"/>
          <p:cNvSpPr/>
          <p:nvPr/>
        </p:nvSpPr>
        <p:spPr>
          <a:xfrm>
            <a:off x="3960813" y="3267075"/>
            <a:ext cx="71437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6023" name="Grupo 110"/>
          <p:cNvGrpSpPr>
            <a:grpSpLocks/>
          </p:cNvGrpSpPr>
          <p:nvPr/>
        </p:nvGrpSpPr>
        <p:grpSpPr bwMode="auto">
          <a:xfrm>
            <a:off x="2740025" y="3532188"/>
            <a:ext cx="369888" cy="133350"/>
            <a:chOff x="2692733" y="3567165"/>
            <a:chExt cx="427059" cy="192949"/>
          </a:xfrm>
        </p:grpSpPr>
        <p:sp>
          <p:nvSpPr>
            <p:cNvPr id="107" name="Corda 106"/>
            <p:cNvSpPr/>
            <p:nvPr/>
          </p:nvSpPr>
          <p:spPr>
            <a:xfrm rot="5400000">
              <a:off x="2845391" y="3451164"/>
              <a:ext cx="121741" cy="353744"/>
            </a:xfrm>
            <a:prstGeom prst="chord">
              <a:avLst>
                <a:gd name="adj1" fmla="val 5404695"/>
                <a:gd name="adj2" fmla="val 1620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5000">
                  <a:schemeClr val="bg1">
                    <a:lumMod val="50000"/>
                  </a:schemeClr>
                </a:gs>
                <a:gs pos="55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8" name="Trapezoide 107"/>
            <p:cNvSpPr/>
            <p:nvPr/>
          </p:nvSpPr>
          <p:spPr>
            <a:xfrm flipV="1">
              <a:off x="2866856" y="3707282"/>
              <a:ext cx="78813" cy="52832"/>
            </a:xfrm>
            <a:prstGeom prst="trapezoid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" name="Retângulo de cantos arredondados 83"/>
            <p:cNvSpPr/>
            <p:nvPr/>
          </p:nvSpPr>
          <p:spPr>
            <a:xfrm>
              <a:off x="2692733" y="3626887"/>
              <a:ext cx="427059" cy="7809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6024" name="Grupo 167"/>
          <p:cNvGrpSpPr>
            <a:grpSpLocks/>
          </p:cNvGrpSpPr>
          <p:nvPr/>
        </p:nvGrpSpPr>
        <p:grpSpPr bwMode="auto">
          <a:xfrm>
            <a:off x="4935538" y="3532188"/>
            <a:ext cx="369887" cy="133350"/>
            <a:chOff x="2692733" y="3567165"/>
            <a:chExt cx="427059" cy="192949"/>
          </a:xfrm>
        </p:grpSpPr>
        <p:sp>
          <p:nvSpPr>
            <p:cNvPr id="169" name="Corda 168"/>
            <p:cNvSpPr/>
            <p:nvPr/>
          </p:nvSpPr>
          <p:spPr>
            <a:xfrm rot="5400000">
              <a:off x="2845392" y="3451163"/>
              <a:ext cx="121741" cy="353744"/>
            </a:xfrm>
            <a:prstGeom prst="chord">
              <a:avLst>
                <a:gd name="adj1" fmla="val 5404695"/>
                <a:gd name="adj2" fmla="val 1620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5000">
                  <a:schemeClr val="bg1">
                    <a:lumMod val="50000"/>
                  </a:schemeClr>
                </a:gs>
                <a:gs pos="55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0" name="Trapezoide 169"/>
            <p:cNvSpPr/>
            <p:nvPr/>
          </p:nvSpPr>
          <p:spPr>
            <a:xfrm flipV="1">
              <a:off x="2866855" y="3707282"/>
              <a:ext cx="78814" cy="52832"/>
            </a:xfrm>
            <a:prstGeom prst="trapezoid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1" name="Retângulo de cantos arredondados 170"/>
            <p:cNvSpPr/>
            <p:nvPr/>
          </p:nvSpPr>
          <p:spPr>
            <a:xfrm>
              <a:off x="2692733" y="3626887"/>
              <a:ext cx="427059" cy="7809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89" name="Arco 188"/>
          <p:cNvSpPr/>
          <p:nvPr/>
        </p:nvSpPr>
        <p:spPr>
          <a:xfrm>
            <a:off x="3459163" y="2517775"/>
            <a:ext cx="428625" cy="519113"/>
          </a:xfrm>
          <a:prstGeom prst="arc">
            <a:avLst>
              <a:gd name="adj1" fmla="val 1862580"/>
              <a:gd name="adj2" fmla="val 1018924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3" name="Arco 222"/>
          <p:cNvSpPr/>
          <p:nvPr/>
        </p:nvSpPr>
        <p:spPr>
          <a:xfrm>
            <a:off x="3495675" y="2690813"/>
            <a:ext cx="850900" cy="385762"/>
          </a:xfrm>
          <a:prstGeom prst="arc">
            <a:avLst>
              <a:gd name="adj1" fmla="val 209165"/>
              <a:gd name="adj2" fmla="val 9079618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6" name="Arco 225"/>
          <p:cNvSpPr/>
          <p:nvPr/>
        </p:nvSpPr>
        <p:spPr>
          <a:xfrm flipV="1">
            <a:off x="2994025" y="1604963"/>
            <a:ext cx="465138" cy="447675"/>
          </a:xfrm>
          <a:prstGeom prst="arc">
            <a:avLst>
              <a:gd name="adj1" fmla="val 143980"/>
              <a:gd name="adj2" fmla="val 682236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8" name="Forma livre 227"/>
          <p:cNvSpPr/>
          <p:nvPr/>
        </p:nvSpPr>
        <p:spPr>
          <a:xfrm flipV="1">
            <a:off x="2662238" y="5956300"/>
            <a:ext cx="2514600" cy="44450"/>
          </a:xfrm>
          <a:custGeom>
            <a:avLst/>
            <a:gdLst>
              <a:gd name="connsiteX0" fmla="*/ 2857500 w 2857500"/>
              <a:gd name="connsiteY0" fmla="*/ 0 h 0"/>
              <a:gd name="connsiteX1" fmla="*/ 0 w 2857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0">
                <a:moveTo>
                  <a:pt x="2857500" y="0"/>
                </a:moveTo>
                <a:lnTo>
                  <a:pt x="0" y="0"/>
                </a:lnTo>
              </a:path>
            </a:pathLst>
          </a:custGeom>
          <a:noFill/>
          <a:ln w="50800" cmpd="dbl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6029" name="Grupo 239"/>
          <p:cNvGrpSpPr>
            <a:grpSpLocks/>
          </p:cNvGrpSpPr>
          <p:nvPr/>
        </p:nvGrpSpPr>
        <p:grpSpPr bwMode="auto">
          <a:xfrm>
            <a:off x="5216525" y="5915025"/>
            <a:ext cx="1222375" cy="468313"/>
            <a:chOff x="5216883" y="5915778"/>
            <a:chExt cx="1222068" cy="467667"/>
          </a:xfrm>
        </p:grpSpPr>
        <p:sp>
          <p:nvSpPr>
            <p:cNvPr id="229" name="Forma livre 228"/>
            <p:cNvSpPr/>
            <p:nvPr/>
          </p:nvSpPr>
          <p:spPr>
            <a:xfrm flipV="1">
              <a:off x="5216883" y="5956996"/>
              <a:ext cx="760222" cy="45974"/>
            </a:xfrm>
            <a:custGeom>
              <a:avLst/>
              <a:gdLst>
                <a:gd name="connsiteX0" fmla="*/ 0 w 1323975"/>
                <a:gd name="connsiteY0" fmla="*/ 0 h 0"/>
                <a:gd name="connsiteX1" fmla="*/ 1323975 w 1323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3975">
                  <a:moveTo>
                    <a:pt x="0" y="0"/>
                  </a:moveTo>
                  <a:lnTo>
                    <a:pt x="1323975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7" name="Fluxograma: Agrupar 226"/>
            <p:cNvSpPr/>
            <p:nvPr/>
          </p:nvSpPr>
          <p:spPr>
            <a:xfrm rot="5400000">
              <a:off x="6003394" y="5900599"/>
              <a:ext cx="180725" cy="211085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31" name="Arco 230"/>
            <p:cNvSpPr/>
            <p:nvPr/>
          </p:nvSpPr>
          <p:spPr>
            <a:xfrm>
              <a:off x="5977105" y="6006141"/>
              <a:ext cx="461846" cy="377304"/>
            </a:xfrm>
            <a:prstGeom prst="arc">
              <a:avLst/>
            </a:pr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6030" name="Grupo 250"/>
          <p:cNvGrpSpPr>
            <a:grpSpLocks/>
          </p:cNvGrpSpPr>
          <p:nvPr/>
        </p:nvGrpSpPr>
        <p:grpSpPr bwMode="auto">
          <a:xfrm>
            <a:off x="1541463" y="5295900"/>
            <a:ext cx="1120775" cy="704850"/>
            <a:chOff x="1540781" y="5295326"/>
            <a:chExt cx="1120707" cy="705589"/>
          </a:xfrm>
        </p:grpSpPr>
        <p:sp>
          <p:nvSpPr>
            <p:cNvPr id="234" name="Fluxograma: Agrupar 233"/>
            <p:cNvSpPr/>
            <p:nvPr/>
          </p:nvSpPr>
          <p:spPr>
            <a:xfrm rot="10800000">
              <a:off x="1742381" y="5546414"/>
              <a:ext cx="180964" cy="209770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32" name="Forma livre 231"/>
            <p:cNvSpPr/>
            <p:nvPr/>
          </p:nvSpPr>
          <p:spPr>
            <a:xfrm>
              <a:off x="1836038" y="5759362"/>
              <a:ext cx="825450" cy="241553"/>
            </a:xfrm>
            <a:custGeom>
              <a:avLst/>
              <a:gdLst>
                <a:gd name="connsiteX0" fmla="*/ 652182 w 652182"/>
                <a:gd name="connsiteY0" fmla="*/ 242047 h 242047"/>
                <a:gd name="connsiteX1" fmla="*/ 0 w 652182"/>
                <a:gd name="connsiteY1" fmla="*/ 242047 h 242047"/>
                <a:gd name="connsiteX2" fmla="*/ 0 w 652182"/>
                <a:gd name="connsiteY2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2182" h="242047">
                  <a:moveTo>
                    <a:pt x="652182" y="242047"/>
                  </a:moveTo>
                  <a:lnTo>
                    <a:pt x="0" y="242047"/>
                  </a:ln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3" name="Forma livre 232"/>
            <p:cNvSpPr/>
            <p:nvPr/>
          </p:nvSpPr>
          <p:spPr>
            <a:xfrm>
              <a:off x="1540781" y="5295326"/>
              <a:ext cx="295257" cy="241553"/>
            </a:xfrm>
            <a:custGeom>
              <a:avLst/>
              <a:gdLst>
                <a:gd name="connsiteX0" fmla="*/ 295835 w 295835"/>
                <a:gd name="connsiteY0" fmla="*/ 242047 h 242047"/>
                <a:gd name="connsiteX1" fmla="*/ 295835 w 295835"/>
                <a:gd name="connsiteY1" fmla="*/ 0 h 242047"/>
                <a:gd name="connsiteX2" fmla="*/ 0 w 295835"/>
                <a:gd name="connsiteY2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835" h="242047">
                  <a:moveTo>
                    <a:pt x="295835" y="242047"/>
                  </a:moveTo>
                  <a:lnTo>
                    <a:pt x="295835" y="0"/>
                  </a:ln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5" name="Forma livre 234"/>
          <p:cNvSpPr/>
          <p:nvPr/>
        </p:nvSpPr>
        <p:spPr>
          <a:xfrm>
            <a:off x="5345113" y="3668713"/>
            <a:ext cx="46037" cy="44450"/>
          </a:xfrm>
          <a:custGeom>
            <a:avLst/>
            <a:gdLst>
              <a:gd name="connsiteX0" fmla="*/ 0 w 0"/>
              <a:gd name="connsiteY0" fmla="*/ 60512 h 60512"/>
              <a:gd name="connsiteX1" fmla="*/ 0 w 0"/>
              <a:gd name="connsiteY1" fmla="*/ 0 h 6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0512">
                <a:moveTo>
                  <a:pt x="0" y="60512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6" name="Forma livre 235"/>
          <p:cNvSpPr/>
          <p:nvPr/>
        </p:nvSpPr>
        <p:spPr>
          <a:xfrm flipV="1">
            <a:off x="6418263" y="6151563"/>
            <a:ext cx="46037" cy="46037"/>
          </a:xfrm>
          <a:custGeom>
            <a:avLst/>
            <a:gdLst>
              <a:gd name="connsiteX0" fmla="*/ 0 w 430306"/>
              <a:gd name="connsiteY0" fmla="*/ 0 h 0"/>
              <a:gd name="connsiteX1" fmla="*/ 430306 w 430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0306">
                <a:moveTo>
                  <a:pt x="0" y="0"/>
                </a:moveTo>
                <a:lnTo>
                  <a:pt x="430306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9" name="Seta para a direita 238"/>
          <p:cNvSpPr/>
          <p:nvPr/>
        </p:nvSpPr>
        <p:spPr>
          <a:xfrm>
            <a:off x="468313" y="5002213"/>
            <a:ext cx="1133475" cy="601662"/>
          </a:xfrm>
          <a:prstGeom prst="rightArrow">
            <a:avLst>
              <a:gd name="adj1" fmla="val 61601"/>
              <a:gd name="adj2" fmla="val 6378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/>
              <a:t>ESGOTO BRUTO</a:t>
            </a:r>
          </a:p>
        </p:txBody>
      </p:sp>
      <p:sp>
        <p:nvSpPr>
          <p:cNvPr id="10245" name="Seta para a direita 10244"/>
          <p:cNvSpPr/>
          <p:nvPr/>
        </p:nvSpPr>
        <p:spPr>
          <a:xfrm>
            <a:off x="877888" y="833438"/>
            <a:ext cx="790575" cy="419100"/>
          </a:xfrm>
          <a:prstGeom prst="rightArrow">
            <a:avLst>
              <a:gd name="adj1" fmla="val 50000"/>
              <a:gd name="adj2" fmla="val 637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AR</a:t>
            </a:r>
          </a:p>
        </p:txBody>
      </p:sp>
      <p:sp>
        <p:nvSpPr>
          <p:cNvPr id="241" name="Elipse 240"/>
          <p:cNvSpPr/>
          <p:nvPr/>
        </p:nvSpPr>
        <p:spPr>
          <a:xfrm>
            <a:off x="933031" y="37221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2" name="Retângulo de cantos arredondados 251"/>
          <p:cNvSpPr/>
          <p:nvPr/>
        </p:nvSpPr>
        <p:spPr>
          <a:xfrm>
            <a:off x="2349500" y="4997450"/>
            <a:ext cx="3298825" cy="803275"/>
          </a:xfrm>
          <a:prstGeom prst="roundRect">
            <a:avLst/>
          </a:prstGeom>
          <a:pattFill prst="wave">
            <a:fgClr>
              <a:schemeClr val="tx1">
                <a:lumMod val="65000"/>
                <a:lumOff val="3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6039" name="Grupo 9280"/>
          <p:cNvGrpSpPr>
            <a:grpSpLocks/>
          </p:cNvGrpSpPr>
          <p:nvPr/>
        </p:nvGrpSpPr>
        <p:grpSpPr bwMode="auto">
          <a:xfrm>
            <a:off x="2370138" y="3779838"/>
            <a:ext cx="3238500" cy="112712"/>
            <a:chOff x="2370138" y="3779839"/>
            <a:chExt cx="3238500" cy="112711"/>
          </a:xfrm>
        </p:grpSpPr>
        <p:sp>
          <p:nvSpPr>
            <p:cNvPr id="254" name="Forma livre 253"/>
            <p:cNvSpPr/>
            <p:nvPr/>
          </p:nvSpPr>
          <p:spPr bwMode="auto">
            <a:xfrm>
              <a:off x="2370138" y="3786189"/>
              <a:ext cx="3238500" cy="95249"/>
            </a:xfrm>
            <a:custGeom>
              <a:avLst/>
              <a:gdLst>
                <a:gd name="connsiteX0" fmla="*/ 0 w 3239036"/>
                <a:gd name="connsiteY0" fmla="*/ 122350 h 122350"/>
                <a:gd name="connsiteX1" fmla="*/ 0 w 3239036"/>
                <a:gd name="connsiteY1" fmla="*/ 0 h 122350"/>
                <a:gd name="connsiteX2" fmla="*/ 3239036 w 3239036"/>
                <a:gd name="connsiteY2" fmla="*/ 0 h 122350"/>
                <a:gd name="connsiteX3" fmla="*/ 3239036 w 3239036"/>
                <a:gd name="connsiteY3" fmla="*/ 109471 h 1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036" h="122350">
                  <a:moveTo>
                    <a:pt x="0" y="122350"/>
                  </a:moveTo>
                  <a:lnTo>
                    <a:pt x="0" y="0"/>
                  </a:lnTo>
                  <a:lnTo>
                    <a:pt x="3239036" y="0"/>
                  </a:lnTo>
                  <a:lnTo>
                    <a:pt x="3239036" y="10947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5" name="Forma livre 254"/>
            <p:cNvSpPr/>
            <p:nvPr/>
          </p:nvSpPr>
          <p:spPr bwMode="auto">
            <a:xfrm flipH="1">
              <a:off x="3932238" y="3786189"/>
              <a:ext cx="49212" cy="106361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8" name="Forma livre 257"/>
            <p:cNvSpPr/>
            <p:nvPr/>
          </p:nvSpPr>
          <p:spPr bwMode="auto">
            <a:xfrm>
              <a:off x="4770438" y="3786189"/>
              <a:ext cx="46037" cy="98424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9" name="Forma livre 258"/>
            <p:cNvSpPr/>
            <p:nvPr/>
          </p:nvSpPr>
          <p:spPr bwMode="auto">
            <a:xfrm>
              <a:off x="3190875" y="3779839"/>
              <a:ext cx="46038" cy="109536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60" name="Forma livre 259"/>
          <p:cNvSpPr/>
          <p:nvPr/>
        </p:nvSpPr>
        <p:spPr bwMode="auto">
          <a:xfrm>
            <a:off x="5448300" y="3360738"/>
            <a:ext cx="0" cy="425450"/>
          </a:xfrm>
          <a:custGeom>
            <a:avLst/>
            <a:gdLst>
              <a:gd name="connsiteX0" fmla="*/ 0 w 0"/>
              <a:gd name="connsiteY0" fmla="*/ 0 h 425003"/>
              <a:gd name="connsiteX1" fmla="*/ 0 w 0"/>
              <a:gd name="connsiteY1" fmla="*/ 425003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25003">
                <a:moveTo>
                  <a:pt x="0" y="0"/>
                </a:moveTo>
                <a:lnTo>
                  <a:pt x="0" y="4250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6041" name="Rectangle 34"/>
          <p:cNvSpPr>
            <a:spLocks noChangeArrowheads="1"/>
          </p:cNvSpPr>
          <p:nvPr/>
        </p:nvSpPr>
        <p:spPr bwMode="auto">
          <a:xfrm>
            <a:off x="7345363" y="2365375"/>
            <a:ext cx="68262" cy="1027113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70" name="Oval 33"/>
          <p:cNvSpPr>
            <a:spLocks noChangeArrowheads="1"/>
          </p:cNvSpPr>
          <p:nvPr/>
        </p:nvSpPr>
        <p:spPr bwMode="auto">
          <a:xfrm>
            <a:off x="7303661" y="1076568"/>
            <a:ext cx="185184" cy="78583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86045" name="Rectangle 35"/>
          <p:cNvSpPr>
            <a:spLocks noChangeArrowheads="1"/>
          </p:cNvSpPr>
          <p:nvPr/>
        </p:nvSpPr>
        <p:spPr bwMode="auto">
          <a:xfrm>
            <a:off x="7302500" y="1862138"/>
            <a:ext cx="153988" cy="503237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046" name="Rectangle 36" descr="Confetes grandes"/>
          <p:cNvSpPr>
            <a:spLocks noChangeArrowheads="1"/>
          </p:cNvSpPr>
          <p:nvPr/>
        </p:nvSpPr>
        <p:spPr bwMode="auto">
          <a:xfrm>
            <a:off x="7291388" y="3386138"/>
            <a:ext cx="176212" cy="180975"/>
          </a:xfrm>
          <a:prstGeom prst="rect">
            <a:avLst/>
          </a:prstGeom>
          <a:pattFill prst="lgConfetti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047" name="AutoShape 37"/>
          <p:cNvSpPr>
            <a:spLocks noChangeArrowheads="1"/>
          </p:cNvSpPr>
          <p:nvPr/>
        </p:nvSpPr>
        <p:spPr bwMode="auto">
          <a:xfrm>
            <a:off x="7407275" y="3200400"/>
            <a:ext cx="42863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048" name="AutoShape 38"/>
          <p:cNvSpPr>
            <a:spLocks noChangeArrowheads="1"/>
          </p:cNvSpPr>
          <p:nvPr/>
        </p:nvSpPr>
        <p:spPr bwMode="auto">
          <a:xfrm flipH="1">
            <a:off x="7304088" y="3200400"/>
            <a:ext cx="41275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049" name="Text Box 39"/>
          <p:cNvSpPr txBox="1">
            <a:spLocks noChangeAspect="1" noChangeArrowheads="1"/>
          </p:cNvSpPr>
          <p:nvPr/>
        </p:nvSpPr>
        <p:spPr bwMode="auto">
          <a:xfrm>
            <a:off x="7096125" y="3665538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pt-BR" sz="1100" b="1">
                <a:solidFill>
                  <a:srgbClr val="000080"/>
                </a:solidFill>
                <a:latin typeface="Calibri" pitchFamily="34" charset="0"/>
              </a:rPr>
              <a:t>Flare</a:t>
            </a:r>
          </a:p>
          <a:p>
            <a:pPr>
              <a:spcAft>
                <a:spcPts val="1000"/>
              </a:spcAft>
            </a:pPr>
            <a:r>
              <a:rPr lang="pt-BR" sz="110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/>
          </a:p>
        </p:txBody>
      </p:sp>
      <p:sp>
        <p:nvSpPr>
          <p:cNvPr id="280" name="Forma livre 279"/>
          <p:cNvSpPr/>
          <p:nvPr/>
        </p:nvSpPr>
        <p:spPr>
          <a:xfrm flipH="1">
            <a:off x="7312025" y="1162050"/>
            <a:ext cx="165100" cy="720725"/>
          </a:xfrm>
          <a:custGeom>
            <a:avLst/>
            <a:gdLst>
              <a:gd name="connsiteX0" fmla="*/ 133350 w 247650"/>
              <a:gd name="connsiteY0" fmla="*/ 1066800 h 1066800"/>
              <a:gd name="connsiteX1" fmla="*/ 0 w 247650"/>
              <a:gd name="connsiteY1" fmla="*/ 695325 h 1066800"/>
              <a:gd name="connsiteX2" fmla="*/ 38100 w 247650"/>
              <a:gd name="connsiteY2" fmla="*/ 342900 h 1066800"/>
              <a:gd name="connsiteX3" fmla="*/ 76200 w 247650"/>
              <a:gd name="connsiteY3" fmla="*/ 0 h 1066800"/>
              <a:gd name="connsiteX4" fmla="*/ 152400 w 247650"/>
              <a:gd name="connsiteY4" fmla="*/ 381000 h 1066800"/>
              <a:gd name="connsiteX5" fmla="*/ 190500 w 247650"/>
              <a:gd name="connsiteY5" fmla="*/ 666750 h 1066800"/>
              <a:gd name="connsiteX6" fmla="*/ 152400 w 247650"/>
              <a:gd name="connsiteY6" fmla="*/ 771525 h 1066800"/>
              <a:gd name="connsiteX7" fmla="*/ 247650 w 247650"/>
              <a:gd name="connsiteY7" fmla="*/ 942975 h 1066800"/>
              <a:gd name="connsiteX8" fmla="*/ 133350 w 247650"/>
              <a:gd name="connsiteY8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" h="1066800">
                <a:moveTo>
                  <a:pt x="133350" y="1066800"/>
                </a:moveTo>
                <a:lnTo>
                  <a:pt x="0" y="695325"/>
                </a:lnTo>
                <a:lnTo>
                  <a:pt x="38100" y="342900"/>
                </a:lnTo>
                <a:lnTo>
                  <a:pt x="76200" y="0"/>
                </a:lnTo>
                <a:lnTo>
                  <a:pt x="152400" y="381000"/>
                </a:lnTo>
                <a:lnTo>
                  <a:pt x="190500" y="666750"/>
                </a:lnTo>
                <a:lnTo>
                  <a:pt x="152400" y="771525"/>
                </a:lnTo>
                <a:lnTo>
                  <a:pt x="247650" y="942975"/>
                </a:lnTo>
                <a:lnTo>
                  <a:pt x="133350" y="106680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8" name="Forma livre 277"/>
          <p:cNvSpPr/>
          <p:nvPr/>
        </p:nvSpPr>
        <p:spPr>
          <a:xfrm>
            <a:off x="7304088" y="1516063"/>
            <a:ext cx="117475" cy="352425"/>
          </a:xfrm>
          <a:custGeom>
            <a:avLst/>
            <a:gdLst>
              <a:gd name="connsiteX0" fmla="*/ 152400 w 323850"/>
              <a:gd name="connsiteY0" fmla="*/ 962025 h 962025"/>
              <a:gd name="connsiteX1" fmla="*/ 76200 w 323850"/>
              <a:gd name="connsiteY1" fmla="*/ 771525 h 962025"/>
              <a:gd name="connsiteX2" fmla="*/ 0 w 323850"/>
              <a:gd name="connsiteY2" fmla="*/ 428625 h 962025"/>
              <a:gd name="connsiteX3" fmla="*/ 57150 w 323850"/>
              <a:gd name="connsiteY3" fmla="*/ 0 h 962025"/>
              <a:gd name="connsiteX4" fmla="*/ 133350 w 323850"/>
              <a:gd name="connsiteY4" fmla="*/ 228600 h 962025"/>
              <a:gd name="connsiteX5" fmla="*/ 171450 w 323850"/>
              <a:gd name="connsiteY5" fmla="*/ 571500 h 962025"/>
              <a:gd name="connsiteX6" fmla="*/ 257175 w 323850"/>
              <a:gd name="connsiteY6" fmla="*/ 638175 h 962025"/>
              <a:gd name="connsiteX7" fmla="*/ 285750 w 323850"/>
              <a:gd name="connsiteY7" fmla="*/ 476250 h 962025"/>
              <a:gd name="connsiteX8" fmla="*/ 323850 w 323850"/>
              <a:gd name="connsiteY8" fmla="*/ 762000 h 962025"/>
              <a:gd name="connsiteX9" fmla="*/ 276225 w 323850"/>
              <a:gd name="connsiteY9" fmla="*/ 904875 h 962025"/>
              <a:gd name="connsiteX10" fmla="*/ 152400 w 323850"/>
              <a:gd name="connsiteY10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850" h="962025">
                <a:moveTo>
                  <a:pt x="152400" y="962025"/>
                </a:moveTo>
                <a:lnTo>
                  <a:pt x="76200" y="771525"/>
                </a:lnTo>
                <a:lnTo>
                  <a:pt x="0" y="428625"/>
                </a:lnTo>
                <a:lnTo>
                  <a:pt x="57150" y="0"/>
                </a:lnTo>
                <a:lnTo>
                  <a:pt x="133350" y="228600"/>
                </a:lnTo>
                <a:lnTo>
                  <a:pt x="171450" y="571500"/>
                </a:lnTo>
                <a:lnTo>
                  <a:pt x="257175" y="638175"/>
                </a:lnTo>
                <a:lnTo>
                  <a:pt x="285750" y="476250"/>
                </a:lnTo>
                <a:lnTo>
                  <a:pt x="323850" y="762000"/>
                </a:lnTo>
                <a:lnTo>
                  <a:pt x="276225" y="904875"/>
                </a:lnTo>
                <a:lnTo>
                  <a:pt x="152400" y="9620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9" name="Elipse 288"/>
          <p:cNvSpPr/>
          <p:nvPr/>
        </p:nvSpPr>
        <p:spPr>
          <a:xfrm>
            <a:off x="430577" y="254828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4" name="Retângulo 293"/>
          <p:cNvSpPr/>
          <p:nvPr/>
        </p:nvSpPr>
        <p:spPr>
          <a:xfrm>
            <a:off x="3608388" y="1549400"/>
            <a:ext cx="1100137" cy="12604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4000">
                <a:srgbClr val="C2BEB6"/>
              </a:gs>
              <a:gs pos="33000">
                <a:schemeClr val="accent1">
                  <a:tint val="44500"/>
                  <a:satMod val="160000"/>
                </a:schemeClr>
              </a:gs>
              <a:gs pos="100000">
                <a:srgbClr val="C3A77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6056" name="Grupo 10240"/>
          <p:cNvGrpSpPr>
            <a:grpSpLocks/>
          </p:cNvGrpSpPr>
          <p:nvPr/>
        </p:nvGrpSpPr>
        <p:grpSpPr bwMode="auto">
          <a:xfrm>
            <a:off x="3314700" y="1406525"/>
            <a:ext cx="1400175" cy="2160588"/>
            <a:chOff x="3315168" y="1406769"/>
            <a:chExt cx="1399725" cy="2160396"/>
          </a:xfrm>
        </p:grpSpPr>
        <p:sp>
          <p:nvSpPr>
            <p:cNvPr id="6" name="Forma livre 5"/>
            <p:cNvSpPr/>
            <p:nvPr/>
          </p:nvSpPr>
          <p:spPr>
            <a:xfrm>
              <a:off x="3315168" y="1657572"/>
              <a:ext cx="572904" cy="1663552"/>
            </a:xfrm>
            <a:custGeom>
              <a:avLst/>
              <a:gdLst>
                <a:gd name="connsiteX0" fmla="*/ 0 w 572756"/>
                <a:gd name="connsiteY0" fmla="*/ 0 h 1663002"/>
                <a:gd name="connsiteX1" fmla="*/ 0 w 572756"/>
                <a:gd name="connsiteY1" fmla="*/ 1180681 h 1663002"/>
                <a:gd name="connsiteX2" fmla="*/ 572756 w 572756"/>
                <a:gd name="connsiteY2" fmla="*/ 1663002 h 166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756" h="1663002">
                  <a:moveTo>
                    <a:pt x="0" y="0"/>
                  </a:moveTo>
                  <a:lnTo>
                    <a:pt x="0" y="1180681"/>
                  </a:lnTo>
                  <a:lnTo>
                    <a:pt x="572756" y="166300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3840462" y="1406769"/>
              <a:ext cx="874431" cy="2160396"/>
            </a:xfrm>
            <a:custGeom>
              <a:avLst/>
              <a:gdLst>
                <a:gd name="connsiteX0" fmla="*/ 874207 w 874207"/>
                <a:gd name="connsiteY0" fmla="*/ 0 h 2160396"/>
                <a:gd name="connsiteX1" fmla="*/ 874207 w 874207"/>
                <a:gd name="connsiteY1" fmla="*/ 1421842 h 2160396"/>
                <a:gd name="connsiteX2" fmla="*/ 0 w 874207"/>
                <a:gd name="connsiteY2" fmla="*/ 2160396 h 216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207" h="2160396">
                  <a:moveTo>
                    <a:pt x="874207" y="0"/>
                  </a:moveTo>
                  <a:lnTo>
                    <a:pt x="874207" y="1421842"/>
                  </a:lnTo>
                  <a:lnTo>
                    <a:pt x="0" y="2160396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3599240" y="1411532"/>
              <a:ext cx="0" cy="1422274"/>
            </a:xfrm>
            <a:custGeom>
              <a:avLst/>
              <a:gdLst>
                <a:gd name="connsiteX0" fmla="*/ 0 w 0"/>
                <a:gd name="connsiteY0" fmla="*/ 0 h 1421842"/>
                <a:gd name="connsiteX1" fmla="*/ 0 w 0"/>
                <a:gd name="connsiteY1" fmla="*/ 1421842 h 142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21842">
                  <a:moveTo>
                    <a:pt x="0" y="0"/>
                  </a:moveTo>
                  <a:lnTo>
                    <a:pt x="0" y="142184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>
              <a:off x="3935682" y="1559155"/>
              <a:ext cx="420552" cy="141275"/>
            </a:xfrm>
            <a:custGeom>
              <a:avLst/>
              <a:gdLst>
                <a:gd name="connsiteX0" fmla="*/ 0 w 419819"/>
                <a:gd name="connsiteY0" fmla="*/ 5751 h 178279"/>
                <a:gd name="connsiteX1" fmla="*/ 0 w 419819"/>
                <a:gd name="connsiteY1" fmla="*/ 178279 h 178279"/>
                <a:gd name="connsiteX2" fmla="*/ 419819 w 419819"/>
                <a:gd name="connsiteY2" fmla="*/ 178279 h 178279"/>
                <a:gd name="connsiteX3" fmla="*/ 419819 w 419819"/>
                <a:gd name="connsiteY3" fmla="*/ 0 h 1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19" h="178279">
                  <a:moveTo>
                    <a:pt x="0" y="5751"/>
                  </a:moveTo>
                  <a:lnTo>
                    <a:pt x="0" y="178279"/>
                  </a:lnTo>
                  <a:lnTo>
                    <a:pt x="419819" y="178279"/>
                  </a:lnTo>
                  <a:lnTo>
                    <a:pt x="419819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6057" name="Grupo 6"/>
          <p:cNvGrpSpPr>
            <a:grpSpLocks/>
          </p:cNvGrpSpPr>
          <p:nvPr/>
        </p:nvGrpSpPr>
        <p:grpSpPr bwMode="auto">
          <a:xfrm>
            <a:off x="5746750" y="2620963"/>
            <a:ext cx="584200" cy="739775"/>
            <a:chOff x="5746104" y="2557892"/>
            <a:chExt cx="672159" cy="865419"/>
          </a:xfrm>
        </p:grpSpPr>
        <p:sp>
          <p:nvSpPr>
            <p:cNvPr id="193" name="Seta para a direita 192"/>
            <p:cNvSpPr/>
            <p:nvPr/>
          </p:nvSpPr>
          <p:spPr>
            <a:xfrm rot="5400000">
              <a:off x="5663173" y="2781465"/>
              <a:ext cx="865419" cy="418272"/>
            </a:xfrm>
            <a:prstGeom prst="rightArrow">
              <a:avLst>
                <a:gd name="adj1" fmla="val 36676"/>
                <a:gd name="adj2" fmla="val 621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  <p:sp>
          <p:nvSpPr>
            <p:cNvPr id="194" name="Text Box 39"/>
            <p:cNvSpPr txBox="1">
              <a:spLocks noChangeAspect="1" noChangeArrowheads="1"/>
            </p:cNvSpPr>
            <p:nvPr/>
          </p:nvSpPr>
          <p:spPr bwMode="auto">
            <a:xfrm>
              <a:off x="5746104" y="2726890"/>
              <a:ext cx="672159" cy="3379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ESGOTO TRATADO</a:t>
              </a:r>
            </a:p>
          </p:txBody>
        </p:sp>
      </p:grpSp>
      <p:grpSp>
        <p:nvGrpSpPr>
          <p:cNvPr id="86058" name="Grupo 9279"/>
          <p:cNvGrpSpPr>
            <a:grpSpLocks/>
          </p:cNvGrpSpPr>
          <p:nvPr/>
        </p:nvGrpSpPr>
        <p:grpSpPr bwMode="auto">
          <a:xfrm>
            <a:off x="2324100" y="3889375"/>
            <a:ext cx="3340100" cy="369888"/>
            <a:chOff x="2324100" y="3889196"/>
            <a:chExt cx="3339922" cy="370245"/>
          </a:xfrm>
        </p:grpSpPr>
        <p:sp>
          <p:nvSpPr>
            <p:cNvPr id="3" name="Forma livre 2"/>
            <p:cNvSpPr/>
            <p:nvPr/>
          </p:nvSpPr>
          <p:spPr bwMode="auto">
            <a:xfrm>
              <a:off x="2324100" y="3895552"/>
              <a:ext cx="266686" cy="363889"/>
            </a:xfrm>
            <a:custGeom>
              <a:avLst/>
              <a:gdLst>
                <a:gd name="connsiteX0" fmla="*/ 0 w 581891"/>
                <a:gd name="connsiteY0" fmla="*/ 714895 h 720437"/>
                <a:gd name="connsiteX1" fmla="*/ 0 w 581891"/>
                <a:gd name="connsiteY1" fmla="*/ 0 h 720437"/>
                <a:gd name="connsiteX2" fmla="*/ 277091 w 581891"/>
                <a:gd name="connsiteY2" fmla="*/ 0 h 720437"/>
                <a:gd name="connsiteX3" fmla="*/ 277091 w 581891"/>
                <a:gd name="connsiteY3" fmla="*/ 360219 h 720437"/>
                <a:gd name="connsiteX4" fmla="*/ 581891 w 581891"/>
                <a:gd name="connsiteY4" fmla="*/ 720437 h 720437"/>
                <a:gd name="connsiteX5" fmla="*/ 0 w 581891"/>
                <a:gd name="connsiteY5" fmla="*/ 714895 h 72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891" h="720437">
                  <a:moveTo>
                    <a:pt x="0" y="714895"/>
                  </a:moveTo>
                  <a:lnTo>
                    <a:pt x="0" y="0"/>
                  </a:lnTo>
                  <a:lnTo>
                    <a:pt x="277091" y="0"/>
                  </a:lnTo>
                  <a:lnTo>
                    <a:pt x="277091" y="360219"/>
                  </a:lnTo>
                  <a:lnTo>
                    <a:pt x="581891" y="720437"/>
                  </a:lnTo>
                  <a:lnTo>
                    <a:pt x="0" y="714895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Forma livre 23"/>
            <p:cNvSpPr/>
            <p:nvPr/>
          </p:nvSpPr>
          <p:spPr bwMode="auto">
            <a:xfrm>
              <a:off x="2992402" y="3892374"/>
              <a:ext cx="403204" cy="365477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92231 w 820132"/>
                <a:gd name="connsiteY4" fmla="*/ 21467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80435 w 820132"/>
                <a:gd name="connsiteY5" fmla="*/ 328630 h 723764"/>
                <a:gd name="connsiteX6" fmla="*/ 0 w 820132"/>
                <a:gd name="connsiteY6" fmla="*/ 723764 h 723764"/>
                <a:gd name="connsiteX0" fmla="*/ 0 w 849619"/>
                <a:gd name="connsiteY0" fmla="*/ 723764 h 723764"/>
                <a:gd name="connsiteX1" fmla="*/ 849619 w 849619"/>
                <a:gd name="connsiteY1" fmla="*/ 723764 h 723764"/>
                <a:gd name="connsiteX2" fmla="*/ 552675 w 849619"/>
                <a:gd name="connsiteY2" fmla="*/ 351405 h 723764"/>
                <a:gd name="connsiteX3" fmla="*/ 564469 w 849619"/>
                <a:gd name="connsiteY3" fmla="*/ 0 h 723764"/>
                <a:gd name="connsiteX4" fmla="*/ 304025 w 849619"/>
                <a:gd name="connsiteY4" fmla="*/ 0 h 723764"/>
                <a:gd name="connsiteX5" fmla="*/ 309922 w 849619"/>
                <a:gd name="connsiteY5" fmla="*/ 328630 h 723764"/>
                <a:gd name="connsiteX6" fmla="*/ 0 w 849619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2675 w 879103"/>
                <a:gd name="connsiteY2" fmla="*/ 351405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8572 w 879103"/>
                <a:gd name="connsiteY2" fmla="*/ 329936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103" h="723764">
                  <a:moveTo>
                    <a:pt x="0" y="723764"/>
                  </a:moveTo>
                  <a:lnTo>
                    <a:pt x="879103" y="713030"/>
                  </a:lnTo>
                  <a:lnTo>
                    <a:pt x="558572" y="329936"/>
                  </a:lnTo>
                  <a:lnTo>
                    <a:pt x="564469" y="0"/>
                  </a:lnTo>
                  <a:lnTo>
                    <a:pt x="304025" y="0"/>
                  </a:lnTo>
                  <a:lnTo>
                    <a:pt x="309922" y="328630"/>
                  </a:lnTo>
                  <a:lnTo>
                    <a:pt x="0" y="723764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787697" y="3890786"/>
              <a:ext cx="398442" cy="367066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61411"/>
                <a:gd name="connsiteY0" fmla="*/ 702297 h 702297"/>
                <a:gd name="connsiteX1" fmla="*/ 861411 w 861411"/>
                <a:gd name="connsiteY1" fmla="*/ 702297 h 702297"/>
                <a:gd name="connsiteX2" fmla="*/ 564467 w 861411"/>
                <a:gd name="connsiteY2" fmla="*/ 329938 h 702297"/>
                <a:gd name="connsiteX3" fmla="*/ 564467 w 861411"/>
                <a:gd name="connsiteY3" fmla="*/ 0 h 702297"/>
                <a:gd name="connsiteX4" fmla="*/ 333510 w 861411"/>
                <a:gd name="connsiteY4" fmla="*/ 0 h 702297"/>
                <a:gd name="connsiteX5" fmla="*/ 333510 w 861411"/>
                <a:gd name="connsiteY5" fmla="*/ 339365 h 702297"/>
                <a:gd name="connsiteX6" fmla="*/ 0 w 861411"/>
                <a:gd name="connsiteY6" fmla="*/ 702297 h 702297"/>
                <a:gd name="connsiteX0" fmla="*/ 0 w 861411"/>
                <a:gd name="connsiteY0" fmla="*/ 702297 h 702297"/>
                <a:gd name="connsiteX1" fmla="*/ 861411 w 861411"/>
                <a:gd name="connsiteY1" fmla="*/ 702297 h 702297"/>
                <a:gd name="connsiteX2" fmla="*/ 564467 w 861411"/>
                <a:gd name="connsiteY2" fmla="*/ 329938 h 702297"/>
                <a:gd name="connsiteX3" fmla="*/ 564467 w 861411"/>
                <a:gd name="connsiteY3" fmla="*/ 0 h 702297"/>
                <a:gd name="connsiteX4" fmla="*/ 333510 w 861411"/>
                <a:gd name="connsiteY4" fmla="*/ 0 h 702297"/>
                <a:gd name="connsiteX5" fmla="*/ 298128 w 861411"/>
                <a:gd name="connsiteY5" fmla="*/ 317896 h 702297"/>
                <a:gd name="connsiteX6" fmla="*/ 0 w 861411"/>
                <a:gd name="connsiteY6" fmla="*/ 702297 h 702297"/>
                <a:gd name="connsiteX0" fmla="*/ 0 w 861411"/>
                <a:gd name="connsiteY0" fmla="*/ 713031 h 713031"/>
                <a:gd name="connsiteX1" fmla="*/ 861411 w 861411"/>
                <a:gd name="connsiteY1" fmla="*/ 713031 h 713031"/>
                <a:gd name="connsiteX2" fmla="*/ 564467 w 861411"/>
                <a:gd name="connsiteY2" fmla="*/ 340672 h 713031"/>
                <a:gd name="connsiteX3" fmla="*/ 564467 w 861411"/>
                <a:gd name="connsiteY3" fmla="*/ 10734 h 713031"/>
                <a:gd name="connsiteX4" fmla="*/ 309923 w 861411"/>
                <a:gd name="connsiteY4" fmla="*/ 0 h 713031"/>
                <a:gd name="connsiteX5" fmla="*/ 298128 w 861411"/>
                <a:gd name="connsiteY5" fmla="*/ 328630 h 713031"/>
                <a:gd name="connsiteX6" fmla="*/ 0 w 861411"/>
                <a:gd name="connsiteY6" fmla="*/ 713031 h 713031"/>
                <a:gd name="connsiteX0" fmla="*/ 0 w 861411"/>
                <a:gd name="connsiteY0" fmla="*/ 729130 h 729130"/>
                <a:gd name="connsiteX1" fmla="*/ 861411 w 861411"/>
                <a:gd name="connsiteY1" fmla="*/ 729130 h 729130"/>
                <a:gd name="connsiteX2" fmla="*/ 564467 w 861411"/>
                <a:gd name="connsiteY2" fmla="*/ 356771 h 729130"/>
                <a:gd name="connsiteX3" fmla="*/ 546776 w 861411"/>
                <a:gd name="connsiteY3" fmla="*/ 0 h 729130"/>
                <a:gd name="connsiteX4" fmla="*/ 309923 w 861411"/>
                <a:gd name="connsiteY4" fmla="*/ 16099 h 729130"/>
                <a:gd name="connsiteX5" fmla="*/ 298128 w 861411"/>
                <a:gd name="connsiteY5" fmla="*/ 344729 h 729130"/>
                <a:gd name="connsiteX6" fmla="*/ 0 w 861411"/>
                <a:gd name="connsiteY6" fmla="*/ 729130 h 729130"/>
                <a:gd name="connsiteX0" fmla="*/ 0 w 861411"/>
                <a:gd name="connsiteY0" fmla="*/ 729130 h 729130"/>
                <a:gd name="connsiteX1" fmla="*/ 861411 w 861411"/>
                <a:gd name="connsiteY1" fmla="*/ 729130 h 729130"/>
                <a:gd name="connsiteX2" fmla="*/ 564467 w 861411"/>
                <a:gd name="connsiteY2" fmla="*/ 356771 h 729130"/>
                <a:gd name="connsiteX3" fmla="*/ 546776 w 861411"/>
                <a:gd name="connsiteY3" fmla="*/ 0 h 729130"/>
                <a:gd name="connsiteX4" fmla="*/ 315821 w 861411"/>
                <a:gd name="connsiteY4" fmla="*/ 10730 h 729130"/>
                <a:gd name="connsiteX5" fmla="*/ 298128 w 861411"/>
                <a:gd name="connsiteY5" fmla="*/ 344729 h 729130"/>
                <a:gd name="connsiteX6" fmla="*/ 0 w 861411"/>
                <a:gd name="connsiteY6" fmla="*/ 729130 h 729130"/>
                <a:gd name="connsiteX0" fmla="*/ 0 w 861411"/>
                <a:gd name="connsiteY0" fmla="*/ 729132 h 729132"/>
                <a:gd name="connsiteX1" fmla="*/ 861411 w 861411"/>
                <a:gd name="connsiteY1" fmla="*/ 729132 h 729132"/>
                <a:gd name="connsiteX2" fmla="*/ 564467 w 861411"/>
                <a:gd name="connsiteY2" fmla="*/ 356773 h 729132"/>
                <a:gd name="connsiteX3" fmla="*/ 546776 w 861411"/>
                <a:gd name="connsiteY3" fmla="*/ 2 h 729132"/>
                <a:gd name="connsiteX4" fmla="*/ 298130 w 861411"/>
                <a:gd name="connsiteY4" fmla="*/ 0 h 729132"/>
                <a:gd name="connsiteX5" fmla="*/ 298128 w 861411"/>
                <a:gd name="connsiteY5" fmla="*/ 344731 h 729132"/>
                <a:gd name="connsiteX6" fmla="*/ 0 w 861411"/>
                <a:gd name="connsiteY6" fmla="*/ 729132 h 729132"/>
                <a:gd name="connsiteX0" fmla="*/ 0 w 867307"/>
                <a:gd name="connsiteY0" fmla="*/ 729132 h 729132"/>
                <a:gd name="connsiteX1" fmla="*/ 867307 w 867307"/>
                <a:gd name="connsiteY1" fmla="*/ 729132 h 729132"/>
                <a:gd name="connsiteX2" fmla="*/ 564467 w 867307"/>
                <a:gd name="connsiteY2" fmla="*/ 356773 h 729132"/>
                <a:gd name="connsiteX3" fmla="*/ 546776 w 867307"/>
                <a:gd name="connsiteY3" fmla="*/ 2 h 729132"/>
                <a:gd name="connsiteX4" fmla="*/ 298130 w 867307"/>
                <a:gd name="connsiteY4" fmla="*/ 0 h 729132"/>
                <a:gd name="connsiteX5" fmla="*/ 298128 w 867307"/>
                <a:gd name="connsiteY5" fmla="*/ 344731 h 729132"/>
                <a:gd name="connsiteX6" fmla="*/ 0 w 867307"/>
                <a:gd name="connsiteY6" fmla="*/ 729132 h 72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307" h="729132">
                  <a:moveTo>
                    <a:pt x="0" y="729132"/>
                  </a:moveTo>
                  <a:lnTo>
                    <a:pt x="867307" y="729132"/>
                  </a:lnTo>
                  <a:lnTo>
                    <a:pt x="564467" y="356773"/>
                  </a:lnTo>
                  <a:lnTo>
                    <a:pt x="546776" y="2"/>
                  </a:lnTo>
                  <a:lnTo>
                    <a:pt x="298130" y="0"/>
                  </a:lnTo>
                  <a:cubicBezTo>
                    <a:pt x="298129" y="114910"/>
                    <a:pt x="298129" y="229821"/>
                    <a:pt x="298128" y="344731"/>
                  </a:cubicBezTo>
                  <a:lnTo>
                    <a:pt x="0" y="729132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" name="Forma livre 47"/>
            <p:cNvSpPr/>
            <p:nvPr/>
          </p:nvSpPr>
          <p:spPr bwMode="auto">
            <a:xfrm>
              <a:off x="4578230" y="3890786"/>
              <a:ext cx="407966" cy="367066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42493"/>
                <a:gd name="connsiteY0" fmla="*/ 702297 h 702297"/>
                <a:gd name="connsiteX1" fmla="*/ 842493 w 842493"/>
                <a:gd name="connsiteY1" fmla="*/ 702297 h 702297"/>
                <a:gd name="connsiteX2" fmla="*/ 545549 w 842493"/>
                <a:gd name="connsiteY2" fmla="*/ 329938 h 702297"/>
                <a:gd name="connsiteX3" fmla="*/ 545549 w 842493"/>
                <a:gd name="connsiteY3" fmla="*/ 0 h 702297"/>
                <a:gd name="connsiteX4" fmla="*/ 314592 w 842493"/>
                <a:gd name="connsiteY4" fmla="*/ 0 h 702297"/>
                <a:gd name="connsiteX5" fmla="*/ 314592 w 842493"/>
                <a:gd name="connsiteY5" fmla="*/ 339365 h 702297"/>
                <a:gd name="connsiteX6" fmla="*/ 0 w 842493"/>
                <a:gd name="connsiteY6" fmla="*/ 702297 h 702297"/>
                <a:gd name="connsiteX0" fmla="*/ 0 w 842493"/>
                <a:gd name="connsiteY0" fmla="*/ 702297 h 702297"/>
                <a:gd name="connsiteX1" fmla="*/ 842493 w 842493"/>
                <a:gd name="connsiteY1" fmla="*/ 702297 h 702297"/>
                <a:gd name="connsiteX2" fmla="*/ 545549 w 842493"/>
                <a:gd name="connsiteY2" fmla="*/ 329938 h 702297"/>
                <a:gd name="connsiteX3" fmla="*/ 545549 w 842493"/>
                <a:gd name="connsiteY3" fmla="*/ 0 h 702297"/>
                <a:gd name="connsiteX4" fmla="*/ 314592 w 842493"/>
                <a:gd name="connsiteY4" fmla="*/ 0 h 702297"/>
                <a:gd name="connsiteX5" fmla="*/ 292230 w 842493"/>
                <a:gd name="connsiteY5" fmla="*/ 307163 h 702297"/>
                <a:gd name="connsiteX6" fmla="*/ 0 w 842493"/>
                <a:gd name="connsiteY6" fmla="*/ 702297 h 702297"/>
                <a:gd name="connsiteX0" fmla="*/ 0 w 842493"/>
                <a:gd name="connsiteY0" fmla="*/ 723764 h 723764"/>
                <a:gd name="connsiteX1" fmla="*/ 842493 w 842493"/>
                <a:gd name="connsiteY1" fmla="*/ 723764 h 723764"/>
                <a:gd name="connsiteX2" fmla="*/ 545549 w 842493"/>
                <a:gd name="connsiteY2" fmla="*/ 351405 h 723764"/>
                <a:gd name="connsiteX3" fmla="*/ 545549 w 842493"/>
                <a:gd name="connsiteY3" fmla="*/ 21467 h 723764"/>
                <a:gd name="connsiteX4" fmla="*/ 297820 w 842493"/>
                <a:gd name="connsiteY4" fmla="*/ 0 h 723764"/>
                <a:gd name="connsiteX5" fmla="*/ 292230 w 842493"/>
                <a:gd name="connsiteY5" fmla="*/ 328630 h 723764"/>
                <a:gd name="connsiteX6" fmla="*/ 0 w 842493"/>
                <a:gd name="connsiteY6" fmla="*/ 723764 h 723764"/>
                <a:gd name="connsiteX0" fmla="*/ 0 w 842493"/>
                <a:gd name="connsiteY0" fmla="*/ 729132 h 729132"/>
                <a:gd name="connsiteX1" fmla="*/ 842493 w 842493"/>
                <a:gd name="connsiteY1" fmla="*/ 729132 h 729132"/>
                <a:gd name="connsiteX2" fmla="*/ 545549 w 842493"/>
                <a:gd name="connsiteY2" fmla="*/ 356773 h 729132"/>
                <a:gd name="connsiteX3" fmla="*/ 539957 w 842493"/>
                <a:gd name="connsiteY3" fmla="*/ 0 h 729132"/>
                <a:gd name="connsiteX4" fmla="*/ 297820 w 842493"/>
                <a:gd name="connsiteY4" fmla="*/ 5368 h 729132"/>
                <a:gd name="connsiteX5" fmla="*/ 292230 w 842493"/>
                <a:gd name="connsiteY5" fmla="*/ 333998 h 729132"/>
                <a:gd name="connsiteX6" fmla="*/ 0 w 842493"/>
                <a:gd name="connsiteY6" fmla="*/ 729132 h 729132"/>
                <a:gd name="connsiteX0" fmla="*/ 0 w 842493"/>
                <a:gd name="connsiteY0" fmla="*/ 729132 h 729132"/>
                <a:gd name="connsiteX1" fmla="*/ 842493 w 842493"/>
                <a:gd name="connsiteY1" fmla="*/ 729132 h 729132"/>
                <a:gd name="connsiteX2" fmla="*/ 539957 w 842493"/>
                <a:gd name="connsiteY2" fmla="*/ 335306 h 729132"/>
                <a:gd name="connsiteX3" fmla="*/ 539957 w 842493"/>
                <a:gd name="connsiteY3" fmla="*/ 0 h 729132"/>
                <a:gd name="connsiteX4" fmla="*/ 297820 w 842493"/>
                <a:gd name="connsiteY4" fmla="*/ 5368 h 729132"/>
                <a:gd name="connsiteX5" fmla="*/ 292230 w 842493"/>
                <a:gd name="connsiteY5" fmla="*/ 333998 h 729132"/>
                <a:gd name="connsiteX6" fmla="*/ 0 w 842493"/>
                <a:gd name="connsiteY6" fmla="*/ 729132 h 72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493" h="729132">
                  <a:moveTo>
                    <a:pt x="0" y="729132"/>
                  </a:moveTo>
                  <a:lnTo>
                    <a:pt x="842493" y="729132"/>
                  </a:lnTo>
                  <a:lnTo>
                    <a:pt x="539957" y="335306"/>
                  </a:lnTo>
                  <a:lnTo>
                    <a:pt x="539957" y="0"/>
                  </a:lnTo>
                  <a:lnTo>
                    <a:pt x="297820" y="5368"/>
                  </a:lnTo>
                  <a:cubicBezTo>
                    <a:pt x="295957" y="114911"/>
                    <a:pt x="294093" y="224455"/>
                    <a:pt x="292230" y="333998"/>
                  </a:cubicBezTo>
                  <a:lnTo>
                    <a:pt x="0" y="729132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Forma livre 27"/>
            <p:cNvSpPr/>
            <p:nvPr/>
          </p:nvSpPr>
          <p:spPr bwMode="auto">
            <a:xfrm>
              <a:off x="5410036" y="3889196"/>
              <a:ext cx="253986" cy="362299"/>
            </a:xfrm>
            <a:custGeom>
              <a:avLst/>
              <a:gdLst>
                <a:gd name="connsiteX0" fmla="*/ 0 w 517585"/>
                <a:gd name="connsiteY0" fmla="*/ 690113 h 690113"/>
                <a:gd name="connsiteX1" fmla="*/ 287547 w 517585"/>
                <a:gd name="connsiteY1" fmla="*/ 345057 h 690113"/>
                <a:gd name="connsiteX2" fmla="*/ 287547 w 517585"/>
                <a:gd name="connsiteY2" fmla="*/ 0 h 690113"/>
                <a:gd name="connsiteX3" fmla="*/ 517585 w 517585"/>
                <a:gd name="connsiteY3" fmla="*/ 0 h 690113"/>
                <a:gd name="connsiteX4" fmla="*/ 517585 w 517585"/>
                <a:gd name="connsiteY4" fmla="*/ 684362 h 690113"/>
                <a:gd name="connsiteX5" fmla="*/ 0 w 517585"/>
                <a:gd name="connsiteY5" fmla="*/ 690113 h 690113"/>
                <a:gd name="connsiteX0" fmla="*/ 0 w 570507"/>
                <a:gd name="connsiteY0" fmla="*/ 690113 h 690113"/>
                <a:gd name="connsiteX1" fmla="*/ 340469 w 570507"/>
                <a:gd name="connsiteY1" fmla="*/ 345057 h 690113"/>
                <a:gd name="connsiteX2" fmla="*/ 340469 w 570507"/>
                <a:gd name="connsiteY2" fmla="*/ 0 h 690113"/>
                <a:gd name="connsiteX3" fmla="*/ 570507 w 570507"/>
                <a:gd name="connsiteY3" fmla="*/ 0 h 690113"/>
                <a:gd name="connsiteX4" fmla="*/ 570507 w 570507"/>
                <a:gd name="connsiteY4" fmla="*/ 684362 h 690113"/>
                <a:gd name="connsiteX5" fmla="*/ 0 w 570507"/>
                <a:gd name="connsiteY5" fmla="*/ 690113 h 690113"/>
                <a:gd name="connsiteX0" fmla="*/ 0 w 570507"/>
                <a:gd name="connsiteY0" fmla="*/ 690113 h 690113"/>
                <a:gd name="connsiteX1" fmla="*/ 305186 w 570507"/>
                <a:gd name="connsiteY1" fmla="*/ 318329 h 690113"/>
                <a:gd name="connsiteX2" fmla="*/ 340469 w 570507"/>
                <a:gd name="connsiteY2" fmla="*/ 0 h 690113"/>
                <a:gd name="connsiteX3" fmla="*/ 570507 w 570507"/>
                <a:gd name="connsiteY3" fmla="*/ 0 h 690113"/>
                <a:gd name="connsiteX4" fmla="*/ 570507 w 570507"/>
                <a:gd name="connsiteY4" fmla="*/ 684362 h 690113"/>
                <a:gd name="connsiteX5" fmla="*/ 0 w 570507"/>
                <a:gd name="connsiteY5" fmla="*/ 690113 h 690113"/>
                <a:gd name="connsiteX0" fmla="*/ 0 w 570507"/>
                <a:gd name="connsiteY0" fmla="*/ 684766 h 684766"/>
                <a:gd name="connsiteX1" fmla="*/ 305186 w 570507"/>
                <a:gd name="connsiteY1" fmla="*/ 318329 h 684766"/>
                <a:gd name="connsiteX2" fmla="*/ 340469 w 570507"/>
                <a:gd name="connsiteY2" fmla="*/ 0 h 684766"/>
                <a:gd name="connsiteX3" fmla="*/ 570507 w 570507"/>
                <a:gd name="connsiteY3" fmla="*/ 0 h 684766"/>
                <a:gd name="connsiteX4" fmla="*/ 570507 w 570507"/>
                <a:gd name="connsiteY4" fmla="*/ 684362 h 684766"/>
                <a:gd name="connsiteX5" fmla="*/ 0 w 570507"/>
                <a:gd name="connsiteY5" fmla="*/ 684766 h 684766"/>
                <a:gd name="connsiteX0" fmla="*/ 0 w 570507"/>
                <a:gd name="connsiteY0" fmla="*/ 716840 h 716840"/>
                <a:gd name="connsiteX1" fmla="*/ 305186 w 570507"/>
                <a:gd name="connsiteY1" fmla="*/ 350403 h 716840"/>
                <a:gd name="connsiteX2" fmla="*/ 305186 w 570507"/>
                <a:gd name="connsiteY2" fmla="*/ 0 h 716840"/>
                <a:gd name="connsiteX3" fmla="*/ 570507 w 570507"/>
                <a:gd name="connsiteY3" fmla="*/ 32074 h 716840"/>
                <a:gd name="connsiteX4" fmla="*/ 570507 w 570507"/>
                <a:gd name="connsiteY4" fmla="*/ 716436 h 716840"/>
                <a:gd name="connsiteX5" fmla="*/ 0 w 570507"/>
                <a:gd name="connsiteY5" fmla="*/ 716840 h 716840"/>
                <a:gd name="connsiteX0" fmla="*/ 0 w 570507"/>
                <a:gd name="connsiteY0" fmla="*/ 716840 h 716840"/>
                <a:gd name="connsiteX1" fmla="*/ 305186 w 570507"/>
                <a:gd name="connsiteY1" fmla="*/ 350403 h 716840"/>
                <a:gd name="connsiteX2" fmla="*/ 305186 w 570507"/>
                <a:gd name="connsiteY2" fmla="*/ 0 h 716840"/>
                <a:gd name="connsiteX3" fmla="*/ 546987 w 570507"/>
                <a:gd name="connsiteY3" fmla="*/ 5345 h 716840"/>
                <a:gd name="connsiteX4" fmla="*/ 570507 w 570507"/>
                <a:gd name="connsiteY4" fmla="*/ 716436 h 716840"/>
                <a:gd name="connsiteX5" fmla="*/ 0 w 570507"/>
                <a:gd name="connsiteY5" fmla="*/ 716840 h 716840"/>
                <a:gd name="connsiteX0" fmla="*/ 0 w 552866"/>
                <a:gd name="connsiteY0" fmla="*/ 716840 h 716840"/>
                <a:gd name="connsiteX1" fmla="*/ 305186 w 552866"/>
                <a:gd name="connsiteY1" fmla="*/ 350403 h 716840"/>
                <a:gd name="connsiteX2" fmla="*/ 305186 w 552866"/>
                <a:gd name="connsiteY2" fmla="*/ 0 h 716840"/>
                <a:gd name="connsiteX3" fmla="*/ 546987 w 552866"/>
                <a:gd name="connsiteY3" fmla="*/ 5345 h 716840"/>
                <a:gd name="connsiteX4" fmla="*/ 552866 w 552866"/>
                <a:gd name="connsiteY4" fmla="*/ 716437 h 716840"/>
                <a:gd name="connsiteX5" fmla="*/ 0 w 552866"/>
                <a:gd name="connsiteY5" fmla="*/ 716840 h 7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866" h="716840">
                  <a:moveTo>
                    <a:pt x="0" y="716840"/>
                  </a:moveTo>
                  <a:lnTo>
                    <a:pt x="305186" y="350403"/>
                  </a:lnTo>
                  <a:lnTo>
                    <a:pt x="305186" y="0"/>
                  </a:lnTo>
                  <a:lnTo>
                    <a:pt x="546987" y="5345"/>
                  </a:lnTo>
                  <a:cubicBezTo>
                    <a:pt x="548947" y="242376"/>
                    <a:pt x="550906" y="479406"/>
                    <a:pt x="552866" y="716437"/>
                  </a:cubicBezTo>
                  <a:lnTo>
                    <a:pt x="0" y="716840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6059" name="Grupo 18"/>
          <p:cNvGrpSpPr>
            <a:grpSpLocks/>
          </p:cNvGrpSpPr>
          <p:nvPr/>
        </p:nvGrpSpPr>
        <p:grpSpPr bwMode="auto">
          <a:xfrm>
            <a:off x="2309813" y="3878263"/>
            <a:ext cx="3365500" cy="731837"/>
            <a:chOff x="1676400" y="3419475"/>
            <a:chExt cx="7334250" cy="1451783"/>
          </a:xfrm>
        </p:grpSpPr>
        <p:sp>
          <p:nvSpPr>
            <p:cNvPr id="2" name="Forma livre 1"/>
            <p:cNvSpPr/>
            <p:nvPr/>
          </p:nvSpPr>
          <p:spPr>
            <a:xfrm>
              <a:off x="1683319" y="3425773"/>
              <a:ext cx="947917" cy="1439186"/>
            </a:xfrm>
            <a:custGeom>
              <a:avLst/>
              <a:gdLst>
                <a:gd name="connsiteX0" fmla="*/ 0 w 947651"/>
                <a:gd name="connsiteY0" fmla="*/ 1440872 h 1440872"/>
                <a:gd name="connsiteX1" fmla="*/ 0 w 947651"/>
                <a:gd name="connsiteY1" fmla="*/ 0 h 1440872"/>
                <a:gd name="connsiteX2" fmla="*/ 282632 w 947651"/>
                <a:gd name="connsiteY2" fmla="*/ 0 h 1440872"/>
                <a:gd name="connsiteX3" fmla="*/ 282632 w 947651"/>
                <a:gd name="connsiteY3" fmla="*/ 354676 h 1440872"/>
                <a:gd name="connsiteX4" fmla="*/ 947651 w 947651"/>
                <a:gd name="connsiteY4" fmla="*/ 1152698 h 144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651" h="1440872">
                  <a:moveTo>
                    <a:pt x="0" y="1440872"/>
                  </a:moveTo>
                  <a:lnTo>
                    <a:pt x="0" y="0"/>
                  </a:lnTo>
                  <a:lnTo>
                    <a:pt x="282632" y="0"/>
                  </a:lnTo>
                  <a:lnTo>
                    <a:pt x="282632" y="354676"/>
                  </a:lnTo>
                  <a:lnTo>
                    <a:pt x="947651" y="115269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2589722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" name="Forma livre 32"/>
            <p:cNvSpPr/>
            <p:nvPr/>
          </p:nvSpPr>
          <p:spPr>
            <a:xfrm>
              <a:off x="4319498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" name="Forma livre 35"/>
            <p:cNvSpPr/>
            <p:nvPr/>
          </p:nvSpPr>
          <p:spPr>
            <a:xfrm>
              <a:off x="6049274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7803265" y="3425773"/>
              <a:ext cx="1197005" cy="1445485"/>
            </a:xfrm>
            <a:custGeom>
              <a:avLst/>
              <a:gdLst>
                <a:gd name="connsiteX0" fmla="*/ 1197033 w 1197033"/>
                <a:gd name="connsiteY0" fmla="*/ 1435331 h 1446414"/>
                <a:gd name="connsiteX1" fmla="*/ 1191491 w 1197033"/>
                <a:gd name="connsiteY1" fmla="*/ 0 h 1446414"/>
                <a:gd name="connsiteX2" fmla="*/ 908858 w 1197033"/>
                <a:gd name="connsiteY2" fmla="*/ 0 h 1446414"/>
                <a:gd name="connsiteX3" fmla="*/ 908858 w 1197033"/>
                <a:gd name="connsiteY3" fmla="*/ 360218 h 1446414"/>
                <a:gd name="connsiteX4" fmla="*/ 0 w 1197033"/>
                <a:gd name="connsiteY4" fmla="*/ 1446414 h 144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033" h="1446414">
                  <a:moveTo>
                    <a:pt x="1197033" y="1435331"/>
                  </a:moveTo>
                  <a:cubicBezTo>
                    <a:pt x="1195186" y="956887"/>
                    <a:pt x="1193338" y="478444"/>
                    <a:pt x="1191491" y="0"/>
                  </a:cubicBezTo>
                  <a:lnTo>
                    <a:pt x="908858" y="0"/>
                  </a:lnTo>
                  <a:lnTo>
                    <a:pt x="908858" y="360218"/>
                  </a:lnTo>
                  <a:lnTo>
                    <a:pt x="0" y="1446414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1686778" y="3419475"/>
              <a:ext cx="7313493" cy="0"/>
            </a:xfrm>
            <a:custGeom>
              <a:avLst/>
              <a:gdLst>
                <a:gd name="connsiteX0" fmla="*/ 0 w 7315200"/>
                <a:gd name="connsiteY0" fmla="*/ 0 h 0"/>
                <a:gd name="connsiteX1" fmla="*/ 7315200 w 7315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5200">
                  <a:moveTo>
                    <a:pt x="0" y="0"/>
                  </a:moveTo>
                  <a:lnTo>
                    <a:pt x="731520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1676400" y="4839766"/>
              <a:ext cx="7334250" cy="0"/>
            </a:xfrm>
            <a:custGeom>
              <a:avLst/>
              <a:gdLst>
                <a:gd name="connsiteX0" fmla="*/ 0 w 7334250"/>
                <a:gd name="connsiteY0" fmla="*/ 0 h 0"/>
                <a:gd name="connsiteX1" fmla="*/ 7334250 w 73342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4250">
                  <a:moveTo>
                    <a:pt x="0" y="0"/>
                  </a:moveTo>
                  <a:lnTo>
                    <a:pt x="7334250" y="0"/>
                  </a:lnTo>
                </a:path>
              </a:pathLst>
            </a:cu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9318" name="Text Box 39"/>
          <p:cNvSpPr txBox="1">
            <a:spLocks noChangeAspect="1" noChangeArrowheads="1"/>
          </p:cNvSpPr>
          <p:nvPr/>
        </p:nvSpPr>
        <p:spPr bwMode="auto">
          <a:xfrm>
            <a:off x="3109913" y="5219700"/>
            <a:ext cx="18605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ANAERÓBIO</a:t>
            </a:r>
            <a:endParaRPr lang="pt-BR" dirty="0" smtClean="0"/>
          </a:p>
        </p:txBody>
      </p:sp>
      <p:grpSp>
        <p:nvGrpSpPr>
          <p:cNvPr id="86061" name="Grupo 197"/>
          <p:cNvGrpSpPr>
            <a:grpSpLocks/>
          </p:cNvGrpSpPr>
          <p:nvPr/>
        </p:nvGrpSpPr>
        <p:grpSpPr bwMode="auto">
          <a:xfrm>
            <a:off x="6738938" y="1852613"/>
            <a:ext cx="496887" cy="858837"/>
            <a:chOff x="2935060" y="1444592"/>
            <a:chExt cx="672159" cy="865419"/>
          </a:xfrm>
        </p:grpSpPr>
        <p:sp>
          <p:nvSpPr>
            <p:cNvPr id="199" name="Seta para a direita 198"/>
            <p:cNvSpPr/>
            <p:nvPr/>
          </p:nvSpPr>
          <p:spPr>
            <a:xfrm rot="5400000">
              <a:off x="2851315" y="1667922"/>
              <a:ext cx="865419" cy="418758"/>
            </a:xfrm>
            <a:prstGeom prst="rightArrow">
              <a:avLst>
                <a:gd name="adj1" fmla="val 36676"/>
                <a:gd name="adj2" fmla="val 621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  <p:sp>
          <p:nvSpPr>
            <p:cNvPr id="200" name="Text Box 39"/>
            <p:cNvSpPr txBox="1">
              <a:spLocks noChangeAspect="1" noChangeArrowheads="1"/>
            </p:cNvSpPr>
            <p:nvPr/>
          </p:nvSpPr>
          <p:spPr bwMode="auto">
            <a:xfrm>
              <a:off x="2935060" y="1601359"/>
              <a:ext cx="672159" cy="382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BIOGÁS SEM H</a:t>
              </a:r>
              <a:r>
                <a:rPr lang="pt-BR" sz="800" b="1" baseline="-2500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sp>
        <p:nvSpPr>
          <p:cNvPr id="264" name="Forma livre 263"/>
          <p:cNvSpPr/>
          <p:nvPr/>
        </p:nvSpPr>
        <p:spPr>
          <a:xfrm>
            <a:off x="5448300" y="1028700"/>
            <a:ext cx="1895475" cy="1914525"/>
          </a:xfrm>
          <a:custGeom>
            <a:avLst/>
            <a:gdLst>
              <a:gd name="connsiteX0" fmla="*/ 0 w 1895475"/>
              <a:gd name="connsiteY0" fmla="*/ 381000 h 1914525"/>
              <a:gd name="connsiteX1" fmla="*/ 0 w 1895475"/>
              <a:gd name="connsiteY1" fmla="*/ 0 h 1914525"/>
              <a:gd name="connsiteX2" fmla="*/ 1304925 w 1895475"/>
              <a:gd name="connsiteY2" fmla="*/ 0 h 1914525"/>
              <a:gd name="connsiteX3" fmla="*/ 1304925 w 1895475"/>
              <a:gd name="connsiteY3" fmla="*/ 1914525 h 1914525"/>
              <a:gd name="connsiteX4" fmla="*/ 1895475 w 1895475"/>
              <a:gd name="connsiteY4" fmla="*/ 19145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75" h="1914525">
                <a:moveTo>
                  <a:pt x="0" y="381000"/>
                </a:moveTo>
                <a:lnTo>
                  <a:pt x="0" y="0"/>
                </a:lnTo>
                <a:lnTo>
                  <a:pt x="1304925" y="0"/>
                </a:lnTo>
                <a:lnTo>
                  <a:pt x="1304925" y="1914525"/>
                </a:lnTo>
                <a:lnTo>
                  <a:pt x="1895475" y="19145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7" name="Fluxograma: Agrupar 266"/>
          <p:cNvSpPr/>
          <p:nvPr/>
        </p:nvSpPr>
        <p:spPr>
          <a:xfrm rot="5400000">
            <a:off x="6260306" y="923132"/>
            <a:ext cx="180975" cy="211138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1093" name="Grupo 6"/>
          <p:cNvGrpSpPr>
            <a:grpSpLocks/>
          </p:cNvGrpSpPr>
          <p:nvPr/>
        </p:nvGrpSpPr>
        <p:grpSpPr bwMode="auto">
          <a:xfrm>
            <a:off x="5062538" y="5392738"/>
            <a:ext cx="1617662" cy="563562"/>
            <a:chOff x="5012268" y="5392339"/>
            <a:chExt cx="1617218" cy="563961"/>
          </a:xfrm>
        </p:grpSpPr>
        <p:sp>
          <p:nvSpPr>
            <p:cNvPr id="203" name="Elipse 202"/>
            <p:cNvSpPr/>
            <p:nvPr/>
          </p:nvSpPr>
          <p:spPr>
            <a:xfrm>
              <a:off x="6226372" y="5392339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08" name="Forma livre 207"/>
            <p:cNvSpPr/>
            <p:nvPr/>
          </p:nvSpPr>
          <p:spPr>
            <a:xfrm>
              <a:off x="5012268" y="5587739"/>
              <a:ext cx="1214104" cy="368561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5" name="Text Box 39"/>
          <p:cNvSpPr txBox="1">
            <a:spLocks noChangeAspect="1" noChangeArrowheads="1"/>
          </p:cNvSpPr>
          <p:nvPr/>
        </p:nvSpPr>
        <p:spPr bwMode="auto">
          <a:xfrm>
            <a:off x="4098925" y="996950"/>
            <a:ext cx="10731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AERÓBIO</a:t>
            </a:r>
          </a:p>
          <a:p>
            <a:pPr eaLnBrk="1" hangingPunct="1">
              <a:spcAft>
                <a:spcPts val="1000"/>
              </a:spcAft>
              <a:defRPr/>
            </a:pPr>
            <a:r>
              <a:rPr lang="pt-BR" sz="110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 dirty="0" smtClean="0"/>
          </a:p>
        </p:txBody>
      </p:sp>
      <p:sp>
        <p:nvSpPr>
          <p:cNvPr id="222" name="Elipse 221"/>
          <p:cNvSpPr/>
          <p:nvPr/>
        </p:nvSpPr>
        <p:spPr>
          <a:xfrm>
            <a:off x="863041" y="260450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4" name="Elipse 223"/>
          <p:cNvSpPr/>
          <p:nvPr/>
        </p:nvSpPr>
        <p:spPr>
          <a:xfrm>
            <a:off x="1172894" y="37167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6" name="Forma livre 125"/>
          <p:cNvSpPr/>
          <p:nvPr/>
        </p:nvSpPr>
        <p:spPr>
          <a:xfrm>
            <a:off x="1676400" y="1035050"/>
            <a:ext cx="3679825" cy="2655888"/>
          </a:xfrm>
          <a:custGeom>
            <a:avLst/>
            <a:gdLst>
              <a:gd name="connsiteX0" fmla="*/ 0 w 3679371"/>
              <a:gd name="connsiteY0" fmla="*/ 0 h 2656114"/>
              <a:gd name="connsiteX1" fmla="*/ 816429 w 3679371"/>
              <a:gd name="connsiteY1" fmla="*/ 0 h 2656114"/>
              <a:gd name="connsiteX2" fmla="*/ 816429 w 3679371"/>
              <a:gd name="connsiteY2" fmla="*/ 2656114 h 2656114"/>
              <a:gd name="connsiteX3" fmla="*/ 3679371 w 3679371"/>
              <a:gd name="connsiteY3" fmla="*/ 2656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371" h="2656114">
                <a:moveTo>
                  <a:pt x="0" y="0"/>
                </a:moveTo>
                <a:lnTo>
                  <a:pt x="816429" y="0"/>
                </a:lnTo>
                <a:lnTo>
                  <a:pt x="816429" y="2656114"/>
                </a:lnTo>
                <a:lnTo>
                  <a:pt x="3679371" y="2656114"/>
                </a:lnTo>
              </a:path>
            </a:pathLst>
          </a:cu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7" name="Grupo 16"/>
          <p:cNvGrpSpPr>
            <a:grpSpLocks/>
          </p:cNvGrpSpPr>
          <p:nvPr/>
        </p:nvGrpSpPr>
        <p:grpSpPr bwMode="auto">
          <a:xfrm>
            <a:off x="5122863" y="3236913"/>
            <a:ext cx="1566862" cy="377825"/>
            <a:chOff x="5122863" y="3236913"/>
            <a:chExt cx="1566862" cy="377825"/>
          </a:xfrm>
        </p:grpSpPr>
        <p:sp>
          <p:nvSpPr>
            <p:cNvPr id="305" name="Elipse 304"/>
            <p:cNvSpPr/>
            <p:nvPr/>
          </p:nvSpPr>
          <p:spPr bwMode="auto">
            <a:xfrm>
              <a:off x="6286500" y="3236913"/>
              <a:ext cx="403225" cy="3778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06" name="Forma livre 305"/>
            <p:cNvSpPr/>
            <p:nvPr/>
          </p:nvSpPr>
          <p:spPr bwMode="auto">
            <a:xfrm>
              <a:off x="5122863" y="3427413"/>
              <a:ext cx="1163637" cy="128587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5376863" y="3900488"/>
            <a:ext cx="1311275" cy="377825"/>
            <a:chOff x="5376863" y="3900488"/>
            <a:chExt cx="1311275" cy="377825"/>
          </a:xfrm>
        </p:grpSpPr>
        <p:sp>
          <p:nvSpPr>
            <p:cNvPr id="204" name="Elipse 203"/>
            <p:cNvSpPr/>
            <p:nvPr/>
          </p:nvSpPr>
          <p:spPr bwMode="auto">
            <a:xfrm>
              <a:off x="6284913" y="3900488"/>
              <a:ext cx="403225" cy="3778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07" name="Forma livre 306"/>
            <p:cNvSpPr/>
            <p:nvPr/>
          </p:nvSpPr>
          <p:spPr bwMode="auto">
            <a:xfrm>
              <a:off x="5376863" y="4087813"/>
              <a:ext cx="909637" cy="128587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12" name="Elipse 311"/>
          <p:cNvSpPr/>
          <p:nvPr/>
        </p:nvSpPr>
        <p:spPr>
          <a:xfrm>
            <a:off x="1111250" y="260032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Forma livre 19"/>
          <p:cNvSpPr/>
          <p:nvPr/>
        </p:nvSpPr>
        <p:spPr>
          <a:xfrm>
            <a:off x="3646488" y="3100388"/>
            <a:ext cx="736600" cy="304800"/>
          </a:xfrm>
          <a:custGeom>
            <a:avLst/>
            <a:gdLst>
              <a:gd name="connsiteX0" fmla="*/ 0 w 735980"/>
              <a:gd name="connsiteY0" fmla="*/ 0 h 304800"/>
              <a:gd name="connsiteX1" fmla="*/ 735980 w 735980"/>
              <a:gd name="connsiteY1" fmla="*/ 0 h 304800"/>
              <a:gd name="connsiteX2" fmla="*/ 367990 w 735980"/>
              <a:gd name="connsiteY2" fmla="*/ 304800 h 304800"/>
              <a:gd name="connsiteX3" fmla="*/ 0 w 735980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980" h="304800">
                <a:moveTo>
                  <a:pt x="0" y="0"/>
                </a:moveTo>
                <a:lnTo>
                  <a:pt x="735980" y="0"/>
                </a:lnTo>
                <a:lnTo>
                  <a:pt x="367990" y="304800"/>
                </a:lnTo>
                <a:lnTo>
                  <a:pt x="0" y="0"/>
                </a:lnTo>
                <a:close/>
              </a:path>
            </a:pathLst>
          </a:custGeom>
          <a:pattFill prst="lgConfetti">
            <a:fgClr>
              <a:srgbClr val="CC6600"/>
            </a:fgClr>
            <a:bgClr>
              <a:srgbClr val="6633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83" name="Retângulo 9282"/>
          <p:cNvSpPr/>
          <p:nvPr/>
        </p:nvSpPr>
        <p:spPr>
          <a:xfrm>
            <a:off x="3954463" y="1457325"/>
            <a:ext cx="381000" cy="1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0" name="Elipse 209"/>
          <p:cNvSpPr/>
          <p:nvPr/>
        </p:nvSpPr>
        <p:spPr>
          <a:xfrm>
            <a:off x="464563" y="3724380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3" name="Elipse 212"/>
          <p:cNvSpPr/>
          <p:nvPr/>
        </p:nvSpPr>
        <p:spPr>
          <a:xfrm>
            <a:off x="464563" y="3876780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8" name="Elipse 247"/>
          <p:cNvSpPr/>
          <p:nvPr/>
        </p:nvSpPr>
        <p:spPr>
          <a:xfrm>
            <a:off x="933031" y="38745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9" name="Elipse 248"/>
          <p:cNvSpPr/>
          <p:nvPr/>
        </p:nvSpPr>
        <p:spPr>
          <a:xfrm>
            <a:off x="933031" y="40269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0" name="Elipse 249"/>
          <p:cNvSpPr/>
          <p:nvPr/>
        </p:nvSpPr>
        <p:spPr>
          <a:xfrm>
            <a:off x="933031" y="41793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" name="Elipse 255"/>
          <p:cNvSpPr/>
          <p:nvPr/>
        </p:nvSpPr>
        <p:spPr>
          <a:xfrm>
            <a:off x="933031" y="43317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1" name="Elipse 270"/>
          <p:cNvSpPr/>
          <p:nvPr/>
        </p:nvSpPr>
        <p:spPr>
          <a:xfrm>
            <a:off x="933031" y="44841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3" name="Elipse 272"/>
          <p:cNvSpPr/>
          <p:nvPr/>
        </p:nvSpPr>
        <p:spPr>
          <a:xfrm>
            <a:off x="933031" y="46365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5" name="Elipse 274"/>
          <p:cNvSpPr/>
          <p:nvPr/>
        </p:nvSpPr>
        <p:spPr>
          <a:xfrm>
            <a:off x="933040" y="37221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7" name="Elipse 286"/>
          <p:cNvSpPr/>
          <p:nvPr/>
        </p:nvSpPr>
        <p:spPr>
          <a:xfrm>
            <a:off x="1172894" y="38691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8" name="Elipse 287"/>
          <p:cNvSpPr/>
          <p:nvPr/>
        </p:nvSpPr>
        <p:spPr>
          <a:xfrm>
            <a:off x="1172894" y="40215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1" name="Elipse 290"/>
          <p:cNvSpPr/>
          <p:nvPr/>
        </p:nvSpPr>
        <p:spPr>
          <a:xfrm>
            <a:off x="1172894" y="41739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2" name="Elipse 291"/>
          <p:cNvSpPr/>
          <p:nvPr/>
        </p:nvSpPr>
        <p:spPr>
          <a:xfrm>
            <a:off x="1172894" y="43263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3" name="Elipse 292"/>
          <p:cNvSpPr/>
          <p:nvPr/>
        </p:nvSpPr>
        <p:spPr>
          <a:xfrm>
            <a:off x="1172894" y="447870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5" name="Elipse 294"/>
          <p:cNvSpPr/>
          <p:nvPr/>
        </p:nvSpPr>
        <p:spPr>
          <a:xfrm>
            <a:off x="1172894" y="4656938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8" name="Elipse 297"/>
          <p:cNvSpPr/>
          <p:nvPr/>
        </p:nvSpPr>
        <p:spPr>
          <a:xfrm>
            <a:off x="1325294" y="37192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9" name="Elipse 298"/>
          <p:cNvSpPr/>
          <p:nvPr/>
        </p:nvSpPr>
        <p:spPr>
          <a:xfrm>
            <a:off x="1325294" y="38716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0" name="Elipse 299"/>
          <p:cNvSpPr/>
          <p:nvPr/>
        </p:nvSpPr>
        <p:spPr>
          <a:xfrm>
            <a:off x="1325294" y="40240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2" name="Elipse 301"/>
          <p:cNvSpPr/>
          <p:nvPr/>
        </p:nvSpPr>
        <p:spPr>
          <a:xfrm>
            <a:off x="1325294" y="41764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4" name="Elipse 303"/>
          <p:cNvSpPr/>
          <p:nvPr/>
        </p:nvSpPr>
        <p:spPr>
          <a:xfrm>
            <a:off x="1325294" y="43288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4" name="Elipse 313"/>
          <p:cNvSpPr/>
          <p:nvPr/>
        </p:nvSpPr>
        <p:spPr>
          <a:xfrm>
            <a:off x="1325294" y="448129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5" name="Elipse 314"/>
          <p:cNvSpPr/>
          <p:nvPr/>
        </p:nvSpPr>
        <p:spPr>
          <a:xfrm>
            <a:off x="1325294" y="4659524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6" name="Elipse 315"/>
          <p:cNvSpPr/>
          <p:nvPr/>
        </p:nvSpPr>
        <p:spPr>
          <a:xfrm>
            <a:off x="1477694" y="37218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" name="Elipse 316"/>
          <p:cNvSpPr/>
          <p:nvPr/>
        </p:nvSpPr>
        <p:spPr>
          <a:xfrm>
            <a:off x="1477694" y="38742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8" name="Elipse 317"/>
          <p:cNvSpPr/>
          <p:nvPr/>
        </p:nvSpPr>
        <p:spPr>
          <a:xfrm>
            <a:off x="1477694" y="40266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9" name="Elipse 318"/>
          <p:cNvSpPr/>
          <p:nvPr/>
        </p:nvSpPr>
        <p:spPr>
          <a:xfrm>
            <a:off x="1477694" y="41790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0" name="Elipse 319"/>
          <p:cNvSpPr/>
          <p:nvPr/>
        </p:nvSpPr>
        <p:spPr>
          <a:xfrm>
            <a:off x="1477694" y="43314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1" name="Elipse 320"/>
          <p:cNvSpPr/>
          <p:nvPr/>
        </p:nvSpPr>
        <p:spPr>
          <a:xfrm>
            <a:off x="1477694" y="448388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2" name="Elipse 321"/>
          <p:cNvSpPr/>
          <p:nvPr/>
        </p:nvSpPr>
        <p:spPr>
          <a:xfrm>
            <a:off x="1477694" y="4662110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3" name="Elipse 322"/>
          <p:cNvSpPr/>
          <p:nvPr/>
        </p:nvSpPr>
        <p:spPr>
          <a:xfrm>
            <a:off x="430577" y="270068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4" name="Elipse 323"/>
          <p:cNvSpPr/>
          <p:nvPr/>
        </p:nvSpPr>
        <p:spPr>
          <a:xfrm>
            <a:off x="430577" y="285308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5" name="Elipse 324"/>
          <p:cNvSpPr/>
          <p:nvPr/>
        </p:nvSpPr>
        <p:spPr>
          <a:xfrm>
            <a:off x="430577" y="300548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6" name="Elipse 325"/>
          <p:cNvSpPr/>
          <p:nvPr/>
        </p:nvSpPr>
        <p:spPr>
          <a:xfrm>
            <a:off x="430577" y="3157886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8" name="Elipse 327"/>
          <p:cNvSpPr/>
          <p:nvPr/>
        </p:nvSpPr>
        <p:spPr>
          <a:xfrm>
            <a:off x="582977" y="255087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9" name="Elipse 328"/>
          <p:cNvSpPr/>
          <p:nvPr/>
        </p:nvSpPr>
        <p:spPr>
          <a:xfrm>
            <a:off x="582977" y="270327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0" name="Elipse 329"/>
          <p:cNvSpPr/>
          <p:nvPr/>
        </p:nvSpPr>
        <p:spPr>
          <a:xfrm>
            <a:off x="582977" y="285567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1" name="Elipse 330"/>
          <p:cNvSpPr/>
          <p:nvPr/>
        </p:nvSpPr>
        <p:spPr>
          <a:xfrm>
            <a:off x="582977" y="300807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2" name="Elipse 331"/>
          <p:cNvSpPr/>
          <p:nvPr/>
        </p:nvSpPr>
        <p:spPr>
          <a:xfrm>
            <a:off x="582977" y="3160472"/>
            <a:ext cx="54000" cy="54000"/>
          </a:xfrm>
          <a:prstGeom prst="ellipse">
            <a:avLst/>
          </a:prstGeom>
          <a:solidFill>
            <a:srgbClr val="FFFF00">
              <a:alpha val="73000"/>
            </a:srgb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3" name="Elipse 332"/>
          <p:cNvSpPr/>
          <p:nvPr/>
        </p:nvSpPr>
        <p:spPr>
          <a:xfrm>
            <a:off x="441319" y="4109250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5" name="Elipse 334"/>
          <p:cNvSpPr/>
          <p:nvPr/>
        </p:nvSpPr>
        <p:spPr>
          <a:xfrm>
            <a:off x="585967" y="3726966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7" name="Elipse 336"/>
          <p:cNvSpPr/>
          <p:nvPr/>
        </p:nvSpPr>
        <p:spPr>
          <a:xfrm>
            <a:off x="562723" y="4111836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9" name="Elipse 338"/>
          <p:cNvSpPr/>
          <p:nvPr/>
        </p:nvSpPr>
        <p:spPr>
          <a:xfrm>
            <a:off x="585967" y="3884532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0" name="Elipse 339"/>
          <p:cNvSpPr/>
          <p:nvPr/>
        </p:nvSpPr>
        <p:spPr>
          <a:xfrm>
            <a:off x="562723" y="4269402"/>
            <a:ext cx="86264" cy="821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7" name="Retângulo 256"/>
          <p:cNvSpPr/>
          <p:nvPr/>
        </p:nvSpPr>
        <p:spPr>
          <a:xfrm>
            <a:off x="5283200" y="1411288"/>
            <a:ext cx="325438" cy="19526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37000">
                <a:schemeClr val="bg1">
                  <a:lumMod val="75000"/>
                </a:schemeClr>
              </a:gs>
              <a:gs pos="63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4" name="Forma livre 73"/>
          <p:cNvSpPr/>
          <p:nvPr/>
        </p:nvSpPr>
        <p:spPr>
          <a:xfrm>
            <a:off x="4124325" y="1700213"/>
            <a:ext cx="1920875" cy="693737"/>
          </a:xfrm>
          <a:custGeom>
            <a:avLst/>
            <a:gdLst>
              <a:gd name="connsiteX0" fmla="*/ 1921213 w 1921213"/>
              <a:gd name="connsiteY0" fmla="*/ 792804 h 792804"/>
              <a:gd name="connsiteX1" fmla="*/ 1921213 w 1921213"/>
              <a:gd name="connsiteY1" fmla="*/ 175098 h 792804"/>
              <a:gd name="connsiteX2" fmla="*/ 0 w 1921213"/>
              <a:gd name="connsiteY2" fmla="*/ 175098 h 792804"/>
              <a:gd name="connsiteX3" fmla="*/ 0 w 1921213"/>
              <a:gd name="connsiteY3" fmla="*/ 0 h 7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13" h="792804">
                <a:moveTo>
                  <a:pt x="1921213" y="792804"/>
                </a:moveTo>
                <a:lnTo>
                  <a:pt x="1921213" y="175098"/>
                </a:lnTo>
                <a:lnTo>
                  <a:pt x="0" y="175098"/>
                </a:lnTo>
                <a:lnTo>
                  <a:pt x="0" y="0"/>
                </a:lnTo>
              </a:path>
            </a:pathLst>
          </a:cu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0" name="Elipse 289"/>
          <p:cNvSpPr/>
          <p:nvPr/>
        </p:nvSpPr>
        <p:spPr>
          <a:xfrm>
            <a:off x="706489" y="3735644"/>
            <a:ext cx="61200" cy="61200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01600">
              <a:srgbClr val="66FF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1" name="Elipse 340"/>
          <p:cNvSpPr/>
          <p:nvPr/>
        </p:nvSpPr>
        <p:spPr>
          <a:xfrm>
            <a:off x="704440" y="3872401"/>
            <a:ext cx="58943" cy="61364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01600">
              <a:srgbClr val="66FF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2" name="Elipse 341"/>
          <p:cNvSpPr/>
          <p:nvPr/>
        </p:nvSpPr>
        <p:spPr>
          <a:xfrm>
            <a:off x="714746" y="4024801"/>
            <a:ext cx="58943" cy="61364"/>
          </a:xfrm>
          <a:prstGeom prst="ellipse">
            <a:avLst/>
          </a:prstGeom>
          <a:solidFill>
            <a:schemeClr val="bg1">
              <a:alpha val="72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  <a:effectLst>
            <a:glow rad="101600">
              <a:srgbClr val="66FFF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032" name="Grupo 109"/>
          <p:cNvGrpSpPr>
            <a:grpSpLocks/>
          </p:cNvGrpSpPr>
          <p:nvPr/>
        </p:nvGrpSpPr>
        <p:grpSpPr bwMode="auto">
          <a:xfrm>
            <a:off x="2433638" y="2220913"/>
            <a:ext cx="855662" cy="1271587"/>
            <a:chOff x="1066916" y="2378608"/>
            <a:chExt cx="1022978" cy="1328186"/>
          </a:xfrm>
        </p:grpSpPr>
        <p:sp>
          <p:nvSpPr>
            <p:cNvPr id="78" name="Elipse 77"/>
            <p:cNvSpPr/>
            <p:nvPr/>
          </p:nvSpPr>
          <p:spPr>
            <a:xfrm>
              <a:off x="1368685" y="3443147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7" name="Elipse 86"/>
            <p:cNvSpPr/>
            <p:nvPr/>
          </p:nvSpPr>
          <p:spPr>
            <a:xfrm>
              <a:off x="1444601" y="3562535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8" name="Elipse 87"/>
            <p:cNvSpPr/>
            <p:nvPr/>
          </p:nvSpPr>
          <p:spPr>
            <a:xfrm>
              <a:off x="1512926" y="3648759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89" name="Elipse 88"/>
            <p:cNvSpPr/>
            <p:nvPr/>
          </p:nvSpPr>
          <p:spPr>
            <a:xfrm>
              <a:off x="1524314" y="3494549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0" name="Elipse 89"/>
            <p:cNvSpPr/>
            <p:nvPr/>
          </p:nvSpPr>
          <p:spPr>
            <a:xfrm>
              <a:off x="1594538" y="3539320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" name="Elipse 90"/>
            <p:cNvSpPr/>
            <p:nvPr/>
          </p:nvSpPr>
          <p:spPr>
            <a:xfrm>
              <a:off x="1621108" y="3650417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2" name="Elipse 91"/>
            <p:cNvSpPr/>
            <p:nvPr/>
          </p:nvSpPr>
          <p:spPr>
            <a:xfrm>
              <a:off x="1592639" y="3408325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3" name="Elipse 92"/>
            <p:cNvSpPr/>
            <p:nvPr/>
          </p:nvSpPr>
          <p:spPr>
            <a:xfrm>
              <a:off x="1723596" y="3356923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4" name="Elipse 93"/>
            <p:cNvSpPr/>
            <p:nvPr/>
          </p:nvSpPr>
          <p:spPr>
            <a:xfrm>
              <a:off x="1370583" y="3302203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5" name="Elipse 94"/>
            <p:cNvSpPr/>
            <p:nvPr/>
          </p:nvSpPr>
          <p:spPr>
            <a:xfrm>
              <a:off x="1497743" y="3288938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6" name="Elipse 95"/>
            <p:cNvSpPr/>
            <p:nvPr/>
          </p:nvSpPr>
          <p:spPr>
            <a:xfrm>
              <a:off x="1463581" y="3414958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7" name="Elipse 96"/>
            <p:cNvSpPr/>
            <p:nvPr/>
          </p:nvSpPr>
          <p:spPr>
            <a:xfrm>
              <a:off x="1689434" y="3121464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8" name="Elipse 97"/>
            <p:cNvSpPr/>
            <p:nvPr/>
          </p:nvSpPr>
          <p:spPr>
            <a:xfrm>
              <a:off x="1662863" y="3274015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9" name="Elipse 98"/>
            <p:cNvSpPr/>
            <p:nvPr/>
          </p:nvSpPr>
          <p:spPr>
            <a:xfrm>
              <a:off x="2021569" y="2975546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0" name="Elipse 99"/>
            <p:cNvSpPr/>
            <p:nvPr/>
          </p:nvSpPr>
          <p:spPr>
            <a:xfrm>
              <a:off x="1395255" y="3147994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1" name="Elipse 100"/>
            <p:cNvSpPr/>
            <p:nvPr/>
          </p:nvSpPr>
          <p:spPr>
            <a:xfrm>
              <a:off x="1801410" y="3260749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2" name="Elipse 101"/>
            <p:cNvSpPr/>
            <p:nvPr/>
          </p:nvSpPr>
          <p:spPr>
            <a:xfrm>
              <a:off x="1524314" y="3043530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3" name="Elipse 102"/>
            <p:cNvSpPr/>
            <p:nvPr/>
          </p:nvSpPr>
          <p:spPr>
            <a:xfrm>
              <a:off x="1224443" y="3071719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4" name="Elipse 103"/>
            <p:cNvSpPr/>
            <p:nvPr/>
          </p:nvSpPr>
          <p:spPr>
            <a:xfrm>
              <a:off x="1321237" y="2886005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5" name="Elipse 104"/>
            <p:cNvSpPr/>
            <p:nvPr/>
          </p:nvSpPr>
          <p:spPr>
            <a:xfrm>
              <a:off x="1697025" y="3489576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6" name="Elipse 105"/>
            <p:cNvSpPr/>
            <p:nvPr/>
          </p:nvSpPr>
          <p:spPr>
            <a:xfrm>
              <a:off x="1852655" y="2857816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3" name="Elipse 112"/>
            <p:cNvSpPr/>
            <p:nvPr/>
          </p:nvSpPr>
          <p:spPr>
            <a:xfrm>
              <a:off x="1066916" y="2449908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4" name="Elipse 113"/>
            <p:cNvSpPr/>
            <p:nvPr/>
          </p:nvSpPr>
          <p:spPr>
            <a:xfrm>
              <a:off x="1135241" y="2756669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5" name="Elipse 114"/>
            <p:cNvSpPr/>
            <p:nvPr/>
          </p:nvSpPr>
          <p:spPr>
            <a:xfrm>
              <a:off x="1321237" y="2547740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6" name="Elipse 115"/>
            <p:cNvSpPr/>
            <p:nvPr/>
          </p:nvSpPr>
          <p:spPr>
            <a:xfrm>
              <a:off x="1592639" y="2829628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7" name="Elipse 116"/>
            <p:cNvSpPr/>
            <p:nvPr/>
          </p:nvSpPr>
          <p:spPr>
            <a:xfrm>
              <a:off x="1987406" y="2771592"/>
              <a:ext cx="68325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8" name="Elipse 117"/>
            <p:cNvSpPr/>
            <p:nvPr/>
          </p:nvSpPr>
          <p:spPr>
            <a:xfrm>
              <a:off x="2021569" y="2517893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9" name="Elipse 118"/>
            <p:cNvSpPr/>
            <p:nvPr/>
          </p:nvSpPr>
          <p:spPr>
            <a:xfrm>
              <a:off x="1628700" y="2544424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0" name="Elipse 119"/>
            <p:cNvSpPr/>
            <p:nvPr/>
          </p:nvSpPr>
          <p:spPr>
            <a:xfrm>
              <a:off x="1875430" y="2434985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1" name="Elipse 120"/>
            <p:cNvSpPr/>
            <p:nvPr/>
          </p:nvSpPr>
          <p:spPr>
            <a:xfrm>
              <a:off x="1474968" y="2700291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2" name="Elipse 121"/>
            <p:cNvSpPr/>
            <p:nvPr/>
          </p:nvSpPr>
          <p:spPr>
            <a:xfrm>
              <a:off x="1503437" y="2378608"/>
              <a:ext cx="68325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3" name="Elipse 122"/>
            <p:cNvSpPr/>
            <p:nvPr/>
          </p:nvSpPr>
          <p:spPr>
            <a:xfrm>
              <a:off x="1778635" y="3003734"/>
              <a:ext cx="68325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4" name="Elipse 123"/>
            <p:cNvSpPr/>
            <p:nvPr/>
          </p:nvSpPr>
          <p:spPr>
            <a:xfrm>
              <a:off x="1932367" y="3156285"/>
              <a:ext cx="68325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25" name="Elipse 124"/>
            <p:cNvSpPr/>
            <p:nvPr/>
          </p:nvSpPr>
          <p:spPr>
            <a:xfrm>
              <a:off x="1801410" y="2670444"/>
              <a:ext cx="68325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1087" name="Grupo 131"/>
          <p:cNvGrpSpPr>
            <a:grpSpLocks/>
          </p:cNvGrpSpPr>
          <p:nvPr/>
        </p:nvGrpSpPr>
        <p:grpSpPr bwMode="auto">
          <a:xfrm flipH="1">
            <a:off x="4751388" y="2205038"/>
            <a:ext cx="833437" cy="1271587"/>
            <a:chOff x="1066916" y="2378608"/>
            <a:chExt cx="1022978" cy="1328186"/>
          </a:xfrm>
        </p:grpSpPr>
        <p:sp>
          <p:nvSpPr>
            <p:cNvPr id="133" name="Elipse 132"/>
            <p:cNvSpPr/>
            <p:nvPr/>
          </p:nvSpPr>
          <p:spPr>
            <a:xfrm>
              <a:off x="1368938" y="3443147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4" name="Elipse 133"/>
            <p:cNvSpPr/>
            <p:nvPr/>
          </p:nvSpPr>
          <p:spPr>
            <a:xfrm>
              <a:off x="1444931" y="3562535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5" name="Elipse 134"/>
            <p:cNvSpPr/>
            <p:nvPr/>
          </p:nvSpPr>
          <p:spPr>
            <a:xfrm>
              <a:off x="1513129" y="3648759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36" name="Elipse 135"/>
            <p:cNvSpPr/>
            <p:nvPr/>
          </p:nvSpPr>
          <p:spPr>
            <a:xfrm>
              <a:off x="1524820" y="3494549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7" name="Elipse 136"/>
            <p:cNvSpPr/>
            <p:nvPr/>
          </p:nvSpPr>
          <p:spPr>
            <a:xfrm>
              <a:off x="1594967" y="3539320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8" name="Elipse 137"/>
            <p:cNvSpPr/>
            <p:nvPr/>
          </p:nvSpPr>
          <p:spPr>
            <a:xfrm>
              <a:off x="1622247" y="3650417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9" name="Elipse 138"/>
            <p:cNvSpPr/>
            <p:nvPr/>
          </p:nvSpPr>
          <p:spPr>
            <a:xfrm>
              <a:off x="1593019" y="3408325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0" name="Elipse 139"/>
            <p:cNvSpPr/>
            <p:nvPr/>
          </p:nvSpPr>
          <p:spPr>
            <a:xfrm>
              <a:off x="1723570" y="3356923"/>
              <a:ext cx="70147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1" name="Elipse 140"/>
            <p:cNvSpPr/>
            <p:nvPr/>
          </p:nvSpPr>
          <p:spPr>
            <a:xfrm>
              <a:off x="1368938" y="3302203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2" name="Elipse 141"/>
            <p:cNvSpPr/>
            <p:nvPr/>
          </p:nvSpPr>
          <p:spPr>
            <a:xfrm>
              <a:off x="1497541" y="3288938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3" name="Elipse 142"/>
            <p:cNvSpPr/>
            <p:nvPr/>
          </p:nvSpPr>
          <p:spPr>
            <a:xfrm>
              <a:off x="1462467" y="3414958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4" name="Elipse 143"/>
            <p:cNvSpPr/>
            <p:nvPr/>
          </p:nvSpPr>
          <p:spPr>
            <a:xfrm>
              <a:off x="1690446" y="3121464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5" name="Elipse 144"/>
            <p:cNvSpPr/>
            <p:nvPr/>
          </p:nvSpPr>
          <p:spPr>
            <a:xfrm>
              <a:off x="1663166" y="3274015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6" name="Elipse 145"/>
            <p:cNvSpPr/>
            <p:nvPr/>
          </p:nvSpPr>
          <p:spPr>
            <a:xfrm>
              <a:off x="2021696" y="2975546"/>
              <a:ext cx="68198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7" name="Elipse 146"/>
            <p:cNvSpPr/>
            <p:nvPr/>
          </p:nvSpPr>
          <p:spPr>
            <a:xfrm>
              <a:off x="1394269" y="3147994"/>
              <a:ext cx="68198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8" name="Elipse 147"/>
            <p:cNvSpPr/>
            <p:nvPr/>
          </p:nvSpPr>
          <p:spPr>
            <a:xfrm>
              <a:off x="1801511" y="3260749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9" name="Elipse 148"/>
            <p:cNvSpPr/>
            <p:nvPr/>
          </p:nvSpPr>
          <p:spPr>
            <a:xfrm>
              <a:off x="1524820" y="3043530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0" name="Elipse 149"/>
            <p:cNvSpPr/>
            <p:nvPr/>
          </p:nvSpPr>
          <p:spPr>
            <a:xfrm>
              <a:off x="1224746" y="3071719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1" name="Elipse 150"/>
            <p:cNvSpPr/>
            <p:nvPr/>
          </p:nvSpPr>
          <p:spPr>
            <a:xfrm>
              <a:off x="1322173" y="2886005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2" name="Elipse 151"/>
            <p:cNvSpPr/>
            <p:nvPr/>
          </p:nvSpPr>
          <p:spPr>
            <a:xfrm>
              <a:off x="1696291" y="3489576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3" name="Elipse 152"/>
            <p:cNvSpPr/>
            <p:nvPr/>
          </p:nvSpPr>
          <p:spPr>
            <a:xfrm>
              <a:off x="1852173" y="2857816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4" name="Elipse 153"/>
            <p:cNvSpPr/>
            <p:nvPr/>
          </p:nvSpPr>
          <p:spPr>
            <a:xfrm>
              <a:off x="1066916" y="2449908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5" name="Elipse 154"/>
            <p:cNvSpPr/>
            <p:nvPr/>
          </p:nvSpPr>
          <p:spPr>
            <a:xfrm>
              <a:off x="1135114" y="2756669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6" name="Elipse 155"/>
            <p:cNvSpPr/>
            <p:nvPr/>
          </p:nvSpPr>
          <p:spPr>
            <a:xfrm>
              <a:off x="1322173" y="2547740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7" name="Elipse 156"/>
            <p:cNvSpPr/>
            <p:nvPr/>
          </p:nvSpPr>
          <p:spPr>
            <a:xfrm>
              <a:off x="1593019" y="2829628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8" name="Elipse 157"/>
            <p:cNvSpPr/>
            <p:nvPr/>
          </p:nvSpPr>
          <p:spPr>
            <a:xfrm>
              <a:off x="1986622" y="2771592"/>
              <a:ext cx="68198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9" name="Elipse 158"/>
            <p:cNvSpPr/>
            <p:nvPr/>
          </p:nvSpPr>
          <p:spPr>
            <a:xfrm>
              <a:off x="2021696" y="2517893"/>
              <a:ext cx="68198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0" name="Elipse 159"/>
            <p:cNvSpPr/>
            <p:nvPr/>
          </p:nvSpPr>
          <p:spPr>
            <a:xfrm>
              <a:off x="1630041" y="2544424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1" name="Elipse 160"/>
            <p:cNvSpPr/>
            <p:nvPr/>
          </p:nvSpPr>
          <p:spPr>
            <a:xfrm>
              <a:off x="1875556" y="2434985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2" name="Elipse 161"/>
            <p:cNvSpPr/>
            <p:nvPr/>
          </p:nvSpPr>
          <p:spPr>
            <a:xfrm>
              <a:off x="1474158" y="2700291"/>
              <a:ext cx="68199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3" name="Elipse 162"/>
            <p:cNvSpPr/>
            <p:nvPr/>
          </p:nvSpPr>
          <p:spPr>
            <a:xfrm>
              <a:off x="1503387" y="2378608"/>
              <a:ext cx="68198" cy="56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4" name="Elipse 163"/>
            <p:cNvSpPr/>
            <p:nvPr/>
          </p:nvSpPr>
          <p:spPr>
            <a:xfrm>
              <a:off x="1780078" y="3003734"/>
              <a:ext cx="68198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5" name="Elipse 164"/>
            <p:cNvSpPr/>
            <p:nvPr/>
          </p:nvSpPr>
          <p:spPr>
            <a:xfrm>
              <a:off x="1932064" y="3156285"/>
              <a:ext cx="68198" cy="58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66" name="Elipse 165"/>
            <p:cNvSpPr/>
            <p:nvPr/>
          </p:nvSpPr>
          <p:spPr>
            <a:xfrm>
              <a:off x="1801511" y="2670444"/>
              <a:ext cx="68199" cy="58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43" name="Elipse 342"/>
          <p:cNvSpPr/>
          <p:nvPr/>
        </p:nvSpPr>
        <p:spPr>
          <a:xfrm>
            <a:off x="863041" y="275690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4" name="Elipse 343"/>
          <p:cNvSpPr/>
          <p:nvPr/>
        </p:nvSpPr>
        <p:spPr>
          <a:xfrm>
            <a:off x="863041" y="290930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5" name="Elipse 344"/>
          <p:cNvSpPr/>
          <p:nvPr/>
        </p:nvSpPr>
        <p:spPr>
          <a:xfrm>
            <a:off x="863041" y="306170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6" name="Elipse 345"/>
          <p:cNvSpPr/>
          <p:nvPr/>
        </p:nvSpPr>
        <p:spPr>
          <a:xfrm>
            <a:off x="1111250" y="275272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7" name="Elipse 346"/>
          <p:cNvSpPr/>
          <p:nvPr/>
        </p:nvSpPr>
        <p:spPr>
          <a:xfrm>
            <a:off x="1111250" y="2905125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8" name="Elipse 347"/>
          <p:cNvSpPr/>
          <p:nvPr/>
        </p:nvSpPr>
        <p:spPr>
          <a:xfrm>
            <a:off x="1111250" y="3074988"/>
            <a:ext cx="71438" cy="714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9" name="Elipse 348"/>
          <p:cNvSpPr/>
          <p:nvPr/>
        </p:nvSpPr>
        <p:spPr>
          <a:xfrm>
            <a:off x="1263650" y="260350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0" name="Elipse 349"/>
          <p:cNvSpPr/>
          <p:nvPr/>
        </p:nvSpPr>
        <p:spPr>
          <a:xfrm>
            <a:off x="1263650" y="275590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1" name="Elipse 350"/>
          <p:cNvSpPr/>
          <p:nvPr/>
        </p:nvSpPr>
        <p:spPr>
          <a:xfrm>
            <a:off x="1263650" y="290830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2" name="Elipse 351"/>
          <p:cNvSpPr/>
          <p:nvPr/>
        </p:nvSpPr>
        <p:spPr>
          <a:xfrm>
            <a:off x="1263650" y="3079750"/>
            <a:ext cx="71438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3" name="Elipse 352"/>
          <p:cNvSpPr/>
          <p:nvPr/>
        </p:nvSpPr>
        <p:spPr>
          <a:xfrm>
            <a:off x="1106488" y="3222625"/>
            <a:ext cx="71437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4" name="Elipse 353"/>
          <p:cNvSpPr/>
          <p:nvPr/>
        </p:nvSpPr>
        <p:spPr>
          <a:xfrm>
            <a:off x="1258888" y="3222625"/>
            <a:ext cx="71437" cy="714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6239" name="Grupo 295"/>
          <p:cNvGrpSpPr>
            <a:grpSpLocks/>
          </p:cNvGrpSpPr>
          <p:nvPr/>
        </p:nvGrpSpPr>
        <p:grpSpPr bwMode="auto">
          <a:xfrm>
            <a:off x="3355975" y="1924050"/>
            <a:ext cx="1328738" cy="917575"/>
            <a:chOff x="3350801" y="1916832"/>
            <a:chExt cx="1329211" cy="916803"/>
          </a:xfrm>
        </p:grpSpPr>
        <p:sp>
          <p:nvSpPr>
            <p:cNvPr id="16" name="Retângulo 15"/>
            <p:cNvSpPr/>
            <p:nvPr/>
          </p:nvSpPr>
          <p:spPr>
            <a:xfrm>
              <a:off x="3636653" y="1916832"/>
              <a:ext cx="503417" cy="9168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4176595" y="1916832"/>
              <a:ext cx="503417" cy="9168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  <p:sp>
          <p:nvSpPr>
            <p:cNvPr id="10246" name="Retângulo 10245"/>
            <p:cNvSpPr/>
            <p:nvPr/>
          </p:nvSpPr>
          <p:spPr>
            <a:xfrm>
              <a:off x="3350801" y="1916832"/>
              <a:ext cx="209625" cy="8977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</p:grpSp>
      <p:grpSp>
        <p:nvGrpSpPr>
          <p:cNvPr id="1173" name="Grupo 18"/>
          <p:cNvGrpSpPr>
            <a:grpSpLocks/>
          </p:cNvGrpSpPr>
          <p:nvPr/>
        </p:nvGrpSpPr>
        <p:grpSpPr bwMode="auto">
          <a:xfrm>
            <a:off x="3617913" y="874713"/>
            <a:ext cx="403225" cy="1096962"/>
            <a:chOff x="3618494" y="874757"/>
            <a:chExt cx="403225" cy="1096918"/>
          </a:xfrm>
        </p:grpSpPr>
        <p:sp>
          <p:nvSpPr>
            <p:cNvPr id="206" name="Elipse 205"/>
            <p:cNvSpPr/>
            <p:nvPr/>
          </p:nvSpPr>
          <p:spPr>
            <a:xfrm>
              <a:off x="3618494" y="874757"/>
              <a:ext cx="403225" cy="37781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12" name="Forma livre 211"/>
            <p:cNvSpPr/>
            <p:nvPr/>
          </p:nvSpPr>
          <p:spPr>
            <a:xfrm>
              <a:off x="3820106" y="1257329"/>
              <a:ext cx="0" cy="714346"/>
            </a:xfrm>
            <a:custGeom>
              <a:avLst/>
              <a:gdLst>
                <a:gd name="connsiteX0" fmla="*/ 0 w 0"/>
                <a:gd name="connsiteY0" fmla="*/ 0 h 714375"/>
                <a:gd name="connsiteX1" fmla="*/ 0 w 0"/>
                <a:gd name="connsiteY1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4375">
                  <a:moveTo>
                    <a:pt x="0" y="0"/>
                  </a:moveTo>
                  <a:lnTo>
                    <a:pt x="0" y="714375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7" name="Retângulo 6"/>
          <p:cNvSpPr/>
          <p:nvPr/>
        </p:nvSpPr>
        <p:spPr>
          <a:xfrm>
            <a:off x="0" y="2387600"/>
            <a:ext cx="1695450" cy="2578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9" name="Grupo 18"/>
          <p:cNvGrpSpPr>
            <a:grpSpLocks/>
          </p:cNvGrpSpPr>
          <p:nvPr/>
        </p:nvGrpSpPr>
        <p:grpSpPr bwMode="auto">
          <a:xfrm>
            <a:off x="5556250" y="2327275"/>
            <a:ext cx="1143000" cy="377825"/>
            <a:chOff x="5556250" y="2371725"/>
            <a:chExt cx="1143000" cy="377825"/>
          </a:xfrm>
        </p:grpSpPr>
        <p:sp>
          <p:nvSpPr>
            <p:cNvPr id="205" name="Elipse 204"/>
            <p:cNvSpPr/>
            <p:nvPr/>
          </p:nvSpPr>
          <p:spPr bwMode="auto">
            <a:xfrm>
              <a:off x="6296025" y="2371725"/>
              <a:ext cx="403225" cy="377825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11" name="Forma livre 210"/>
            <p:cNvSpPr/>
            <p:nvPr/>
          </p:nvSpPr>
          <p:spPr bwMode="auto">
            <a:xfrm>
              <a:off x="5556250" y="2562225"/>
              <a:ext cx="739775" cy="46038"/>
            </a:xfrm>
            <a:custGeom>
              <a:avLst/>
              <a:gdLst>
                <a:gd name="connsiteX0" fmla="*/ 666750 w 666750"/>
                <a:gd name="connsiteY0" fmla="*/ 0 h 0"/>
                <a:gd name="connsiteX1" fmla="*/ 0 w 666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0">
                  <a:moveTo>
                    <a:pt x="666750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40" name="Text Box 4"/>
          <p:cNvSpPr txBox="1">
            <a:spLocks noChangeArrowheads="1"/>
          </p:cNvSpPr>
          <p:nvPr/>
        </p:nvSpPr>
        <p:spPr bwMode="auto">
          <a:xfrm>
            <a:off x="0" y="3192463"/>
            <a:ext cx="22383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>
                <a:solidFill>
                  <a:srgbClr val="0066CC"/>
                </a:solidFill>
              </a:rPr>
              <a:t>SISTEMA DE DISTRIBUIÇÃO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>
                <a:solidFill>
                  <a:srgbClr val="0066CC"/>
                </a:solidFill>
              </a:rPr>
              <a:t>SEPARADOR TRIFÁSICO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>
                <a:solidFill>
                  <a:srgbClr val="0066CC"/>
                </a:solidFill>
              </a:rPr>
              <a:t>SISTEMA DE AERAÇÃO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>
                <a:solidFill>
                  <a:srgbClr val="0066CC"/>
                </a:solidFill>
              </a:rPr>
              <a:t>DECANTADOR DE ALTA TAXA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>
                <a:solidFill>
                  <a:srgbClr val="0066CC"/>
                </a:solidFill>
              </a:rPr>
              <a:t>LAVADOR DE GASES</a:t>
            </a:r>
          </a:p>
        </p:txBody>
      </p:sp>
      <p:sp>
        <p:nvSpPr>
          <p:cNvPr id="86245" name="CaixaDeTexto 242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84BBCE4-F841-456A-8519-59F285AC23E0}" type="slidenum">
              <a:rPr lang="pt-BR"/>
              <a:pPr/>
              <a:t>33</a:t>
            </a:fld>
            <a:endParaRPr lang="pt-BR"/>
          </a:p>
        </p:txBody>
      </p:sp>
      <p:sp>
        <p:nvSpPr>
          <p:cNvPr id="243" name="Retângulo de cantos arredondados 242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44" name="CaixaDeTexto 243"/>
          <p:cNvSpPr txBox="1"/>
          <p:nvPr/>
        </p:nvSpPr>
        <p:spPr>
          <a:xfrm>
            <a:off x="155575" y="130175"/>
            <a:ext cx="43909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FUNCIONAMENTO DO REATOR UBOX</a:t>
            </a:r>
          </a:p>
        </p:txBody>
      </p:sp>
      <p:sp>
        <p:nvSpPr>
          <p:cNvPr id="245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25000" decel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21 -0.39861 L 0.21666 -0.39861 L 0.21666 -0.01203 L 0.26406 -0.01203 L 0.26406 -0.02662 " pathEditMode="relative" ptsTypes="AAAAA">
                                      <p:cBhvr>
                                        <p:cTn id="6" dur="3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25000" decel="1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125 -0.39875 L 0.20295 -0.39875 L 0.20295 -0.01319 L 0.4901 -0.01319 L 0.4901 -0.03124 " pathEditMode="relative" rAng="0" ptsTypes="AAAAA">
                                      <p:cBhvr>
                                        <p:cTn id="8" dur="4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19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25000" decel="1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621 -0.42004 L 0.21666 -0.42004 L 0.21666 -0.03355 L 0.26406 -0.03355 L 0.26406 -0.04813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19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25000" decel="15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1302 -0.42235 L 0.20347 -0.42235 L 0.20347 -0.0368 L 0.49063 -0.0368 L 0.49063 -0.05485 " pathEditMode="relative" rAng="0" ptsTypes="AAAAA">
                                      <p:cBhvr>
                                        <p:cTn id="12" dur="4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19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25000" decel="1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2882 -0.45406 L 0.21927 -0.45406 L 0.21927 -0.06757 L 0.26667 -0.06757 L 0.26667 -0.08215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19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25000" decel="15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1614 -0.4536 L 0.20659 -0.4536 L 0.20659 -0.06804 L 0.49375 -0.06804 L 0.49375 -0.0861 " pathEditMode="relative" rAng="0" ptsTypes="AAAAA">
                                      <p:cBhvr>
                                        <p:cTn id="16" dur="4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19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1 0.22512 L 0.09653 0.22512 L 0.09653 0.32901 L 0.46441 0.32901 " pathEditMode="relative" rAng="0" ptsTypes="AAAA">
                                      <p:cBhvr>
                                        <p:cTn id="18" dur="5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51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539 0.20222 L 0.09619 0.20222 L 0.09619 0.30611 L 0.46337 0.30611 " pathEditMode="relative" ptsTypes="AAAA">
                                      <p:cBhvr>
                                        <p:cTn id="20" dur="5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539 0.18001 L 0.09549 0.18001 L 0.09549 0.2839 L 0.46337 0.2839 " pathEditMode="relative" ptsTypes="AAAA">
                                      <p:cBhvr>
                                        <p:cTn id="22" dur="5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5539 0.1578 L 0.09619 0.15711 L 0.09619 0.26169 L 0.46337 0.26169 " pathEditMode="relative" ptsTypes="AAAA">
                                      <p:cBhvr>
                                        <p:cTn id="24" dur="5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5539 0.13559 L 0.09549 0.13559 L 0.09549 0.23948 L 0.46216 0.23948 " pathEditMode="relative" ptsTypes="AAAA">
                                      <p:cBhvr>
                                        <p:cTn id="26" dur="5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63 0.21796 L 0.13681 0.06802 " pathEditMode="relative" ptsTypes="AA">
                                      <p:cBhvr>
                                        <p:cTn id="28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5122 0.19274 L 0.35122 0.11291 L 0.36424 0.07682 L 0.38177 0.04281 " pathEditMode="relative" ptsTypes="AAAA">
                                      <p:cBhvr>
                                        <p:cTn id="30" dur="2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6424 0.17192 L 0.46424 0.0516 L 0.46997 0.0199 " pathEditMode="relative" rAng="0" ptsTypes="AAA">
                                      <p:cBhvr>
                                        <p:cTn id="32" dur="2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761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5295 0.15502 L 0.25295 0.08167 L 0.2434 0.0583 L 0.24236 0.02915 L 0.22413 -0.00463 " pathEditMode="relative" rAng="0" ptsTypes="AAAAA">
                                      <p:cBhvr>
                                        <p:cTn id="34" dur="2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79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1233 0.15039 L 0.2125 -0.02823 " pathEditMode="relative" rAng="0" ptsTypes="AA">
                                      <p:cBhvr>
                                        <p:cTn id="36" dur="2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41146 0.21888 L 0.41198 0.15179 L 0.40173 0.13351 L 0.40347 0.10713 L 0.3809 0.06085 " pathEditMode="relative" rAng="0" ptsTypes="AAAAA">
                                      <p:cBhvr>
                                        <p:cTn id="38" dur="3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791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26215 0.17491 L 0.26215 0.08005 L 0.27569 0.04303 " pathEditMode="relative" rAng="0" ptsTypes="AAA">
                                      <p:cBhvr>
                                        <p:cTn id="40" dur="3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65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14132 0.15941 L 0.14132 0.05715 L 0.11996 0.01943 " pathEditMode="relative" ptsTypes="AAA">
                                      <p:cBhvr>
                                        <p:cTn id="42" dur="3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2951 0.17098 L 0.12951 0.02314 L 0.12048 -0.00579 " pathEditMode="relative" rAng="0" ptsTypes="AAA">
                                      <p:cBhvr>
                                        <p:cTn id="44" dur="3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88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6007 0.11939 L 0.16007 0.04489 L 0.16736 0.01944 L 0.18593 -0.02198 " pathEditMode="relative" rAng="0" ptsTypes="AAAA">
                                      <p:cBhvr>
                                        <p:cTn id="46" dur="3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-70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0694 0.08839 L 0.30694 -0.02313 L 0.29843 -0.04419 " pathEditMode="relative" ptsTypes="AAA">
                                      <p:cBhvr>
                                        <p:cTn id="48" dur="3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6788 0.09023 L 0.36805 -0.07474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71 0.19621 L 0.44289 0.05993 " pathEditMode="relative" ptsTypes="AA">
                                      <p:cBhvr>
                                        <p:cTn id="52" dur="3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41129 0.20499 L 0.41129 0.1099 L 0.4191 0.07913 L 0.43889 0.0384 " pathEditMode="relative" rAng="0" ptsTypes="AAAA">
                                      <p:cBhvr>
                                        <p:cTn id="54" dur="3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832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7084 0.16659 L 0.37084 0.03702 L 0.36598 0.01758 " pathEditMode="relative" rAng="0" ptsTypes="AAA">
                                      <p:cBhvr>
                                        <p:cTn id="56" dur="3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5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19532 0.13327 L 0.19549 -0.00763 " pathEditMode="relative" ptsTypes="AA">
                                      <p:cBhvr>
                                        <p:cTn id="58" dur="3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2592 0.13813 L 0.2592 0.00324 L 0.26754 -0.03355 " pathEditMode="relative" rAng="0" ptsTypes="AAA">
                                      <p:cBhvr>
                                        <p:cTn id="60" dur="3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5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33664 0.08885 L 0.33664 -0.01503 L 0.34844 -0.04812 " pathEditMode="relative" ptsTypes="AAA">
                                      <p:cBhvr>
                                        <p:cTn id="62" dur="3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0261 0.06872 L 0.30261 0.00093 L 0.29861 -0.01481 L 0.29931 -0.03679 L 0.27726 -0.08029 " pathEditMode="relative" ptsTypes="AAAAA">
                                      <p:cBhvr>
                                        <p:cTn id="64" dur="3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9 0.19852 L 0.2099 0.17584 L 0.54601 0.17584 L 0.54601 0.08561 " pathEditMode="relative" ptsTypes="AAAA">
                                      <p:cBhvr>
                                        <p:cTn id="66" dur="4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9913 0.177 L 0.29913 0.15363 L 0.54653 0.15363 L 0.54653 0.06247 " pathEditMode="relative" ptsTypes="AAAA">
                                      <p:cBhvr>
                                        <p:cTn id="68" dur="3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8559 0.1541 L 0.38559 0.13212 L 0.54601 0.13212 L 0.54601 0.04628 " pathEditMode="relative" ptsTypes="AAAA">
                                      <p:cBhvr>
                                        <p:cTn id="70" dur="3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47153 0.13327 L 0.47153 0.1092 L 0.54601 0.1092 L 0.54601 0.02845 " pathEditMode="relative" rAng="0" ptsTypes="AAAA">
                                      <p:cBhvr>
                                        <p:cTn id="72" dur="2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525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56354 0.11106 L 0.56354 0.08769 L 0.54601 0.08769 L 0.54601 0.01319 " pathEditMode="relative" ptsTypes="AAAA">
                                      <p:cBhvr>
                                        <p:cTn id="74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375 0.19852 L 0.19375 0.17585 L 0.52986 0.17585 L 0.52986 0.08561 " pathEditMode="relative" rAng="0" ptsTypes="AAAA">
                                      <p:cBhvr>
                                        <p:cTn id="76" dur="4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564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8246 0.17701 L 0.28246 0.15364 L 0.52986 0.15364 L 0.52986 0.06247 " pathEditMode="relative" rAng="0" ptsTypes="AAAA">
                                      <p:cBhvr>
                                        <p:cTn id="78" dur="3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573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36892 0.15409 L 0.36892 0.13211 L 0.52934 0.13211 L 0.52934 0.04627 " pathEditMode="relative" rAng="0" ptsTypes="AAAA">
                                      <p:cBhvr>
                                        <p:cTn id="80" dur="3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539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45538 0.13327 L 0.45538 0.10921 L 0.52986 0.10921 L 0.52986 0.02846 " pathEditMode="relative" rAng="0" ptsTypes="AAAA">
                                      <p:cBhvr>
                                        <p:cTn id="82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-52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54739 0.11106 L 0.54739 0.08769 L 0.52986 0.08769 L 0.52986 0.01319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490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31 -0.29947 L 0.37031 -0.27864 L 0.57968 -0.27864 L 0.57968 -0.18584 " pathEditMode="relative" rAng="0" ptsTypes="AAAA">
                                      <p:cBhvr>
                                        <p:cTn id="92" dur="3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567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7101 -0.31937 L 0.37101 -0.29854 L 0.58038 -0.29854 L 0.58038 -0.20574 " pathEditMode="relative" rAng="0" ptsTypes="AAAA">
                                      <p:cBhvr>
                                        <p:cTn id="94" dur="3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567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6962 -0.34159 L 0.36962 -0.32076 L 0.57899 -0.32076 L 0.57899 -0.22796 " pathEditMode="relative" rAng="0" ptsTypes="AAAA">
                                      <p:cBhvr>
                                        <p:cTn id="96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567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878 -0.16227 L 0.49809 -0.23334 L 0.64132 -0.23334 L 0.64132 0.04514 L 0.70607 0.04514 " pathEditMode="relative" rAng="0" ptsTypes="AAAAA">
                                      <p:cBhvr>
                                        <p:cTn id="98" dur="3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80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826 -0.18348 L 0.49757 -0.25451 L 0.64079 -0.25451 L 0.64079 0.02383 L 0.70555 0.02383 " pathEditMode="relative" rAng="0" ptsTypes="AAAAA">
                                      <p:cBhvr>
                                        <p:cTn id="100" dur="3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80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49965 -0.20661 L 0.49895 -0.27765 L 0.64218 -0.27765 L 0.64218 0.0007 L 0.70694 0.0007 " pathEditMode="relative" rAng="0" ptsTypes="AAAAA">
                                      <p:cBhvr>
                                        <p:cTn id="102" dur="3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80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49878 -0.22893 L 0.49809 -0.3 L 0.64132 -0.3 L 0.64132 -0.02152 L 0.70607 -0.02152 " pathEditMode="relative" rAng="0" ptsTypes="AAAAA">
                                      <p:cBhvr>
                                        <p:cTn id="104" dur="3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680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32 0.01111 L 0.28732 0.06088 L 0.29479 0.07778 " pathEditMode="relative" ptsTypes="AAA">
                                      <p:cBhvr>
                                        <p:cTn id="106" dur="2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0642 -0.00717 L 0.30659 0.05486 " pathEditMode="relative" ptsTypes="AA">
                                      <p:cBhvr>
                                        <p:cTn id="108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8 -0.02801 L 0.3408 0.00973 L 0.3342 0.03125 " pathEditMode="relative" rAng="0" ptsTypes="AAA">
                                      <p:cBhvr>
                                        <p:cTn id="110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96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651 -0.05625 L 0.3651 -0.03125 L 0.35538 -0.01574 L 0.3368 0.00718 " pathEditMode="relative" rAng="0" ptsTypes="AAAA">
                                      <p:cBhvr>
                                        <p:cTn id="112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317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28108 0.00903 L 0.28108 0.0588 L 0.28855 0.0757 " pathEditMode="relative" rAng="0" ptsTypes="AAA">
                                      <p:cBhvr>
                                        <p:cTn id="114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333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18 -0.00717 L 0.30035 0.0548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2674 -0.02662 L 0.32674 0.01111 L 0.32014 0.03264 " pathEditMode="relative" rAng="0" ptsTypes="AAA">
                                      <p:cBhvr>
                                        <p:cTn id="118" dur="2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96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35157 -0.05625 L 0.35157 -0.03125 L 0.34184 -0.01574 L 0.32327 0.00717 " pathEditMode="relative" rAng="0" ptsTypes="AAAA">
                                      <p:cBhvr>
                                        <p:cTn id="120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317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53 0.00509 L 0.28229 0.04815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15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139 0.00509 L 0.26615 0.04815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15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3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2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tângulo 296"/>
          <p:cNvSpPr/>
          <p:nvPr/>
        </p:nvSpPr>
        <p:spPr>
          <a:xfrm>
            <a:off x="0" y="533400"/>
            <a:ext cx="7924800" cy="63245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‘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78063" y="3878263"/>
            <a:ext cx="3429000" cy="22891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468313" y="1700213"/>
            <a:ext cx="83518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40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303463" y="1572759"/>
            <a:ext cx="3429000" cy="2328862"/>
          </a:xfrm>
          <a:prstGeom prst="rect">
            <a:avLst/>
          </a:prstGeom>
          <a:solidFill>
            <a:srgbClr val="C3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‘</a:t>
            </a:r>
          </a:p>
        </p:txBody>
      </p:sp>
      <p:sp>
        <p:nvSpPr>
          <p:cNvPr id="4" name="Forma livre 3"/>
          <p:cNvSpPr/>
          <p:nvPr/>
        </p:nvSpPr>
        <p:spPr>
          <a:xfrm>
            <a:off x="2278063" y="1266825"/>
            <a:ext cx="3429000" cy="4905375"/>
          </a:xfrm>
          <a:custGeom>
            <a:avLst/>
            <a:gdLst>
              <a:gd name="connsiteX0" fmla="*/ 0 w 3429000"/>
              <a:gd name="connsiteY0" fmla="*/ 0 h 4905375"/>
              <a:gd name="connsiteX1" fmla="*/ 0 w 3429000"/>
              <a:gd name="connsiteY1" fmla="*/ 4905375 h 4905375"/>
              <a:gd name="connsiteX2" fmla="*/ 3429000 w 3429000"/>
              <a:gd name="connsiteY2" fmla="*/ 4905375 h 4905375"/>
              <a:gd name="connsiteX3" fmla="*/ 3429000 w 3429000"/>
              <a:gd name="connsiteY3" fmla="*/ 0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4905375">
                <a:moveTo>
                  <a:pt x="0" y="0"/>
                </a:moveTo>
                <a:lnTo>
                  <a:pt x="0" y="4905375"/>
                </a:lnTo>
                <a:lnTo>
                  <a:pt x="3429000" y="4905375"/>
                </a:lnTo>
                <a:lnTo>
                  <a:pt x="342900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046" name="Grupo 110"/>
          <p:cNvGrpSpPr>
            <a:grpSpLocks/>
          </p:cNvGrpSpPr>
          <p:nvPr/>
        </p:nvGrpSpPr>
        <p:grpSpPr bwMode="auto">
          <a:xfrm>
            <a:off x="2740025" y="3532188"/>
            <a:ext cx="369888" cy="133350"/>
            <a:chOff x="2692733" y="3567165"/>
            <a:chExt cx="427059" cy="192949"/>
          </a:xfrm>
        </p:grpSpPr>
        <p:sp>
          <p:nvSpPr>
            <p:cNvPr id="107" name="Corda 106"/>
            <p:cNvSpPr/>
            <p:nvPr/>
          </p:nvSpPr>
          <p:spPr>
            <a:xfrm rot="5400000">
              <a:off x="2845391" y="3451164"/>
              <a:ext cx="121741" cy="353744"/>
            </a:xfrm>
            <a:prstGeom prst="chord">
              <a:avLst>
                <a:gd name="adj1" fmla="val 5404695"/>
                <a:gd name="adj2" fmla="val 1620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5000">
                  <a:schemeClr val="bg1">
                    <a:lumMod val="50000"/>
                  </a:schemeClr>
                </a:gs>
                <a:gs pos="55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8" name="Trapezoide 107"/>
            <p:cNvSpPr/>
            <p:nvPr/>
          </p:nvSpPr>
          <p:spPr>
            <a:xfrm flipV="1">
              <a:off x="2866856" y="3707282"/>
              <a:ext cx="78813" cy="52832"/>
            </a:xfrm>
            <a:prstGeom prst="trapezoid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" name="Retângulo de cantos arredondados 83"/>
            <p:cNvSpPr/>
            <p:nvPr/>
          </p:nvSpPr>
          <p:spPr>
            <a:xfrm>
              <a:off x="2692733" y="3626887"/>
              <a:ext cx="427059" cy="7809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047" name="Grupo 167"/>
          <p:cNvGrpSpPr>
            <a:grpSpLocks/>
          </p:cNvGrpSpPr>
          <p:nvPr/>
        </p:nvGrpSpPr>
        <p:grpSpPr bwMode="auto">
          <a:xfrm>
            <a:off x="4935538" y="3532188"/>
            <a:ext cx="369887" cy="133350"/>
            <a:chOff x="2692733" y="3567165"/>
            <a:chExt cx="427059" cy="192949"/>
          </a:xfrm>
        </p:grpSpPr>
        <p:sp>
          <p:nvSpPr>
            <p:cNvPr id="169" name="Corda 168"/>
            <p:cNvSpPr/>
            <p:nvPr/>
          </p:nvSpPr>
          <p:spPr>
            <a:xfrm rot="5400000">
              <a:off x="2845392" y="3451163"/>
              <a:ext cx="121741" cy="353744"/>
            </a:xfrm>
            <a:prstGeom prst="chord">
              <a:avLst>
                <a:gd name="adj1" fmla="val 5404695"/>
                <a:gd name="adj2" fmla="val 1620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5000">
                  <a:schemeClr val="bg1">
                    <a:lumMod val="50000"/>
                  </a:schemeClr>
                </a:gs>
                <a:gs pos="55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0" name="Trapezoide 169"/>
            <p:cNvSpPr/>
            <p:nvPr/>
          </p:nvSpPr>
          <p:spPr>
            <a:xfrm flipV="1">
              <a:off x="2866855" y="3707282"/>
              <a:ext cx="78814" cy="52832"/>
            </a:xfrm>
            <a:prstGeom prst="trapezoid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71" name="Retângulo de cantos arredondados 170"/>
            <p:cNvSpPr/>
            <p:nvPr/>
          </p:nvSpPr>
          <p:spPr>
            <a:xfrm>
              <a:off x="2692733" y="3626887"/>
              <a:ext cx="427059" cy="7809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36000">
                  <a:schemeClr val="bg1"/>
                </a:gs>
                <a:gs pos="65000">
                  <a:schemeClr val="bg1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26" name="Arco 225"/>
          <p:cNvSpPr/>
          <p:nvPr/>
        </p:nvSpPr>
        <p:spPr>
          <a:xfrm flipV="1">
            <a:off x="2994025" y="1604963"/>
            <a:ext cx="465138" cy="447675"/>
          </a:xfrm>
          <a:prstGeom prst="arc">
            <a:avLst>
              <a:gd name="adj1" fmla="val 143980"/>
              <a:gd name="adj2" fmla="val 682236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8" name="Forma livre 227"/>
          <p:cNvSpPr/>
          <p:nvPr/>
        </p:nvSpPr>
        <p:spPr>
          <a:xfrm flipV="1">
            <a:off x="2662238" y="5956300"/>
            <a:ext cx="2514600" cy="44450"/>
          </a:xfrm>
          <a:custGeom>
            <a:avLst/>
            <a:gdLst>
              <a:gd name="connsiteX0" fmla="*/ 2857500 w 2857500"/>
              <a:gd name="connsiteY0" fmla="*/ 0 h 0"/>
              <a:gd name="connsiteX1" fmla="*/ 0 w 28575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0">
                <a:moveTo>
                  <a:pt x="2857500" y="0"/>
                </a:moveTo>
                <a:lnTo>
                  <a:pt x="0" y="0"/>
                </a:lnTo>
              </a:path>
            </a:pathLst>
          </a:custGeom>
          <a:noFill/>
          <a:ln w="50800" cmpd="dbl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050" name="Grupo 239"/>
          <p:cNvGrpSpPr>
            <a:grpSpLocks/>
          </p:cNvGrpSpPr>
          <p:nvPr/>
        </p:nvGrpSpPr>
        <p:grpSpPr bwMode="auto">
          <a:xfrm>
            <a:off x="5216525" y="5915025"/>
            <a:ext cx="1222375" cy="468313"/>
            <a:chOff x="5216883" y="5915778"/>
            <a:chExt cx="1222068" cy="467667"/>
          </a:xfrm>
        </p:grpSpPr>
        <p:sp>
          <p:nvSpPr>
            <p:cNvPr id="229" name="Forma livre 228"/>
            <p:cNvSpPr/>
            <p:nvPr/>
          </p:nvSpPr>
          <p:spPr>
            <a:xfrm flipV="1">
              <a:off x="5216883" y="5956996"/>
              <a:ext cx="760222" cy="45974"/>
            </a:xfrm>
            <a:custGeom>
              <a:avLst/>
              <a:gdLst>
                <a:gd name="connsiteX0" fmla="*/ 0 w 1323975"/>
                <a:gd name="connsiteY0" fmla="*/ 0 h 0"/>
                <a:gd name="connsiteX1" fmla="*/ 1323975 w 1323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3975">
                  <a:moveTo>
                    <a:pt x="0" y="0"/>
                  </a:moveTo>
                  <a:lnTo>
                    <a:pt x="1323975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7" name="Fluxograma: Agrupar 226"/>
            <p:cNvSpPr/>
            <p:nvPr/>
          </p:nvSpPr>
          <p:spPr>
            <a:xfrm rot="5400000">
              <a:off x="6003394" y="5900599"/>
              <a:ext cx="180725" cy="211085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31" name="Arco 230"/>
            <p:cNvSpPr/>
            <p:nvPr/>
          </p:nvSpPr>
          <p:spPr>
            <a:xfrm>
              <a:off x="5977105" y="6006141"/>
              <a:ext cx="461846" cy="377304"/>
            </a:xfrm>
            <a:prstGeom prst="arc">
              <a:avLst/>
            </a:pr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051" name="Grupo 250"/>
          <p:cNvGrpSpPr>
            <a:grpSpLocks/>
          </p:cNvGrpSpPr>
          <p:nvPr/>
        </p:nvGrpSpPr>
        <p:grpSpPr bwMode="auto">
          <a:xfrm>
            <a:off x="1541463" y="5295900"/>
            <a:ext cx="1120775" cy="704850"/>
            <a:chOff x="1540781" y="5295326"/>
            <a:chExt cx="1120707" cy="705589"/>
          </a:xfrm>
        </p:grpSpPr>
        <p:sp>
          <p:nvSpPr>
            <p:cNvPr id="234" name="Fluxograma: Agrupar 233"/>
            <p:cNvSpPr/>
            <p:nvPr/>
          </p:nvSpPr>
          <p:spPr>
            <a:xfrm rot="10800000">
              <a:off x="1742381" y="5546414"/>
              <a:ext cx="180964" cy="209770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32" name="Forma livre 231"/>
            <p:cNvSpPr/>
            <p:nvPr/>
          </p:nvSpPr>
          <p:spPr>
            <a:xfrm>
              <a:off x="1836038" y="5759362"/>
              <a:ext cx="825450" cy="241553"/>
            </a:xfrm>
            <a:custGeom>
              <a:avLst/>
              <a:gdLst>
                <a:gd name="connsiteX0" fmla="*/ 652182 w 652182"/>
                <a:gd name="connsiteY0" fmla="*/ 242047 h 242047"/>
                <a:gd name="connsiteX1" fmla="*/ 0 w 652182"/>
                <a:gd name="connsiteY1" fmla="*/ 242047 h 242047"/>
                <a:gd name="connsiteX2" fmla="*/ 0 w 652182"/>
                <a:gd name="connsiteY2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2182" h="242047">
                  <a:moveTo>
                    <a:pt x="652182" y="242047"/>
                  </a:moveTo>
                  <a:lnTo>
                    <a:pt x="0" y="242047"/>
                  </a:ln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3" name="Forma livre 232"/>
            <p:cNvSpPr/>
            <p:nvPr/>
          </p:nvSpPr>
          <p:spPr>
            <a:xfrm>
              <a:off x="1540781" y="5295326"/>
              <a:ext cx="295257" cy="241553"/>
            </a:xfrm>
            <a:custGeom>
              <a:avLst/>
              <a:gdLst>
                <a:gd name="connsiteX0" fmla="*/ 295835 w 295835"/>
                <a:gd name="connsiteY0" fmla="*/ 242047 h 242047"/>
                <a:gd name="connsiteX1" fmla="*/ 295835 w 295835"/>
                <a:gd name="connsiteY1" fmla="*/ 0 h 242047"/>
                <a:gd name="connsiteX2" fmla="*/ 0 w 295835"/>
                <a:gd name="connsiteY2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5835" h="242047">
                  <a:moveTo>
                    <a:pt x="295835" y="242047"/>
                  </a:moveTo>
                  <a:lnTo>
                    <a:pt x="295835" y="0"/>
                  </a:ln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5" name="Forma livre 234"/>
          <p:cNvSpPr/>
          <p:nvPr/>
        </p:nvSpPr>
        <p:spPr>
          <a:xfrm>
            <a:off x="5345113" y="3668713"/>
            <a:ext cx="46037" cy="44450"/>
          </a:xfrm>
          <a:custGeom>
            <a:avLst/>
            <a:gdLst>
              <a:gd name="connsiteX0" fmla="*/ 0 w 0"/>
              <a:gd name="connsiteY0" fmla="*/ 60512 h 60512"/>
              <a:gd name="connsiteX1" fmla="*/ 0 w 0"/>
              <a:gd name="connsiteY1" fmla="*/ 0 h 6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0512">
                <a:moveTo>
                  <a:pt x="0" y="60512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6" name="Forma livre 235"/>
          <p:cNvSpPr/>
          <p:nvPr/>
        </p:nvSpPr>
        <p:spPr>
          <a:xfrm flipV="1">
            <a:off x="6418263" y="6151563"/>
            <a:ext cx="46037" cy="46037"/>
          </a:xfrm>
          <a:custGeom>
            <a:avLst/>
            <a:gdLst>
              <a:gd name="connsiteX0" fmla="*/ 0 w 430306"/>
              <a:gd name="connsiteY0" fmla="*/ 0 h 0"/>
              <a:gd name="connsiteX1" fmla="*/ 430306 w 430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0306">
                <a:moveTo>
                  <a:pt x="0" y="0"/>
                </a:moveTo>
                <a:lnTo>
                  <a:pt x="430306" y="0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9" name="Seta para a direita 238"/>
          <p:cNvSpPr/>
          <p:nvPr/>
        </p:nvSpPr>
        <p:spPr>
          <a:xfrm>
            <a:off x="468313" y="5002213"/>
            <a:ext cx="1133475" cy="601662"/>
          </a:xfrm>
          <a:prstGeom prst="rightArrow">
            <a:avLst>
              <a:gd name="adj1" fmla="val 61601"/>
              <a:gd name="adj2" fmla="val 6378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/>
              <a:t>ESGOTO BRUTO</a:t>
            </a:r>
          </a:p>
        </p:txBody>
      </p:sp>
      <p:sp>
        <p:nvSpPr>
          <p:cNvPr id="10245" name="Seta para a direita 10244"/>
          <p:cNvSpPr/>
          <p:nvPr/>
        </p:nvSpPr>
        <p:spPr>
          <a:xfrm>
            <a:off x="877888" y="833438"/>
            <a:ext cx="790575" cy="419100"/>
          </a:xfrm>
          <a:prstGeom prst="rightArrow">
            <a:avLst>
              <a:gd name="adj1" fmla="val 50000"/>
              <a:gd name="adj2" fmla="val 637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AR</a:t>
            </a:r>
          </a:p>
        </p:txBody>
      </p:sp>
      <p:sp>
        <p:nvSpPr>
          <p:cNvPr id="241" name="Elipse 240"/>
          <p:cNvSpPr/>
          <p:nvPr/>
        </p:nvSpPr>
        <p:spPr>
          <a:xfrm>
            <a:off x="933031" y="37221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2" name="Retângulo de cantos arredondados 251"/>
          <p:cNvSpPr/>
          <p:nvPr/>
        </p:nvSpPr>
        <p:spPr>
          <a:xfrm>
            <a:off x="2349500" y="4997450"/>
            <a:ext cx="3298825" cy="803275"/>
          </a:xfrm>
          <a:prstGeom prst="roundRect">
            <a:avLst/>
          </a:prstGeom>
          <a:pattFill prst="wave">
            <a:fgClr>
              <a:schemeClr val="tx1">
                <a:lumMod val="65000"/>
                <a:lumOff val="3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060" name="Grupo 9280"/>
          <p:cNvGrpSpPr>
            <a:grpSpLocks/>
          </p:cNvGrpSpPr>
          <p:nvPr/>
        </p:nvGrpSpPr>
        <p:grpSpPr bwMode="auto">
          <a:xfrm>
            <a:off x="2370138" y="3779838"/>
            <a:ext cx="3238500" cy="112712"/>
            <a:chOff x="2370138" y="3779839"/>
            <a:chExt cx="3238500" cy="112711"/>
          </a:xfrm>
        </p:grpSpPr>
        <p:sp>
          <p:nvSpPr>
            <p:cNvPr id="254" name="Forma livre 253"/>
            <p:cNvSpPr/>
            <p:nvPr/>
          </p:nvSpPr>
          <p:spPr bwMode="auto">
            <a:xfrm>
              <a:off x="2370138" y="3786189"/>
              <a:ext cx="3238500" cy="95249"/>
            </a:xfrm>
            <a:custGeom>
              <a:avLst/>
              <a:gdLst>
                <a:gd name="connsiteX0" fmla="*/ 0 w 3239036"/>
                <a:gd name="connsiteY0" fmla="*/ 122350 h 122350"/>
                <a:gd name="connsiteX1" fmla="*/ 0 w 3239036"/>
                <a:gd name="connsiteY1" fmla="*/ 0 h 122350"/>
                <a:gd name="connsiteX2" fmla="*/ 3239036 w 3239036"/>
                <a:gd name="connsiteY2" fmla="*/ 0 h 122350"/>
                <a:gd name="connsiteX3" fmla="*/ 3239036 w 3239036"/>
                <a:gd name="connsiteY3" fmla="*/ 109471 h 1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036" h="122350">
                  <a:moveTo>
                    <a:pt x="0" y="122350"/>
                  </a:moveTo>
                  <a:lnTo>
                    <a:pt x="0" y="0"/>
                  </a:lnTo>
                  <a:lnTo>
                    <a:pt x="3239036" y="0"/>
                  </a:lnTo>
                  <a:lnTo>
                    <a:pt x="3239036" y="10947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5" name="Forma livre 254"/>
            <p:cNvSpPr/>
            <p:nvPr/>
          </p:nvSpPr>
          <p:spPr bwMode="auto">
            <a:xfrm flipH="1">
              <a:off x="3932238" y="3786189"/>
              <a:ext cx="49212" cy="106361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8" name="Forma livre 257"/>
            <p:cNvSpPr/>
            <p:nvPr/>
          </p:nvSpPr>
          <p:spPr bwMode="auto">
            <a:xfrm>
              <a:off x="4770438" y="3786189"/>
              <a:ext cx="46037" cy="98424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9" name="Forma livre 258"/>
            <p:cNvSpPr/>
            <p:nvPr/>
          </p:nvSpPr>
          <p:spPr bwMode="auto">
            <a:xfrm>
              <a:off x="3190875" y="3779839"/>
              <a:ext cx="46038" cy="109536"/>
            </a:xfrm>
            <a:custGeom>
              <a:avLst/>
              <a:gdLst>
                <a:gd name="connsiteX0" fmla="*/ 0 w 0"/>
                <a:gd name="connsiteY0" fmla="*/ 135228 h 135228"/>
                <a:gd name="connsiteX1" fmla="*/ 0 w 0"/>
                <a:gd name="connsiteY1" fmla="*/ 0 h 13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5228">
                  <a:moveTo>
                    <a:pt x="0" y="13522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60" name="Forma livre 259"/>
          <p:cNvSpPr/>
          <p:nvPr/>
        </p:nvSpPr>
        <p:spPr bwMode="auto">
          <a:xfrm>
            <a:off x="5448300" y="3360738"/>
            <a:ext cx="0" cy="425450"/>
          </a:xfrm>
          <a:custGeom>
            <a:avLst/>
            <a:gdLst>
              <a:gd name="connsiteX0" fmla="*/ 0 w 0"/>
              <a:gd name="connsiteY0" fmla="*/ 0 h 425003"/>
              <a:gd name="connsiteX1" fmla="*/ 0 w 0"/>
              <a:gd name="connsiteY1" fmla="*/ 425003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25003">
                <a:moveTo>
                  <a:pt x="0" y="0"/>
                </a:moveTo>
                <a:lnTo>
                  <a:pt x="0" y="4250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7062" name="Rectangle 34"/>
          <p:cNvSpPr>
            <a:spLocks noChangeArrowheads="1"/>
          </p:cNvSpPr>
          <p:nvPr/>
        </p:nvSpPr>
        <p:spPr bwMode="auto">
          <a:xfrm>
            <a:off x="7345363" y="2365375"/>
            <a:ext cx="68262" cy="1027113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7063" name="Rectangle 35"/>
          <p:cNvSpPr>
            <a:spLocks noChangeArrowheads="1"/>
          </p:cNvSpPr>
          <p:nvPr/>
        </p:nvSpPr>
        <p:spPr bwMode="auto">
          <a:xfrm>
            <a:off x="7302500" y="1862138"/>
            <a:ext cx="153988" cy="503237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50000">
                <a:srgbClr val="C0C0C0"/>
              </a:gs>
              <a:gs pos="100000">
                <a:srgbClr val="595959"/>
              </a:gs>
            </a:gsLst>
            <a:lin ang="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7064" name="Rectangle 36" descr="Confetes grandes"/>
          <p:cNvSpPr>
            <a:spLocks noChangeArrowheads="1"/>
          </p:cNvSpPr>
          <p:nvPr/>
        </p:nvSpPr>
        <p:spPr bwMode="auto">
          <a:xfrm>
            <a:off x="7291388" y="3386138"/>
            <a:ext cx="176212" cy="180975"/>
          </a:xfrm>
          <a:prstGeom prst="rect">
            <a:avLst/>
          </a:prstGeom>
          <a:pattFill prst="lgConfetti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7065" name="AutoShape 37"/>
          <p:cNvSpPr>
            <a:spLocks noChangeArrowheads="1"/>
          </p:cNvSpPr>
          <p:nvPr/>
        </p:nvSpPr>
        <p:spPr bwMode="auto">
          <a:xfrm>
            <a:off x="7407275" y="3200400"/>
            <a:ext cx="42863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7066" name="AutoShape 38"/>
          <p:cNvSpPr>
            <a:spLocks noChangeArrowheads="1"/>
          </p:cNvSpPr>
          <p:nvPr/>
        </p:nvSpPr>
        <p:spPr bwMode="auto">
          <a:xfrm flipH="1">
            <a:off x="7304088" y="3200400"/>
            <a:ext cx="41275" cy="192088"/>
          </a:xfrm>
          <a:prstGeom prst="rtTriangle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7067" name="Text Box 39"/>
          <p:cNvSpPr txBox="1">
            <a:spLocks noChangeAspect="1" noChangeArrowheads="1"/>
          </p:cNvSpPr>
          <p:nvPr/>
        </p:nvSpPr>
        <p:spPr bwMode="auto">
          <a:xfrm>
            <a:off x="7096125" y="3665538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pt-BR" sz="1100" b="1">
                <a:solidFill>
                  <a:srgbClr val="000080"/>
                </a:solidFill>
                <a:latin typeface="Calibri" pitchFamily="34" charset="0"/>
              </a:rPr>
              <a:t>Flare</a:t>
            </a:r>
          </a:p>
          <a:p>
            <a:pPr>
              <a:spcAft>
                <a:spcPts val="1000"/>
              </a:spcAft>
            </a:pPr>
            <a:r>
              <a:rPr lang="pt-BR" sz="110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/>
          </a:p>
        </p:txBody>
      </p:sp>
      <p:sp>
        <p:nvSpPr>
          <p:cNvPr id="294" name="Retângulo 293"/>
          <p:cNvSpPr/>
          <p:nvPr/>
        </p:nvSpPr>
        <p:spPr>
          <a:xfrm>
            <a:off x="3608388" y="1549400"/>
            <a:ext cx="1100137" cy="12604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4000">
                <a:srgbClr val="C2BEB6"/>
              </a:gs>
              <a:gs pos="33000">
                <a:schemeClr val="accent1">
                  <a:tint val="44500"/>
                  <a:satMod val="160000"/>
                </a:schemeClr>
              </a:gs>
              <a:gs pos="100000">
                <a:srgbClr val="C3A77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069" name="Grupo 6"/>
          <p:cNvGrpSpPr>
            <a:grpSpLocks/>
          </p:cNvGrpSpPr>
          <p:nvPr/>
        </p:nvGrpSpPr>
        <p:grpSpPr bwMode="auto">
          <a:xfrm>
            <a:off x="5746750" y="2620963"/>
            <a:ext cx="584200" cy="739775"/>
            <a:chOff x="5746104" y="2557892"/>
            <a:chExt cx="672159" cy="865419"/>
          </a:xfrm>
        </p:grpSpPr>
        <p:sp>
          <p:nvSpPr>
            <p:cNvPr id="193" name="Seta para a direita 192"/>
            <p:cNvSpPr/>
            <p:nvPr/>
          </p:nvSpPr>
          <p:spPr>
            <a:xfrm rot="5400000">
              <a:off x="5663173" y="2781465"/>
              <a:ext cx="865419" cy="418272"/>
            </a:xfrm>
            <a:prstGeom prst="rightArrow">
              <a:avLst>
                <a:gd name="adj1" fmla="val 36676"/>
                <a:gd name="adj2" fmla="val 621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  <p:sp>
          <p:nvSpPr>
            <p:cNvPr id="194" name="Text Box 39"/>
            <p:cNvSpPr txBox="1">
              <a:spLocks noChangeAspect="1" noChangeArrowheads="1"/>
            </p:cNvSpPr>
            <p:nvPr/>
          </p:nvSpPr>
          <p:spPr bwMode="auto">
            <a:xfrm>
              <a:off x="5746104" y="2726890"/>
              <a:ext cx="672159" cy="3379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ESGOTO TRATADO</a:t>
              </a:r>
            </a:p>
          </p:txBody>
        </p:sp>
      </p:grpSp>
      <p:grpSp>
        <p:nvGrpSpPr>
          <p:cNvPr id="87070" name="Grupo 9279"/>
          <p:cNvGrpSpPr>
            <a:grpSpLocks/>
          </p:cNvGrpSpPr>
          <p:nvPr/>
        </p:nvGrpSpPr>
        <p:grpSpPr bwMode="auto">
          <a:xfrm>
            <a:off x="2324100" y="3889375"/>
            <a:ext cx="3340100" cy="369888"/>
            <a:chOff x="2324100" y="3889196"/>
            <a:chExt cx="3339922" cy="370245"/>
          </a:xfrm>
        </p:grpSpPr>
        <p:sp>
          <p:nvSpPr>
            <p:cNvPr id="3" name="Forma livre 2"/>
            <p:cNvSpPr/>
            <p:nvPr/>
          </p:nvSpPr>
          <p:spPr bwMode="auto">
            <a:xfrm>
              <a:off x="2324100" y="3895552"/>
              <a:ext cx="266686" cy="363889"/>
            </a:xfrm>
            <a:custGeom>
              <a:avLst/>
              <a:gdLst>
                <a:gd name="connsiteX0" fmla="*/ 0 w 581891"/>
                <a:gd name="connsiteY0" fmla="*/ 714895 h 720437"/>
                <a:gd name="connsiteX1" fmla="*/ 0 w 581891"/>
                <a:gd name="connsiteY1" fmla="*/ 0 h 720437"/>
                <a:gd name="connsiteX2" fmla="*/ 277091 w 581891"/>
                <a:gd name="connsiteY2" fmla="*/ 0 h 720437"/>
                <a:gd name="connsiteX3" fmla="*/ 277091 w 581891"/>
                <a:gd name="connsiteY3" fmla="*/ 360219 h 720437"/>
                <a:gd name="connsiteX4" fmla="*/ 581891 w 581891"/>
                <a:gd name="connsiteY4" fmla="*/ 720437 h 720437"/>
                <a:gd name="connsiteX5" fmla="*/ 0 w 581891"/>
                <a:gd name="connsiteY5" fmla="*/ 714895 h 72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891" h="720437">
                  <a:moveTo>
                    <a:pt x="0" y="714895"/>
                  </a:moveTo>
                  <a:lnTo>
                    <a:pt x="0" y="0"/>
                  </a:lnTo>
                  <a:lnTo>
                    <a:pt x="277091" y="0"/>
                  </a:lnTo>
                  <a:lnTo>
                    <a:pt x="277091" y="360219"/>
                  </a:lnTo>
                  <a:lnTo>
                    <a:pt x="581891" y="720437"/>
                  </a:lnTo>
                  <a:lnTo>
                    <a:pt x="0" y="714895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Forma livre 23"/>
            <p:cNvSpPr/>
            <p:nvPr/>
          </p:nvSpPr>
          <p:spPr bwMode="auto">
            <a:xfrm>
              <a:off x="2992402" y="3892374"/>
              <a:ext cx="403204" cy="365477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92231 w 820132"/>
                <a:gd name="connsiteY4" fmla="*/ 21467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92231 w 820132"/>
                <a:gd name="connsiteY5" fmla="*/ 360832 h 723764"/>
                <a:gd name="connsiteX6" fmla="*/ 0 w 820132"/>
                <a:gd name="connsiteY6" fmla="*/ 723764 h 723764"/>
                <a:gd name="connsiteX0" fmla="*/ 0 w 820132"/>
                <a:gd name="connsiteY0" fmla="*/ 723764 h 723764"/>
                <a:gd name="connsiteX1" fmla="*/ 820132 w 820132"/>
                <a:gd name="connsiteY1" fmla="*/ 723764 h 723764"/>
                <a:gd name="connsiteX2" fmla="*/ 523188 w 820132"/>
                <a:gd name="connsiteY2" fmla="*/ 351405 h 723764"/>
                <a:gd name="connsiteX3" fmla="*/ 534982 w 820132"/>
                <a:gd name="connsiteY3" fmla="*/ 0 h 723764"/>
                <a:gd name="connsiteX4" fmla="*/ 274538 w 820132"/>
                <a:gd name="connsiteY4" fmla="*/ 0 h 723764"/>
                <a:gd name="connsiteX5" fmla="*/ 280435 w 820132"/>
                <a:gd name="connsiteY5" fmla="*/ 328630 h 723764"/>
                <a:gd name="connsiteX6" fmla="*/ 0 w 820132"/>
                <a:gd name="connsiteY6" fmla="*/ 723764 h 723764"/>
                <a:gd name="connsiteX0" fmla="*/ 0 w 849619"/>
                <a:gd name="connsiteY0" fmla="*/ 723764 h 723764"/>
                <a:gd name="connsiteX1" fmla="*/ 849619 w 849619"/>
                <a:gd name="connsiteY1" fmla="*/ 723764 h 723764"/>
                <a:gd name="connsiteX2" fmla="*/ 552675 w 849619"/>
                <a:gd name="connsiteY2" fmla="*/ 351405 h 723764"/>
                <a:gd name="connsiteX3" fmla="*/ 564469 w 849619"/>
                <a:gd name="connsiteY3" fmla="*/ 0 h 723764"/>
                <a:gd name="connsiteX4" fmla="*/ 304025 w 849619"/>
                <a:gd name="connsiteY4" fmla="*/ 0 h 723764"/>
                <a:gd name="connsiteX5" fmla="*/ 309922 w 849619"/>
                <a:gd name="connsiteY5" fmla="*/ 328630 h 723764"/>
                <a:gd name="connsiteX6" fmla="*/ 0 w 849619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2675 w 879103"/>
                <a:gd name="connsiteY2" fmla="*/ 351405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  <a:gd name="connsiteX0" fmla="*/ 0 w 879103"/>
                <a:gd name="connsiteY0" fmla="*/ 723764 h 723764"/>
                <a:gd name="connsiteX1" fmla="*/ 879103 w 879103"/>
                <a:gd name="connsiteY1" fmla="*/ 713030 h 723764"/>
                <a:gd name="connsiteX2" fmla="*/ 558572 w 879103"/>
                <a:gd name="connsiteY2" fmla="*/ 329936 h 723764"/>
                <a:gd name="connsiteX3" fmla="*/ 564469 w 879103"/>
                <a:gd name="connsiteY3" fmla="*/ 0 h 723764"/>
                <a:gd name="connsiteX4" fmla="*/ 304025 w 879103"/>
                <a:gd name="connsiteY4" fmla="*/ 0 h 723764"/>
                <a:gd name="connsiteX5" fmla="*/ 309922 w 879103"/>
                <a:gd name="connsiteY5" fmla="*/ 328630 h 723764"/>
                <a:gd name="connsiteX6" fmla="*/ 0 w 879103"/>
                <a:gd name="connsiteY6" fmla="*/ 723764 h 723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9103" h="723764">
                  <a:moveTo>
                    <a:pt x="0" y="723764"/>
                  </a:moveTo>
                  <a:lnTo>
                    <a:pt x="879103" y="713030"/>
                  </a:lnTo>
                  <a:lnTo>
                    <a:pt x="558572" y="329936"/>
                  </a:lnTo>
                  <a:lnTo>
                    <a:pt x="564469" y="0"/>
                  </a:lnTo>
                  <a:lnTo>
                    <a:pt x="304025" y="0"/>
                  </a:lnTo>
                  <a:lnTo>
                    <a:pt x="309922" y="328630"/>
                  </a:lnTo>
                  <a:lnTo>
                    <a:pt x="0" y="723764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787697" y="3890786"/>
              <a:ext cx="398442" cy="367066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61411"/>
                <a:gd name="connsiteY0" fmla="*/ 702297 h 702297"/>
                <a:gd name="connsiteX1" fmla="*/ 861411 w 861411"/>
                <a:gd name="connsiteY1" fmla="*/ 702297 h 702297"/>
                <a:gd name="connsiteX2" fmla="*/ 564467 w 861411"/>
                <a:gd name="connsiteY2" fmla="*/ 329938 h 702297"/>
                <a:gd name="connsiteX3" fmla="*/ 564467 w 861411"/>
                <a:gd name="connsiteY3" fmla="*/ 0 h 702297"/>
                <a:gd name="connsiteX4" fmla="*/ 333510 w 861411"/>
                <a:gd name="connsiteY4" fmla="*/ 0 h 702297"/>
                <a:gd name="connsiteX5" fmla="*/ 333510 w 861411"/>
                <a:gd name="connsiteY5" fmla="*/ 339365 h 702297"/>
                <a:gd name="connsiteX6" fmla="*/ 0 w 861411"/>
                <a:gd name="connsiteY6" fmla="*/ 702297 h 702297"/>
                <a:gd name="connsiteX0" fmla="*/ 0 w 861411"/>
                <a:gd name="connsiteY0" fmla="*/ 702297 h 702297"/>
                <a:gd name="connsiteX1" fmla="*/ 861411 w 861411"/>
                <a:gd name="connsiteY1" fmla="*/ 702297 h 702297"/>
                <a:gd name="connsiteX2" fmla="*/ 564467 w 861411"/>
                <a:gd name="connsiteY2" fmla="*/ 329938 h 702297"/>
                <a:gd name="connsiteX3" fmla="*/ 564467 w 861411"/>
                <a:gd name="connsiteY3" fmla="*/ 0 h 702297"/>
                <a:gd name="connsiteX4" fmla="*/ 333510 w 861411"/>
                <a:gd name="connsiteY4" fmla="*/ 0 h 702297"/>
                <a:gd name="connsiteX5" fmla="*/ 298128 w 861411"/>
                <a:gd name="connsiteY5" fmla="*/ 317896 h 702297"/>
                <a:gd name="connsiteX6" fmla="*/ 0 w 861411"/>
                <a:gd name="connsiteY6" fmla="*/ 702297 h 702297"/>
                <a:gd name="connsiteX0" fmla="*/ 0 w 861411"/>
                <a:gd name="connsiteY0" fmla="*/ 713031 h 713031"/>
                <a:gd name="connsiteX1" fmla="*/ 861411 w 861411"/>
                <a:gd name="connsiteY1" fmla="*/ 713031 h 713031"/>
                <a:gd name="connsiteX2" fmla="*/ 564467 w 861411"/>
                <a:gd name="connsiteY2" fmla="*/ 340672 h 713031"/>
                <a:gd name="connsiteX3" fmla="*/ 564467 w 861411"/>
                <a:gd name="connsiteY3" fmla="*/ 10734 h 713031"/>
                <a:gd name="connsiteX4" fmla="*/ 309923 w 861411"/>
                <a:gd name="connsiteY4" fmla="*/ 0 h 713031"/>
                <a:gd name="connsiteX5" fmla="*/ 298128 w 861411"/>
                <a:gd name="connsiteY5" fmla="*/ 328630 h 713031"/>
                <a:gd name="connsiteX6" fmla="*/ 0 w 861411"/>
                <a:gd name="connsiteY6" fmla="*/ 713031 h 713031"/>
                <a:gd name="connsiteX0" fmla="*/ 0 w 861411"/>
                <a:gd name="connsiteY0" fmla="*/ 729130 h 729130"/>
                <a:gd name="connsiteX1" fmla="*/ 861411 w 861411"/>
                <a:gd name="connsiteY1" fmla="*/ 729130 h 729130"/>
                <a:gd name="connsiteX2" fmla="*/ 564467 w 861411"/>
                <a:gd name="connsiteY2" fmla="*/ 356771 h 729130"/>
                <a:gd name="connsiteX3" fmla="*/ 546776 w 861411"/>
                <a:gd name="connsiteY3" fmla="*/ 0 h 729130"/>
                <a:gd name="connsiteX4" fmla="*/ 309923 w 861411"/>
                <a:gd name="connsiteY4" fmla="*/ 16099 h 729130"/>
                <a:gd name="connsiteX5" fmla="*/ 298128 w 861411"/>
                <a:gd name="connsiteY5" fmla="*/ 344729 h 729130"/>
                <a:gd name="connsiteX6" fmla="*/ 0 w 861411"/>
                <a:gd name="connsiteY6" fmla="*/ 729130 h 729130"/>
                <a:gd name="connsiteX0" fmla="*/ 0 w 861411"/>
                <a:gd name="connsiteY0" fmla="*/ 729130 h 729130"/>
                <a:gd name="connsiteX1" fmla="*/ 861411 w 861411"/>
                <a:gd name="connsiteY1" fmla="*/ 729130 h 729130"/>
                <a:gd name="connsiteX2" fmla="*/ 564467 w 861411"/>
                <a:gd name="connsiteY2" fmla="*/ 356771 h 729130"/>
                <a:gd name="connsiteX3" fmla="*/ 546776 w 861411"/>
                <a:gd name="connsiteY3" fmla="*/ 0 h 729130"/>
                <a:gd name="connsiteX4" fmla="*/ 315821 w 861411"/>
                <a:gd name="connsiteY4" fmla="*/ 10730 h 729130"/>
                <a:gd name="connsiteX5" fmla="*/ 298128 w 861411"/>
                <a:gd name="connsiteY5" fmla="*/ 344729 h 729130"/>
                <a:gd name="connsiteX6" fmla="*/ 0 w 861411"/>
                <a:gd name="connsiteY6" fmla="*/ 729130 h 729130"/>
                <a:gd name="connsiteX0" fmla="*/ 0 w 861411"/>
                <a:gd name="connsiteY0" fmla="*/ 729132 h 729132"/>
                <a:gd name="connsiteX1" fmla="*/ 861411 w 861411"/>
                <a:gd name="connsiteY1" fmla="*/ 729132 h 729132"/>
                <a:gd name="connsiteX2" fmla="*/ 564467 w 861411"/>
                <a:gd name="connsiteY2" fmla="*/ 356773 h 729132"/>
                <a:gd name="connsiteX3" fmla="*/ 546776 w 861411"/>
                <a:gd name="connsiteY3" fmla="*/ 2 h 729132"/>
                <a:gd name="connsiteX4" fmla="*/ 298130 w 861411"/>
                <a:gd name="connsiteY4" fmla="*/ 0 h 729132"/>
                <a:gd name="connsiteX5" fmla="*/ 298128 w 861411"/>
                <a:gd name="connsiteY5" fmla="*/ 344731 h 729132"/>
                <a:gd name="connsiteX6" fmla="*/ 0 w 861411"/>
                <a:gd name="connsiteY6" fmla="*/ 729132 h 729132"/>
                <a:gd name="connsiteX0" fmla="*/ 0 w 867307"/>
                <a:gd name="connsiteY0" fmla="*/ 729132 h 729132"/>
                <a:gd name="connsiteX1" fmla="*/ 867307 w 867307"/>
                <a:gd name="connsiteY1" fmla="*/ 729132 h 729132"/>
                <a:gd name="connsiteX2" fmla="*/ 564467 w 867307"/>
                <a:gd name="connsiteY2" fmla="*/ 356773 h 729132"/>
                <a:gd name="connsiteX3" fmla="*/ 546776 w 867307"/>
                <a:gd name="connsiteY3" fmla="*/ 2 h 729132"/>
                <a:gd name="connsiteX4" fmla="*/ 298130 w 867307"/>
                <a:gd name="connsiteY4" fmla="*/ 0 h 729132"/>
                <a:gd name="connsiteX5" fmla="*/ 298128 w 867307"/>
                <a:gd name="connsiteY5" fmla="*/ 344731 h 729132"/>
                <a:gd name="connsiteX6" fmla="*/ 0 w 867307"/>
                <a:gd name="connsiteY6" fmla="*/ 729132 h 72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307" h="729132">
                  <a:moveTo>
                    <a:pt x="0" y="729132"/>
                  </a:moveTo>
                  <a:lnTo>
                    <a:pt x="867307" y="729132"/>
                  </a:lnTo>
                  <a:lnTo>
                    <a:pt x="564467" y="356773"/>
                  </a:lnTo>
                  <a:lnTo>
                    <a:pt x="546776" y="2"/>
                  </a:lnTo>
                  <a:lnTo>
                    <a:pt x="298130" y="0"/>
                  </a:lnTo>
                  <a:cubicBezTo>
                    <a:pt x="298129" y="114910"/>
                    <a:pt x="298129" y="229821"/>
                    <a:pt x="298128" y="344731"/>
                  </a:cubicBezTo>
                  <a:lnTo>
                    <a:pt x="0" y="729132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" name="Forma livre 47"/>
            <p:cNvSpPr/>
            <p:nvPr/>
          </p:nvSpPr>
          <p:spPr bwMode="auto">
            <a:xfrm>
              <a:off x="4578230" y="3890786"/>
              <a:ext cx="407966" cy="367066"/>
            </a:xfrm>
            <a:custGeom>
              <a:avLst/>
              <a:gdLst>
                <a:gd name="connsiteX0" fmla="*/ 0 w 820132"/>
                <a:gd name="connsiteY0" fmla="*/ 702297 h 702297"/>
                <a:gd name="connsiteX1" fmla="*/ 820132 w 820132"/>
                <a:gd name="connsiteY1" fmla="*/ 702297 h 702297"/>
                <a:gd name="connsiteX2" fmla="*/ 523188 w 820132"/>
                <a:gd name="connsiteY2" fmla="*/ 329938 h 702297"/>
                <a:gd name="connsiteX3" fmla="*/ 523188 w 820132"/>
                <a:gd name="connsiteY3" fmla="*/ 0 h 702297"/>
                <a:gd name="connsiteX4" fmla="*/ 292231 w 820132"/>
                <a:gd name="connsiteY4" fmla="*/ 0 h 702297"/>
                <a:gd name="connsiteX5" fmla="*/ 292231 w 820132"/>
                <a:gd name="connsiteY5" fmla="*/ 339365 h 702297"/>
                <a:gd name="connsiteX6" fmla="*/ 0 w 820132"/>
                <a:gd name="connsiteY6" fmla="*/ 702297 h 702297"/>
                <a:gd name="connsiteX0" fmla="*/ 0 w 842493"/>
                <a:gd name="connsiteY0" fmla="*/ 702297 h 702297"/>
                <a:gd name="connsiteX1" fmla="*/ 842493 w 842493"/>
                <a:gd name="connsiteY1" fmla="*/ 702297 h 702297"/>
                <a:gd name="connsiteX2" fmla="*/ 545549 w 842493"/>
                <a:gd name="connsiteY2" fmla="*/ 329938 h 702297"/>
                <a:gd name="connsiteX3" fmla="*/ 545549 w 842493"/>
                <a:gd name="connsiteY3" fmla="*/ 0 h 702297"/>
                <a:gd name="connsiteX4" fmla="*/ 314592 w 842493"/>
                <a:gd name="connsiteY4" fmla="*/ 0 h 702297"/>
                <a:gd name="connsiteX5" fmla="*/ 314592 w 842493"/>
                <a:gd name="connsiteY5" fmla="*/ 339365 h 702297"/>
                <a:gd name="connsiteX6" fmla="*/ 0 w 842493"/>
                <a:gd name="connsiteY6" fmla="*/ 702297 h 702297"/>
                <a:gd name="connsiteX0" fmla="*/ 0 w 842493"/>
                <a:gd name="connsiteY0" fmla="*/ 702297 h 702297"/>
                <a:gd name="connsiteX1" fmla="*/ 842493 w 842493"/>
                <a:gd name="connsiteY1" fmla="*/ 702297 h 702297"/>
                <a:gd name="connsiteX2" fmla="*/ 545549 w 842493"/>
                <a:gd name="connsiteY2" fmla="*/ 329938 h 702297"/>
                <a:gd name="connsiteX3" fmla="*/ 545549 w 842493"/>
                <a:gd name="connsiteY3" fmla="*/ 0 h 702297"/>
                <a:gd name="connsiteX4" fmla="*/ 314592 w 842493"/>
                <a:gd name="connsiteY4" fmla="*/ 0 h 702297"/>
                <a:gd name="connsiteX5" fmla="*/ 292230 w 842493"/>
                <a:gd name="connsiteY5" fmla="*/ 307163 h 702297"/>
                <a:gd name="connsiteX6" fmla="*/ 0 w 842493"/>
                <a:gd name="connsiteY6" fmla="*/ 702297 h 702297"/>
                <a:gd name="connsiteX0" fmla="*/ 0 w 842493"/>
                <a:gd name="connsiteY0" fmla="*/ 723764 h 723764"/>
                <a:gd name="connsiteX1" fmla="*/ 842493 w 842493"/>
                <a:gd name="connsiteY1" fmla="*/ 723764 h 723764"/>
                <a:gd name="connsiteX2" fmla="*/ 545549 w 842493"/>
                <a:gd name="connsiteY2" fmla="*/ 351405 h 723764"/>
                <a:gd name="connsiteX3" fmla="*/ 545549 w 842493"/>
                <a:gd name="connsiteY3" fmla="*/ 21467 h 723764"/>
                <a:gd name="connsiteX4" fmla="*/ 297820 w 842493"/>
                <a:gd name="connsiteY4" fmla="*/ 0 h 723764"/>
                <a:gd name="connsiteX5" fmla="*/ 292230 w 842493"/>
                <a:gd name="connsiteY5" fmla="*/ 328630 h 723764"/>
                <a:gd name="connsiteX6" fmla="*/ 0 w 842493"/>
                <a:gd name="connsiteY6" fmla="*/ 723764 h 723764"/>
                <a:gd name="connsiteX0" fmla="*/ 0 w 842493"/>
                <a:gd name="connsiteY0" fmla="*/ 729132 h 729132"/>
                <a:gd name="connsiteX1" fmla="*/ 842493 w 842493"/>
                <a:gd name="connsiteY1" fmla="*/ 729132 h 729132"/>
                <a:gd name="connsiteX2" fmla="*/ 545549 w 842493"/>
                <a:gd name="connsiteY2" fmla="*/ 356773 h 729132"/>
                <a:gd name="connsiteX3" fmla="*/ 539957 w 842493"/>
                <a:gd name="connsiteY3" fmla="*/ 0 h 729132"/>
                <a:gd name="connsiteX4" fmla="*/ 297820 w 842493"/>
                <a:gd name="connsiteY4" fmla="*/ 5368 h 729132"/>
                <a:gd name="connsiteX5" fmla="*/ 292230 w 842493"/>
                <a:gd name="connsiteY5" fmla="*/ 333998 h 729132"/>
                <a:gd name="connsiteX6" fmla="*/ 0 w 842493"/>
                <a:gd name="connsiteY6" fmla="*/ 729132 h 729132"/>
                <a:gd name="connsiteX0" fmla="*/ 0 w 842493"/>
                <a:gd name="connsiteY0" fmla="*/ 729132 h 729132"/>
                <a:gd name="connsiteX1" fmla="*/ 842493 w 842493"/>
                <a:gd name="connsiteY1" fmla="*/ 729132 h 729132"/>
                <a:gd name="connsiteX2" fmla="*/ 539957 w 842493"/>
                <a:gd name="connsiteY2" fmla="*/ 335306 h 729132"/>
                <a:gd name="connsiteX3" fmla="*/ 539957 w 842493"/>
                <a:gd name="connsiteY3" fmla="*/ 0 h 729132"/>
                <a:gd name="connsiteX4" fmla="*/ 297820 w 842493"/>
                <a:gd name="connsiteY4" fmla="*/ 5368 h 729132"/>
                <a:gd name="connsiteX5" fmla="*/ 292230 w 842493"/>
                <a:gd name="connsiteY5" fmla="*/ 333998 h 729132"/>
                <a:gd name="connsiteX6" fmla="*/ 0 w 842493"/>
                <a:gd name="connsiteY6" fmla="*/ 729132 h 72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2493" h="729132">
                  <a:moveTo>
                    <a:pt x="0" y="729132"/>
                  </a:moveTo>
                  <a:lnTo>
                    <a:pt x="842493" y="729132"/>
                  </a:lnTo>
                  <a:lnTo>
                    <a:pt x="539957" y="335306"/>
                  </a:lnTo>
                  <a:lnTo>
                    <a:pt x="539957" y="0"/>
                  </a:lnTo>
                  <a:lnTo>
                    <a:pt x="297820" y="5368"/>
                  </a:lnTo>
                  <a:cubicBezTo>
                    <a:pt x="295957" y="114911"/>
                    <a:pt x="294093" y="224455"/>
                    <a:pt x="292230" y="333998"/>
                  </a:cubicBezTo>
                  <a:lnTo>
                    <a:pt x="0" y="729132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Forma livre 27"/>
            <p:cNvSpPr/>
            <p:nvPr/>
          </p:nvSpPr>
          <p:spPr bwMode="auto">
            <a:xfrm>
              <a:off x="5410036" y="3889196"/>
              <a:ext cx="253986" cy="362299"/>
            </a:xfrm>
            <a:custGeom>
              <a:avLst/>
              <a:gdLst>
                <a:gd name="connsiteX0" fmla="*/ 0 w 517585"/>
                <a:gd name="connsiteY0" fmla="*/ 690113 h 690113"/>
                <a:gd name="connsiteX1" fmla="*/ 287547 w 517585"/>
                <a:gd name="connsiteY1" fmla="*/ 345057 h 690113"/>
                <a:gd name="connsiteX2" fmla="*/ 287547 w 517585"/>
                <a:gd name="connsiteY2" fmla="*/ 0 h 690113"/>
                <a:gd name="connsiteX3" fmla="*/ 517585 w 517585"/>
                <a:gd name="connsiteY3" fmla="*/ 0 h 690113"/>
                <a:gd name="connsiteX4" fmla="*/ 517585 w 517585"/>
                <a:gd name="connsiteY4" fmla="*/ 684362 h 690113"/>
                <a:gd name="connsiteX5" fmla="*/ 0 w 517585"/>
                <a:gd name="connsiteY5" fmla="*/ 690113 h 690113"/>
                <a:gd name="connsiteX0" fmla="*/ 0 w 570507"/>
                <a:gd name="connsiteY0" fmla="*/ 690113 h 690113"/>
                <a:gd name="connsiteX1" fmla="*/ 340469 w 570507"/>
                <a:gd name="connsiteY1" fmla="*/ 345057 h 690113"/>
                <a:gd name="connsiteX2" fmla="*/ 340469 w 570507"/>
                <a:gd name="connsiteY2" fmla="*/ 0 h 690113"/>
                <a:gd name="connsiteX3" fmla="*/ 570507 w 570507"/>
                <a:gd name="connsiteY3" fmla="*/ 0 h 690113"/>
                <a:gd name="connsiteX4" fmla="*/ 570507 w 570507"/>
                <a:gd name="connsiteY4" fmla="*/ 684362 h 690113"/>
                <a:gd name="connsiteX5" fmla="*/ 0 w 570507"/>
                <a:gd name="connsiteY5" fmla="*/ 690113 h 690113"/>
                <a:gd name="connsiteX0" fmla="*/ 0 w 570507"/>
                <a:gd name="connsiteY0" fmla="*/ 690113 h 690113"/>
                <a:gd name="connsiteX1" fmla="*/ 305186 w 570507"/>
                <a:gd name="connsiteY1" fmla="*/ 318329 h 690113"/>
                <a:gd name="connsiteX2" fmla="*/ 340469 w 570507"/>
                <a:gd name="connsiteY2" fmla="*/ 0 h 690113"/>
                <a:gd name="connsiteX3" fmla="*/ 570507 w 570507"/>
                <a:gd name="connsiteY3" fmla="*/ 0 h 690113"/>
                <a:gd name="connsiteX4" fmla="*/ 570507 w 570507"/>
                <a:gd name="connsiteY4" fmla="*/ 684362 h 690113"/>
                <a:gd name="connsiteX5" fmla="*/ 0 w 570507"/>
                <a:gd name="connsiteY5" fmla="*/ 690113 h 690113"/>
                <a:gd name="connsiteX0" fmla="*/ 0 w 570507"/>
                <a:gd name="connsiteY0" fmla="*/ 684766 h 684766"/>
                <a:gd name="connsiteX1" fmla="*/ 305186 w 570507"/>
                <a:gd name="connsiteY1" fmla="*/ 318329 h 684766"/>
                <a:gd name="connsiteX2" fmla="*/ 340469 w 570507"/>
                <a:gd name="connsiteY2" fmla="*/ 0 h 684766"/>
                <a:gd name="connsiteX3" fmla="*/ 570507 w 570507"/>
                <a:gd name="connsiteY3" fmla="*/ 0 h 684766"/>
                <a:gd name="connsiteX4" fmla="*/ 570507 w 570507"/>
                <a:gd name="connsiteY4" fmla="*/ 684362 h 684766"/>
                <a:gd name="connsiteX5" fmla="*/ 0 w 570507"/>
                <a:gd name="connsiteY5" fmla="*/ 684766 h 684766"/>
                <a:gd name="connsiteX0" fmla="*/ 0 w 570507"/>
                <a:gd name="connsiteY0" fmla="*/ 716840 h 716840"/>
                <a:gd name="connsiteX1" fmla="*/ 305186 w 570507"/>
                <a:gd name="connsiteY1" fmla="*/ 350403 h 716840"/>
                <a:gd name="connsiteX2" fmla="*/ 305186 w 570507"/>
                <a:gd name="connsiteY2" fmla="*/ 0 h 716840"/>
                <a:gd name="connsiteX3" fmla="*/ 570507 w 570507"/>
                <a:gd name="connsiteY3" fmla="*/ 32074 h 716840"/>
                <a:gd name="connsiteX4" fmla="*/ 570507 w 570507"/>
                <a:gd name="connsiteY4" fmla="*/ 716436 h 716840"/>
                <a:gd name="connsiteX5" fmla="*/ 0 w 570507"/>
                <a:gd name="connsiteY5" fmla="*/ 716840 h 716840"/>
                <a:gd name="connsiteX0" fmla="*/ 0 w 570507"/>
                <a:gd name="connsiteY0" fmla="*/ 716840 h 716840"/>
                <a:gd name="connsiteX1" fmla="*/ 305186 w 570507"/>
                <a:gd name="connsiteY1" fmla="*/ 350403 h 716840"/>
                <a:gd name="connsiteX2" fmla="*/ 305186 w 570507"/>
                <a:gd name="connsiteY2" fmla="*/ 0 h 716840"/>
                <a:gd name="connsiteX3" fmla="*/ 546987 w 570507"/>
                <a:gd name="connsiteY3" fmla="*/ 5345 h 716840"/>
                <a:gd name="connsiteX4" fmla="*/ 570507 w 570507"/>
                <a:gd name="connsiteY4" fmla="*/ 716436 h 716840"/>
                <a:gd name="connsiteX5" fmla="*/ 0 w 570507"/>
                <a:gd name="connsiteY5" fmla="*/ 716840 h 716840"/>
                <a:gd name="connsiteX0" fmla="*/ 0 w 552866"/>
                <a:gd name="connsiteY0" fmla="*/ 716840 h 716840"/>
                <a:gd name="connsiteX1" fmla="*/ 305186 w 552866"/>
                <a:gd name="connsiteY1" fmla="*/ 350403 h 716840"/>
                <a:gd name="connsiteX2" fmla="*/ 305186 w 552866"/>
                <a:gd name="connsiteY2" fmla="*/ 0 h 716840"/>
                <a:gd name="connsiteX3" fmla="*/ 546987 w 552866"/>
                <a:gd name="connsiteY3" fmla="*/ 5345 h 716840"/>
                <a:gd name="connsiteX4" fmla="*/ 552866 w 552866"/>
                <a:gd name="connsiteY4" fmla="*/ 716437 h 716840"/>
                <a:gd name="connsiteX5" fmla="*/ 0 w 552866"/>
                <a:gd name="connsiteY5" fmla="*/ 716840 h 7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2866" h="716840">
                  <a:moveTo>
                    <a:pt x="0" y="716840"/>
                  </a:moveTo>
                  <a:lnTo>
                    <a:pt x="305186" y="350403"/>
                  </a:lnTo>
                  <a:lnTo>
                    <a:pt x="305186" y="0"/>
                  </a:lnTo>
                  <a:lnTo>
                    <a:pt x="546987" y="5345"/>
                  </a:lnTo>
                  <a:cubicBezTo>
                    <a:pt x="548947" y="242376"/>
                    <a:pt x="550906" y="479406"/>
                    <a:pt x="552866" y="716437"/>
                  </a:cubicBezTo>
                  <a:lnTo>
                    <a:pt x="0" y="716840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071" name="Grupo 18"/>
          <p:cNvGrpSpPr>
            <a:grpSpLocks/>
          </p:cNvGrpSpPr>
          <p:nvPr/>
        </p:nvGrpSpPr>
        <p:grpSpPr bwMode="auto">
          <a:xfrm>
            <a:off x="2309813" y="3878263"/>
            <a:ext cx="3365500" cy="731837"/>
            <a:chOff x="1676400" y="3419475"/>
            <a:chExt cx="7334250" cy="1451783"/>
          </a:xfrm>
        </p:grpSpPr>
        <p:sp>
          <p:nvSpPr>
            <p:cNvPr id="2" name="Forma livre 1"/>
            <p:cNvSpPr/>
            <p:nvPr/>
          </p:nvSpPr>
          <p:spPr>
            <a:xfrm>
              <a:off x="1683319" y="3425773"/>
              <a:ext cx="947917" cy="1439186"/>
            </a:xfrm>
            <a:custGeom>
              <a:avLst/>
              <a:gdLst>
                <a:gd name="connsiteX0" fmla="*/ 0 w 947651"/>
                <a:gd name="connsiteY0" fmla="*/ 1440872 h 1440872"/>
                <a:gd name="connsiteX1" fmla="*/ 0 w 947651"/>
                <a:gd name="connsiteY1" fmla="*/ 0 h 1440872"/>
                <a:gd name="connsiteX2" fmla="*/ 282632 w 947651"/>
                <a:gd name="connsiteY2" fmla="*/ 0 h 1440872"/>
                <a:gd name="connsiteX3" fmla="*/ 282632 w 947651"/>
                <a:gd name="connsiteY3" fmla="*/ 354676 h 1440872"/>
                <a:gd name="connsiteX4" fmla="*/ 947651 w 947651"/>
                <a:gd name="connsiteY4" fmla="*/ 1152698 h 144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651" h="1440872">
                  <a:moveTo>
                    <a:pt x="0" y="1440872"/>
                  </a:moveTo>
                  <a:lnTo>
                    <a:pt x="0" y="0"/>
                  </a:lnTo>
                  <a:lnTo>
                    <a:pt x="282632" y="0"/>
                  </a:lnTo>
                  <a:lnTo>
                    <a:pt x="282632" y="354676"/>
                  </a:lnTo>
                  <a:lnTo>
                    <a:pt x="947651" y="1152698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2589722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" name="Forma livre 32"/>
            <p:cNvSpPr/>
            <p:nvPr/>
          </p:nvSpPr>
          <p:spPr>
            <a:xfrm>
              <a:off x="4319498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" name="Forma livre 35"/>
            <p:cNvSpPr/>
            <p:nvPr/>
          </p:nvSpPr>
          <p:spPr>
            <a:xfrm>
              <a:off x="6049274" y="3428922"/>
              <a:ext cx="1795506" cy="1429740"/>
            </a:xfrm>
            <a:custGeom>
              <a:avLst/>
              <a:gdLst>
                <a:gd name="connsiteX0" fmla="*/ 0 w 1795549"/>
                <a:gd name="connsiteY0" fmla="*/ 1429790 h 1429790"/>
                <a:gd name="connsiteX1" fmla="*/ 858982 w 1795549"/>
                <a:gd name="connsiteY1" fmla="*/ 338051 h 1429790"/>
                <a:gd name="connsiteX2" fmla="*/ 858982 w 1795549"/>
                <a:gd name="connsiteY2" fmla="*/ 0 h 1429790"/>
                <a:gd name="connsiteX3" fmla="*/ 1147156 w 1795549"/>
                <a:gd name="connsiteY3" fmla="*/ 0 h 1429790"/>
                <a:gd name="connsiteX4" fmla="*/ 1147156 w 1795549"/>
                <a:gd name="connsiteY4" fmla="*/ 349135 h 1429790"/>
                <a:gd name="connsiteX5" fmla="*/ 1795549 w 1795549"/>
                <a:gd name="connsiteY5" fmla="*/ 1141615 h 1429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5549" h="1429790">
                  <a:moveTo>
                    <a:pt x="0" y="1429790"/>
                  </a:moveTo>
                  <a:lnTo>
                    <a:pt x="858982" y="338051"/>
                  </a:lnTo>
                  <a:lnTo>
                    <a:pt x="858982" y="0"/>
                  </a:lnTo>
                  <a:lnTo>
                    <a:pt x="1147156" y="0"/>
                  </a:lnTo>
                  <a:lnTo>
                    <a:pt x="1147156" y="349135"/>
                  </a:lnTo>
                  <a:lnTo>
                    <a:pt x="1795549" y="114161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7803265" y="3425773"/>
              <a:ext cx="1197005" cy="1445485"/>
            </a:xfrm>
            <a:custGeom>
              <a:avLst/>
              <a:gdLst>
                <a:gd name="connsiteX0" fmla="*/ 1197033 w 1197033"/>
                <a:gd name="connsiteY0" fmla="*/ 1435331 h 1446414"/>
                <a:gd name="connsiteX1" fmla="*/ 1191491 w 1197033"/>
                <a:gd name="connsiteY1" fmla="*/ 0 h 1446414"/>
                <a:gd name="connsiteX2" fmla="*/ 908858 w 1197033"/>
                <a:gd name="connsiteY2" fmla="*/ 0 h 1446414"/>
                <a:gd name="connsiteX3" fmla="*/ 908858 w 1197033"/>
                <a:gd name="connsiteY3" fmla="*/ 360218 h 1446414"/>
                <a:gd name="connsiteX4" fmla="*/ 0 w 1197033"/>
                <a:gd name="connsiteY4" fmla="*/ 1446414 h 144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033" h="1446414">
                  <a:moveTo>
                    <a:pt x="1197033" y="1435331"/>
                  </a:moveTo>
                  <a:cubicBezTo>
                    <a:pt x="1195186" y="956887"/>
                    <a:pt x="1193338" y="478444"/>
                    <a:pt x="1191491" y="0"/>
                  </a:cubicBezTo>
                  <a:lnTo>
                    <a:pt x="908858" y="0"/>
                  </a:lnTo>
                  <a:lnTo>
                    <a:pt x="908858" y="360218"/>
                  </a:lnTo>
                  <a:lnTo>
                    <a:pt x="0" y="1446414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1686778" y="3419475"/>
              <a:ext cx="7313493" cy="0"/>
            </a:xfrm>
            <a:custGeom>
              <a:avLst/>
              <a:gdLst>
                <a:gd name="connsiteX0" fmla="*/ 0 w 7315200"/>
                <a:gd name="connsiteY0" fmla="*/ 0 h 0"/>
                <a:gd name="connsiteX1" fmla="*/ 7315200 w 7315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5200">
                  <a:moveTo>
                    <a:pt x="0" y="0"/>
                  </a:moveTo>
                  <a:lnTo>
                    <a:pt x="731520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1676400" y="4839766"/>
              <a:ext cx="7334250" cy="0"/>
            </a:xfrm>
            <a:custGeom>
              <a:avLst/>
              <a:gdLst>
                <a:gd name="connsiteX0" fmla="*/ 0 w 7334250"/>
                <a:gd name="connsiteY0" fmla="*/ 0 h 0"/>
                <a:gd name="connsiteX1" fmla="*/ 7334250 w 73342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4250">
                  <a:moveTo>
                    <a:pt x="0" y="0"/>
                  </a:moveTo>
                  <a:lnTo>
                    <a:pt x="7334250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9318" name="Text Box 39"/>
          <p:cNvSpPr txBox="1">
            <a:spLocks noChangeAspect="1" noChangeArrowheads="1"/>
          </p:cNvSpPr>
          <p:nvPr/>
        </p:nvSpPr>
        <p:spPr bwMode="auto">
          <a:xfrm>
            <a:off x="3109913" y="5219700"/>
            <a:ext cx="18605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ANAERÓBIO</a:t>
            </a:r>
            <a:endParaRPr lang="pt-BR" dirty="0" smtClean="0"/>
          </a:p>
        </p:txBody>
      </p:sp>
      <p:grpSp>
        <p:nvGrpSpPr>
          <p:cNvPr id="87073" name="Grupo 197"/>
          <p:cNvGrpSpPr>
            <a:grpSpLocks/>
          </p:cNvGrpSpPr>
          <p:nvPr/>
        </p:nvGrpSpPr>
        <p:grpSpPr bwMode="auto">
          <a:xfrm>
            <a:off x="6738938" y="1852613"/>
            <a:ext cx="496887" cy="858837"/>
            <a:chOff x="2935060" y="1444592"/>
            <a:chExt cx="672159" cy="865419"/>
          </a:xfrm>
        </p:grpSpPr>
        <p:sp>
          <p:nvSpPr>
            <p:cNvPr id="199" name="Seta para a direita 198"/>
            <p:cNvSpPr/>
            <p:nvPr/>
          </p:nvSpPr>
          <p:spPr>
            <a:xfrm rot="5400000">
              <a:off x="2851315" y="1667922"/>
              <a:ext cx="865419" cy="418758"/>
            </a:xfrm>
            <a:prstGeom prst="rightArrow">
              <a:avLst>
                <a:gd name="adj1" fmla="val 36676"/>
                <a:gd name="adj2" fmla="val 6212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 dirty="0"/>
            </a:p>
          </p:txBody>
        </p:sp>
        <p:sp>
          <p:nvSpPr>
            <p:cNvPr id="200" name="Text Box 39"/>
            <p:cNvSpPr txBox="1">
              <a:spLocks noChangeAspect="1" noChangeArrowheads="1"/>
            </p:cNvSpPr>
            <p:nvPr/>
          </p:nvSpPr>
          <p:spPr bwMode="auto">
            <a:xfrm>
              <a:off x="2935060" y="1601359"/>
              <a:ext cx="672159" cy="3823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  <a:latin typeface="+mn-lt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cs typeface="+mn-cs"/>
                </a:defRPr>
              </a:lvl9pPr>
            </a:lstStyle>
            <a:p>
              <a:pPr>
                <a:defRPr/>
              </a:pP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BIOGÁS SEM H</a:t>
              </a:r>
              <a:r>
                <a:rPr lang="pt-BR" sz="800" b="1" baseline="-2500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pt-BR" sz="800" b="1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</p:grpSp>
      <p:sp>
        <p:nvSpPr>
          <p:cNvPr id="264" name="Forma livre 263"/>
          <p:cNvSpPr/>
          <p:nvPr/>
        </p:nvSpPr>
        <p:spPr>
          <a:xfrm>
            <a:off x="5448300" y="1028700"/>
            <a:ext cx="1895475" cy="1914525"/>
          </a:xfrm>
          <a:custGeom>
            <a:avLst/>
            <a:gdLst>
              <a:gd name="connsiteX0" fmla="*/ 0 w 1895475"/>
              <a:gd name="connsiteY0" fmla="*/ 381000 h 1914525"/>
              <a:gd name="connsiteX1" fmla="*/ 0 w 1895475"/>
              <a:gd name="connsiteY1" fmla="*/ 0 h 1914525"/>
              <a:gd name="connsiteX2" fmla="*/ 1304925 w 1895475"/>
              <a:gd name="connsiteY2" fmla="*/ 0 h 1914525"/>
              <a:gd name="connsiteX3" fmla="*/ 1304925 w 1895475"/>
              <a:gd name="connsiteY3" fmla="*/ 1914525 h 1914525"/>
              <a:gd name="connsiteX4" fmla="*/ 1895475 w 1895475"/>
              <a:gd name="connsiteY4" fmla="*/ 1914525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75" h="1914525">
                <a:moveTo>
                  <a:pt x="0" y="381000"/>
                </a:moveTo>
                <a:lnTo>
                  <a:pt x="0" y="0"/>
                </a:lnTo>
                <a:lnTo>
                  <a:pt x="1304925" y="0"/>
                </a:lnTo>
                <a:lnTo>
                  <a:pt x="1304925" y="1914525"/>
                </a:lnTo>
                <a:lnTo>
                  <a:pt x="1895475" y="19145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7" name="Fluxograma: Agrupar 266"/>
          <p:cNvSpPr/>
          <p:nvPr/>
        </p:nvSpPr>
        <p:spPr>
          <a:xfrm rot="5400000">
            <a:off x="6260306" y="923132"/>
            <a:ext cx="180975" cy="211138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15" name="Text Box 39"/>
          <p:cNvSpPr txBox="1">
            <a:spLocks noChangeAspect="1" noChangeArrowheads="1"/>
          </p:cNvSpPr>
          <p:nvPr/>
        </p:nvSpPr>
        <p:spPr bwMode="auto">
          <a:xfrm>
            <a:off x="3994150" y="1081088"/>
            <a:ext cx="10731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AERÓBIO</a:t>
            </a:r>
          </a:p>
          <a:p>
            <a:pPr eaLnBrk="1" hangingPunct="1">
              <a:spcAft>
                <a:spcPts val="1000"/>
              </a:spcAft>
              <a:defRPr/>
            </a:pPr>
            <a:r>
              <a:rPr lang="pt-BR" sz="110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 dirty="0" smtClean="0"/>
          </a:p>
        </p:txBody>
      </p:sp>
      <p:sp>
        <p:nvSpPr>
          <p:cNvPr id="222" name="Elipse 221"/>
          <p:cNvSpPr/>
          <p:nvPr/>
        </p:nvSpPr>
        <p:spPr>
          <a:xfrm>
            <a:off x="794947" y="258505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6" name="Forma livre 125"/>
          <p:cNvSpPr/>
          <p:nvPr/>
        </p:nvSpPr>
        <p:spPr>
          <a:xfrm>
            <a:off x="1676400" y="1035050"/>
            <a:ext cx="3679825" cy="2655888"/>
          </a:xfrm>
          <a:custGeom>
            <a:avLst/>
            <a:gdLst>
              <a:gd name="connsiteX0" fmla="*/ 0 w 3679371"/>
              <a:gd name="connsiteY0" fmla="*/ 0 h 2656114"/>
              <a:gd name="connsiteX1" fmla="*/ 816429 w 3679371"/>
              <a:gd name="connsiteY1" fmla="*/ 0 h 2656114"/>
              <a:gd name="connsiteX2" fmla="*/ 816429 w 3679371"/>
              <a:gd name="connsiteY2" fmla="*/ 2656114 h 2656114"/>
              <a:gd name="connsiteX3" fmla="*/ 3679371 w 3679371"/>
              <a:gd name="connsiteY3" fmla="*/ 2656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9371" h="2656114">
                <a:moveTo>
                  <a:pt x="0" y="0"/>
                </a:moveTo>
                <a:lnTo>
                  <a:pt x="816429" y="0"/>
                </a:lnTo>
                <a:lnTo>
                  <a:pt x="816429" y="2656114"/>
                </a:lnTo>
                <a:lnTo>
                  <a:pt x="3679371" y="2656114"/>
                </a:lnTo>
              </a:path>
            </a:pathLst>
          </a:cu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283" name="Retângulo 9282"/>
          <p:cNvSpPr/>
          <p:nvPr/>
        </p:nvSpPr>
        <p:spPr>
          <a:xfrm>
            <a:off x="3954463" y="1457325"/>
            <a:ext cx="381000" cy="192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8" name="Elipse 247"/>
          <p:cNvSpPr/>
          <p:nvPr/>
        </p:nvSpPr>
        <p:spPr>
          <a:xfrm>
            <a:off x="933031" y="38745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9" name="Elipse 248"/>
          <p:cNvSpPr/>
          <p:nvPr/>
        </p:nvSpPr>
        <p:spPr>
          <a:xfrm>
            <a:off x="933031" y="40269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0" name="Elipse 249"/>
          <p:cNvSpPr/>
          <p:nvPr/>
        </p:nvSpPr>
        <p:spPr>
          <a:xfrm>
            <a:off x="933031" y="41793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6" name="Elipse 255"/>
          <p:cNvSpPr/>
          <p:nvPr/>
        </p:nvSpPr>
        <p:spPr>
          <a:xfrm>
            <a:off x="933031" y="43317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1" name="Elipse 270"/>
          <p:cNvSpPr/>
          <p:nvPr/>
        </p:nvSpPr>
        <p:spPr>
          <a:xfrm>
            <a:off x="933031" y="44841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3" name="Elipse 272"/>
          <p:cNvSpPr/>
          <p:nvPr/>
        </p:nvSpPr>
        <p:spPr>
          <a:xfrm>
            <a:off x="933031" y="46365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7" name="Retângulo 256"/>
          <p:cNvSpPr/>
          <p:nvPr/>
        </p:nvSpPr>
        <p:spPr>
          <a:xfrm>
            <a:off x="5283200" y="1411288"/>
            <a:ext cx="325438" cy="19526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37000">
                <a:schemeClr val="bg1">
                  <a:lumMod val="75000"/>
                </a:schemeClr>
              </a:gs>
              <a:gs pos="63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4" name="Forma livre 73"/>
          <p:cNvSpPr/>
          <p:nvPr/>
        </p:nvSpPr>
        <p:spPr>
          <a:xfrm>
            <a:off x="4124325" y="1700213"/>
            <a:ext cx="1920875" cy="693737"/>
          </a:xfrm>
          <a:custGeom>
            <a:avLst/>
            <a:gdLst>
              <a:gd name="connsiteX0" fmla="*/ 1921213 w 1921213"/>
              <a:gd name="connsiteY0" fmla="*/ 792804 h 792804"/>
              <a:gd name="connsiteX1" fmla="*/ 1921213 w 1921213"/>
              <a:gd name="connsiteY1" fmla="*/ 175098 h 792804"/>
              <a:gd name="connsiteX2" fmla="*/ 0 w 1921213"/>
              <a:gd name="connsiteY2" fmla="*/ 175098 h 792804"/>
              <a:gd name="connsiteX3" fmla="*/ 0 w 1921213"/>
              <a:gd name="connsiteY3" fmla="*/ 0 h 79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1213" h="792804">
                <a:moveTo>
                  <a:pt x="1921213" y="792804"/>
                </a:moveTo>
                <a:lnTo>
                  <a:pt x="1921213" y="175098"/>
                </a:lnTo>
                <a:lnTo>
                  <a:pt x="0" y="175098"/>
                </a:lnTo>
                <a:lnTo>
                  <a:pt x="0" y="0"/>
                </a:lnTo>
              </a:path>
            </a:pathLst>
          </a:custGeom>
          <a:noFill/>
          <a:ln w="508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103" name="Grupo 295"/>
          <p:cNvGrpSpPr>
            <a:grpSpLocks/>
          </p:cNvGrpSpPr>
          <p:nvPr/>
        </p:nvGrpSpPr>
        <p:grpSpPr bwMode="auto">
          <a:xfrm>
            <a:off x="3355975" y="1924050"/>
            <a:ext cx="1328738" cy="823913"/>
            <a:chOff x="3350801" y="1916832"/>
            <a:chExt cx="1329211" cy="916803"/>
          </a:xfrm>
        </p:grpSpPr>
        <p:sp>
          <p:nvSpPr>
            <p:cNvPr id="16" name="Retângulo 15"/>
            <p:cNvSpPr/>
            <p:nvPr/>
          </p:nvSpPr>
          <p:spPr>
            <a:xfrm>
              <a:off x="3636653" y="1916832"/>
              <a:ext cx="503417" cy="9168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  <p:sp>
          <p:nvSpPr>
            <p:cNvPr id="63" name="Retângulo 62"/>
            <p:cNvSpPr/>
            <p:nvPr/>
          </p:nvSpPr>
          <p:spPr>
            <a:xfrm>
              <a:off x="4176595" y="1916832"/>
              <a:ext cx="503417" cy="9168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  <p:sp>
          <p:nvSpPr>
            <p:cNvPr id="10246" name="Retângulo 10245"/>
            <p:cNvSpPr/>
            <p:nvPr/>
          </p:nvSpPr>
          <p:spPr>
            <a:xfrm>
              <a:off x="3350801" y="1916832"/>
              <a:ext cx="209625" cy="89737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ln w="6350">
                  <a:noFill/>
                </a:ln>
              </a:endParaRPr>
            </a:p>
          </p:txBody>
        </p:sp>
      </p:grpSp>
      <p:sp>
        <p:nvSpPr>
          <p:cNvPr id="10" name="Forma livre 9"/>
          <p:cNvSpPr/>
          <p:nvPr/>
        </p:nvSpPr>
        <p:spPr>
          <a:xfrm>
            <a:off x="2488275" y="1031789"/>
            <a:ext cx="2633601" cy="112955"/>
          </a:xfrm>
          <a:custGeom>
            <a:avLst/>
            <a:gdLst>
              <a:gd name="connsiteX0" fmla="*/ 0 w 703811"/>
              <a:gd name="connsiteY0" fmla="*/ 0 h 0"/>
              <a:gd name="connsiteX1" fmla="*/ 703811 w 70381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3811">
                <a:moveTo>
                  <a:pt x="0" y="0"/>
                </a:moveTo>
                <a:lnTo>
                  <a:pt x="703811" y="0"/>
                </a:lnTo>
              </a:path>
            </a:pathLst>
          </a:custGeom>
          <a:noFill/>
          <a:ln w="15875" cmpd="sng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107" name="Grupo 60"/>
          <p:cNvGrpSpPr>
            <a:grpSpLocks/>
          </p:cNvGrpSpPr>
          <p:nvPr/>
        </p:nvGrpSpPr>
        <p:grpSpPr bwMode="auto">
          <a:xfrm>
            <a:off x="2663825" y="1036638"/>
            <a:ext cx="2576513" cy="2951162"/>
            <a:chOff x="2663648" y="1035847"/>
            <a:chExt cx="2576639" cy="2952493"/>
          </a:xfrm>
        </p:grpSpPr>
        <p:sp>
          <p:nvSpPr>
            <p:cNvPr id="31" name="Forma livre 30"/>
            <p:cNvSpPr/>
            <p:nvPr/>
          </p:nvSpPr>
          <p:spPr>
            <a:xfrm>
              <a:off x="2772035" y="3745149"/>
              <a:ext cx="45719" cy="243191"/>
            </a:xfrm>
            <a:custGeom>
              <a:avLst/>
              <a:gdLst>
                <a:gd name="connsiteX0" fmla="*/ 0 w 0"/>
                <a:gd name="connsiteY0" fmla="*/ 325877 h 325877"/>
                <a:gd name="connsiteX1" fmla="*/ 0 w 0"/>
                <a:gd name="connsiteY1" fmla="*/ 0 h 32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5877">
                  <a:moveTo>
                    <a:pt x="0" y="325877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69" name="Forma livre 268"/>
            <p:cNvSpPr/>
            <p:nvPr/>
          </p:nvSpPr>
          <p:spPr>
            <a:xfrm>
              <a:off x="3578486" y="3745149"/>
              <a:ext cx="45719" cy="243191"/>
            </a:xfrm>
            <a:custGeom>
              <a:avLst/>
              <a:gdLst>
                <a:gd name="connsiteX0" fmla="*/ 0 w 0"/>
                <a:gd name="connsiteY0" fmla="*/ 325877 h 325877"/>
                <a:gd name="connsiteX1" fmla="*/ 0 w 0"/>
                <a:gd name="connsiteY1" fmla="*/ 0 h 32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5877">
                  <a:moveTo>
                    <a:pt x="0" y="325877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2" name="Forma livre 271"/>
            <p:cNvSpPr/>
            <p:nvPr/>
          </p:nvSpPr>
          <p:spPr>
            <a:xfrm>
              <a:off x="4377445" y="3745149"/>
              <a:ext cx="45719" cy="243191"/>
            </a:xfrm>
            <a:custGeom>
              <a:avLst/>
              <a:gdLst>
                <a:gd name="connsiteX0" fmla="*/ 0 w 0"/>
                <a:gd name="connsiteY0" fmla="*/ 325877 h 325877"/>
                <a:gd name="connsiteX1" fmla="*/ 0 w 0"/>
                <a:gd name="connsiteY1" fmla="*/ 0 h 32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5877">
                  <a:moveTo>
                    <a:pt x="0" y="325877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4" name="Forma livre 273"/>
            <p:cNvSpPr/>
            <p:nvPr/>
          </p:nvSpPr>
          <p:spPr>
            <a:xfrm>
              <a:off x="5194568" y="3745149"/>
              <a:ext cx="45719" cy="243191"/>
            </a:xfrm>
            <a:custGeom>
              <a:avLst/>
              <a:gdLst>
                <a:gd name="connsiteX0" fmla="*/ 0 w 0"/>
                <a:gd name="connsiteY0" fmla="*/ 325877 h 325877"/>
                <a:gd name="connsiteX1" fmla="*/ 0 w 0"/>
                <a:gd name="connsiteY1" fmla="*/ 0 h 32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25877">
                  <a:moveTo>
                    <a:pt x="0" y="325877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" name="Forma livre 31"/>
            <p:cNvSpPr/>
            <p:nvPr/>
          </p:nvSpPr>
          <p:spPr>
            <a:xfrm>
              <a:off x="2663648" y="1035847"/>
              <a:ext cx="2538919" cy="2704289"/>
            </a:xfrm>
            <a:custGeom>
              <a:avLst/>
              <a:gdLst>
                <a:gd name="connsiteX0" fmla="*/ 0 w 2538919"/>
                <a:gd name="connsiteY0" fmla="*/ 0 h 2704289"/>
                <a:gd name="connsiteX1" fmla="*/ 0 w 2538919"/>
                <a:gd name="connsiteY1" fmla="*/ 2704289 h 2704289"/>
                <a:gd name="connsiteX2" fmla="*/ 2538919 w 2538919"/>
                <a:gd name="connsiteY2" fmla="*/ 2704289 h 270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38919" h="2704289">
                  <a:moveTo>
                    <a:pt x="0" y="0"/>
                  </a:moveTo>
                  <a:lnTo>
                    <a:pt x="0" y="2704289"/>
                  </a:lnTo>
                  <a:lnTo>
                    <a:pt x="2538919" y="2704289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4" name="Forma livre 33"/>
          <p:cNvSpPr/>
          <p:nvPr/>
        </p:nvSpPr>
        <p:spPr>
          <a:xfrm>
            <a:off x="5123432" y="1033063"/>
            <a:ext cx="328067" cy="2177807"/>
          </a:xfrm>
          <a:custGeom>
            <a:avLst/>
            <a:gdLst>
              <a:gd name="connsiteX0" fmla="*/ 328067 w 328067"/>
              <a:gd name="connsiteY0" fmla="*/ 2017264 h 2177807"/>
              <a:gd name="connsiteX1" fmla="*/ 328067 w 328067"/>
              <a:gd name="connsiteY1" fmla="*/ 2177807 h 2177807"/>
              <a:gd name="connsiteX2" fmla="*/ 0 w 328067"/>
              <a:gd name="connsiteY2" fmla="*/ 2177807 h 2177807"/>
              <a:gd name="connsiteX3" fmla="*/ 0 w 328067"/>
              <a:gd name="connsiteY3" fmla="*/ 0 h 2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067" h="2177807">
                <a:moveTo>
                  <a:pt x="328067" y="2017264"/>
                </a:moveTo>
                <a:lnTo>
                  <a:pt x="328067" y="2177807"/>
                </a:lnTo>
                <a:lnTo>
                  <a:pt x="0" y="2177807"/>
                </a:lnTo>
                <a:lnTo>
                  <a:pt x="0" y="0"/>
                </a:lnTo>
              </a:path>
            </a:pathLst>
          </a:custGeom>
          <a:noFill/>
          <a:ln w="15875" cmpd="sng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87111" name="Grupo 8"/>
          <p:cNvGrpSpPr>
            <a:grpSpLocks/>
          </p:cNvGrpSpPr>
          <p:nvPr/>
        </p:nvGrpSpPr>
        <p:grpSpPr bwMode="auto">
          <a:xfrm>
            <a:off x="3040063" y="1031875"/>
            <a:ext cx="1374775" cy="1963738"/>
            <a:chOff x="3039879" y="1031631"/>
            <a:chExt cx="1375508" cy="1963391"/>
          </a:xfrm>
        </p:grpSpPr>
        <p:sp>
          <p:nvSpPr>
            <p:cNvPr id="37" name="Forma livre 36"/>
            <p:cNvSpPr/>
            <p:nvPr/>
          </p:nvSpPr>
          <p:spPr>
            <a:xfrm>
              <a:off x="3807186" y="2939181"/>
              <a:ext cx="0" cy="55841"/>
            </a:xfrm>
            <a:custGeom>
              <a:avLst/>
              <a:gdLst>
                <a:gd name="connsiteX0" fmla="*/ 0 w 0"/>
                <a:gd name="connsiteY0" fmla="*/ 55841 h 55841"/>
                <a:gd name="connsiteX1" fmla="*/ 0 w 0"/>
                <a:gd name="connsiteY1" fmla="*/ 0 h 5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5841">
                  <a:moveTo>
                    <a:pt x="0" y="55841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1" name="Forma livre 400"/>
            <p:cNvSpPr/>
            <p:nvPr/>
          </p:nvSpPr>
          <p:spPr>
            <a:xfrm>
              <a:off x="3874278" y="2880563"/>
              <a:ext cx="0" cy="55841"/>
            </a:xfrm>
            <a:custGeom>
              <a:avLst/>
              <a:gdLst>
                <a:gd name="connsiteX0" fmla="*/ 0 w 0"/>
                <a:gd name="connsiteY0" fmla="*/ 55841 h 55841"/>
                <a:gd name="connsiteX1" fmla="*/ 0 w 0"/>
                <a:gd name="connsiteY1" fmla="*/ 0 h 5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5841">
                  <a:moveTo>
                    <a:pt x="0" y="55841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2" name="Forma livre 401"/>
            <p:cNvSpPr/>
            <p:nvPr/>
          </p:nvSpPr>
          <p:spPr>
            <a:xfrm>
              <a:off x="4404912" y="2888379"/>
              <a:ext cx="0" cy="55841"/>
            </a:xfrm>
            <a:custGeom>
              <a:avLst/>
              <a:gdLst>
                <a:gd name="connsiteX0" fmla="*/ 0 w 0"/>
                <a:gd name="connsiteY0" fmla="*/ 55841 h 55841"/>
                <a:gd name="connsiteX1" fmla="*/ 0 w 0"/>
                <a:gd name="connsiteY1" fmla="*/ 0 h 5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5841">
                  <a:moveTo>
                    <a:pt x="0" y="55841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3" name="Forma livre 402"/>
            <p:cNvSpPr/>
            <p:nvPr/>
          </p:nvSpPr>
          <p:spPr>
            <a:xfrm>
              <a:off x="4215836" y="2931366"/>
              <a:ext cx="0" cy="55841"/>
            </a:xfrm>
            <a:custGeom>
              <a:avLst/>
              <a:gdLst>
                <a:gd name="connsiteX0" fmla="*/ 0 w 0"/>
                <a:gd name="connsiteY0" fmla="*/ 55841 h 55841"/>
                <a:gd name="connsiteX1" fmla="*/ 0 w 0"/>
                <a:gd name="connsiteY1" fmla="*/ 0 h 5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5841">
                  <a:moveTo>
                    <a:pt x="0" y="55841"/>
                  </a:move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3039879" y="1031631"/>
              <a:ext cx="1375508" cy="1906954"/>
            </a:xfrm>
            <a:custGeom>
              <a:avLst/>
              <a:gdLst>
                <a:gd name="connsiteX0" fmla="*/ 1375508 w 1375508"/>
                <a:gd name="connsiteY0" fmla="*/ 1906954 h 1906954"/>
                <a:gd name="connsiteX1" fmla="*/ 0 w 1375508"/>
                <a:gd name="connsiteY1" fmla="*/ 1906954 h 1906954"/>
                <a:gd name="connsiteX2" fmla="*/ 0 w 1375508"/>
                <a:gd name="connsiteY2" fmla="*/ 0 h 190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5508" h="1906954">
                  <a:moveTo>
                    <a:pt x="1375508" y="1906954"/>
                  </a:moveTo>
                  <a:lnTo>
                    <a:pt x="0" y="1906954"/>
                  </a:lnTo>
                  <a:lnTo>
                    <a:pt x="0" y="0"/>
                  </a:lnTo>
                </a:path>
              </a:pathLst>
            </a:custGeom>
            <a:noFill/>
            <a:ln w="15875" cmpd="sng">
              <a:solidFill>
                <a:schemeClr val="accent1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2" name="Grupo 10240"/>
          <p:cNvGrpSpPr>
            <a:grpSpLocks/>
          </p:cNvGrpSpPr>
          <p:nvPr/>
        </p:nvGrpSpPr>
        <p:grpSpPr bwMode="auto">
          <a:xfrm>
            <a:off x="3314700" y="1406525"/>
            <a:ext cx="1400175" cy="2160588"/>
            <a:chOff x="3315168" y="1406769"/>
            <a:chExt cx="1399725" cy="2160396"/>
          </a:xfrm>
        </p:grpSpPr>
        <p:sp>
          <p:nvSpPr>
            <p:cNvPr id="6" name="Forma livre 5"/>
            <p:cNvSpPr/>
            <p:nvPr/>
          </p:nvSpPr>
          <p:spPr>
            <a:xfrm>
              <a:off x="3315168" y="1657572"/>
              <a:ext cx="572904" cy="1663552"/>
            </a:xfrm>
            <a:custGeom>
              <a:avLst/>
              <a:gdLst>
                <a:gd name="connsiteX0" fmla="*/ 0 w 572756"/>
                <a:gd name="connsiteY0" fmla="*/ 0 h 1663002"/>
                <a:gd name="connsiteX1" fmla="*/ 0 w 572756"/>
                <a:gd name="connsiteY1" fmla="*/ 1180681 h 1663002"/>
                <a:gd name="connsiteX2" fmla="*/ 572756 w 572756"/>
                <a:gd name="connsiteY2" fmla="*/ 1663002 h 166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2756" h="1663002">
                  <a:moveTo>
                    <a:pt x="0" y="0"/>
                  </a:moveTo>
                  <a:lnTo>
                    <a:pt x="0" y="1180681"/>
                  </a:lnTo>
                  <a:lnTo>
                    <a:pt x="572756" y="166300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Forma livre 7"/>
            <p:cNvSpPr/>
            <p:nvPr/>
          </p:nvSpPr>
          <p:spPr>
            <a:xfrm>
              <a:off x="3840462" y="1406769"/>
              <a:ext cx="874431" cy="2160396"/>
            </a:xfrm>
            <a:custGeom>
              <a:avLst/>
              <a:gdLst>
                <a:gd name="connsiteX0" fmla="*/ 874207 w 874207"/>
                <a:gd name="connsiteY0" fmla="*/ 0 h 2160396"/>
                <a:gd name="connsiteX1" fmla="*/ 874207 w 874207"/>
                <a:gd name="connsiteY1" fmla="*/ 1421842 h 2160396"/>
                <a:gd name="connsiteX2" fmla="*/ 0 w 874207"/>
                <a:gd name="connsiteY2" fmla="*/ 2160396 h 216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207" h="2160396">
                  <a:moveTo>
                    <a:pt x="874207" y="0"/>
                  </a:moveTo>
                  <a:lnTo>
                    <a:pt x="874207" y="1421842"/>
                  </a:lnTo>
                  <a:lnTo>
                    <a:pt x="0" y="2160396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3599240" y="1411532"/>
              <a:ext cx="46022" cy="1373065"/>
            </a:xfrm>
            <a:custGeom>
              <a:avLst/>
              <a:gdLst>
                <a:gd name="connsiteX0" fmla="*/ 0 w 0"/>
                <a:gd name="connsiteY0" fmla="*/ 0 h 1421842"/>
                <a:gd name="connsiteX1" fmla="*/ 0 w 0"/>
                <a:gd name="connsiteY1" fmla="*/ 1421842 h 142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21842">
                  <a:moveTo>
                    <a:pt x="0" y="0"/>
                  </a:moveTo>
                  <a:lnTo>
                    <a:pt x="0" y="1421842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Forma livre 22"/>
            <p:cNvSpPr/>
            <p:nvPr/>
          </p:nvSpPr>
          <p:spPr>
            <a:xfrm>
              <a:off x="3935682" y="1559155"/>
              <a:ext cx="420552" cy="141275"/>
            </a:xfrm>
            <a:custGeom>
              <a:avLst/>
              <a:gdLst>
                <a:gd name="connsiteX0" fmla="*/ 0 w 419819"/>
                <a:gd name="connsiteY0" fmla="*/ 5751 h 178279"/>
                <a:gd name="connsiteX1" fmla="*/ 0 w 419819"/>
                <a:gd name="connsiteY1" fmla="*/ 178279 h 178279"/>
                <a:gd name="connsiteX2" fmla="*/ 419819 w 419819"/>
                <a:gd name="connsiteY2" fmla="*/ 178279 h 178279"/>
                <a:gd name="connsiteX3" fmla="*/ 419819 w 419819"/>
                <a:gd name="connsiteY3" fmla="*/ 0 h 1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19" h="178279">
                  <a:moveTo>
                    <a:pt x="0" y="5751"/>
                  </a:moveTo>
                  <a:lnTo>
                    <a:pt x="0" y="178279"/>
                  </a:lnTo>
                  <a:lnTo>
                    <a:pt x="419819" y="178279"/>
                  </a:lnTo>
                  <a:lnTo>
                    <a:pt x="419819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3" name="Grupo 403"/>
          <p:cNvGrpSpPr>
            <a:grpSpLocks/>
          </p:cNvGrpSpPr>
          <p:nvPr/>
        </p:nvGrpSpPr>
        <p:grpSpPr bwMode="auto">
          <a:xfrm>
            <a:off x="3749675" y="2971800"/>
            <a:ext cx="131763" cy="115888"/>
            <a:chOff x="6017221" y="4718753"/>
            <a:chExt cx="802305" cy="211562"/>
          </a:xfrm>
        </p:grpSpPr>
        <p:sp>
          <p:nvSpPr>
            <p:cNvPr id="405" name="Trapezoide 404"/>
            <p:cNvSpPr/>
            <p:nvPr/>
          </p:nvSpPr>
          <p:spPr>
            <a:xfrm flipV="1">
              <a:off x="6123553" y="4811492"/>
              <a:ext cx="589641" cy="118823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6" name="Retângulo de cantos arredondados 405"/>
            <p:cNvSpPr/>
            <p:nvPr/>
          </p:nvSpPr>
          <p:spPr>
            <a:xfrm>
              <a:off x="6017221" y="4718753"/>
              <a:ext cx="802305" cy="9563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4" name="Grupo 410"/>
          <p:cNvGrpSpPr>
            <a:grpSpLocks/>
          </p:cNvGrpSpPr>
          <p:nvPr/>
        </p:nvGrpSpPr>
        <p:grpSpPr bwMode="auto">
          <a:xfrm flipV="1">
            <a:off x="3824288" y="2789238"/>
            <a:ext cx="131762" cy="115887"/>
            <a:chOff x="6017221" y="4718753"/>
            <a:chExt cx="802305" cy="211562"/>
          </a:xfrm>
        </p:grpSpPr>
        <p:sp>
          <p:nvSpPr>
            <p:cNvPr id="412" name="Trapezoide 411"/>
            <p:cNvSpPr/>
            <p:nvPr/>
          </p:nvSpPr>
          <p:spPr>
            <a:xfrm flipV="1">
              <a:off x="6123548" y="4811493"/>
              <a:ext cx="589651" cy="118822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3" name="Retângulo de cantos arredondados 412"/>
            <p:cNvSpPr/>
            <p:nvPr/>
          </p:nvSpPr>
          <p:spPr>
            <a:xfrm>
              <a:off x="6017221" y="4718753"/>
              <a:ext cx="802305" cy="95637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5" name="Grupo 413"/>
          <p:cNvGrpSpPr>
            <a:grpSpLocks/>
          </p:cNvGrpSpPr>
          <p:nvPr/>
        </p:nvGrpSpPr>
        <p:grpSpPr bwMode="auto">
          <a:xfrm flipV="1">
            <a:off x="4346575" y="2789238"/>
            <a:ext cx="131763" cy="115887"/>
            <a:chOff x="6017221" y="4718753"/>
            <a:chExt cx="802305" cy="211562"/>
          </a:xfrm>
        </p:grpSpPr>
        <p:sp>
          <p:nvSpPr>
            <p:cNvPr id="415" name="Trapezoide 414"/>
            <p:cNvSpPr/>
            <p:nvPr/>
          </p:nvSpPr>
          <p:spPr>
            <a:xfrm flipV="1">
              <a:off x="6123553" y="4811493"/>
              <a:ext cx="589641" cy="118822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6" name="Retângulo de cantos arredondados 415"/>
            <p:cNvSpPr/>
            <p:nvPr/>
          </p:nvSpPr>
          <p:spPr>
            <a:xfrm>
              <a:off x="6017221" y="4718753"/>
              <a:ext cx="802305" cy="95637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6" name="Grupo 416"/>
          <p:cNvGrpSpPr>
            <a:grpSpLocks/>
          </p:cNvGrpSpPr>
          <p:nvPr/>
        </p:nvGrpSpPr>
        <p:grpSpPr bwMode="auto">
          <a:xfrm>
            <a:off x="4162425" y="2971800"/>
            <a:ext cx="130175" cy="115888"/>
            <a:chOff x="6017221" y="4718753"/>
            <a:chExt cx="802305" cy="211562"/>
          </a:xfrm>
        </p:grpSpPr>
        <p:sp>
          <p:nvSpPr>
            <p:cNvPr id="418" name="Trapezoide 417"/>
            <p:cNvSpPr/>
            <p:nvPr/>
          </p:nvSpPr>
          <p:spPr>
            <a:xfrm flipV="1">
              <a:off x="6124850" y="4811492"/>
              <a:ext cx="587052" cy="118823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9" name="Retângulo de cantos arredondados 418"/>
            <p:cNvSpPr/>
            <p:nvPr/>
          </p:nvSpPr>
          <p:spPr>
            <a:xfrm>
              <a:off x="6017221" y="4718753"/>
              <a:ext cx="802305" cy="9563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7" name="Grupo 419"/>
          <p:cNvGrpSpPr>
            <a:grpSpLocks/>
          </p:cNvGrpSpPr>
          <p:nvPr/>
        </p:nvGrpSpPr>
        <p:grpSpPr bwMode="auto">
          <a:xfrm flipV="1">
            <a:off x="5391150" y="2949575"/>
            <a:ext cx="131763" cy="115888"/>
            <a:chOff x="6017221" y="4718753"/>
            <a:chExt cx="802305" cy="211562"/>
          </a:xfrm>
        </p:grpSpPr>
        <p:sp>
          <p:nvSpPr>
            <p:cNvPr id="421" name="Trapezoide 420"/>
            <p:cNvSpPr/>
            <p:nvPr/>
          </p:nvSpPr>
          <p:spPr>
            <a:xfrm flipV="1">
              <a:off x="6123553" y="4811492"/>
              <a:ext cx="589641" cy="118823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2" name="Retângulo de cantos arredondados 421"/>
            <p:cNvSpPr/>
            <p:nvPr/>
          </p:nvSpPr>
          <p:spPr>
            <a:xfrm>
              <a:off x="6017221" y="4718753"/>
              <a:ext cx="802305" cy="95638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8" name="Grupo 422"/>
          <p:cNvGrpSpPr>
            <a:grpSpLocks/>
          </p:cNvGrpSpPr>
          <p:nvPr/>
        </p:nvGrpSpPr>
        <p:grpSpPr bwMode="auto">
          <a:xfrm>
            <a:off x="2709863" y="3922713"/>
            <a:ext cx="131762" cy="117475"/>
            <a:chOff x="6017221" y="4718753"/>
            <a:chExt cx="802305" cy="211562"/>
          </a:xfrm>
        </p:grpSpPr>
        <p:sp>
          <p:nvSpPr>
            <p:cNvPr id="424" name="Trapezoide 423"/>
            <p:cNvSpPr/>
            <p:nvPr/>
          </p:nvSpPr>
          <p:spPr>
            <a:xfrm flipV="1">
              <a:off x="6123548" y="4810239"/>
              <a:ext cx="589651" cy="120076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5" name="Retângulo de cantos arredondados 424"/>
            <p:cNvSpPr/>
            <p:nvPr/>
          </p:nvSpPr>
          <p:spPr>
            <a:xfrm>
              <a:off x="6017221" y="4718753"/>
              <a:ext cx="802305" cy="97204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19" name="Grupo 425"/>
          <p:cNvGrpSpPr>
            <a:grpSpLocks/>
          </p:cNvGrpSpPr>
          <p:nvPr/>
        </p:nvGrpSpPr>
        <p:grpSpPr bwMode="auto">
          <a:xfrm>
            <a:off x="3519488" y="3922713"/>
            <a:ext cx="131762" cy="117475"/>
            <a:chOff x="6017221" y="4718753"/>
            <a:chExt cx="802305" cy="211562"/>
          </a:xfrm>
        </p:grpSpPr>
        <p:sp>
          <p:nvSpPr>
            <p:cNvPr id="427" name="Trapezoide 426"/>
            <p:cNvSpPr/>
            <p:nvPr/>
          </p:nvSpPr>
          <p:spPr>
            <a:xfrm flipV="1">
              <a:off x="6123548" y="4810239"/>
              <a:ext cx="589651" cy="120076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8" name="Retângulo de cantos arredondados 427"/>
            <p:cNvSpPr/>
            <p:nvPr/>
          </p:nvSpPr>
          <p:spPr>
            <a:xfrm>
              <a:off x="6017221" y="4718753"/>
              <a:ext cx="802305" cy="97204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20" name="Grupo 428"/>
          <p:cNvGrpSpPr>
            <a:grpSpLocks/>
          </p:cNvGrpSpPr>
          <p:nvPr/>
        </p:nvGrpSpPr>
        <p:grpSpPr bwMode="auto">
          <a:xfrm>
            <a:off x="4319588" y="3922713"/>
            <a:ext cx="131762" cy="117475"/>
            <a:chOff x="6017221" y="4718753"/>
            <a:chExt cx="802305" cy="211562"/>
          </a:xfrm>
        </p:grpSpPr>
        <p:sp>
          <p:nvSpPr>
            <p:cNvPr id="430" name="Trapezoide 429"/>
            <p:cNvSpPr/>
            <p:nvPr/>
          </p:nvSpPr>
          <p:spPr>
            <a:xfrm flipV="1">
              <a:off x="6123548" y="4810239"/>
              <a:ext cx="589651" cy="120076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1" name="Retângulo de cantos arredondados 430"/>
            <p:cNvSpPr/>
            <p:nvPr/>
          </p:nvSpPr>
          <p:spPr>
            <a:xfrm>
              <a:off x="6017221" y="4718753"/>
              <a:ext cx="802305" cy="97204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87121" name="Grupo 431"/>
          <p:cNvGrpSpPr>
            <a:grpSpLocks/>
          </p:cNvGrpSpPr>
          <p:nvPr/>
        </p:nvGrpSpPr>
        <p:grpSpPr bwMode="auto">
          <a:xfrm>
            <a:off x="5132388" y="3922713"/>
            <a:ext cx="131762" cy="117475"/>
            <a:chOff x="6017221" y="4718753"/>
            <a:chExt cx="802305" cy="211562"/>
          </a:xfrm>
        </p:grpSpPr>
        <p:sp>
          <p:nvSpPr>
            <p:cNvPr id="433" name="Trapezoide 432"/>
            <p:cNvSpPr/>
            <p:nvPr/>
          </p:nvSpPr>
          <p:spPr>
            <a:xfrm flipV="1">
              <a:off x="6123548" y="4810239"/>
              <a:ext cx="589651" cy="120076"/>
            </a:xfrm>
            <a:prstGeom prst="trapezoid">
              <a:avLst>
                <a:gd name="adj" fmla="val 48747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4" name="Retângulo de cantos arredondados 433"/>
            <p:cNvSpPr/>
            <p:nvPr/>
          </p:nvSpPr>
          <p:spPr>
            <a:xfrm>
              <a:off x="6017221" y="4718753"/>
              <a:ext cx="802305" cy="97204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9" name="Grupo 48"/>
          <p:cNvGrpSpPr>
            <a:grpSpLocks/>
          </p:cNvGrpSpPr>
          <p:nvPr/>
        </p:nvGrpSpPr>
        <p:grpSpPr bwMode="auto">
          <a:xfrm>
            <a:off x="2590800" y="4054476"/>
            <a:ext cx="366713" cy="322996"/>
            <a:chOff x="2591502" y="4053555"/>
            <a:chExt cx="366774" cy="324324"/>
          </a:xfrm>
        </p:grpSpPr>
        <p:sp>
          <p:nvSpPr>
            <p:cNvPr id="41" name="Forma livre 40"/>
            <p:cNvSpPr/>
            <p:nvPr/>
          </p:nvSpPr>
          <p:spPr>
            <a:xfrm>
              <a:off x="2771442" y="4061842"/>
              <a:ext cx="0" cy="316037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" name="Forma livre 41"/>
            <p:cNvSpPr/>
            <p:nvPr/>
          </p:nvSpPr>
          <p:spPr>
            <a:xfrm>
              <a:off x="2591502" y="4053555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2634953" y="4096284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" name="Forma livre 43"/>
            <p:cNvSpPr/>
            <p:nvPr/>
          </p:nvSpPr>
          <p:spPr>
            <a:xfrm>
              <a:off x="2688420" y="4121921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2" name="Forma livre 441"/>
            <p:cNvSpPr/>
            <p:nvPr/>
          </p:nvSpPr>
          <p:spPr>
            <a:xfrm flipH="1">
              <a:off x="2795184" y="4054958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3" name="Forma livre 442"/>
            <p:cNvSpPr/>
            <p:nvPr/>
          </p:nvSpPr>
          <p:spPr>
            <a:xfrm flipH="1">
              <a:off x="2809428" y="4097687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44" name="Forma livre 443"/>
            <p:cNvSpPr/>
            <p:nvPr/>
          </p:nvSpPr>
          <p:spPr>
            <a:xfrm flipH="1">
              <a:off x="2795184" y="4123324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54" name="Grupo 453"/>
          <p:cNvGrpSpPr>
            <a:grpSpLocks/>
          </p:cNvGrpSpPr>
          <p:nvPr/>
        </p:nvGrpSpPr>
        <p:grpSpPr bwMode="auto">
          <a:xfrm>
            <a:off x="3402013" y="4060826"/>
            <a:ext cx="366712" cy="327636"/>
            <a:chOff x="2591502" y="4053555"/>
            <a:chExt cx="366774" cy="327917"/>
          </a:xfrm>
        </p:grpSpPr>
        <p:sp>
          <p:nvSpPr>
            <p:cNvPr id="455" name="Forma livre 454"/>
            <p:cNvSpPr/>
            <p:nvPr/>
          </p:nvSpPr>
          <p:spPr>
            <a:xfrm>
              <a:off x="2773186" y="4065435"/>
              <a:ext cx="0" cy="316037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6" name="Forma livre 455"/>
            <p:cNvSpPr/>
            <p:nvPr/>
          </p:nvSpPr>
          <p:spPr>
            <a:xfrm>
              <a:off x="2591502" y="4053555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7" name="Forma livre 456"/>
            <p:cNvSpPr/>
            <p:nvPr/>
          </p:nvSpPr>
          <p:spPr>
            <a:xfrm>
              <a:off x="2634953" y="4096284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8" name="Forma livre 457"/>
            <p:cNvSpPr/>
            <p:nvPr/>
          </p:nvSpPr>
          <p:spPr>
            <a:xfrm>
              <a:off x="2688420" y="4121921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59" name="Forma livre 458"/>
            <p:cNvSpPr/>
            <p:nvPr/>
          </p:nvSpPr>
          <p:spPr>
            <a:xfrm flipH="1">
              <a:off x="2795184" y="4054958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0" name="Forma livre 459"/>
            <p:cNvSpPr/>
            <p:nvPr/>
          </p:nvSpPr>
          <p:spPr>
            <a:xfrm flipH="1">
              <a:off x="2809428" y="4097687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1" name="Forma livre 460"/>
            <p:cNvSpPr/>
            <p:nvPr/>
          </p:nvSpPr>
          <p:spPr>
            <a:xfrm flipH="1">
              <a:off x="2795184" y="4123324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62" name="Grupo 461"/>
          <p:cNvGrpSpPr>
            <a:grpSpLocks/>
          </p:cNvGrpSpPr>
          <p:nvPr/>
        </p:nvGrpSpPr>
        <p:grpSpPr bwMode="auto">
          <a:xfrm>
            <a:off x="4200525" y="4055370"/>
            <a:ext cx="366713" cy="347015"/>
            <a:chOff x="2591502" y="4053555"/>
            <a:chExt cx="366774" cy="347151"/>
          </a:xfrm>
        </p:grpSpPr>
        <p:sp>
          <p:nvSpPr>
            <p:cNvPr id="463" name="Forma livre 462"/>
            <p:cNvSpPr/>
            <p:nvPr/>
          </p:nvSpPr>
          <p:spPr>
            <a:xfrm>
              <a:off x="2775438" y="4084669"/>
              <a:ext cx="0" cy="316037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4" name="Forma livre 463"/>
            <p:cNvSpPr/>
            <p:nvPr/>
          </p:nvSpPr>
          <p:spPr>
            <a:xfrm>
              <a:off x="2591502" y="4053555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5" name="Forma livre 464"/>
            <p:cNvSpPr/>
            <p:nvPr/>
          </p:nvSpPr>
          <p:spPr>
            <a:xfrm>
              <a:off x="2634953" y="4096284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6" name="Forma livre 465"/>
            <p:cNvSpPr/>
            <p:nvPr/>
          </p:nvSpPr>
          <p:spPr>
            <a:xfrm>
              <a:off x="2688420" y="4121921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7" name="Forma livre 466"/>
            <p:cNvSpPr/>
            <p:nvPr/>
          </p:nvSpPr>
          <p:spPr>
            <a:xfrm flipH="1">
              <a:off x="2795184" y="4054958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8" name="Forma livre 467"/>
            <p:cNvSpPr/>
            <p:nvPr/>
          </p:nvSpPr>
          <p:spPr>
            <a:xfrm flipH="1">
              <a:off x="2809428" y="4097687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69" name="Forma livre 468"/>
            <p:cNvSpPr/>
            <p:nvPr/>
          </p:nvSpPr>
          <p:spPr>
            <a:xfrm flipH="1">
              <a:off x="2795184" y="4123324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70" name="Grupo 469"/>
          <p:cNvGrpSpPr>
            <a:grpSpLocks/>
          </p:cNvGrpSpPr>
          <p:nvPr/>
        </p:nvGrpSpPr>
        <p:grpSpPr bwMode="auto">
          <a:xfrm>
            <a:off x="5010150" y="4055364"/>
            <a:ext cx="366713" cy="343107"/>
            <a:chOff x="2591502" y="4053555"/>
            <a:chExt cx="366774" cy="343242"/>
          </a:xfrm>
        </p:grpSpPr>
        <p:sp>
          <p:nvSpPr>
            <p:cNvPr id="471" name="Forma livre 470"/>
            <p:cNvSpPr/>
            <p:nvPr/>
          </p:nvSpPr>
          <p:spPr>
            <a:xfrm>
              <a:off x="2774392" y="4080760"/>
              <a:ext cx="0" cy="316037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2" name="Forma livre 471"/>
            <p:cNvSpPr/>
            <p:nvPr/>
          </p:nvSpPr>
          <p:spPr>
            <a:xfrm>
              <a:off x="2591502" y="4053555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3" name="Forma livre 472"/>
            <p:cNvSpPr/>
            <p:nvPr/>
          </p:nvSpPr>
          <p:spPr>
            <a:xfrm>
              <a:off x="2634953" y="4096284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4" name="Forma livre 473"/>
            <p:cNvSpPr/>
            <p:nvPr/>
          </p:nvSpPr>
          <p:spPr>
            <a:xfrm>
              <a:off x="2688420" y="4121921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5" name="Forma livre 474"/>
            <p:cNvSpPr/>
            <p:nvPr/>
          </p:nvSpPr>
          <p:spPr>
            <a:xfrm flipH="1">
              <a:off x="2795184" y="4054958"/>
              <a:ext cx="163092" cy="134988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6" name="Forma livre 475"/>
            <p:cNvSpPr/>
            <p:nvPr/>
          </p:nvSpPr>
          <p:spPr>
            <a:xfrm flipH="1">
              <a:off x="2809428" y="4097687"/>
              <a:ext cx="105397" cy="159523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77" name="Forma livre 476"/>
            <p:cNvSpPr/>
            <p:nvPr/>
          </p:nvSpPr>
          <p:spPr>
            <a:xfrm flipH="1">
              <a:off x="2795184" y="4123324"/>
              <a:ext cx="66174" cy="201464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1" name="Grupo 50"/>
          <p:cNvGrpSpPr>
            <a:grpSpLocks/>
          </p:cNvGrpSpPr>
          <p:nvPr/>
        </p:nvGrpSpPr>
        <p:grpSpPr bwMode="auto">
          <a:xfrm>
            <a:off x="3721100" y="3095625"/>
            <a:ext cx="296863" cy="220663"/>
            <a:chOff x="3721767" y="3095227"/>
            <a:chExt cx="296780" cy="221477"/>
          </a:xfrm>
        </p:grpSpPr>
        <p:sp>
          <p:nvSpPr>
            <p:cNvPr id="479" name="Forma livre 478"/>
            <p:cNvSpPr/>
            <p:nvPr/>
          </p:nvSpPr>
          <p:spPr>
            <a:xfrm>
              <a:off x="3810498" y="3107012"/>
              <a:ext cx="45719" cy="113441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0" name="Forma livre 479"/>
            <p:cNvSpPr/>
            <p:nvPr/>
          </p:nvSpPr>
          <p:spPr>
            <a:xfrm>
              <a:off x="3760270" y="3115092"/>
              <a:ext cx="45719" cy="69266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2" name="Forma livre 481"/>
            <p:cNvSpPr/>
            <p:nvPr/>
          </p:nvSpPr>
          <p:spPr>
            <a:xfrm>
              <a:off x="3721767" y="3095227"/>
              <a:ext cx="75563" cy="53038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3" name="Forma livre 482"/>
            <p:cNvSpPr/>
            <p:nvPr/>
          </p:nvSpPr>
          <p:spPr>
            <a:xfrm flipH="1">
              <a:off x="3841931" y="3100452"/>
              <a:ext cx="176616" cy="115990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5" name="Forma livre 484"/>
            <p:cNvSpPr/>
            <p:nvPr/>
          </p:nvSpPr>
          <p:spPr>
            <a:xfrm flipH="1">
              <a:off x="3829433" y="3117552"/>
              <a:ext cx="64786" cy="183110"/>
            </a:xfrm>
            <a:custGeom>
              <a:avLst/>
              <a:gdLst>
                <a:gd name="connsiteX0" fmla="*/ 58994 w 58994"/>
                <a:gd name="connsiteY0" fmla="*/ 0 h 261257"/>
                <a:gd name="connsiteX1" fmla="*/ 0 w 58994"/>
                <a:gd name="connsiteY1" fmla="*/ 261257 h 2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261257">
                  <a:moveTo>
                    <a:pt x="58994" y="0"/>
                  </a:moveTo>
                  <a:lnTo>
                    <a:pt x="0" y="26125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8" name="Forma livre 487"/>
            <p:cNvSpPr/>
            <p:nvPr/>
          </p:nvSpPr>
          <p:spPr>
            <a:xfrm flipH="1">
              <a:off x="3850912" y="3132894"/>
              <a:ext cx="135550" cy="183810"/>
            </a:xfrm>
            <a:custGeom>
              <a:avLst/>
              <a:gdLst>
                <a:gd name="connsiteX0" fmla="*/ 134843 w 134843"/>
                <a:gd name="connsiteY0" fmla="*/ 0 h 105346"/>
                <a:gd name="connsiteX1" fmla="*/ 0 w 134843"/>
                <a:gd name="connsiteY1" fmla="*/ 10534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843" h="105346">
                  <a:moveTo>
                    <a:pt x="134843" y="0"/>
                  </a:moveTo>
                  <a:lnTo>
                    <a:pt x="0" y="105346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2" name="Grupo 51"/>
          <p:cNvGrpSpPr>
            <a:grpSpLocks/>
          </p:cNvGrpSpPr>
          <p:nvPr/>
        </p:nvGrpSpPr>
        <p:grpSpPr bwMode="auto">
          <a:xfrm>
            <a:off x="4038600" y="3095625"/>
            <a:ext cx="276225" cy="217488"/>
            <a:chOff x="4038600" y="3095055"/>
            <a:chExt cx="276726" cy="217641"/>
          </a:xfrm>
        </p:grpSpPr>
        <p:sp>
          <p:nvSpPr>
            <p:cNvPr id="486" name="Forma livre 485"/>
            <p:cNvSpPr/>
            <p:nvPr/>
          </p:nvSpPr>
          <p:spPr>
            <a:xfrm flipH="1">
              <a:off x="4237176" y="3095055"/>
              <a:ext cx="78150" cy="45719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7" name="Forma livre 486"/>
            <p:cNvSpPr/>
            <p:nvPr/>
          </p:nvSpPr>
          <p:spPr>
            <a:xfrm>
              <a:off x="4038600" y="3097662"/>
              <a:ext cx="181634" cy="215034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89" name="Forma livre 488"/>
            <p:cNvSpPr/>
            <p:nvPr/>
          </p:nvSpPr>
          <p:spPr>
            <a:xfrm flipH="1">
              <a:off x="4235634" y="3114484"/>
              <a:ext cx="45719" cy="61854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90" name="Forma livre 489"/>
            <p:cNvSpPr/>
            <p:nvPr/>
          </p:nvSpPr>
          <p:spPr>
            <a:xfrm>
              <a:off x="4150895" y="3154372"/>
              <a:ext cx="49822" cy="118217"/>
            </a:xfrm>
            <a:custGeom>
              <a:avLst/>
              <a:gdLst>
                <a:gd name="connsiteX0" fmla="*/ 88491 w 88491"/>
                <a:gd name="connsiteY0" fmla="*/ 0 h 130629"/>
                <a:gd name="connsiteX1" fmla="*/ 0 w 88491"/>
                <a:gd name="connsiteY1" fmla="*/ 130629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91" h="130629">
                  <a:moveTo>
                    <a:pt x="88491" y="0"/>
                  </a:moveTo>
                  <a:lnTo>
                    <a:pt x="0" y="130629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92" name="Forma livre 491"/>
            <p:cNvSpPr/>
            <p:nvPr/>
          </p:nvSpPr>
          <p:spPr>
            <a:xfrm>
              <a:off x="4223583" y="3115032"/>
              <a:ext cx="45719" cy="113441"/>
            </a:xfrm>
            <a:custGeom>
              <a:avLst/>
              <a:gdLst>
                <a:gd name="connsiteX0" fmla="*/ 0 w 0"/>
                <a:gd name="connsiteY0" fmla="*/ 0 h 316037"/>
                <a:gd name="connsiteX1" fmla="*/ 0 w 0"/>
                <a:gd name="connsiteY1" fmla="*/ 316037 h 3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16037">
                  <a:moveTo>
                    <a:pt x="0" y="0"/>
                  </a:moveTo>
                  <a:lnTo>
                    <a:pt x="0" y="316037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4050632" y="3112168"/>
              <a:ext cx="148389" cy="104274"/>
            </a:xfrm>
            <a:custGeom>
              <a:avLst/>
              <a:gdLst>
                <a:gd name="connsiteX0" fmla="*/ 148389 w 148389"/>
                <a:gd name="connsiteY0" fmla="*/ 0 h 116305"/>
                <a:gd name="connsiteX1" fmla="*/ 0 w 148389"/>
                <a:gd name="connsiteY1" fmla="*/ 116305 h 11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389" h="116305">
                  <a:moveTo>
                    <a:pt x="148389" y="0"/>
                  </a:moveTo>
                  <a:lnTo>
                    <a:pt x="0" y="116305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0" name="Grupo 59"/>
          <p:cNvGrpSpPr>
            <a:grpSpLocks/>
          </p:cNvGrpSpPr>
          <p:nvPr/>
        </p:nvGrpSpPr>
        <p:grpSpPr bwMode="auto">
          <a:xfrm>
            <a:off x="5326063" y="2482055"/>
            <a:ext cx="261937" cy="443943"/>
            <a:chOff x="5325863" y="2483321"/>
            <a:chExt cx="261797" cy="442985"/>
          </a:xfrm>
        </p:grpSpPr>
        <p:sp>
          <p:nvSpPr>
            <p:cNvPr id="53" name="Forma livre 52"/>
            <p:cNvSpPr/>
            <p:nvPr/>
          </p:nvSpPr>
          <p:spPr>
            <a:xfrm>
              <a:off x="5455174" y="2483321"/>
              <a:ext cx="0" cy="438789"/>
            </a:xfrm>
            <a:custGeom>
              <a:avLst/>
              <a:gdLst>
                <a:gd name="connsiteX0" fmla="*/ 0 w 0"/>
                <a:gd name="connsiteY0" fmla="*/ 438789 h 438789"/>
                <a:gd name="connsiteX1" fmla="*/ 0 w 0"/>
                <a:gd name="connsiteY1" fmla="*/ 0 h 43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8789">
                  <a:moveTo>
                    <a:pt x="0" y="438789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accent5">
                  <a:lumMod val="75000"/>
                </a:schemeClr>
              </a:solidFill>
              <a:prstDash val="sys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87310" name="Grupo 56"/>
            <p:cNvGrpSpPr>
              <a:grpSpLocks/>
            </p:cNvGrpSpPr>
            <p:nvPr/>
          </p:nvGrpSpPr>
          <p:grpSpPr bwMode="auto">
            <a:xfrm>
              <a:off x="5477195" y="2497722"/>
              <a:ext cx="110465" cy="417312"/>
              <a:chOff x="5477195" y="2497722"/>
              <a:chExt cx="110465" cy="417312"/>
            </a:xfrm>
          </p:grpSpPr>
          <p:sp>
            <p:nvSpPr>
              <p:cNvPr id="54" name="Forma livre 53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5" name="Forma livre 54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6" name="Forma livre 55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87311" name="Grupo 498"/>
            <p:cNvGrpSpPr>
              <a:grpSpLocks/>
            </p:cNvGrpSpPr>
            <p:nvPr/>
          </p:nvGrpSpPr>
          <p:grpSpPr bwMode="auto">
            <a:xfrm flipH="1">
              <a:off x="5325863" y="2508994"/>
              <a:ext cx="110465" cy="417312"/>
              <a:chOff x="5477195" y="2497722"/>
              <a:chExt cx="110465" cy="417312"/>
            </a:xfrm>
          </p:grpSpPr>
          <p:sp>
            <p:nvSpPr>
              <p:cNvPr id="500" name="Forma livre 499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01" name="Forma livre 500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02" name="Forma livre 501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sp>
        <p:nvSpPr>
          <p:cNvPr id="59" name="Forma livre 58"/>
          <p:cNvSpPr/>
          <p:nvPr/>
        </p:nvSpPr>
        <p:spPr>
          <a:xfrm>
            <a:off x="5278438" y="1411288"/>
            <a:ext cx="333375" cy="1951037"/>
          </a:xfrm>
          <a:custGeom>
            <a:avLst/>
            <a:gdLst>
              <a:gd name="connsiteX0" fmla="*/ 316051 w 319119"/>
              <a:gd name="connsiteY0" fmla="*/ 0 h 1951538"/>
              <a:gd name="connsiteX1" fmla="*/ 0 w 319119"/>
              <a:gd name="connsiteY1" fmla="*/ 0 h 1951538"/>
              <a:gd name="connsiteX2" fmla="*/ 0 w 319119"/>
              <a:gd name="connsiteY2" fmla="*/ 1951538 h 1951538"/>
              <a:gd name="connsiteX3" fmla="*/ 319119 w 319119"/>
              <a:gd name="connsiteY3" fmla="*/ 1951538 h 1951538"/>
              <a:gd name="connsiteX4" fmla="*/ 319119 w 319119"/>
              <a:gd name="connsiteY4" fmla="*/ 1838005 h 1951538"/>
              <a:gd name="connsiteX5" fmla="*/ 230134 w 319119"/>
              <a:gd name="connsiteY5" fmla="*/ 1841074 h 1951538"/>
              <a:gd name="connsiteX6" fmla="*/ 125807 w 319119"/>
              <a:gd name="connsiteY6" fmla="*/ 1834937 h 1951538"/>
              <a:gd name="connsiteX7" fmla="*/ 76711 w 319119"/>
              <a:gd name="connsiteY7" fmla="*/ 1785842 h 1951538"/>
              <a:gd name="connsiteX8" fmla="*/ 49095 w 319119"/>
              <a:gd name="connsiteY8" fmla="*/ 1690719 h 1951538"/>
              <a:gd name="connsiteX9" fmla="*/ 49095 w 319119"/>
              <a:gd name="connsiteY9" fmla="*/ 1506612 h 1951538"/>
              <a:gd name="connsiteX10" fmla="*/ 39890 w 319119"/>
              <a:gd name="connsiteY10" fmla="*/ 1331710 h 1951538"/>
              <a:gd name="connsiteX11" fmla="*/ 46027 w 319119"/>
              <a:gd name="connsiteY11" fmla="*/ 1162945 h 1951538"/>
              <a:gd name="connsiteX12" fmla="*/ 107396 w 319119"/>
              <a:gd name="connsiteY12" fmla="*/ 988043 h 1951538"/>
              <a:gd name="connsiteX13" fmla="*/ 251613 w 319119"/>
              <a:gd name="connsiteY13" fmla="*/ 899058 h 1951538"/>
              <a:gd name="connsiteX14" fmla="*/ 316051 w 319119"/>
              <a:gd name="connsiteY14" fmla="*/ 883715 h 1951538"/>
              <a:gd name="connsiteX15" fmla="*/ 316051 w 319119"/>
              <a:gd name="connsiteY15" fmla="*/ 0 h 195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9119" h="1951538">
                <a:moveTo>
                  <a:pt x="316051" y="0"/>
                </a:moveTo>
                <a:lnTo>
                  <a:pt x="0" y="0"/>
                </a:lnTo>
                <a:lnTo>
                  <a:pt x="0" y="1951538"/>
                </a:lnTo>
                <a:lnTo>
                  <a:pt x="319119" y="1951538"/>
                </a:lnTo>
                <a:lnTo>
                  <a:pt x="319119" y="1838005"/>
                </a:lnTo>
                <a:lnTo>
                  <a:pt x="230134" y="1841074"/>
                </a:lnTo>
                <a:lnTo>
                  <a:pt x="125807" y="1834937"/>
                </a:lnTo>
                <a:lnTo>
                  <a:pt x="76711" y="1785842"/>
                </a:lnTo>
                <a:lnTo>
                  <a:pt x="49095" y="1690719"/>
                </a:lnTo>
                <a:lnTo>
                  <a:pt x="49095" y="1506612"/>
                </a:lnTo>
                <a:lnTo>
                  <a:pt x="39890" y="1331710"/>
                </a:lnTo>
                <a:lnTo>
                  <a:pt x="46027" y="1162945"/>
                </a:lnTo>
                <a:lnTo>
                  <a:pt x="107396" y="988043"/>
                </a:lnTo>
                <a:lnTo>
                  <a:pt x="251613" y="899058"/>
                </a:lnTo>
                <a:lnTo>
                  <a:pt x="316051" y="883715"/>
                </a:lnTo>
                <a:cubicBezTo>
                  <a:pt x="314005" y="586075"/>
                  <a:pt x="311960" y="288435"/>
                  <a:pt x="3160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37000">
                <a:schemeClr val="bg1">
                  <a:lumMod val="75000"/>
                </a:schemeClr>
              </a:gs>
              <a:gs pos="63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67" name="Grupo 66"/>
          <p:cNvGrpSpPr>
            <a:grpSpLocks/>
          </p:cNvGrpSpPr>
          <p:nvPr/>
        </p:nvGrpSpPr>
        <p:grpSpPr bwMode="auto">
          <a:xfrm>
            <a:off x="3683000" y="2287351"/>
            <a:ext cx="398463" cy="468106"/>
            <a:chOff x="3682506" y="2443838"/>
            <a:chExt cx="399508" cy="314334"/>
          </a:xfrm>
        </p:grpSpPr>
        <p:sp>
          <p:nvSpPr>
            <p:cNvPr id="504" name="Forma livre 503"/>
            <p:cNvSpPr/>
            <p:nvPr/>
          </p:nvSpPr>
          <p:spPr>
            <a:xfrm>
              <a:off x="3878481" y="2443838"/>
              <a:ext cx="0" cy="297331"/>
            </a:xfrm>
            <a:custGeom>
              <a:avLst/>
              <a:gdLst>
                <a:gd name="connsiteX0" fmla="*/ 0 w 0"/>
                <a:gd name="connsiteY0" fmla="*/ 438789 h 438789"/>
                <a:gd name="connsiteX1" fmla="*/ 0 w 0"/>
                <a:gd name="connsiteY1" fmla="*/ 0 h 43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8789">
                  <a:moveTo>
                    <a:pt x="0" y="438789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87281" name="Grupo 504"/>
            <p:cNvGrpSpPr>
              <a:grpSpLocks/>
            </p:cNvGrpSpPr>
            <p:nvPr/>
          </p:nvGrpSpPr>
          <p:grpSpPr bwMode="auto">
            <a:xfrm>
              <a:off x="3913442" y="2467756"/>
              <a:ext cx="168572" cy="282778"/>
              <a:chOff x="5477195" y="2497722"/>
              <a:chExt cx="110465" cy="417312"/>
            </a:xfrm>
          </p:grpSpPr>
          <p:sp>
            <p:nvSpPr>
              <p:cNvPr id="510" name="Forma livre 509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11" name="Forma livre 510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12" name="Forma livre 511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87282" name="Grupo 505"/>
            <p:cNvGrpSpPr>
              <a:grpSpLocks/>
            </p:cNvGrpSpPr>
            <p:nvPr/>
          </p:nvGrpSpPr>
          <p:grpSpPr bwMode="auto">
            <a:xfrm flipH="1">
              <a:off x="3682506" y="2475394"/>
              <a:ext cx="168572" cy="282778"/>
              <a:chOff x="5477195" y="2497722"/>
              <a:chExt cx="110465" cy="417312"/>
            </a:xfrm>
          </p:grpSpPr>
          <p:sp>
            <p:nvSpPr>
              <p:cNvPr id="507" name="Forma livre 506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08" name="Forma livre 507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09" name="Forma livre 508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65" name="Forma livre 64"/>
            <p:cNvSpPr/>
            <p:nvPr/>
          </p:nvSpPr>
          <p:spPr>
            <a:xfrm>
              <a:off x="3782129" y="2462120"/>
              <a:ext cx="78276" cy="224152"/>
            </a:xfrm>
            <a:custGeom>
              <a:avLst/>
              <a:gdLst>
                <a:gd name="connsiteX0" fmla="*/ 78276 w 78276"/>
                <a:gd name="connsiteY0" fmla="*/ 224152 h 224152"/>
                <a:gd name="connsiteX1" fmla="*/ 0 w 78276"/>
                <a:gd name="connsiteY1" fmla="*/ 0 h 22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276" h="224152">
                  <a:moveTo>
                    <a:pt x="78276" y="22415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6" name="Forma livre 65"/>
            <p:cNvSpPr/>
            <p:nvPr/>
          </p:nvSpPr>
          <p:spPr>
            <a:xfrm>
              <a:off x="3895984" y="2466403"/>
              <a:ext cx="81834" cy="220594"/>
            </a:xfrm>
            <a:custGeom>
              <a:avLst/>
              <a:gdLst>
                <a:gd name="connsiteX0" fmla="*/ 0 w 74718"/>
                <a:gd name="connsiteY0" fmla="*/ 213478 h 213478"/>
                <a:gd name="connsiteX1" fmla="*/ 74718 w 74718"/>
                <a:gd name="connsiteY1" fmla="*/ 0 h 21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18" h="213478">
                  <a:moveTo>
                    <a:pt x="0" y="213478"/>
                  </a:moveTo>
                  <a:lnTo>
                    <a:pt x="74718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23" name="Grupo 522"/>
          <p:cNvGrpSpPr>
            <a:grpSpLocks/>
          </p:cNvGrpSpPr>
          <p:nvPr/>
        </p:nvGrpSpPr>
        <p:grpSpPr bwMode="auto">
          <a:xfrm>
            <a:off x="4222750" y="2291738"/>
            <a:ext cx="400050" cy="462573"/>
            <a:chOff x="3682506" y="2447008"/>
            <a:chExt cx="399508" cy="311164"/>
          </a:xfrm>
        </p:grpSpPr>
        <p:sp>
          <p:nvSpPr>
            <p:cNvPr id="524" name="Forma livre 523"/>
            <p:cNvSpPr/>
            <p:nvPr/>
          </p:nvSpPr>
          <p:spPr>
            <a:xfrm>
              <a:off x="3882211" y="2447008"/>
              <a:ext cx="0" cy="297331"/>
            </a:xfrm>
            <a:custGeom>
              <a:avLst/>
              <a:gdLst>
                <a:gd name="connsiteX0" fmla="*/ 0 w 0"/>
                <a:gd name="connsiteY0" fmla="*/ 438789 h 438789"/>
                <a:gd name="connsiteX1" fmla="*/ 0 w 0"/>
                <a:gd name="connsiteY1" fmla="*/ 0 h 43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38789">
                  <a:moveTo>
                    <a:pt x="0" y="438789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87252" name="Grupo 524"/>
            <p:cNvGrpSpPr>
              <a:grpSpLocks/>
            </p:cNvGrpSpPr>
            <p:nvPr/>
          </p:nvGrpSpPr>
          <p:grpSpPr bwMode="auto">
            <a:xfrm>
              <a:off x="3913442" y="2467756"/>
              <a:ext cx="168572" cy="282778"/>
              <a:chOff x="5477195" y="2497722"/>
              <a:chExt cx="110465" cy="417312"/>
            </a:xfrm>
          </p:grpSpPr>
          <p:sp>
            <p:nvSpPr>
              <p:cNvPr id="532" name="Forma livre 531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3" name="Forma livre 532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4" name="Forma livre 533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87253" name="Grupo 525"/>
            <p:cNvGrpSpPr>
              <a:grpSpLocks/>
            </p:cNvGrpSpPr>
            <p:nvPr/>
          </p:nvGrpSpPr>
          <p:grpSpPr bwMode="auto">
            <a:xfrm flipH="1">
              <a:off x="3682506" y="2475394"/>
              <a:ext cx="168572" cy="282778"/>
              <a:chOff x="5477195" y="2497722"/>
              <a:chExt cx="110465" cy="417312"/>
            </a:xfrm>
          </p:grpSpPr>
          <p:sp>
            <p:nvSpPr>
              <p:cNvPr id="529" name="Forma livre 528"/>
              <p:cNvSpPr/>
              <p:nvPr/>
            </p:nvSpPr>
            <p:spPr>
              <a:xfrm>
                <a:off x="5480264" y="2816843"/>
                <a:ext cx="107396" cy="98191"/>
              </a:xfrm>
              <a:custGeom>
                <a:avLst/>
                <a:gdLst>
                  <a:gd name="connsiteX0" fmla="*/ 98191 w 98191"/>
                  <a:gd name="connsiteY0" fmla="*/ 0 h 85917"/>
                  <a:gd name="connsiteX1" fmla="*/ 0 w 98191"/>
                  <a:gd name="connsiteY1" fmla="*/ 85917 h 8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191" h="85917">
                    <a:moveTo>
                      <a:pt x="98191" y="0"/>
                    </a:moveTo>
                    <a:lnTo>
                      <a:pt x="0" y="85917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0" name="Forma livre 529"/>
              <p:cNvSpPr/>
              <p:nvPr/>
            </p:nvSpPr>
            <p:spPr>
              <a:xfrm>
                <a:off x="5477196" y="2678761"/>
                <a:ext cx="110464" cy="220930"/>
              </a:xfrm>
              <a:custGeom>
                <a:avLst/>
                <a:gdLst>
                  <a:gd name="connsiteX0" fmla="*/ 76711 w 76711"/>
                  <a:gd name="connsiteY0" fmla="*/ 0 h 156492"/>
                  <a:gd name="connsiteX1" fmla="*/ 0 w 76711"/>
                  <a:gd name="connsiteY1" fmla="*/ 156492 h 15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711" h="156492">
                    <a:moveTo>
                      <a:pt x="76711" y="0"/>
                    </a:moveTo>
                    <a:lnTo>
                      <a:pt x="0" y="156492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1" name="Forma livre 530"/>
              <p:cNvSpPr/>
              <p:nvPr/>
            </p:nvSpPr>
            <p:spPr>
              <a:xfrm>
                <a:off x="5477195" y="2497722"/>
                <a:ext cx="101259" cy="368215"/>
              </a:xfrm>
              <a:custGeom>
                <a:avLst/>
                <a:gdLst>
                  <a:gd name="connsiteX0" fmla="*/ 85917 w 85917"/>
                  <a:gd name="connsiteY0" fmla="*/ 0 h 306846"/>
                  <a:gd name="connsiteX1" fmla="*/ 0 w 85917"/>
                  <a:gd name="connsiteY1" fmla="*/ 306846 h 3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17" h="306846">
                    <a:moveTo>
                      <a:pt x="85917" y="0"/>
                    </a:moveTo>
                    <a:lnTo>
                      <a:pt x="0" y="306846"/>
                    </a:lnTo>
                  </a:path>
                </a:pathLst>
              </a:cu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527" name="Forma livre 526"/>
            <p:cNvSpPr/>
            <p:nvPr/>
          </p:nvSpPr>
          <p:spPr>
            <a:xfrm>
              <a:off x="3782129" y="2462120"/>
              <a:ext cx="78276" cy="224152"/>
            </a:xfrm>
            <a:custGeom>
              <a:avLst/>
              <a:gdLst>
                <a:gd name="connsiteX0" fmla="*/ 78276 w 78276"/>
                <a:gd name="connsiteY0" fmla="*/ 224152 h 224152"/>
                <a:gd name="connsiteX1" fmla="*/ 0 w 78276"/>
                <a:gd name="connsiteY1" fmla="*/ 0 h 22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8276" h="224152">
                  <a:moveTo>
                    <a:pt x="78276" y="22415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528" name="Forma livre 527"/>
            <p:cNvSpPr/>
            <p:nvPr/>
          </p:nvSpPr>
          <p:spPr>
            <a:xfrm>
              <a:off x="3895984" y="2466403"/>
              <a:ext cx="81834" cy="220594"/>
            </a:xfrm>
            <a:custGeom>
              <a:avLst/>
              <a:gdLst>
                <a:gd name="connsiteX0" fmla="*/ 0 w 74718"/>
                <a:gd name="connsiteY0" fmla="*/ 213478 h 213478"/>
                <a:gd name="connsiteX1" fmla="*/ 74718 w 74718"/>
                <a:gd name="connsiteY1" fmla="*/ 0 h 21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718" h="213478">
                  <a:moveTo>
                    <a:pt x="0" y="213478"/>
                  </a:moveTo>
                  <a:lnTo>
                    <a:pt x="74718" y="0"/>
                  </a:lnTo>
                </a:path>
              </a:pathLst>
            </a:cu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68" name="Retângulo 67"/>
          <p:cNvSpPr/>
          <p:nvPr/>
        </p:nvSpPr>
        <p:spPr>
          <a:xfrm>
            <a:off x="5267936" y="1413242"/>
            <a:ext cx="341312" cy="194945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37000">
                <a:schemeClr val="bg1">
                  <a:lumMod val="75000"/>
                </a:schemeClr>
              </a:gs>
              <a:gs pos="63000">
                <a:schemeClr val="bg1">
                  <a:lumMod val="8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5" name="Fluxograma: Agrupar 534"/>
          <p:cNvSpPr/>
          <p:nvPr/>
        </p:nvSpPr>
        <p:spPr>
          <a:xfrm>
            <a:off x="2617788" y="1189038"/>
            <a:ext cx="101600" cy="117475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42" name="Fluxograma: Agrupar 541"/>
          <p:cNvSpPr/>
          <p:nvPr/>
        </p:nvSpPr>
        <p:spPr>
          <a:xfrm>
            <a:off x="2989263" y="1189038"/>
            <a:ext cx="101600" cy="117475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43" name="Fluxograma: Agrupar 542"/>
          <p:cNvSpPr/>
          <p:nvPr/>
        </p:nvSpPr>
        <p:spPr>
          <a:xfrm>
            <a:off x="5072063" y="1189038"/>
            <a:ext cx="101600" cy="117475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544" name="Elipse 543"/>
          <p:cNvSpPr/>
          <p:nvPr/>
        </p:nvSpPr>
        <p:spPr>
          <a:xfrm>
            <a:off x="794947" y="272529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5" name="Elipse 544"/>
          <p:cNvSpPr/>
          <p:nvPr/>
        </p:nvSpPr>
        <p:spPr>
          <a:xfrm>
            <a:off x="794947" y="286553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6" name="Elipse 545"/>
          <p:cNvSpPr/>
          <p:nvPr/>
        </p:nvSpPr>
        <p:spPr>
          <a:xfrm>
            <a:off x="794947" y="300577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7" name="Elipse 546"/>
          <p:cNvSpPr/>
          <p:nvPr/>
        </p:nvSpPr>
        <p:spPr>
          <a:xfrm>
            <a:off x="794947" y="314601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8" name="Elipse 547"/>
          <p:cNvSpPr/>
          <p:nvPr/>
        </p:nvSpPr>
        <p:spPr>
          <a:xfrm>
            <a:off x="794947" y="3286252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9" name="Elipse 548"/>
          <p:cNvSpPr/>
          <p:nvPr/>
        </p:nvSpPr>
        <p:spPr>
          <a:xfrm>
            <a:off x="794947" y="3426494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0" name="Elipse 549"/>
          <p:cNvSpPr/>
          <p:nvPr/>
        </p:nvSpPr>
        <p:spPr>
          <a:xfrm>
            <a:off x="947347" y="259639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1" name="Elipse 550"/>
          <p:cNvSpPr/>
          <p:nvPr/>
        </p:nvSpPr>
        <p:spPr>
          <a:xfrm>
            <a:off x="947347" y="273663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2" name="Elipse 551"/>
          <p:cNvSpPr/>
          <p:nvPr/>
        </p:nvSpPr>
        <p:spPr>
          <a:xfrm>
            <a:off x="947347" y="287687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3" name="Elipse 552"/>
          <p:cNvSpPr/>
          <p:nvPr/>
        </p:nvSpPr>
        <p:spPr>
          <a:xfrm>
            <a:off x="947347" y="301711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4" name="Elipse 553"/>
          <p:cNvSpPr/>
          <p:nvPr/>
        </p:nvSpPr>
        <p:spPr>
          <a:xfrm>
            <a:off x="947347" y="315735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5" name="Elipse 554"/>
          <p:cNvSpPr/>
          <p:nvPr/>
        </p:nvSpPr>
        <p:spPr>
          <a:xfrm>
            <a:off x="947347" y="3297596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6" name="Elipse 555"/>
          <p:cNvSpPr/>
          <p:nvPr/>
        </p:nvSpPr>
        <p:spPr>
          <a:xfrm>
            <a:off x="947347" y="343783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7" name="Elipse 556"/>
          <p:cNvSpPr/>
          <p:nvPr/>
        </p:nvSpPr>
        <p:spPr>
          <a:xfrm>
            <a:off x="1099747" y="259314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8" name="Elipse 557"/>
          <p:cNvSpPr/>
          <p:nvPr/>
        </p:nvSpPr>
        <p:spPr>
          <a:xfrm>
            <a:off x="1099747" y="273338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9" name="Elipse 558"/>
          <p:cNvSpPr/>
          <p:nvPr/>
        </p:nvSpPr>
        <p:spPr>
          <a:xfrm>
            <a:off x="1099747" y="287362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0" name="Elipse 559"/>
          <p:cNvSpPr/>
          <p:nvPr/>
        </p:nvSpPr>
        <p:spPr>
          <a:xfrm>
            <a:off x="1099747" y="301386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1" name="Elipse 560"/>
          <p:cNvSpPr/>
          <p:nvPr/>
        </p:nvSpPr>
        <p:spPr>
          <a:xfrm>
            <a:off x="1099747" y="315410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2" name="Elipse 561"/>
          <p:cNvSpPr/>
          <p:nvPr/>
        </p:nvSpPr>
        <p:spPr>
          <a:xfrm>
            <a:off x="1099747" y="3294348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3" name="Elipse 562"/>
          <p:cNvSpPr/>
          <p:nvPr/>
        </p:nvSpPr>
        <p:spPr>
          <a:xfrm>
            <a:off x="1099747" y="3434590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9" name="Grupo 18"/>
          <p:cNvGrpSpPr>
            <a:grpSpLocks/>
          </p:cNvGrpSpPr>
          <p:nvPr/>
        </p:nvGrpSpPr>
        <p:grpSpPr bwMode="auto">
          <a:xfrm>
            <a:off x="1795463" y="4567238"/>
            <a:ext cx="4643437" cy="473075"/>
            <a:chOff x="1795709" y="4661904"/>
            <a:chExt cx="4643191" cy="473659"/>
          </a:xfrm>
        </p:grpSpPr>
        <p:grpSp>
          <p:nvGrpSpPr>
            <p:cNvPr id="87242" name="Grupo 239"/>
            <p:cNvGrpSpPr>
              <a:grpSpLocks/>
            </p:cNvGrpSpPr>
            <p:nvPr/>
          </p:nvGrpSpPr>
          <p:grpSpPr bwMode="auto">
            <a:xfrm>
              <a:off x="5216525" y="4667250"/>
              <a:ext cx="1222375" cy="468313"/>
              <a:chOff x="5216883" y="5915778"/>
              <a:chExt cx="1222068" cy="467667"/>
            </a:xfrm>
          </p:grpSpPr>
          <p:sp>
            <p:nvSpPr>
              <p:cNvPr id="242" name="Forma livre 241"/>
              <p:cNvSpPr/>
              <p:nvPr/>
            </p:nvSpPr>
            <p:spPr>
              <a:xfrm flipV="1">
                <a:off x="5216948" y="5956470"/>
                <a:ext cx="760182" cy="46031"/>
              </a:xfrm>
              <a:custGeom>
                <a:avLst/>
                <a:gdLst>
                  <a:gd name="connsiteX0" fmla="*/ 0 w 1323975"/>
                  <a:gd name="connsiteY0" fmla="*/ 0 h 0"/>
                  <a:gd name="connsiteX1" fmla="*/ 1323975 w 132397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3975">
                    <a:moveTo>
                      <a:pt x="0" y="0"/>
                    </a:moveTo>
                    <a:lnTo>
                      <a:pt x="1323975" y="0"/>
                    </a:lnTo>
                  </a:path>
                </a:pathLst>
              </a:custGeom>
              <a:noFill/>
              <a:ln w="508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43" name="Fluxograma: Agrupar 242"/>
              <p:cNvSpPr/>
              <p:nvPr/>
            </p:nvSpPr>
            <p:spPr>
              <a:xfrm rot="5400000">
                <a:off x="6003300" y="5900139"/>
                <a:ext cx="180948" cy="211074"/>
              </a:xfrm>
              <a:prstGeom prst="flowChartCollat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 cmpd="db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Arco 243"/>
              <p:cNvSpPr/>
              <p:nvPr/>
            </p:nvSpPr>
            <p:spPr>
              <a:xfrm>
                <a:off x="5977130" y="6005676"/>
                <a:ext cx="461821" cy="377769"/>
              </a:xfrm>
              <a:prstGeom prst="arc">
                <a:avLst/>
              </a:prstGeom>
              <a:noFill/>
              <a:ln w="50800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253" name="Forma livre 252"/>
            <p:cNvSpPr/>
            <p:nvPr/>
          </p:nvSpPr>
          <p:spPr>
            <a:xfrm flipV="1">
              <a:off x="2665613" y="4712767"/>
              <a:ext cx="2516054" cy="44505"/>
            </a:xfrm>
            <a:custGeom>
              <a:avLst/>
              <a:gdLst>
                <a:gd name="connsiteX0" fmla="*/ 2857500 w 2857500"/>
                <a:gd name="connsiteY0" fmla="*/ 0 h 0"/>
                <a:gd name="connsiteX1" fmla="*/ 0 w 2857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0">
                  <a:moveTo>
                    <a:pt x="2857500" y="0"/>
                  </a:move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Forma livre 8"/>
            <p:cNvSpPr/>
            <p:nvPr/>
          </p:nvSpPr>
          <p:spPr>
            <a:xfrm flipV="1">
              <a:off x="2005248" y="4711177"/>
              <a:ext cx="636553" cy="46095"/>
            </a:xfrm>
            <a:custGeom>
              <a:avLst/>
              <a:gdLst>
                <a:gd name="connsiteX0" fmla="*/ 1149684 w 1149684"/>
                <a:gd name="connsiteY0" fmla="*/ 0 h 0"/>
                <a:gd name="connsiteX1" fmla="*/ 0 w 114968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9684">
                  <a:moveTo>
                    <a:pt x="1149684" y="0"/>
                  </a:moveTo>
                  <a:lnTo>
                    <a:pt x="0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5" name="Fluxograma: Agrupar 284"/>
            <p:cNvSpPr/>
            <p:nvPr/>
          </p:nvSpPr>
          <p:spPr bwMode="auto">
            <a:xfrm rot="5400000">
              <a:off x="1810673" y="4646940"/>
              <a:ext cx="181198" cy="211126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>
            <a:grpSpLocks/>
          </p:cNvGrpSpPr>
          <p:nvPr/>
        </p:nvGrpSpPr>
        <p:grpSpPr bwMode="auto">
          <a:xfrm>
            <a:off x="5338763" y="6135688"/>
            <a:ext cx="1096962" cy="604837"/>
            <a:chOff x="5352714" y="6317037"/>
            <a:chExt cx="1096964" cy="604488"/>
          </a:xfrm>
        </p:grpSpPr>
        <p:sp>
          <p:nvSpPr>
            <p:cNvPr id="17" name="Forma livre 16"/>
            <p:cNvSpPr/>
            <p:nvPr/>
          </p:nvSpPr>
          <p:spPr>
            <a:xfrm>
              <a:off x="5352714" y="6317037"/>
              <a:ext cx="636588" cy="228468"/>
            </a:xfrm>
            <a:custGeom>
              <a:avLst/>
              <a:gdLst>
                <a:gd name="connsiteX0" fmla="*/ 0 w 636337"/>
                <a:gd name="connsiteY0" fmla="*/ 0 h 401053"/>
                <a:gd name="connsiteX1" fmla="*/ 0 w 636337"/>
                <a:gd name="connsiteY1" fmla="*/ 401053 h 401053"/>
                <a:gd name="connsiteX2" fmla="*/ 636337 w 636337"/>
                <a:gd name="connsiteY2" fmla="*/ 401053 h 40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337" h="401053">
                  <a:moveTo>
                    <a:pt x="0" y="0"/>
                  </a:moveTo>
                  <a:lnTo>
                    <a:pt x="0" y="401053"/>
                  </a:lnTo>
                  <a:lnTo>
                    <a:pt x="636337" y="401053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8" name="Fluxograma: Agrupar 287"/>
            <p:cNvSpPr/>
            <p:nvPr/>
          </p:nvSpPr>
          <p:spPr bwMode="auto">
            <a:xfrm rot="5400000">
              <a:off x="6013961" y="6438350"/>
              <a:ext cx="180871" cy="211138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89" name="Arco 288"/>
            <p:cNvSpPr/>
            <p:nvPr/>
          </p:nvSpPr>
          <p:spPr bwMode="auto">
            <a:xfrm>
              <a:off x="5987715" y="6543918"/>
              <a:ext cx="461963" cy="377607"/>
            </a:xfrm>
            <a:prstGeom prst="arc">
              <a:avLst/>
            </a:pr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98" name="Elipse 297"/>
          <p:cNvSpPr/>
          <p:nvPr/>
        </p:nvSpPr>
        <p:spPr>
          <a:xfrm>
            <a:off x="542506" y="41412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9" name="Elipse 298"/>
          <p:cNvSpPr/>
          <p:nvPr/>
        </p:nvSpPr>
        <p:spPr>
          <a:xfrm>
            <a:off x="542506" y="429368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0" name="Elipse 299"/>
          <p:cNvSpPr/>
          <p:nvPr/>
        </p:nvSpPr>
        <p:spPr>
          <a:xfrm>
            <a:off x="513931" y="454133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1" name="Elipse 300"/>
          <p:cNvSpPr/>
          <p:nvPr/>
        </p:nvSpPr>
        <p:spPr>
          <a:xfrm>
            <a:off x="513931" y="4693732"/>
            <a:ext cx="54000" cy="54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139700">
              <a:srgbClr val="663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290" name="Grupo 289"/>
          <p:cNvGrpSpPr>
            <a:grpSpLocks/>
          </p:cNvGrpSpPr>
          <p:nvPr/>
        </p:nvGrpSpPr>
        <p:grpSpPr bwMode="auto">
          <a:xfrm flipH="1">
            <a:off x="1527175" y="3322638"/>
            <a:ext cx="871538" cy="468312"/>
            <a:chOff x="5568166" y="5915779"/>
            <a:chExt cx="870785" cy="467666"/>
          </a:xfrm>
        </p:grpSpPr>
        <p:sp>
          <p:nvSpPr>
            <p:cNvPr id="291" name="Forma livre 290"/>
            <p:cNvSpPr/>
            <p:nvPr/>
          </p:nvSpPr>
          <p:spPr>
            <a:xfrm flipV="1">
              <a:off x="5568166" y="5956997"/>
              <a:ext cx="409221" cy="45973"/>
            </a:xfrm>
            <a:custGeom>
              <a:avLst/>
              <a:gdLst>
                <a:gd name="connsiteX0" fmla="*/ 0 w 1323975"/>
                <a:gd name="connsiteY0" fmla="*/ 0 h 0"/>
                <a:gd name="connsiteX1" fmla="*/ 1323975 w 1323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3975">
                  <a:moveTo>
                    <a:pt x="0" y="0"/>
                  </a:moveTo>
                  <a:lnTo>
                    <a:pt x="1323975" y="0"/>
                  </a:lnTo>
                </a:path>
              </a:pathLst>
            </a:cu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2" name="Fluxograma: Agrupar 291"/>
            <p:cNvSpPr/>
            <p:nvPr/>
          </p:nvSpPr>
          <p:spPr>
            <a:xfrm rot="5400000">
              <a:off x="6003605" y="5900664"/>
              <a:ext cx="180725" cy="210955"/>
            </a:xfrm>
            <a:prstGeom prst="flowChartCollat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 cmpd="db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293" name="Arco 292"/>
            <p:cNvSpPr/>
            <p:nvPr/>
          </p:nvSpPr>
          <p:spPr>
            <a:xfrm>
              <a:off x="5977387" y="6006141"/>
              <a:ext cx="461564" cy="377304"/>
            </a:xfrm>
            <a:prstGeom prst="arc">
              <a:avLst/>
            </a:prstGeom>
            <a:noFill/>
            <a:ln w="508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95" name="Elipse 294"/>
          <p:cNvSpPr/>
          <p:nvPr/>
        </p:nvSpPr>
        <p:spPr>
          <a:xfrm>
            <a:off x="532980" y="3723588"/>
            <a:ext cx="79762" cy="71644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63500">
              <a:srgbClr val="C3A77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6" name="Elipse 295"/>
          <p:cNvSpPr/>
          <p:nvPr/>
        </p:nvSpPr>
        <p:spPr>
          <a:xfrm>
            <a:off x="532980" y="3879130"/>
            <a:ext cx="84475" cy="68502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63500">
              <a:srgbClr val="C3A77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1" name="Elipse 260"/>
          <p:cNvSpPr/>
          <p:nvPr/>
        </p:nvSpPr>
        <p:spPr>
          <a:xfrm>
            <a:off x="200166" y="4095946"/>
            <a:ext cx="68498" cy="690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2" name="Elipse 261"/>
          <p:cNvSpPr/>
          <p:nvPr/>
        </p:nvSpPr>
        <p:spPr>
          <a:xfrm>
            <a:off x="209126" y="4256202"/>
            <a:ext cx="73678" cy="612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3" name="Elipse 262"/>
          <p:cNvSpPr/>
          <p:nvPr/>
        </p:nvSpPr>
        <p:spPr>
          <a:xfrm>
            <a:off x="200155" y="4407031"/>
            <a:ext cx="63795" cy="6279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5" name="Elipse 264"/>
          <p:cNvSpPr/>
          <p:nvPr/>
        </p:nvSpPr>
        <p:spPr>
          <a:xfrm>
            <a:off x="191625" y="4557860"/>
            <a:ext cx="72325" cy="6436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8" name="Elipse 267"/>
          <p:cNvSpPr/>
          <p:nvPr/>
        </p:nvSpPr>
        <p:spPr>
          <a:xfrm>
            <a:off x="197726" y="4699262"/>
            <a:ext cx="70938" cy="7536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2381250"/>
            <a:ext cx="1377950" cy="2578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3" name="Text Box 4"/>
          <p:cNvSpPr txBox="1">
            <a:spLocks noChangeArrowheads="1"/>
          </p:cNvSpPr>
          <p:nvPr/>
        </p:nvSpPr>
        <p:spPr bwMode="auto">
          <a:xfrm>
            <a:off x="-2238375" y="1123368"/>
            <a:ext cx="22383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LIMPEZA DOS MÓDULOS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LIMPEZA DO DECANTADOR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LIMPEZA DO LAVADOR DE GASES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DESCARTE/RECIRCULAÇÃO DO LODO AERÓBIO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DESCARTE DE ESCUMA</a:t>
            </a:r>
          </a:p>
          <a:p>
            <a:pPr marL="228600" indent="-228600">
              <a:spcBef>
                <a:spcPts val="1200"/>
              </a:spcBef>
              <a:buSzPct val="140000"/>
              <a:buFont typeface="Calibri" pitchFamily="34" charset="0"/>
              <a:buAutoNum type="arabicPeriod"/>
            </a:pPr>
            <a:r>
              <a:rPr lang="pt-BR" sz="1000" dirty="0">
                <a:solidFill>
                  <a:srgbClr val="0066CC"/>
                </a:solidFill>
              </a:rPr>
              <a:t>DESCARTE DE LODO ANAERÓBIO</a:t>
            </a:r>
          </a:p>
        </p:txBody>
      </p:sp>
      <p:sp>
        <p:nvSpPr>
          <p:cNvPr id="87235" name="CaixaDeTexto 269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5E422E6-01E5-4A4B-B696-E71F80210449}" type="slidenum">
              <a:rPr lang="pt-BR"/>
              <a:pPr/>
              <a:t>34</a:t>
            </a:fld>
            <a:endParaRPr lang="pt-BR"/>
          </a:p>
        </p:txBody>
      </p:sp>
      <p:grpSp>
        <p:nvGrpSpPr>
          <p:cNvPr id="270" name="Grupo 6"/>
          <p:cNvGrpSpPr>
            <a:grpSpLocks/>
          </p:cNvGrpSpPr>
          <p:nvPr/>
        </p:nvGrpSpPr>
        <p:grpSpPr bwMode="auto">
          <a:xfrm>
            <a:off x="4865766" y="3297720"/>
            <a:ext cx="1779706" cy="429328"/>
            <a:chOff x="5012268" y="5392339"/>
            <a:chExt cx="1779218" cy="429632"/>
          </a:xfrm>
        </p:grpSpPr>
        <p:sp>
          <p:nvSpPr>
            <p:cNvPr id="275" name="Elipse 274"/>
            <p:cNvSpPr/>
            <p:nvPr/>
          </p:nvSpPr>
          <p:spPr>
            <a:xfrm>
              <a:off x="6388372" y="5392339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Forma livre 275"/>
            <p:cNvSpPr/>
            <p:nvPr/>
          </p:nvSpPr>
          <p:spPr>
            <a:xfrm>
              <a:off x="5012268" y="5578731"/>
              <a:ext cx="1384182" cy="243240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77" name="Grupo 6"/>
          <p:cNvGrpSpPr>
            <a:grpSpLocks/>
          </p:cNvGrpSpPr>
          <p:nvPr/>
        </p:nvGrpSpPr>
        <p:grpSpPr bwMode="auto">
          <a:xfrm>
            <a:off x="4016413" y="2475912"/>
            <a:ext cx="2652206" cy="464052"/>
            <a:chOff x="4163149" y="5357590"/>
            <a:chExt cx="2651479" cy="464381"/>
          </a:xfrm>
        </p:grpSpPr>
        <p:sp>
          <p:nvSpPr>
            <p:cNvPr id="278" name="Elipse 277"/>
            <p:cNvSpPr/>
            <p:nvPr/>
          </p:nvSpPr>
          <p:spPr>
            <a:xfrm>
              <a:off x="6411514" y="5357590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 smtClean="0">
                  <a:solidFill>
                    <a:schemeClr val="tx1"/>
                  </a:solidFill>
                </a:rPr>
                <a:t>2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79" name="Forma livre 278"/>
            <p:cNvSpPr/>
            <p:nvPr/>
          </p:nvSpPr>
          <p:spPr>
            <a:xfrm>
              <a:off x="4163149" y="5532398"/>
              <a:ext cx="2233301" cy="289573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280" name="Grupo 6"/>
          <p:cNvGrpSpPr>
            <a:grpSpLocks/>
          </p:cNvGrpSpPr>
          <p:nvPr/>
        </p:nvGrpSpPr>
        <p:grpSpPr bwMode="auto">
          <a:xfrm>
            <a:off x="5370653" y="1874031"/>
            <a:ext cx="1297967" cy="880747"/>
            <a:chOff x="5517017" y="5357590"/>
            <a:chExt cx="1297611" cy="881371"/>
          </a:xfrm>
        </p:grpSpPr>
        <p:sp>
          <p:nvSpPr>
            <p:cNvPr id="281" name="Elipse 280"/>
            <p:cNvSpPr/>
            <p:nvPr/>
          </p:nvSpPr>
          <p:spPr>
            <a:xfrm>
              <a:off x="6411514" y="5357590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 smtClean="0">
                  <a:solidFill>
                    <a:schemeClr val="tx1"/>
                  </a:solidFill>
                </a:rPr>
                <a:t>3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2" name="Forma livre 281"/>
            <p:cNvSpPr/>
            <p:nvPr/>
          </p:nvSpPr>
          <p:spPr>
            <a:xfrm>
              <a:off x="5517017" y="5532397"/>
              <a:ext cx="879433" cy="706564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2" name="Grupo 6"/>
          <p:cNvGrpSpPr>
            <a:grpSpLocks/>
          </p:cNvGrpSpPr>
          <p:nvPr/>
        </p:nvGrpSpPr>
        <p:grpSpPr bwMode="auto">
          <a:xfrm flipH="1">
            <a:off x="768329" y="2892596"/>
            <a:ext cx="1002598" cy="440908"/>
            <a:chOff x="5789163" y="5392339"/>
            <a:chExt cx="1002323" cy="441221"/>
          </a:xfrm>
        </p:grpSpPr>
        <p:sp>
          <p:nvSpPr>
            <p:cNvPr id="304" name="Elipse 303"/>
            <p:cNvSpPr/>
            <p:nvPr/>
          </p:nvSpPr>
          <p:spPr>
            <a:xfrm>
              <a:off x="6388372" y="5392339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 smtClean="0">
                  <a:solidFill>
                    <a:schemeClr val="tx1"/>
                  </a:solidFill>
                </a:rPr>
                <a:t>4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05" name="Forma livre 304"/>
            <p:cNvSpPr/>
            <p:nvPr/>
          </p:nvSpPr>
          <p:spPr>
            <a:xfrm>
              <a:off x="5789163" y="5578730"/>
              <a:ext cx="607287" cy="254830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6" name="Grupo 6"/>
          <p:cNvGrpSpPr>
            <a:grpSpLocks/>
          </p:cNvGrpSpPr>
          <p:nvPr/>
        </p:nvGrpSpPr>
        <p:grpSpPr bwMode="auto">
          <a:xfrm>
            <a:off x="6099859" y="4154237"/>
            <a:ext cx="717632" cy="440908"/>
            <a:chOff x="6074051" y="5392339"/>
            <a:chExt cx="717435" cy="441221"/>
          </a:xfrm>
        </p:grpSpPr>
        <p:sp>
          <p:nvSpPr>
            <p:cNvPr id="307" name="Elipse 306"/>
            <p:cNvSpPr/>
            <p:nvPr/>
          </p:nvSpPr>
          <p:spPr>
            <a:xfrm>
              <a:off x="6388372" y="5392339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 smtClean="0">
                  <a:solidFill>
                    <a:schemeClr val="tx1"/>
                  </a:solidFill>
                </a:rPr>
                <a:t>5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08" name="Forma livre 307"/>
            <p:cNvSpPr/>
            <p:nvPr/>
          </p:nvSpPr>
          <p:spPr>
            <a:xfrm>
              <a:off x="6074051" y="5578740"/>
              <a:ext cx="322399" cy="254820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09" name="Grupo 6"/>
          <p:cNvGrpSpPr>
            <a:grpSpLocks/>
          </p:cNvGrpSpPr>
          <p:nvPr/>
        </p:nvGrpSpPr>
        <p:grpSpPr bwMode="auto">
          <a:xfrm>
            <a:off x="6088283" y="6040913"/>
            <a:ext cx="1053298" cy="377824"/>
            <a:chOff x="5738477" y="5392339"/>
            <a:chExt cx="1053009" cy="378092"/>
          </a:xfrm>
        </p:grpSpPr>
        <p:sp>
          <p:nvSpPr>
            <p:cNvPr id="310" name="Elipse 309"/>
            <p:cNvSpPr/>
            <p:nvPr/>
          </p:nvSpPr>
          <p:spPr>
            <a:xfrm>
              <a:off x="6388372" y="5392339"/>
              <a:ext cx="403114" cy="37809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>
                <a:defRPr/>
              </a:pPr>
              <a:r>
                <a:rPr lang="pt-BR" dirty="0" smtClean="0">
                  <a:solidFill>
                    <a:schemeClr val="tx1"/>
                  </a:solidFill>
                </a:rPr>
                <a:t>6</a:t>
              </a:r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11" name="Forma livre 310"/>
            <p:cNvSpPr/>
            <p:nvPr/>
          </p:nvSpPr>
          <p:spPr>
            <a:xfrm>
              <a:off x="5738477" y="5578741"/>
              <a:ext cx="657973" cy="127411"/>
            </a:xfrm>
            <a:custGeom>
              <a:avLst/>
              <a:gdLst>
                <a:gd name="connsiteX0" fmla="*/ 1230489 w 1230489"/>
                <a:gd name="connsiteY0" fmla="*/ 0 h 417689"/>
                <a:gd name="connsiteX1" fmla="*/ 0 w 1230489"/>
                <a:gd name="connsiteY1" fmla="*/ 0 h 417689"/>
                <a:gd name="connsiteX2" fmla="*/ 0 w 1230489"/>
                <a:gd name="connsiteY2" fmla="*/ 417689 h 41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0489" h="417689">
                  <a:moveTo>
                    <a:pt x="1230489" y="0"/>
                  </a:moveTo>
                  <a:lnTo>
                    <a:pt x="0" y="0"/>
                  </a:lnTo>
                  <a:lnTo>
                    <a:pt x="0" y="417689"/>
                  </a:lnTo>
                </a:path>
              </a:pathLst>
            </a:custGeom>
            <a:noFill/>
            <a:ln w="9525">
              <a:solidFill>
                <a:schemeClr val="tx1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84" name="Retângulo de cantos arredondados 28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86" name="CaixaDeTexto 285"/>
          <p:cNvSpPr txBox="1"/>
          <p:nvPr/>
        </p:nvSpPr>
        <p:spPr>
          <a:xfrm>
            <a:off x="155575" y="130175"/>
            <a:ext cx="524694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FUNCIONAMENTO DO SISTEMA DE LIMPEZA</a:t>
            </a:r>
          </a:p>
        </p:txBody>
      </p:sp>
      <p:sp>
        <p:nvSpPr>
          <p:cNvPr id="287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1 0.22512 L 0.09653 0.22512 L 0.09653 0.32901 L 0.46441 0.32901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51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539 0.20222 L 0.09619 0.20222 L 0.09619 0.30611 L 0.46337 0.30611 " pathEditMode="relative" ptsTypes="AAAA">
                                      <p:cBhvr>
                                        <p:cTn id="8" dur="5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539 0.18001 L 0.09549 0.18001 L 0.09549 0.2839 L 0.46337 0.2839 " pathEditMode="relative" ptsTypes="AAAA">
                                      <p:cBhvr>
                                        <p:cTn id="10" dur="5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5539 0.1578 L 0.09619 0.15711 L 0.09619 0.26169 L 0.46337 0.26169 " pathEditMode="relative" ptsTypes="AAAA">
                                      <p:cBhvr>
                                        <p:cTn id="12" dur="5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5539 0.13559 L 0.09549 0.13559 L 0.09549 0.23948 L 0.46216 0.23948 " pathEditMode="relative" ptsTypes="AAAA">
                                      <p:cBhvr>
                                        <p:cTn id="14" dur="5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repeatCount="indefinite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-0.18935 L 0.20156 0.16389 L 0.30104 0.16389 " pathEditMode="relative" ptsTypes="AAA">
                                      <p:cBhvr>
                                        <p:cTn id="3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20156 -0.20995 L 0.20156 0.14259 L 0.3882 0.14259 " pathEditMode="relative" ptsTypes="AAA">
                                      <p:cBhvr>
                                        <p:cTn id="34" dur="2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20156 -0.23032 L 0.20156 0.12361 L 0.47813 0.12222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repeatCount="indefinite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69 -0.19093 L 0.22569 0.04559 L 0.37587 0.04559 " pathEditMode="relative" ptsTypes="AAA">
                                      <p:cBhvr>
                                        <p:cTn id="52" dur="2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2569 -0.21176 L 0.22569 0.02476 L 0.37587 0.02476 " pathEditMode="relative" rAng="0" ptsTypes="AAA">
                                      <p:cBhvr>
                                        <p:cTn id="54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182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2569 -0.23258 L 0.22569 0.00394 L 0.37587 0.00394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182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2569 -0.25272 L 0.22569 -0.0162 L 0.37587 -0.0162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1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repeatCount="indefinite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16 -0.19024 L 0.43716 0.08609 L 0.45365 0.08609 " pathEditMode="relative" ptsTypes="AAA">
                                      <p:cBhvr>
                                        <p:cTn id="70" dur="1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3716 -0.21106 L 0.43716 0.06527 L 0.45365 0.06527 " pathEditMode="relative" rAng="0" ptsTypes="AAA">
                                      <p:cBhvr>
                                        <p:cTn id="72" dur="1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1381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3716 -0.2312 L 0.43716 0.04513 L 0.45365 0.04513 " pathEditMode="relative" rAng="0" ptsTypes="AAA">
                                      <p:cBhvr>
                                        <p:cTn id="74" dur="1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138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repeatCount="indefinite" accel="14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 -0.05275 L 0.12327 -0.05275 L 0.11337 -0.04673 L 0.10782 -0.03563 L 0.10556 -0.02637 L 0.10556 0.00417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284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14000" decel="2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202 -0.07334 L 0.1231 -0.07334 L 0.11337 -0.06733 L 0.10782 -0.05622 L 0.10573 -0.04696 L 0.10573 -0.01642 " pathEditMode="relative" rAng="0" ptsTypes="AAAAAA">
                                      <p:cBhvr>
                                        <p:cTn id="84" dur="2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2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repeatCount="indefinite" accel="7000" decel="8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9201 0.06756 L 0.49201 0.07705 L 0.63194 0.07705 L 0.65191 0.07705 L 0.66319 0.07821 L 0.67118 0.08445 L 0.6783 0.09533 L 0.68003 0.10482 L 0.68003 0.13675 " pathEditMode="relative" rAng="0" ptsTypes="AAAAAAAAA">
                                      <p:cBhvr>
                                        <p:cTn id="93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344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7000" decel="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0851 0.0442 L 0.40851 0.05484 L 0.65486 0.05484 L 0.66458 0.05924 L 0.67257 0.06664 L 0.67812 0.07404 L 0.67969 0.08145 L 0.67969 0.11245 " pathEditMode="relative" rAng="0" ptsTypes="AAAAAAAA">
                                      <p:cBhvr>
                                        <p:cTn id="95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340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7000" decel="8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1909 0.0199 L 0.31996 0.0317 L 0.6552 0.0317 L 0.66718 0.03586 L 0.67517 0.04442 L 0.68003 0.05622 L 0.68003 0.06362 L 0.68003 0.09023 " pathEditMode="relative" rAng="0" ptsTypes="AAAAAAAA">
                                      <p:cBhvr>
                                        <p:cTn id="97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3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07 0.22536 L 0.56076 0.25729 L 0.6592 0.25729 L 0.66996 0.26145 L 0.67673 0.27163 L 0.68142 0.28066 L 0.68212 0.29755 " pathEditMode="relative" rAng="0" ptsTypes="AAAAAAA">
                                      <p:cBhvr>
                                        <p:cTn id="105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360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6007 0.20407 L 0.56077 0.236 L 0.6592 0.236 L 0.66997 0.24017 L 0.67674 0.25035 L 0.68143 0.25937 L 0.68212 0.27626 " pathEditMode="relative" rAng="0" ptsTypes="AAAAAAA">
                                      <p:cBhvr>
                                        <p:cTn id="10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3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0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/>
          <p:cNvSpPr/>
          <p:nvPr/>
        </p:nvSpPr>
        <p:spPr>
          <a:xfrm>
            <a:off x="4597757" y="2376151"/>
            <a:ext cx="895081" cy="3303431"/>
          </a:xfrm>
          <a:prstGeom prst="rect">
            <a:avLst/>
          </a:prstGeom>
          <a:gradFill>
            <a:gsLst>
              <a:gs pos="0">
                <a:srgbClr val="FFFF99"/>
              </a:gs>
              <a:gs pos="1000">
                <a:schemeClr val="bg1">
                  <a:lumMod val="75000"/>
                </a:schemeClr>
              </a:gs>
              <a:gs pos="0">
                <a:schemeClr val="bg1">
                  <a:lumMod val="85000"/>
                </a:schemeClr>
              </a:gs>
              <a:gs pos="100000">
                <a:srgbClr val="C1750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tângulo 96"/>
          <p:cNvSpPr/>
          <p:nvPr/>
        </p:nvSpPr>
        <p:spPr>
          <a:xfrm>
            <a:off x="0" y="0"/>
            <a:ext cx="9144000" cy="694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‘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1445560" y="4914900"/>
            <a:ext cx="7066428" cy="14321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4994" name="Text Box 5531"/>
          <p:cNvSpPr txBox="1">
            <a:spLocks noChangeArrowheads="1"/>
          </p:cNvSpPr>
          <p:nvPr/>
        </p:nvSpPr>
        <p:spPr bwMode="auto">
          <a:xfrm>
            <a:off x="3009900" y="8172450"/>
            <a:ext cx="1219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000">
                <a:latin typeface="Times New Roman" pitchFamily="18" charset="0"/>
                <a:cs typeface="Times New Roman" pitchFamily="18" charset="0"/>
              </a:rPr>
              <a:t>Lodo excedente</a:t>
            </a:r>
          </a:p>
        </p:txBody>
      </p:sp>
      <p:sp>
        <p:nvSpPr>
          <p:cNvPr id="84995" name="Text Box 5561"/>
          <p:cNvSpPr txBox="1">
            <a:spLocks noChangeArrowheads="1"/>
          </p:cNvSpPr>
          <p:nvPr/>
        </p:nvSpPr>
        <p:spPr bwMode="auto">
          <a:xfrm>
            <a:off x="1247775" y="7715250"/>
            <a:ext cx="609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000">
                <a:latin typeface="Times New Roman" pitchFamily="18" charset="0"/>
                <a:cs typeface="Times New Roman" pitchFamily="18" charset="0"/>
              </a:rPr>
              <a:t>Esgoto bruto</a:t>
            </a:r>
          </a:p>
        </p:txBody>
      </p:sp>
      <p:sp>
        <p:nvSpPr>
          <p:cNvPr id="85001" name="Rectangle 28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5002" name="Rectangle 301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85011" name="CaixaDeTexto 29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F05A932-AA56-4821-A082-14F05EDFA0A0}" type="slidenum">
              <a:rPr lang="pt-BR"/>
              <a:pPr/>
              <a:t>35</a:t>
            </a:fld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4416829" y="4854633"/>
            <a:ext cx="1156977" cy="942109"/>
          </a:xfrm>
          <a:prstGeom prst="rect">
            <a:avLst/>
          </a:prstGeom>
          <a:solidFill>
            <a:srgbClr val="C3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75" name="Retângulo 174"/>
          <p:cNvSpPr/>
          <p:nvPr/>
        </p:nvSpPr>
        <p:spPr>
          <a:xfrm>
            <a:off x="1474121" y="2215341"/>
            <a:ext cx="7017697" cy="2661459"/>
          </a:xfrm>
          <a:prstGeom prst="rect">
            <a:avLst/>
          </a:prstGeom>
          <a:solidFill>
            <a:srgbClr val="C3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6" name="Forma livre 175"/>
          <p:cNvSpPr/>
          <p:nvPr/>
        </p:nvSpPr>
        <p:spPr bwMode="auto">
          <a:xfrm>
            <a:off x="5448300" y="3360738"/>
            <a:ext cx="0" cy="425450"/>
          </a:xfrm>
          <a:custGeom>
            <a:avLst/>
            <a:gdLst>
              <a:gd name="connsiteX0" fmla="*/ 0 w 0"/>
              <a:gd name="connsiteY0" fmla="*/ 0 h 425003"/>
              <a:gd name="connsiteX1" fmla="*/ 0 w 0"/>
              <a:gd name="connsiteY1" fmla="*/ 425003 h 42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25003">
                <a:moveTo>
                  <a:pt x="0" y="0"/>
                </a:moveTo>
                <a:lnTo>
                  <a:pt x="0" y="42500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7" name="Retângulo 176"/>
          <p:cNvSpPr/>
          <p:nvPr/>
        </p:nvSpPr>
        <p:spPr>
          <a:xfrm>
            <a:off x="4495800" y="1341120"/>
            <a:ext cx="998538" cy="4335780"/>
          </a:xfrm>
          <a:prstGeom prst="rect">
            <a:avLst/>
          </a:prstGeom>
          <a:gradFill flip="none" rotWithShape="1">
            <a:gsLst>
              <a:gs pos="14000">
                <a:srgbClr val="CACACA"/>
              </a:gs>
              <a:gs pos="0">
                <a:schemeClr val="accent6">
                  <a:lumMod val="40000"/>
                  <a:lumOff val="60000"/>
                </a:schemeClr>
              </a:gs>
              <a:gs pos="0">
                <a:schemeClr val="bg1">
                  <a:lumMod val="75000"/>
                </a:schemeClr>
              </a:gs>
              <a:gs pos="27000">
                <a:schemeClr val="bg1">
                  <a:lumMod val="85000"/>
                </a:schemeClr>
              </a:gs>
              <a:gs pos="100000">
                <a:srgbClr val="C3A773"/>
              </a:gs>
            </a:gsLst>
            <a:lin ang="5400000" scaled="0"/>
            <a:tileRect/>
          </a:gradFill>
          <a:ln w="317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43" name="Grupo 42"/>
          <p:cNvGrpSpPr/>
          <p:nvPr/>
        </p:nvGrpSpPr>
        <p:grpSpPr>
          <a:xfrm>
            <a:off x="1483743" y="4767532"/>
            <a:ext cx="4088382" cy="1033193"/>
            <a:chOff x="1483743" y="4767532"/>
            <a:chExt cx="4088382" cy="1033193"/>
          </a:xfrm>
        </p:grpSpPr>
        <p:sp>
          <p:nvSpPr>
            <p:cNvPr id="18" name="Forma livre 17"/>
            <p:cNvSpPr/>
            <p:nvPr/>
          </p:nvSpPr>
          <p:spPr>
            <a:xfrm>
              <a:off x="1650521" y="5003321"/>
              <a:ext cx="1903562" cy="0"/>
            </a:xfrm>
            <a:custGeom>
              <a:avLst/>
              <a:gdLst>
                <a:gd name="connsiteX0" fmla="*/ 0 w 1903562"/>
                <a:gd name="connsiteY0" fmla="*/ 0 h 0"/>
                <a:gd name="connsiteX1" fmla="*/ 1903562 w 19035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3562">
                  <a:moveTo>
                    <a:pt x="0" y="0"/>
                  </a:moveTo>
                  <a:lnTo>
                    <a:pt x="190356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1483743" y="4894053"/>
              <a:ext cx="2237117" cy="419819"/>
            </a:xfrm>
            <a:custGeom>
              <a:avLst/>
              <a:gdLst>
                <a:gd name="connsiteX0" fmla="*/ 0 w 2237117"/>
                <a:gd name="connsiteY0" fmla="*/ 419819 h 419819"/>
                <a:gd name="connsiteX1" fmla="*/ 0 w 2237117"/>
                <a:gd name="connsiteY1" fmla="*/ 0 h 419819"/>
                <a:gd name="connsiteX2" fmla="*/ 2237117 w 2237117"/>
                <a:gd name="connsiteY2" fmla="*/ 0 h 419819"/>
                <a:gd name="connsiteX3" fmla="*/ 2237117 w 2237117"/>
                <a:gd name="connsiteY3" fmla="*/ 419819 h 419819"/>
                <a:gd name="connsiteX4" fmla="*/ 1949570 w 2237117"/>
                <a:gd name="connsiteY4" fmla="*/ 419819 h 419819"/>
                <a:gd name="connsiteX5" fmla="*/ 2081842 w 2237117"/>
                <a:gd name="connsiteY5" fmla="*/ 247290 h 419819"/>
                <a:gd name="connsiteX6" fmla="*/ 2070340 w 2237117"/>
                <a:gd name="connsiteY6" fmla="*/ 103517 h 419819"/>
                <a:gd name="connsiteX7" fmla="*/ 1207699 w 2237117"/>
                <a:gd name="connsiteY7" fmla="*/ 103517 h 419819"/>
                <a:gd name="connsiteX8" fmla="*/ 1207699 w 2237117"/>
                <a:gd name="connsiteY8" fmla="*/ 235789 h 419819"/>
                <a:gd name="connsiteX9" fmla="*/ 1351472 w 2237117"/>
                <a:gd name="connsiteY9" fmla="*/ 419819 h 419819"/>
                <a:gd name="connsiteX10" fmla="*/ 931653 w 2237117"/>
                <a:gd name="connsiteY10" fmla="*/ 419819 h 419819"/>
                <a:gd name="connsiteX11" fmla="*/ 1052423 w 2237117"/>
                <a:gd name="connsiteY11" fmla="*/ 235789 h 419819"/>
                <a:gd name="connsiteX12" fmla="*/ 1052423 w 2237117"/>
                <a:gd name="connsiteY12" fmla="*/ 103517 h 419819"/>
                <a:gd name="connsiteX13" fmla="*/ 166778 w 2237117"/>
                <a:gd name="connsiteY13" fmla="*/ 103517 h 419819"/>
                <a:gd name="connsiteX14" fmla="*/ 166778 w 2237117"/>
                <a:gd name="connsiteY14" fmla="*/ 241539 h 419819"/>
                <a:gd name="connsiteX15" fmla="*/ 316302 w 2237117"/>
                <a:gd name="connsiteY15" fmla="*/ 419819 h 419819"/>
                <a:gd name="connsiteX16" fmla="*/ 0 w 2237117"/>
                <a:gd name="connsiteY16" fmla="*/ 419819 h 41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37117" h="419819">
                  <a:moveTo>
                    <a:pt x="0" y="419819"/>
                  </a:moveTo>
                  <a:lnTo>
                    <a:pt x="0" y="0"/>
                  </a:lnTo>
                  <a:lnTo>
                    <a:pt x="2237117" y="0"/>
                  </a:lnTo>
                  <a:lnTo>
                    <a:pt x="2237117" y="419819"/>
                  </a:lnTo>
                  <a:lnTo>
                    <a:pt x="1949570" y="419819"/>
                  </a:lnTo>
                  <a:lnTo>
                    <a:pt x="2081842" y="247290"/>
                  </a:lnTo>
                  <a:lnTo>
                    <a:pt x="2070340" y="103517"/>
                  </a:lnTo>
                  <a:lnTo>
                    <a:pt x="1207699" y="103517"/>
                  </a:lnTo>
                  <a:lnTo>
                    <a:pt x="1207699" y="235789"/>
                  </a:lnTo>
                  <a:lnTo>
                    <a:pt x="1351472" y="419819"/>
                  </a:lnTo>
                  <a:lnTo>
                    <a:pt x="931653" y="419819"/>
                  </a:lnTo>
                  <a:lnTo>
                    <a:pt x="1052423" y="235789"/>
                  </a:lnTo>
                  <a:lnTo>
                    <a:pt x="1052423" y="103517"/>
                  </a:lnTo>
                  <a:lnTo>
                    <a:pt x="166778" y="103517"/>
                  </a:lnTo>
                  <a:lnTo>
                    <a:pt x="166778" y="241539"/>
                  </a:lnTo>
                  <a:lnTo>
                    <a:pt x="316302" y="419819"/>
                  </a:lnTo>
                  <a:lnTo>
                    <a:pt x="0" y="419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1485900" y="4876800"/>
              <a:ext cx="4086225" cy="923925"/>
              <a:chOff x="1485900" y="4876800"/>
              <a:chExt cx="4086225" cy="923925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3724275" y="4876800"/>
                <a:ext cx="1847850" cy="923925"/>
              </a:xfrm>
              <a:custGeom>
                <a:avLst/>
                <a:gdLst>
                  <a:gd name="connsiteX0" fmla="*/ 1847850 w 1847850"/>
                  <a:gd name="connsiteY0" fmla="*/ 0 h 923925"/>
                  <a:gd name="connsiteX1" fmla="*/ 1847850 w 1847850"/>
                  <a:gd name="connsiteY1" fmla="*/ 923925 h 923925"/>
                  <a:gd name="connsiteX2" fmla="*/ 685800 w 1847850"/>
                  <a:gd name="connsiteY2" fmla="*/ 923925 h 923925"/>
                  <a:gd name="connsiteX3" fmla="*/ 685800 w 1847850"/>
                  <a:gd name="connsiteY3" fmla="*/ 9525 h 923925"/>
                  <a:gd name="connsiteX4" fmla="*/ 0 w 1847850"/>
                  <a:gd name="connsiteY4" fmla="*/ 9525 h 923925"/>
                  <a:gd name="connsiteX5" fmla="*/ 0 w 1847850"/>
                  <a:gd name="connsiteY5" fmla="*/ 914400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850" h="923925">
                    <a:moveTo>
                      <a:pt x="1847850" y="0"/>
                    </a:moveTo>
                    <a:lnTo>
                      <a:pt x="1847850" y="923925"/>
                    </a:lnTo>
                    <a:lnTo>
                      <a:pt x="685800" y="923925"/>
                    </a:lnTo>
                    <a:lnTo>
                      <a:pt x="685800" y="9525"/>
                    </a:lnTo>
                    <a:lnTo>
                      <a:pt x="0" y="9525"/>
                    </a:lnTo>
                    <a:lnTo>
                      <a:pt x="0" y="91440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3048000" y="4989842"/>
                <a:ext cx="514350" cy="791833"/>
              </a:xfrm>
              <a:custGeom>
                <a:avLst/>
                <a:gdLst>
                  <a:gd name="connsiteX0" fmla="*/ 0 w 514350"/>
                  <a:gd name="connsiteY0" fmla="*/ 895350 h 895350"/>
                  <a:gd name="connsiteX1" fmla="*/ 514350 w 514350"/>
                  <a:gd name="connsiteY1" fmla="*/ 247650 h 895350"/>
                  <a:gd name="connsiteX2" fmla="*/ 514350 w 514350"/>
                  <a:gd name="connsiteY2" fmla="*/ 0 h 895350"/>
                  <a:gd name="connsiteX0" fmla="*/ 0 w 514350"/>
                  <a:gd name="connsiteY0" fmla="*/ 791833 h 791833"/>
                  <a:gd name="connsiteX1" fmla="*/ 514350 w 514350"/>
                  <a:gd name="connsiteY1" fmla="*/ 144133 h 791833"/>
                  <a:gd name="connsiteX2" fmla="*/ 508599 w 514350"/>
                  <a:gd name="connsiteY2" fmla="*/ 0 h 79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791833">
                    <a:moveTo>
                      <a:pt x="0" y="791833"/>
                    </a:moveTo>
                    <a:lnTo>
                      <a:pt x="514350" y="144133"/>
                    </a:lnTo>
                    <a:lnTo>
                      <a:pt x="508599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orma livre 29"/>
              <p:cNvSpPr/>
              <p:nvPr/>
            </p:nvSpPr>
            <p:spPr>
              <a:xfrm flipH="1">
                <a:off x="1657350" y="5000625"/>
                <a:ext cx="514350" cy="781050"/>
              </a:xfrm>
              <a:custGeom>
                <a:avLst/>
                <a:gdLst>
                  <a:gd name="connsiteX0" fmla="*/ 0 w 514350"/>
                  <a:gd name="connsiteY0" fmla="*/ 895350 h 895350"/>
                  <a:gd name="connsiteX1" fmla="*/ 514350 w 514350"/>
                  <a:gd name="connsiteY1" fmla="*/ 247650 h 895350"/>
                  <a:gd name="connsiteX2" fmla="*/ 514350 w 514350"/>
                  <a:gd name="connsiteY2" fmla="*/ 0 h 895350"/>
                  <a:gd name="connsiteX0" fmla="*/ 0 w 514350"/>
                  <a:gd name="connsiteY0" fmla="*/ 781050 h 781050"/>
                  <a:gd name="connsiteX1" fmla="*/ 514350 w 514350"/>
                  <a:gd name="connsiteY1" fmla="*/ 133350 h 781050"/>
                  <a:gd name="connsiteX2" fmla="*/ 514350 w 514350"/>
                  <a:gd name="connsiteY2" fmla="*/ 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781050">
                    <a:moveTo>
                      <a:pt x="0" y="781050"/>
                    </a:moveTo>
                    <a:lnTo>
                      <a:pt x="514350" y="133350"/>
                    </a:lnTo>
                    <a:lnTo>
                      <a:pt x="51435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orma livre 32"/>
              <p:cNvSpPr/>
              <p:nvPr/>
            </p:nvSpPr>
            <p:spPr>
              <a:xfrm flipH="1">
                <a:off x="2162175" y="4991100"/>
                <a:ext cx="375249" cy="655428"/>
              </a:xfrm>
              <a:custGeom>
                <a:avLst/>
                <a:gdLst>
                  <a:gd name="connsiteX0" fmla="*/ 371475 w 371475"/>
                  <a:gd name="connsiteY0" fmla="*/ 752475 h 752475"/>
                  <a:gd name="connsiteX1" fmla="*/ 0 w 371475"/>
                  <a:gd name="connsiteY1" fmla="*/ 238125 h 752475"/>
                  <a:gd name="connsiteX2" fmla="*/ 0 w 371475"/>
                  <a:gd name="connsiteY2" fmla="*/ 0 h 752475"/>
                  <a:gd name="connsiteX0" fmla="*/ 371475 w 371475"/>
                  <a:gd name="connsiteY0" fmla="*/ 628650 h 628650"/>
                  <a:gd name="connsiteX1" fmla="*/ 0 w 371475"/>
                  <a:gd name="connsiteY1" fmla="*/ 114300 h 628650"/>
                  <a:gd name="connsiteX2" fmla="*/ 9525 w 371475"/>
                  <a:gd name="connsiteY2" fmla="*/ 0 h 628650"/>
                  <a:gd name="connsiteX0" fmla="*/ 381000 w 381000"/>
                  <a:gd name="connsiteY0" fmla="*/ 638175 h 638175"/>
                  <a:gd name="connsiteX1" fmla="*/ 9525 w 381000"/>
                  <a:gd name="connsiteY1" fmla="*/ 123825 h 638175"/>
                  <a:gd name="connsiteX2" fmla="*/ 0 w 381000"/>
                  <a:gd name="connsiteY2" fmla="*/ 0 h 638175"/>
                  <a:gd name="connsiteX0" fmla="*/ 371475 w 371475"/>
                  <a:gd name="connsiteY0" fmla="*/ 638175 h 638175"/>
                  <a:gd name="connsiteX1" fmla="*/ 0 w 371475"/>
                  <a:gd name="connsiteY1" fmla="*/ 123825 h 638175"/>
                  <a:gd name="connsiteX2" fmla="*/ 7728 w 371475"/>
                  <a:gd name="connsiteY2" fmla="*/ 0 h 638175"/>
                  <a:gd name="connsiteX0" fmla="*/ 371475 w 371475"/>
                  <a:gd name="connsiteY0" fmla="*/ 649677 h 649677"/>
                  <a:gd name="connsiteX1" fmla="*/ 0 w 371475"/>
                  <a:gd name="connsiteY1" fmla="*/ 135327 h 649677"/>
                  <a:gd name="connsiteX2" fmla="*/ 7728 w 371475"/>
                  <a:gd name="connsiteY2" fmla="*/ 0 h 649677"/>
                  <a:gd name="connsiteX0" fmla="*/ 375249 w 375249"/>
                  <a:gd name="connsiteY0" fmla="*/ 655428 h 655428"/>
                  <a:gd name="connsiteX1" fmla="*/ 3774 w 375249"/>
                  <a:gd name="connsiteY1" fmla="*/ 141078 h 655428"/>
                  <a:gd name="connsiteX2" fmla="*/ 0 w 375249"/>
                  <a:gd name="connsiteY2" fmla="*/ 0 h 65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5249" h="655428">
                    <a:moveTo>
                      <a:pt x="375249" y="655428"/>
                    </a:moveTo>
                    <a:lnTo>
                      <a:pt x="3774" y="141078"/>
                    </a:lnTo>
                    <a:lnTo>
                      <a:pt x="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1485900" y="4886325"/>
                <a:ext cx="2238375" cy="914400"/>
              </a:xfrm>
              <a:custGeom>
                <a:avLst/>
                <a:gdLst>
                  <a:gd name="connsiteX0" fmla="*/ 0 w 2238375"/>
                  <a:gd name="connsiteY0" fmla="*/ 914400 h 914400"/>
                  <a:gd name="connsiteX1" fmla="*/ 0 w 2238375"/>
                  <a:gd name="connsiteY1" fmla="*/ 0 h 914400"/>
                  <a:gd name="connsiteX2" fmla="*/ 2238375 w 2238375"/>
                  <a:gd name="connsiteY2" fmla="*/ 0 h 914400"/>
                  <a:gd name="connsiteX3" fmla="*/ 2238375 w 2238375"/>
                  <a:gd name="connsiteY3" fmla="*/ 904875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8375" h="914400">
                    <a:moveTo>
                      <a:pt x="0" y="914400"/>
                    </a:moveTo>
                    <a:lnTo>
                      <a:pt x="0" y="0"/>
                    </a:lnTo>
                    <a:lnTo>
                      <a:pt x="2238375" y="0"/>
                    </a:lnTo>
                    <a:lnTo>
                      <a:pt x="2238375" y="904875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orma livre 35"/>
              <p:cNvSpPr/>
              <p:nvPr/>
            </p:nvSpPr>
            <p:spPr>
              <a:xfrm>
                <a:off x="2697017" y="4991100"/>
                <a:ext cx="375249" cy="655428"/>
              </a:xfrm>
              <a:custGeom>
                <a:avLst/>
                <a:gdLst>
                  <a:gd name="connsiteX0" fmla="*/ 371475 w 371475"/>
                  <a:gd name="connsiteY0" fmla="*/ 752475 h 752475"/>
                  <a:gd name="connsiteX1" fmla="*/ 0 w 371475"/>
                  <a:gd name="connsiteY1" fmla="*/ 238125 h 752475"/>
                  <a:gd name="connsiteX2" fmla="*/ 0 w 371475"/>
                  <a:gd name="connsiteY2" fmla="*/ 0 h 752475"/>
                  <a:gd name="connsiteX0" fmla="*/ 371475 w 371475"/>
                  <a:gd name="connsiteY0" fmla="*/ 628650 h 628650"/>
                  <a:gd name="connsiteX1" fmla="*/ 0 w 371475"/>
                  <a:gd name="connsiteY1" fmla="*/ 114300 h 628650"/>
                  <a:gd name="connsiteX2" fmla="*/ 9525 w 371475"/>
                  <a:gd name="connsiteY2" fmla="*/ 0 h 628650"/>
                  <a:gd name="connsiteX0" fmla="*/ 381000 w 381000"/>
                  <a:gd name="connsiteY0" fmla="*/ 638175 h 638175"/>
                  <a:gd name="connsiteX1" fmla="*/ 9525 w 381000"/>
                  <a:gd name="connsiteY1" fmla="*/ 123825 h 638175"/>
                  <a:gd name="connsiteX2" fmla="*/ 0 w 381000"/>
                  <a:gd name="connsiteY2" fmla="*/ 0 h 638175"/>
                  <a:gd name="connsiteX0" fmla="*/ 371475 w 371475"/>
                  <a:gd name="connsiteY0" fmla="*/ 638175 h 638175"/>
                  <a:gd name="connsiteX1" fmla="*/ 0 w 371475"/>
                  <a:gd name="connsiteY1" fmla="*/ 123825 h 638175"/>
                  <a:gd name="connsiteX2" fmla="*/ 7728 w 371475"/>
                  <a:gd name="connsiteY2" fmla="*/ 0 h 638175"/>
                  <a:gd name="connsiteX0" fmla="*/ 371475 w 371475"/>
                  <a:gd name="connsiteY0" fmla="*/ 649677 h 649677"/>
                  <a:gd name="connsiteX1" fmla="*/ 0 w 371475"/>
                  <a:gd name="connsiteY1" fmla="*/ 135327 h 649677"/>
                  <a:gd name="connsiteX2" fmla="*/ 7728 w 371475"/>
                  <a:gd name="connsiteY2" fmla="*/ 0 h 649677"/>
                  <a:gd name="connsiteX0" fmla="*/ 375249 w 375249"/>
                  <a:gd name="connsiteY0" fmla="*/ 655428 h 655428"/>
                  <a:gd name="connsiteX1" fmla="*/ 3774 w 375249"/>
                  <a:gd name="connsiteY1" fmla="*/ 141078 h 655428"/>
                  <a:gd name="connsiteX2" fmla="*/ 0 w 375249"/>
                  <a:gd name="connsiteY2" fmla="*/ 0 h 65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5249" h="655428">
                    <a:moveTo>
                      <a:pt x="375249" y="655428"/>
                    </a:moveTo>
                    <a:lnTo>
                      <a:pt x="3774" y="141078"/>
                    </a:lnTo>
                    <a:lnTo>
                      <a:pt x="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tângulo 22"/>
            <p:cNvSpPr/>
            <p:nvPr/>
          </p:nvSpPr>
          <p:spPr>
            <a:xfrm>
              <a:off x="3751729" y="4906243"/>
              <a:ext cx="636209" cy="3593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orma livre 23"/>
            <p:cNvSpPr/>
            <p:nvPr/>
          </p:nvSpPr>
          <p:spPr>
            <a:xfrm>
              <a:off x="3634596" y="4767532"/>
              <a:ext cx="333555" cy="580323"/>
            </a:xfrm>
            <a:custGeom>
              <a:avLst/>
              <a:gdLst>
                <a:gd name="connsiteX0" fmla="*/ 0 w 333555"/>
                <a:gd name="connsiteY0" fmla="*/ 138023 h 609600"/>
                <a:gd name="connsiteX1" fmla="*/ 0 w 333555"/>
                <a:gd name="connsiteY1" fmla="*/ 0 h 609600"/>
                <a:gd name="connsiteX2" fmla="*/ 333555 w 333555"/>
                <a:gd name="connsiteY2" fmla="*/ 0 h 609600"/>
                <a:gd name="connsiteX3" fmla="*/ 333555 w 333555"/>
                <a:gd name="connsiteY3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555" h="609600">
                  <a:moveTo>
                    <a:pt x="0" y="138023"/>
                  </a:moveTo>
                  <a:lnTo>
                    <a:pt x="0" y="0"/>
                  </a:lnTo>
                  <a:lnTo>
                    <a:pt x="333555" y="0"/>
                  </a:lnTo>
                  <a:lnTo>
                    <a:pt x="333555" y="609600"/>
                  </a:lnTo>
                </a:path>
              </a:pathLst>
            </a:custGeom>
            <a:noFill/>
            <a:ln w="317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</p:grpSp>
      <p:sp>
        <p:nvSpPr>
          <p:cNvPr id="3" name="Forma livre 2"/>
          <p:cNvSpPr/>
          <p:nvPr/>
        </p:nvSpPr>
        <p:spPr>
          <a:xfrm>
            <a:off x="4172989" y="4765917"/>
            <a:ext cx="437111" cy="333375"/>
          </a:xfrm>
          <a:custGeom>
            <a:avLst/>
            <a:gdLst>
              <a:gd name="connsiteX0" fmla="*/ 438150 w 438150"/>
              <a:gd name="connsiteY0" fmla="*/ 333375 h 333375"/>
              <a:gd name="connsiteX1" fmla="*/ 438150 w 438150"/>
              <a:gd name="connsiteY1" fmla="*/ 0 h 333375"/>
              <a:gd name="connsiteX2" fmla="*/ 0 w 438150"/>
              <a:gd name="connsiteY2" fmla="*/ 0 h 333375"/>
              <a:gd name="connsiteX3" fmla="*/ 0 w 438150"/>
              <a:gd name="connsiteY3" fmla="*/ 19050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" h="333375">
                <a:moveTo>
                  <a:pt x="438150" y="333375"/>
                </a:moveTo>
                <a:lnTo>
                  <a:pt x="438150" y="0"/>
                </a:lnTo>
                <a:lnTo>
                  <a:pt x="0" y="0"/>
                </a:lnTo>
                <a:lnTo>
                  <a:pt x="0" y="190500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7" name="Forma livre 26"/>
          <p:cNvSpPr/>
          <p:nvPr/>
        </p:nvSpPr>
        <p:spPr>
          <a:xfrm>
            <a:off x="4195482" y="4371934"/>
            <a:ext cx="420853" cy="166255"/>
          </a:xfrm>
          <a:custGeom>
            <a:avLst/>
            <a:gdLst>
              <a:gd name="connsiteX0" fmla="*/ 376844 w 376844"/>
              <a:gd name="connsiteY0" fmla="*/ 166255 h 166255"/>
              <a:gd name="connsiteX1" fmla="*/ 376844 w 376844"/>
              <a:gd name="connsiteY1" fmla="*/ 0 h 166255"/>
              <a:gd name="connsiteX2" fmla="*/ 0 w 376844"/>
              <a:gd name="connsiteY2" fmla="*/ 0 h 166255"/>
              <a:gd name="connsiteX3" fmla="*/ 0 w 376844"/>
              <a:gd name="connsiteY3" fmla="*/ 144087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844" h="166255">
                <a:moveTo>
                  <a:pt x="376844" y="166255"/>
                </a:moveTo>
                <a:lnTo>
                  <a:pt x="376844" y="0"/>
                </a:lnTo>
                <a:lnTo>
                  <a:pt x="0" y="0"/>
                </a:lnTo>
                <a:lnTo>
                  <a:pt x="0" y="144087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1" name="Forma livre 30"/>
          <p:cNvSpPr/>
          <p:nvPr/>
        </p:nvSpPr>
        <p:spPr>
          <a:xfrm>
            <a:off x="4488873" y="1335578"/>
            <a:ext cx="1003069" cy="4344786"/>
          </a:xfrm>
          <a:custGeom>
            <a:avLst/>
            <a:gdLst>
              <a:gd name="connsiteX0" fmla="*/ 0 w 1003069"/>
              <a:gd name="connsiteY0" fmla="*/ 4627418 h 4638502"/>
              <a:gd name="connsiteX1" fmla="*/ 0 w 1003069"/>
              <a:gd name="connsiteY1" fmla="*/ 0 h 4638502"/>
              <a:gd name="connsiteX2" fmla="*/ 1003069 w 1003069"/>
              <a:gd name="connsiteY2" fmla="*/ 0 h 4638502"/>
              <a:gd name="connsiteX3" fmla="*/ 1003069 w 1003069"/>
              <a:gd name="connsiteY3" fmla="*/ 4638502 h 463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069" h="4638502">
                <a:moveTo>
                  <a:pt x="0" y="4627418"/>
                </a:moveTo>
                <a:lnTo>
                  <a:pt x="0" y="0"/>
                </a:lnTo>
                <a:lnTo>
                  <a:pt x="1003069" y="0"/>
                </a:lnTo>
                <a:lnTo>
                  <a:pt x="1003069" y="4638502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Forma livre 1"/>
          <p:cNvSpPr/>
          <p:nvPr/>
        </p:nvSpPr>
        <p:spPr>
          <a:xfrm>
            <a:off x="4724399" y="2602296"/>
            <a:ext cx="45719" cy="2978234"/>
          </a:xfrm>
          <a:custGeom>
            <a:avLst/>
            <a:gdLst>
              <a:gd name="connsiteX0" fmla="*/ 0 w 0"/>
              <a:gd name="connsiteY0" fmla="*/ 0 h 3038475"/>
              <a:gd name="connsiteX1" fmla="*/ 0 w 0"/>
              <a:gd name="connsiteY1" fmla="*/ 3038475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038475">
                <a:moveTo>
                  <a:pt x="0" y="0"/>
                </a:moveTo>
                <a:lnTo>
                  <a:pt x="0" y="3038475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80" name="Forma livre 179"/>
          <p:cNvSpPr/>
          <p:nvPr/>
        </p:nvSpPr>
        <p:spPr>
          <a:xfrm flipH="1">
            <a:off x="5204115" y="2602296"/>
            <a:ext cx="45719" cy="2984958"/>
          </a:xfrm>
          <a:custGeom>
            <a:avLst/>
            <a:gdLst>
              <a:gd name="connsiteX0" fmla="*/ 0 w 0"/>
              <a:gd name="connsiteY0" fmla="*/ 0 h 3038475"/>
              <a:gd name="connsiteX1" fmla="*/ 0 w 0"/>
              <a:gd name="connsiteY1" fmla="*/ 3038475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038475">
                <a:moveTo>
                  <a:pt x="0" y="0"/>
                </a:moveTo>
                <a:lnTo>
                  <a:pt x="0" y="3038475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grpSp>
        <p:nvGrpSpPr>
          <p:cNvPr id="40" name="Grupo 39"/>
          <p:cNvGrpSpPr/>
          <p:nvPr/>
        </p:nvGrpSpPr>
        <p:grpSpPr>
          <a:xfrm>
            <a:off x="4013948" y="4230781"/>
            <a:ext cx="348846" cy="366975"/>
            <a:chOff x="4156364" y="4134196"/>
            <a:chExt cx="206429" cy="343593"/>
          </a:xfrm>
        </p:grpSpPr>
        <p:sp>
          <p:nvSpPr>
            <p:cNvPr id="38" name="Forma livre 37"/>
            <p:cNvSpPr/>
            <p:nvPr/>
          </p:nvSpPr>
          <p:spPr>
            <a:xfrm>
              <a:off x="4156364" y="4139738"/>
              <a:ext cx="205047" cy="338051"/>
            </a:xfrm>
            <a:custGeom>
              <a:avLst/>
              <a:gdLst>
                <a:gd name="connsiteX0" fmla="*/ 0 w 205047"/>
                <a:gd name="connsiteY0" fmla="*/ 0 h 321425"/>
                <a:gd name="connsiteX1" fmla="*/ 0 w 205047"/>
                <a:gd name="connsiteY1" fmla="*/ 321425 h 321425"/>
                <a:gd name="connsiteX2" fmla="*/ 205047 w 205047"/>
                <a:gd name="connsiteY2" fmla="*/ 321425 h 321425"/>
                <a:gd name="connsiteX3" fmla="*/ 205047 w 205047"/>
                <a:gd name="connsiteY3" fmla="*/ 155171 h 3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047" h="321425">
                  <a:moveTo>
                    <a:pt x="0" y="0"/>
                  </a:moveTo>
                  <a:lnTo>
                    <a:pt x="0" y="321425"/>
                  </a:lnTo>
                  <a:lnTo>
                    <a:pt x="205047" y="321425"/>
                  </a:lnTo>
                  <a:lnTo>
                    <a:pt x="205047" y="15517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orma livre 38"/>
            <p:cNvSpPr/>
            <p:nvPr/>
          </p:nvSpPr>
          <p:spPr>
            <a:xfrm flipH="1">
              <a:off x="4317074" y="4134196"/>
              <a:ext cx="45719" cy="94211"/>
            </a:xfrm>
            <a:custGeom>
              <a:avLst/>
              <a:gdLst>
                <a:gd name="connsiteX0" fmla="*/ 0 w 0"/>
                <a:gd name="connsiteY0" fmla="*/ 60960 h 60960"/>
                <a:gd name="connsiteX1" fmla="*/ 0 w 0"/>
                <a:gd name="connsiteY1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0960">
                  <a:moveTo>
                    <a:pt x="0" y="60960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upo 68"/>
          <p:cNvGrpSpPr/>
          <p:nvPr/>
        </p:nvGrpSpPr>
        <p:grpSpPr>
          <a:xfrm flipH="1">
            <a:off x="4408479" y="4876800"/>
            <a:ext cx="4088382" cy="923925"/>
            <a:chOff x="1483743" y="4876800"/>
            <a:chExt cx="4088382" cy="923925"/>
          </a:xfrm>
        </p:grpSpPr>
        <p:sp>
          <p:nvSpPr>
            <p:cNvPr id="70" name="Forma livre 69"/>
            <p:cNvSpPr/>
            <p:nvPr/>
          </p:nvSpPr>
          <p:spPr>
            <a:xfrm>
              <a:off x="1650521" y="5003321"/>
              <a:ext cx="1903562" cy="0"/>
            </a:xfrm>
            <a:custGeom>
              <a:avLst/>
              <a:gdLst>
                <a:gd name="connsiteX0" fmla="*/ 0 w 1903562"/>
                <a:gd name="connsiteY0" fmla="*/ 0 h 0"/>
                <a:gd name="connsiteX1" fmla="*/ 1903562 w 19035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3562">
                  <a:moveTo>
                    <a:pt x="0" y="0"/>
                  </a:moveTo>
                  <a:lnTo>
                    <a:pt x="190356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orma livre 70"/>
            <p:cNvSpPr/>
            <p:nvPr/>
          </p:nvSpPr>
          <p:spPr>
            <a:xfrm>
              <a:off x="1483743" y="4894053"/>
              <a:ext cx="2237117" cy="419819"/>
            </a:xfrm>
            <a:custGeom>
              <a:avLst/>
              <a:gdLst>
                <a:gd name="connsiteX0" fmla="*/ 0 w 2237117"/>
                <a:gd name="connsiteY0" fmla="*/ 419819 h 419819"/>
                <a:gd name="connsiteX1" fmla="*/ 0 w 2237117"/>
                <a:gd name="connsiteY1" fmla="*/ 0 h 419819"/>
                <a:gd name="connsiteX2" fmla="*/ 2237117 w 2237117"/>
                <a:gd name="connsiteY2" fmla="*/ 0 h 419819"/>
                <a:gd name="connsiteX3" fmla="*/ 2237117 w 2237117"/>
                <a:gd name="connsiteY3" fmla="*/ 419819 h 419819"/>
                <a:gd name="connsiteX4" fmla="*/ 1949570 w 2237117"/>
                <a:gd name="connsiteY4" fmla="*/ 419819 h 419819"/>
                <a:gd name="connsiteX5" fmla="*/ 2081842 w 2237117"/>
                <a:gd name="connsiteY5" fmla="*/ 247290 h 419819"/>
                <a:gd name="connsiteX6" fmla="*/ 2070340 w 2237117"/>
                <a:gd name="connsiteY6" fmla="*/ 103517 h 419819"/>
                <a:gd name="connsiteX7" fmla="*/ 1207699 w 2237117"/>
                <a:gd name="connsiteY7" fmla="*/ 103517 h 419819"/>
                <a:gd name="connsiteX8" fmla="*/ 1207699 w 2237117"/>
                <a:gd name="connsiteY8" fmla="*/ 235789 h 419819"/>
                <a:gd name="connsiteX9" fmla="*/ 1351472 w 2237117"/>
                <a:gd name="connsiteY9" fmla="*/ 419819 h 419819"/>
                <a:gd name="connsiteX10" fmla="*/ 931653 w 2237117"/>
                <a:gd name="connsiteY10" fmla="*/ 419819 h 419819"/>
                <a:gd name="connsiteX11" fmla="*/ 1052423 w 2237117"/>
                <a:gd name="connsiteY11" fmla="*/ 235789 h 419819"/>
                <a:gd name="connsiteX12" fmla="*/ 1052423 w 2237117"/>
                <a:gd name="connsiteY12" fmla="*/ 103517 h 419819"/>
                <a:gd name="connsiteX13" fmla="*/ 166778 w 2237117"/>
                <a:gd name="connsiteY13" fmla="*/ 103517 h 419819"/>
                <a:gd name="connsiteX14" fmla="*/ 166778 w 2237117"/>
                <a:gd name="connsiteY14" fmla="*/ 241539 h 419819"/>
                <a:gd name="connsiteX15" fmla="*/ 316302 w 2237117"/>
                <a:gd name="connsiteY15" fmla="*/ 419819 h 419819"/>
                <a:gd name="connsiteX16" fmla="*/ 0 w 2237117"/>
                <a:gd name="connsiteY16" fmla="*/ 419819 h 41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37117" h="419819">
                  <a:moveTo>
                    <a:pt x="0" y="419819"/>
                  </a:moveTo>
                  <a:lnTo>
                    <a:pt x="0" y="0"/>
                  </a:lnTo>
                  <a:lnTo>
                    <a:pt x="2237117" y="0"/>
                  </a:lnTo>
                  <a:lnTo>
                    <a:pt x="2237117" y="419819"/>
                  </a:lnTo>
                  <a:lnTo>
                    <a:pt x="1949570" y="419819"/>
                  </a:lnTo>
                  <a:lnTo>
                    <a:pt x="2081842" y="247290"/>
                  </a:lnTo>
                  <a:lnTo>
                    <a:pt x="2070340" y="103517"/>
                  </a:lnTo>
                  <a:lnTo>
                    <a:pt x="1207699" y="103517"/>
                  </a:lnTo>
                  <a:lnTo>
                    <a:pt x="1207699" y="235789"/>
                  </a:lnTo>
                  <a:lnTo>
                    <a:pt x="1351472" y="419819"/>
                  </a:lnTo>
                  <a:lnTo>
                    <a:pt x="931653" y="419819"/>
                  </a:lnTo>
                  <a:lnTo>
                    <a:pt x="1052423" y="235789"/>
                  </a:lnTo>
                  <a:lnTo>
                    <a:pt x="1052423" y="103517"/>
                  </a:lnTo>
                  <a:lnTo>
                    <a:pt x="166778" y="103517"/>
                  </a:lnTo>
                  <a:lnTo>
                    <a:pt x="166778" y="241539"/>
                  </a:lnTo>
                  <a:lnTo>
                    <a:pt x="316302" y="419819"/>
                  </a:lnTo>
                  <a:lnTo>
                    <a:pt x="0" y="419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upo 71"/>
            <p:cNvGrpSpPr/>
            <p:nvPr/>
          </p:nvGrpSpPr>
          <p:grpSpPr>
            <a:xfrm>
              <a:off x="1485900" y="4876800"/>
              <a:ext cx="4086225" cy="923925"/>
              <a:chOff x="1485900" y="4876800"/>
              <a:chExt cx="4086225" cy="923925"/>
            </a:xfrm>
          </p:grpSpPr>
          <p:sp>
            <p:nvSpPr>
              <p:cNvPr id="75" name="Forma livre 74"/>
              <p:cNvSpPr/>
              <p:nvPr/>
            </p:nvSpPr>
            <p:spPr>
              <a:xfrm>
                <a:off x="3724275" y="4876800"/>
                <a:ext cx="1847850" cy="923925"/>
              </a:xfrm>
              <a:custGeom>
                <a:avLst/>
                <a:gdLst>
                  <a:gd name="connsiteX0" fmla="*/ 1847850 w 1847850"/>
                  <a:gd name="connsiteY0" fmla="*/ 0 h 923925"/>
                  <a:gd name="connsiteX1" fmla="*/ 1847850 w 1847850"/>
                  <a:gd name="connsiteY1" fmla="*/ 923925 h 923925"/>
                  <a:gd name="connsiteX2" fmla="*/ 685800 w 1847850"/>
                  <a:gd name="connsiteY2" fmla="*/ 923925 h 923925"/>
                  <a:gd name="connsiteX3" fmla="*/ 685800 w 1847850"/>
                  <a:gd name="connsiteY3" fmla="*/ 9525 h 923925"/>
                  <a:gd name="connsiteX4" fmla="*/ 0 w 1847850"/>
                  <a:gd name="connsiteY4" fmla="*/ 9525 h 923925"/>
                  <a:gd name="connsiteX5" fmla="*/ 0 w 1847850"/>
                  <a:gd name="connsiteY5" fmla="*/ 914400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850" h="923925">
                    <a:moveTo>
                      <a:pt x="1847850" y="0"/>
                    </a:moveTo>
                    <a:lnTo>
                      <a:pt x="1847850" y="923925"/>
                    </a:lnTo>
                    <a:lnTo>
                      <a:pt x="685800" y="923925"/>
                    </a:lnTo>
                    <a:lnTo>
                      <a:pt x="685800" y="9525"/>
                    </a:lnTo>
                    <a:lnTo>
                      <a:pt x="0" y="9525"/>
                    </a:lnTo>
                    <a:lnTo>
                      <a:pt x="0" y="91440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orma livre 75"/>
              <p:cNvSpPr/>
              <p:nvPr/>
            </p:nvSpPr>
            <p:spPr>
              <a:xfrm>
                <a:off x="3048000" y="4989842"/>
                <a:ext cx="514350" cy="791833"/>
              </a:xfrm>
              <a:custGeom>
                <a:avLst/>
                <a:gdLst>
                  <a:gd name="connsiteX0" fmla="*/ 0 w 514350"/>
                  <a:gd name="connsiteY0" fmla="*/ 895350 h 895350"/>
                  <a:gd name="connsiteX1" fmla="*/ 514350 w 514350"/>
                  <a:gd name="connsiteY1" fmla="*/ 247650 h 895350"/>
                  <a:gd name="connsiteX2" fmla="*/ 514350 w 514350"/>
                  <a:gd name="connsiteY2" fmla="*/ 0 h 895350"/>
                  <a:gd name="connsiteX0" fmla="*/ 0 w 514350"/>
                  <a:gd name="connsiteY0" fmla="*/ 791833 h 791833"/>
                  <a:gd name="connsiteX1" fmla="*/ 514350 w 514350"/>
                  <a:gd name="connsiteY1" fmla="*/ 144133 h 791833"/>
                  <a:gd name="connsiteX2" fmla="*/ 508599 w 514350"/>
                  <a:gd name="connsiteY2" fmla="*/ 0 h 79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791833">
                    <a:moveTo>
                      <a:pt x="0" y="791833"/>
                    </a:moveTo>
                    <a:lnTo>
                      <a:pt x="514350" y="144133"/>
                    </a:lnTo>
                    <a:lnTo>
                      <a:pt x="508599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orma livre 76"/>
              <p:cNvSpPr/>
              <p:nvPr/>
            </p:nvSpPr>
            <p:spPr>
              <a:xfrm flipH="1">
                <a:off x="1657350" y="5000625"/>
                <a:ext cx="514350" cy="781050"/>
              </a:xfrm>
              <a:custGeom>
                <a:avLst/>
                <a:gdLst>
                  <a:gd name="connsiteX0" fmla="*/ 0 w 514350"/>
                  <a:gd name="connsiteY0" fmla="*/ 895350 h 895350"/>
                  <a:gd name="connsiteX1" fmla="*/ 514350 w 514350"/>
                  <a:gd name="connsiteY1" fmla="*/ 247650 h 895350"/>
                  <a:gd name="connsiteX2" fmla="*/ 514350 w 514350"/>
                  <a:gd name="connsiteY2" fmla="*/ 0 h 895350"/>
                  <a:gd name="connsiteX0" fmla="*/ 0 w 514350"/>
                  <a:gd name="connsiteY0" fmla="*/ 781050 h 781050"/>
                  <a:gd name="connsiteX1" fmla="*/ 514350 w 514350"/>
                  <a:gd name="connsiteY1" fmla="*/ 133350 h 781050"/>
                  <a:gd name="connsiteX2" fmla="*/ 514350 w 514350"/>
                  <a:gd name="connsiteY2" fmla="*/ 0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781050">
                    <a:moveTo>
                      <a:pt x="0" y="781050"/>
                    </a:moveTo>
                    <a:lnTo>
                      <a:pt x="514350" y="133350"/>
                    </a:lnTo>
                    <a:lnTo>
                      <a:pt x="51435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orma livre 77"/>
              <p:cNvSpPr/>
              <p:nvPr/>
            </p:nvSpPr>
            <p:spPr>
              <a:xfrm flipH="1">
                <a:off x="2162175" y="4991100"/>
                <a:ext cx="375249" cy="655428"/>
              </a:xfrm>
              <a:custGeom>
                <a:avLst/>
                <a:gdLst>
                  <a:gd name="connsiteX0" fmla="*/ 371475 w 371475"/>
                  <a:gd name="connsiteY0" fmla="*/ 752475 h 752475"/>
                  <a:gd name="connsiteX1" fmla="*/ 0 w 371475"/>
                  <a:gd name="connsiteY1" fmla="*/ 238125 h 752475"/>
                  <a:gd name="connsiteX2" fmla="*/ 0 w 371475"/>
                  <a:gd name="connsiteY2" fmla="*/ 0 h 752475"/>
                  <a:gd name="connsiteX0" fmla="*/ 371475 w 371475"/>
                  <a:gd name="connsiteY0" fmla="*/ 628650 h 628650"/>
                  <a:gd name="connsiteX1" fmla="*/ 0 w 371475"/>
                  <a:gd name="connsiteY1" fmla="*/ 114300 h 628650"/>
                  <a:gd name="connsiteX2" fmla="*/ 9525 w 371475"/>
                  <a:gd name="connsiteY2" fmla="*/ 0 h 628650"/>
                  <a:gd name="connsiteX0" fmla="*/ 381000 w 381000"/>
                  <a:gd name="connsiteY0" fmla="*/ 638175 h 638175"/>
                  <a:gd name="connsiteX1" fmla="*/ 9525 w 381000"/>
                  <a:gd name="connsiteY1" fmla="*/ 123825 h 638175"/>
                  <a:gd name="connsiteX2" fmla="*/ 0 w 381000"/>
                  <a:gd name="connsiteY2" fmla="*/ 0 h 638175"/>
                  <a:gd name="connsiteX0" fmla="*/ 371475 w 371475"/>
                  <a:gd name="connsiteY0" fmla="*/ 638175 h 638175"/>
                  <a:gd name="connsiteX1" fmla="*/ 0 w 371475"/>
                  <a:gd name="connsiteY1" fmla="*/ 123825 h 638175"/>
                  <a:gd name="connsiteX2" fmla="*/ 7728 w 371475"/>
                  <a:gd name="connsiteY2" fmla="*/ 0 h 638175"/>
                  <a:gd name="connsiteX0" fmla="*/ 371475 w 371475"/>
                  <a:gd name="connsiteY0" fmla="*/ 649677 h 649677"/>
                  <a:gd name="connsiteX1" fmla="*/ 0 w 371475"/>
                  <a:gd name="connsiteY1" fmla="*/ 135327 h 649677"/>
                  <a:gd name="connsiteX2" fmla="*/ 7728 w 371475"/>
                  <a:gd name="connsiteY2" fmla="*/ 0 h 649677"/>
                  <a:gd name="connsiteX0" fmla="*/ 375249 w 375249"/>
                  <a:gd name="connsiteY0" fmla="*/ 655428 h 655428"/>
                  <a:gd name="connsiteX1" fmla="*/ 3774 w 375249"/>
                  <a:gd name="connsiteY1" fmla="*/ 141078 h 655428"/>
                  <a:gd name="connsiteX2" fmla="*/ 0 w 375249"/>
                  <a:gd name="connsiteY2" fmla="*/ 0 h 65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5249" h="655428">
                    <a:moveTo>
                      <a:pt x="375249" y="655428"/>
                    </a:moveTo>
                    <a:lnTo>
                      <a:pt x="3774" y="141078"/>
                    </a:lnTo>
                    <a:lnTo>
                      <a:pt x="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orma livre 78"/>
              <p:cNvSpPr/>
              <p:nvPr/>
            </p:nvSpPr>
            <p:spPr>
              <a:xfrm>
                <a:off x="1485900" y="4886325"/>
                <a:ext cx="2238375" cy="914400"/>
              </a:xfrm>
              <a:custGeom>
                <a:avLst/>
                <a:gdLst>
                  <a:gd name="connsiteX0" fmla="*/ 0 w 2238375"/>
                  <a:gd name="connsiteY0" fmla="*/ 914400 h 914400"/>
                  <a:gd name="connsiteX1" fmla="*/ 0 w 2238375"/>
                  <a:gd name="connsiteY1" fmla="*/ 0 h 914400"/>
                  <a:gd name="connsiteX2" fmla="*/ 2238375 w 2238375"/>
                  <a:gd name="connsiteY2" fmla="*/ 0 h 914400"/>
                  <a:gd name="connsiteX3" fmla="*/ 2238375 w 2238375"/>
                  <a:gd name="connsiteY3" fmla="*/ 904875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8375" h="914400">
                    <a:moveTo>
                      <a:pt x="0" y="914400"/>
                    </a:moveTo>
                    <a:lnTo>
                      <a:pt x="0" y="0"/>
                    </a:lnTo>
                    <a:lnTo>
                      <a:pt x="2238375" y="0"/>
                    </a:lnTo>
                    <a:lnTo>
                      <a:pt x="2238375" y="904875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orma livre 79"/>
              <p:cNvSpPr/>
              <p:nvPr/>
            </p:nvSpPr>
            <p:spPr>
              <a:xfrm>
                <a:off x="2697017" y="4991100"/>
                <a:ext cx="375249" cy="655428"/>
              </a:xfrm>
              <a:custGeom>
                <a:avLst/>
                <a:gdLst>
                  <a:gd name="connsiteX0" fmla="*/ 371475 w 371475"/>
                  <a:gd name="connsiteY0" fmla="*/ 752475 h 752475"/>
                  <a:gd name="connsiteX1" fmla="*/ 0 w 371475"/>
                  <a:gd name="connsiteY1" fmla="*/ 238125 h 752475"/>
                  <a:gd name="connsiteX2" fmla="*/ 0 w 371475"/>
                  <a:gd name="connsiteY2" fmla="*/ 0 h 752475"/>
                  <a:gd name="connsiteX0" fmla="*/ 371475 w 371475"/>
                  <a:gd name="connsiteY0" fmla="*/ 628650 h 628650"/>
                  <a:gd name="connsiteX1" fmla="*/ 0 w 371475"/>
                  <a:gd name="connsiteY1" fmla="*/ 114300 h 628650"/>
                  <a:gd name="connsiteX2" fmla="*/ 9525 w 371475"/>
                  <a:gd name="connsiteY2" fmla="*/ 0 h 628650"/>
                  <a:gd name="connsiteX0" fmla="*/ 381000 w 381000"/>
                  <a:gd name="connsiteY0" fmla="*/ 638175 h 638175"/>
                  <a:gd name="connsiteX1" fmla="*/ 9525 w 381000"/>
                  <a:gd name="connsiteY1" fmla="*/ 123825 h 638175"/>
                  <a:gd name="connsiteX2" fmla="*/ 0 w 381000"/>
                  <a:gd name="connsiteY2" fmla="*/ 0 h 638175"/>
                  <a:gd name="connsiteX0" fmla="*/ 371475 w 371475"/>
                  <a:gd name="connsiteY0" fmla="*/ 638175 h 638175"/>
                  <a:gd name="connsiteX1" fmla="*/ 0 w 371475"/>
                  <a:gd name="connsiteY1" fmla="*/ 123825 h 638175"/>
                  <a:gd name="connsiteX2" fmla="*/ 7728 w 371475"/>
                  <a:gd name="connsiteY2" fmla="*/ 0 h 638175"/>
                  <a:gd name="connsiteX0" fmla="*/ 371475 w 371475"/>
                  <a:gd name="connsiteY0" fmla="*/ 649677 h 649677"/>
                  <a:gd name="connsiteX1" fmla="*/ 0 w 371475"/>
                  <a:gd name="connsiteY1" fmla="*/ 135327 h 649677"/>
                  <a:gd name="connsiteX2" fmla="*/ 7728 w 371475"/>
                  <a:gd name="connsiteY2" fmla="*/ 0 h 649677"/>
                  <a:gd name="connsiteX0" fmla="*/ 375249 w 375249"/>
                  <a:gd name="connsiteY0" fmla="*/ 655428 h 655428"/>
                  <a:gd name="connsiteX1" fmla="*/ 3774 w 375249"/>
                  <a:gd name="connsiteY1" fmla="*/ 141078 h 655428"/>
                  <a:gd name="connsiteX2" fmla="*/ 0 w 375249"/>
                  <a:gd name="connsiteY2" fmla="*/ 0 h 65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5249" h="655428">
                    <a:moveTo>
                      <a:pt x="375249" y="655428"/>
                    </a:moveTo>
                    <a:lnTo>
                      <a:pt x="3774" y="141078"/>
                    </a:lnTo>
                    <a:lnTo>
                      <a:pt x="0" y="0"/>
                    </a:lnTo>
                  </a:path>
                </a:pathLst>
              </a:custGeom>
              <a:noFill/>
              <a:ln w="317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tângulo 72"/>
            <p:cNvSpPr/>
            <p:nvPr/>
          </p:nvSpPr>
          <p:spPr>
            <a:xfrm>
              <a:off x="3744720" y="4906243"/>
              <a:ext cx="636209" cy="3593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tângulo 43"/>
          <p:cNvSpPr/>
          <p:nvPr/>
        </p:nvSpPr>
        <p:spPr>
          <a:xfrm>
            <a:off x="1226372" y="1398494"/>
            <a:ext cx="232634" cy="492700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tângulo 82"/>
          <p:cNvSpPr/>
          <p:nvPr/>
        </p:nvSpPr>
        <p:spPr>
          <a:xfrm>
            <a:off x="8511988" y="1398494"/>
            <a:ext cx="255493" cy="492700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tângulo 46"/>
          <p:cNvSpPr/>
          <p:nvPr/>
        </p:nvSpPr>
        <p:spPr>
          <a:xfrm>
            <a:off x="4511488" y="1358152"/>
            <a:ext cx="961466" cy="10287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Seta para a direita 86"/>
          <p:cNvSpPr/>
          <p:nvPr/>
        </p:nvSpPr>
        <p:spPr bwMode="auto">
          <a:xfrm>
            <a:off x="7302434" y="924307"/>
            <a:ext cx="1583382" cy="387351"/>
          </a:xfrm>
          <a:prstGeom prst="rightArrow">
            <a:avLst>
              <a:gd name="adj1" fmla="val 36676"/>
              <a:gd name="adj2" fmla="val 621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 dirty="0"/>
          </a:p>
        </p:txBody>
      </p:sp>
      <p:sp>
        <p:nvSpPr>
          <p:cNvPr id="88" name="Text Box 39"/>
          <p:cNvSpPr txBox="1">
            <a:spLocks noChangeAspect="1" noChangeArrowheads="1"/>
          </p:cNvSpPr>
          <p:nvPr/>
        </p:nvSpPr>
        <p:spPr bwMode="auto">
          <a:xfrm>
            <a:off x="7476565" y="952594"/>
            <a:ext cx="1043491" cy="379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QUEIMA OU APROVEITAMENTO ENERGÉTICO</a:t>
            </a:r>
          </a:p>
        </p:txBody>
      </p:sp>
      <p:sp>
        <p:nvSpPr>
          <p:cNvPr id="89" name="Text Box 39"/>
          <p:cNvSpPr txBox="1">
            <a:spLocks noChangeAspect="1" noChangeArrowheads="1"/>
          </p:cNvSpPr>
          <p:nvPr/>
        </p:nvSpPr>
        <p:spPr bwMode="auto">
          <a:xfrm>
            <a:off x="2061695" y="2489573"/>
            <a:ext cx="107315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AERÓBIO</a:t>
            </a:r>
          </a:p>
          <a:p>
            <a:pPr eaLnBrk="1" hangingPunct="1">
              <a:spcAft>
                <a:spcPts val="1000"/>
              </a:spcAft>
              <a:defRPr/>
            </a:pPr>
            <a:r>
              <a:rPr lang="pt-BR" sz="110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 dirty="0" smtClean="0"/>
          </a:p>
        </p:txBody>
      </p:sp>
      <p:sp>
        <p:nvSpPr>
          <p:cNvPr id="90" name="Text Box 39"/>
          <p:cNvSpPr txBox="1">
            <a:spLocks noChangeAspect="1" noChangeArrowheads="1"/>
          </p:cNvSpPr>
          <p:nvPr/>
        </p:nvSpPr>
        <p:spPr bwMode="auto">
          <a:xfrm>
            <a:off x="2028078" y="5770655"/>
            <a:ext cx="1434540" cy="390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  <a:defRPr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ANAERÓBIO</a:t>
            </a:r>
          </a:p>
          <a:p>
            <a:pPr eaLnBrk="1" hangingPunct="1">
              <a:spcAft>
                <a:spcPts val="1000"/>
              </a:spcAft>
              <a:defRPr/>
            </a:pPr>
            <a:r>
              <a:rPr lang="pt-BR" sz="1100" dirty="0" smtClean="0">
                <a:solidFill>
                  <a:srgbClr val="008080"/>
                </a:solidFill>
                <a:latin typeface="Calibri" pitchFamily="34" charset="0"/>
              </a:rPr>
              <a:t> </a:t>
            </a:r>
            <a:endParaRPr lang="pt-BR" dirty="0" smtClean="0"/>
          </a:p>
        </p:txBody>
      </p:sp>
      <p:sp>
        <p:nvSpPr>
          <p:cNvPr id="46" name="Forma livre 45"/>
          <p:cNvSpPr/>
          <p:nvPr/>
        </p:nvSpPr>
        <p:spPr>
          <a:xfrm>
            <a:off x="5002306" y="1122830"/>
            <a:ext cx="1983441" cy="338922"/>
          </a:xfrm>
          <a:custGeom>
            <a:avLst/>
            <a:gdLst>
              <a:gd name="connsiteX0" fmla="*/ 0 w 1983441"/>
              <a:gd name="connsiteY0" fmla="*/ 242047 h 242047"/>
              <a:gd name="connsiteX1" fmla="*/ 0 w 1983441"/>
              <a:gd name="connsiteY1" fmla="*/ 0 h 242047"/>
              <a:gd name="connsiteX2" fmla="*/ 1983441 w 1983441"/>
              <a:gd name="connsiteY2" fmla="*/ 0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3441" h="242047">
                <a:moveTo>
                  <a:pt x="0" y="242047"/>
                </a:moveTo>
                <a:lnTo>
                  <a:pt x="0" y="0"/>
                </a:lnTo>
                <a:lnTo>
                  <a:pt x="1983441" y="0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5" name="Fluxograma: Agrupar 54"/>
          <p:cNvSpPr/>
          <p:nvPr/>
        </p:nvSpPr>
        <p:spPr>
          <a:xfrm rot="5400000">
            <a:off x="6022008" y="1014166"/>
            <a:ext cx="180975" cy="211138"/>
          </a:xfrm>
          <a:prstGeom prst="flowChartCollate">
            <a:avLst/>
          </a:prstGeom>
          <a:solidFill>
            <a:schemeClr val="tx1">
              <a:lumMod val="65000"/>
              <a:lumOff val="35000"/>
            </a:schemeClr>
          </a:solidFill>
          <a:ln w="190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Forma livre 48"/>
          <p:cNvSpPr/>
          <p:nvPr/>
        </p:nvSpPr>
        <p:spPr>
          <a:xfrm>
            <a:off x="656216" y="6325496"/>
            <a:ext cx="8401723" cy="0"/>
          </a:xfrm>
          <a:custGeom>
            <a:avLst/>
            <a:gdLst>
              <a:gd name="connsiteX0" fmla="*/ 0 w 8401723"/>
              <a:gd name="connsiteY0" fmla="*/ 0 h 0"/>
              <a:gd name="connsiteX1" fmla="*/ 8401723 w 84017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01723">
                <a:moveTo>
                  <a:pt x="0" y="0"/>
                </a:moveTo>
                <a:lnTo>
                  <a:pt x="8401723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ipse 49"/>
          <p:cNvSpPr/>
          <p:nvPr/>
        </p:nvSpPr>
        <p:spPr>
          <a:xfrm>
            <a:off x="6877050" y="3952875"/>
            <a:ext cx="1476375" cy="847725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51" name="Forma livre 50"/>
          <p:cNvSpPr/>
          <p:nvPr/>
        </p:nvSpPr>
        <p:spPr>
          <a:xfrm>
            <a:off x="5368066" y="4378362"/>
            <a:ext cx="311972" cy="1301676"/>
          </a:xfrm>
          <a:custGeom>
            <a:avLst/>
            <a:gdLst>
              <a:gd name="connsiteX0" fmla="*/ 0 w 311972"/>
              <a:gd name="connsiteY0" fmla="*/ 1301676 h 1301676"/>
              <a:gd name="connsiteX1" fmla="*/ 0 w 311972"/>
              <a:gd name="connsiteY1" fmla="*/ 0 h 1301676"/>
              <a:gd name="connsiteX2" fmla="*/ 311972 w 311972"/>
              <a:gd name="connsiteY2" fmla="*/ 0 h 130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972" h="1301676">
                <a:moveTo>
                  <a:pt x="0" y="1301676"/>
                </a:moveTo>
                <a:lnTo>
                  <a:pt x="0" y="0"/>
                </a:lnTo>
                <a:lnTo>
                  <a:pt x="311972" y="0"/>
                </a:lnTo>
              </a:path>
            </a:pathLst>
          </a:cu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45" name="Seta para a direita 144"/>
          <p:cNvSpPr/>
          <p:nvPr/>
        </p:nvSpPr>
        <p:spPr bwMode="auto">
          <a:xfrm>
            <a:off x="5715847" y="4258777"/>
            <a:ext cx="1117468" cy="258354"/>
          </a:xfrm>
          <a:prstGeom prst="rightArrow">
            <a:avLst>
              <a:gd name="adj1" fmla="val 36676"/>
              <a:gd name="adj2" fmla="val 795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 dirty="0"/>
          </a:p>
        </p:txBody>
      </p:sp>
      <p:sp>
        <p:nvSpPr>
          <p:cNvPr id="146" name="Text Box 39"/>
          <p:cNvSpPr txBox="1">
            <a:spLocks noChangeAspect="1" noChangeArrowheads="1"/>
          </p:cNvSpPr>
          <p:nvPr/>
        </p:nvSpPr>
        <p:spPr bwMode="auto">
          <a:xfrm>
            <a:off x="5875497" y="4192844"/>
            <a:ext cx="671397" cy="379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sz="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LODO AERÓBIO + HS</a:t>
            </a:r>
            <a:r>
              <a:rPr lang="pt-BR" sz="800" b="1" baseline="30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47" name="Text Box 39"/>
          <p:cNvSpPr txBox="1">
            <a:spLocks noChangeAspect="1" noChangeArrowheads="1"/>
          </p:cNvSpPr>
          <p:nvPr/>
        </p:nvSpPr>
        <p:spPr bwMode="auto">
          <a:xfrm>
            <a:off x="4524375" y="1544264"/>
            <a:ext cx="942975" cy="379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BIOGÁS SEM H</a:t>
            </a:r>
            <a:r>
              <a:rPr lang="pt-BR" sz="8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>
              <a:defRPr/>
            </a:pPr>
            <a:endParaRPr lang="pt-BR" sz="8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PRESSÃO = 0,1 mca</a:t>
            </a:r>
          </a:p>
        </p:txBody>
      </p:sp>
      <p:sp>
        <p:nvSpPr>
          <p:cNvPr id="91" name="Elipse 90"/>
          <p:cNvSpPr/>
          <p:nvPr/>
        </p:nvSpPr>
        <p:spPr>
          <a:xfrm>
            <a:off x="256656" y="1943497"/>
            <a:ext cx="45719" cy="45719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127000">
              <a:srgbClr val="C1750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95" name="Elipse 94"/>
          <p:cNvSpPr/>
          <p:nvPr/>
        </p:nvSpPr>
        <p:spPr>
          <a:xfrm>
            <a:off x="201174" y="405778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8" name="Elipse 97"/>
          <p:cNvSpPr/>
          <p:nvPr/>
        </p:nvSpPr>
        <p:spPr>
          <a:xfrm>
            <a:off x="201174" y="435064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9" name="Elipse 98"/>
          <p:cNvSpPr/>
          <p:nvPr/>
        </p:nvSpPr>
        <p:spPr>
          <a:xfrm>
            <a:off x="201174" y="464350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0" name="Elipse 99"/>
          <p:cNvSpPr/>
          <p:nvPr/>
        </p:nvSpPr>
        <p:spPr>
          <a:xfrm>
            <a:off x="201174" y="493636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1" name="Elipse 100"/>
          <p:cNvSpPr/>
          <p:nvPr/>
        </p:nvSpPr>
        <p:spPr>
          <a:xfrm>
            <a:off x="201174" y="522922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" name="Elipse 101"/>
          <p:cNvSpPr/>
          <p:nvPr/>
        </p:nvSpPr>
        <p:spPr>
          <a:xfrm>
            <a:off x="201174" y="5522083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3" name="Elipse 102"/>
          <p:cNvSpPr/>
          <p:nvPr/>
        </p:nvSpPr>
        <p:spPr>
          <a:xfrm>
            <a:off x="201174" y="5814942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6" name="Elipse 105"/>
          <p:cNvSpPr/>
          <p:nvPr/>
        </p:nvSpPr>
        <p:spPr>
          <a:xfrm>
            <a:off x="581342" y="2585507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7" name="Elipse 106"/>
          <p:cNvSpPr/>
          <p:nvPr/>
        </p:nvSpPr>
        <p:spPr>
          <a:xfrm>
            <a:off x="581342" y="2913555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8" name="Elipse 107"/>
          <p:cNvSpPr/>
          <p:nvPr/>
        </p:nvSpPr>
        <p:spPr>
          <a:xfrm>
            <a:off x="581342" y="3241603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9" name="Elipse 108"/>
          <p:cNvSpPr/>
          <p:nvPr/>
        </p:nvSpPr>
        <p:spPr>
          <a:xfrm>
            <a:off x="581342" y="3569649"/>
            <a:ext cx="54000" cy="54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5" name="Elipse 114"/>
          <p:cNvSpPr/>
          <p:nvPr/>
        </p:nvSpPr>
        <p:spPr>
          <a:xfrm>
            <a:off x="256656" y="2267412"/>
            <a:ext cx="45719" cy="45719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127000">
              <a:srgbClr val="C1750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116" name="Elipse 115"/>
          <p:cNvSpPr/>
          <p:nvPr/>
        </p:nvSpPr>
        <p:spPr>
          <a:xfrm>
            <a:off x="256656" y="2591327"/>
            <a:ext cx="45719" cy="45719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127000">
              <a:srgbClr val="C1750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117" name="Elipse 116"/>
          <p:cNvSpPr/>
          <p:nvPr/>
        </p:nvSpPr>
        <p:spPr>
          <a:xfrm>
            <a:off x="256655" y="2915241"/>
            <a:ext cx="72000" cy="72000"/>
          </a:xfrm>
          <a:prstGeom prst="ellipse">
            <a:avLst/>
          </a:prstGeom>
          <a:solidFill>
            <a:srgbClr val="C1750F"/>
          </a:solidFill>
          <a:ln>
            <a:noFill/>
          </a:ln>
          <a:effectLst>
            <a:glow rad="127000">
              <a:schemeClr val="bg2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118" name="Elipse 117"/>
          <p:cNvSpPr/>
          <p:nvPr/>
        </p:nvSpPr>
        <p:spPr>
          <a:xfrm>
            <a:off x="256656" y="3239157"/>
            <a:ext cx="45719" cy="45719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127000">
              <a:srgbClr val="C1750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119" name="Elipse 118"/>
          <p:cNvSpPr/>
          <p:nvPr/>
        </p:nvSpPr>
        <p:spPr>
          <a:xfrm>
            <a:off x="256656" y="3563070"/>
            <a:ext cx="45719" cy="45719"/>
          </a:xfrm>
          <a:prstGeom prst="ellipse">
            <a:avLst/>
          </a:prstGeom>
          <a:solidFill>
            <a:srgbClr val="C3A773"/>
          </a:solidFill>
          <a:ln>
            <a:noFill/>
          </a:ln>
          <a:effectLst>
            <a:glow rad="127000">
              <a:srgbClr val="C1750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/>
          </a:p>
        </p:txBody>
      </p:sp>
      <p:sp>
        <p:nvSpPr>
          <p:cNvPr id="121" name="Elipse 120"/>
          <p:cNvSpPr/>
          <p:nvPr/>
        </p:nvSpPr>
        <p:spPr>
          <a:xfrm>
            <a:off x="836520" y="406208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2" name="Elipse 121"/>
          <p:cNvSpPr/>
          <p:nvPr/>
        </p:nvSpPr>
        <p:spPr>
          <a:xfrm>
            <a:off x="836520" y="435494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3" name="Elipse 122"/>
          <p:cNvSpPr/>
          <p:nvPr/>
        </p:nvSpPr>
        <p:spPr>
          <a:xfrm>
            <a:off x="836520" y="464780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4" name="Elipse 123"/>
          <p:cNvSpPr/>
          <p:nvPr/>
        </p:nvSpPr>
        <p:spPr>
          <a:xfrm>
            <a:off x="836520" y="494066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5" name="Elipse 124"/>
          <p:cNvSpPr/>
          <p:nvPr/>
        </p:nvSpPr>
        <p:spPr>
          <a:xfrm>
            <a:off x="836520" y="523352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6" name="Elipse 125"/>
          <p:cNvSpPr/>
          <p:nvPr/>
        </p:nvSpPr>
        <p:spPr>
          <a:xfrm>
            <a:off x="836520" y="552638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7" name="Elipse 126"/>
          <p:cNvSpPr/>
          <p:nvPr/>
        </p:nvSpPr>
        <p:spPr>
          <a:xfrm>
            <a:off x="836520" y="5819245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9" name="Elipse 128"/>
          <p:cNvSpPr/>
          <p:nvPr/>
        </p:nvSpPr>
        <p:spPr>
          <a:xfrm>
            <a:off x="495232" y="405564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0" name="Elipse 129"/>
          <p:cNvSpPr/>
          <p:nvPr/>
        </p:nvSpPr>
        <p:spPr>
          <a:xfrm>
            <a:off x="495232" y="434850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1" name="Elipse 130"/>
          <p:cNvSpPr/>
          <p:nvPr/>
        </p:nvSpPr>
        <p:spPr>
          <a:xfrm>
            <a:off x="495232" y="464136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2" name="Elipse 131"/>
          <p:cNvSpPr/>
          <p:nvPr/>
        </p:nvSpPr>
        <p:spPr>
          <a:xfrm>
            <a:off x="495232" y="493422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" name="Elipse 132"/>
          <p:cNvSpPr/>
          <p:nvPr/>
        </p:nvSpPr>
        <p:spPr>
          <a:xfrm>
            <a:off x="495232" y="522708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4" name="Elipse 133"/>
          <p:cNvSpPr/>
          <p:nvPr/>
        </p:nvSpPr>
        <p:spPr>
          <a:xfrm>
            <a:off x="495232" y="5519947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5" name="Elipse 134"/>
          <p:cNvSpPr/>
          <p:nvPr/>
        </p:nvSpPr>
        <p:spPr>
          <a:xfrm>
            <a:off x="495232" y="581280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6" name="Elipse 135"/>
          <p:cNvSpPr/>
          <p:nvPr/>
        </p:nvSpPr>
        <p:spPr>
          <a:xfrm>
            <a:off x="988920" y="450734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7" name="Elipse 136"/>
          <p:cNvSpPr/>
          <p:nvPr/>
        </p:nvSpPr>
        <p:spPr>
          <a:xfrm>
            <a:off x="988920" y="4800206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8" name="Elipse 137"/>
          <p:cNvSpPr/>
          <p:nvPr/>
        </p:nvSpPr>
        <p:spPr>
          <a:xfrm>
            <a:off x="986784" y="5013891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9" name="Elipse 138"/>
          <p:cNvSpPr/>
          <p:nvPr/>
        </p:nvSpPr>
        <p:spPr>
          <a:xfrm>
            <a:off x="986784" y="5306751"/>
            <a:ext cx="54000" cy="54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6" name="Elipse 95"/>
          <p:cNvSpPr/>
          <p:nvPr/>
        </p:nvSpPr>
        <p:spPr>
          <a:xfrm>
            <a:off x="581342" y="1929411"/>
            <a:ext cx="108000" cy="108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5" name="Elipse 104"/>
          <p:cNvSpPr/>
          <p:nvPr/>
        </p:nvSpPr>
        <p:spPr>
          <a:xfrm>
            <a:off x="579548" y="2265738"/>
            <a:ext cx="108000" cy="108000"/>
          </a:xfrm>
          <a:prstGeom prst="ellipse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glow rad="127000">
              <a:srgbClr val="FCFC6A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0" y="1609194"/>
            <a:ext cx="1108038" cy="4453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51" name="Text Box 39"/>
          <p:cNvSpPr txBox="1">
            <a:spLocks noChangeAspect="1" noChangeArrowheads="1"/>
          </p:cNvSpPr>
          <p:nvPr/>
        </p:nvSpPr>
        <p:spPr bwMode="auto">
          <a:xfrm>
            <a:off x="3419475" y="5924550"/>
            <a:ext cx="1057275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BIOGÁS COM H</a:t>
            </a:r>
            <a:r>
              <a:rPr lang="pt-BR" sz="8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 </a:t>
            </a:r>
          </a:p>
          <a:p>
            <a:pPr>
              <a:defRPr/>
            </a:pPr>
            <a:r>
              <a:rPr lang="pt-BR" sz="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PRESSÃO = 5 mca</a:t>
            </a:r>
            <a:endParaRPr lang="pt-BR" sz="800" b="1" baseline="30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Forma livre 67"/>
          <p:cNvSpPr/>
          <p:nvPr/>
        </p:nvSpPr>
        <p:spPr>
          <a:xfrm flipV="1">
            <a:off x="4067175" y="5105400"/>
            <a:ext cx="76200" cy="838200"/>
          </a:xfrm>
          <a:custGeom>
            <a:avLst/>
            <a:gdLst>
              <a:gd name="connsiteX0" fmla="*/ 0 w 628650"/>
              <a:gd name="connsiteY0" fmla="*/ 0 h 209550"/>
              <a:gd name="connsiteX1" fmla="*/ 628650 w 628650"/>
              <a:gd name="connsiteY1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8650" h="209550">
                <a:moveTo>
                  <a:pt x="0" y="0"/>
                </a:moveTo>
                <a:lnTo>
                  <a:pt x="628650" y="209550"/>
                </a:ln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 Box 39"/>
          <p:cNvSpPr txBox="1">
            <a:spLocks noChangeAspect="1" noChangeArrowheads="1"/>
          </p:cNvSpPr>
          <p:nvPr/>
        </p:nvSpPr>
        <p:spPr bwMode="auto">
          <a:xfrm>
            <a:off x="2302328" y="3363539"/>
            <a:ext cx="1764848" cy="513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pt-BR" sz="1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ADSORÇÃO DO </a:t>
            </a:r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pt-BR" sz="12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endParaRPr lang="pt-BR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pt-BR" sz="12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pt-BR" sz="12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(GÁS) </a:t>
            </a:r>
            <a:r>
              <a:rPr lang="pt-BR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→  </a:t>
            </a:r>
            <a:r>
              <a:rPr lang="pt-BR" sz="1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HS</a:t>
            </a:r>
            <a:r>
              <a:rPr lang="pt-BR" sz="1200" b="1" baseline="30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pt-BR" sz="12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(LÍQUIDO</a:t>
            </a:r>
            <a:r>
              <a:rPr lang="pt-BR" sz="800" b="1" baseline="30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800" dirty="0"/>
          </a:p>
        </p:txBody>
      </p:sp>
      <p:sp>
        <p:nvSpPr>
          <p:cNvPr id="82" name="Forma livre 81"/>
          <p:cNvSpPr/>
          <p:nvPr/>
        </p:nvSpPr>
        <p:spPr>
          <a:xfrm>
            <a:off x="4038599" y="3505201"/>
            <a:ext cx="466725" cy="247650"/>
          </a:xfrm>
          <a:custGeom>
            <a:avLst/>
            <a:gdLst>
              <a:gd name="connsiteX0" fmla="*/ 0 w 457200"/>
              <a:gd name="connsiteY0" fmla="*/ 0 h 85725"/>
              <a:gd name="connsiteX1" fmla="*/ 457200 w 457200"/>
              <a:gd name="connsiteY1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85725">
                <a:moveTo>
                  <a:pt x="0" y="0"/>
                </a:moveTo>
                <a:lnTo>
                  <a:pt x="457200" y="85725"/>
                </a:lnTo>
              </a:path>
            </a:pathLst>
          </a:custGeom>
          <a:noFill/>
          <a:ln w="190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 Box 39"/>
          <p:cNvSpPr txBox="1">
            <a:spLocks noChangeAspect="1" noChangeArrowheads="1"/>
          </p:cNvSpPr>
          <p:nvPr/>
        </p:nvSpPr>
        <p:spPr bwMode="auto">
          <a:xfrm>
            <a:off x="6934200" y="4171950"/>
            <a:ext cx="1381125" cy="52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BIODEGRADAÇÃO DO H</a:t>
            </a:r>
            <a:r>
              <a:rPr lang="pt-BR" sz="10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endParaRPr lang="pt-BR" sz="1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HS</a:t>
            </a:r>
            <a:r>
              <a:rPr lang="pt-BR" sz="1000" b="1" baseline="30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pt-BR" sz="1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→  </a:t>
            </a:r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pt-BR" sz="1000" b="1" baseline="-25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t-BR" sz="1000" b="1" baseline="30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endParaRPr lang="en-US" sz="1000" dirty="0"/>
          </a:p>
        </p:txBody>
      </p:sp>
      <p:sp>
        <p:nvSpPr>
          <p:cNvPr id="110" name="Retângulo de cantos arredondados 109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1" name="CaixaDeTexto 110"/>
          <p:cNvSpPr txBox="1"/>
          <p:nvPr/>
        </p:nvSpPr>
        <p:spPr>
          <a:xfrm>
            <a:off x="155575" y="130175"/>
            <a:ext cx="520847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FUNCIONAMENTO DO LAVADOR DE BIOGÁS</a:t>
            </a:r>
          </a:p>
        </p:txBody>
      </p:sp>
      <p:sp>
        <p:nvSpPr>
          <p:cNvPr id="112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18 0.29074 L 0.19618 0.24468 L 0.15104 0.16412 " pathEditMode="relative" ptsTypes="AAA">
                                      <p:cBhvr>
                                        <p:cTn id="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23281 0.24976 L 0.23056 0.17199 L 0.24253 0.14375 L 0.25677 0.12129 " pathEditMode="relative" ptsTypes="AAAA">
                                      <p:cBhvr>
                                        <p:cTn id="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28142 0.21204 L 0.28056 0.11042 L 0.26788 0.08055 " pathEditMode="relative" ptsTypes="AAA">
                                      <p:cBhvr>
                                        <p:cTn id="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2778 0.17385 L 0.32917 0.10347 L 0.36233 0.04422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64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42274 0.13171 L 0.42292 -0.006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60677 0.09166 L 0.60747 -0.047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69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69323 0.04769 L 0.69253 -0.05648 L 0.67361 -0.0912 " pathEditMode="relative" ptsTypes="AAA">
                                      <p:cBhvr>
                                        <p:cTn id="1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74289 0.0375 L 0.7408 -0.02824 L 0.70851 -0.08843 " pathEditMode="relative" rAng="0" ptsTypes="AAA">
                                      <p:cBhvr>
                                        <p:cTn id="20" dur="13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62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69167 0.08704 L 0.68803 0.01181 L 0.70278 -0.04074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63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0.47795 -0.1331 L 0.47795 -0.1743 L 0.7132 -0.174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-20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47726 -0.07569 L 0.47726 -0.12546 L 0.70678 -0.12546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-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8369 0.14167 L 0.78369 0.06736 L 0.81962 0.0037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689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80417 0.18171 L 0.80209 0.1 L 0.8224 0.03912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71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0.1441 0.29537 L 0.1441 0.24931 L 0.11528 0.16875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634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21666 0.25047 L 0.2151 0.17246 L 0.22344 0.14422 L 0.23351 0.1219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-64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36 0.20856 L 0.36701 0.10694 L 0.36267 0.07708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657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31441 0.17199 L 0.31562 0.09583 L 0.34479 0.03194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701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60538 0.09051 L 0.60607 -0.048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696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67604 0.04792 L 0.67465 -0.03935 L 0.64496 -0.08912 " pathEditMode="relative" rAng="0" ptsTypes="AAA">
                                      <p:cBhvr>
                                        <p:cTn id="4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685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3033 0.12199 L 0.3033 0.09676 L 0.33924 0.09676 L 0.33924 0.18958 L 0.34549 0.19722 L 0.354 0.1868 L 0.35608 0.15486 " pathEditMode="relative" rAng="0" ptsTypes="AAAAAAA">
                                      <p:cBhvr>
                                        <p:cTn id="4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36164 0.0426 L 0.36164 0.01366 L 0.40938 0.01366 L 0.40938 0.06435 L 0.41303 0.07547 L 0.4165 0.05949 L 0.41441 0.02871 L 0.41719 -0.00231 L 0.41372 -0.03518 L 0.4165 -0.05787 L 0.40521 -0.08125 L 0.41789 -0.09815 L 0.40938 -0.11967 L 0.4158 -0.1375 L 0.40799 -0.15069 L 0.4165 -0.17129 L 0.40244 -0.19953 L 0.41441 -0.22407 L 0.40382 -0.25393 L 0.4158 -0.28125 L 0.40452 -0.30555 L 0.41233 -0.32453 L 0.40382 -0.34606 L 0.40452 -0.37338 " pathEditMode="relative" rAng="0" ptsTypes="AAAAAAAAAAAAAAAAAAAAAAAA">
                                      <p:cBhvr>
                                        <p:cTn id="46" dur="8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916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36233 0.08079 L 0.36233 0.05555 L 0.40799 0.05555 L 0.40799 0.10532 L 0.40313 0.11366 L 0.40174 0.09768 L 0.40105 0.07523 L 0.41789 0.05162 L 0.40313 0.03287 L 0.41858 0.00764 L 0.40174 -0.01111 L 0.4165 -0.03287 L 0.40174 -0.06273 L 0.41719 -0.0882 L 0.40035 -0.1257 L 0.41719 -0.15764 L 0.40105 -0.18681 L 0.41928 -0.22338 L 0.40174 -0.24977 L 0.40313 -0.28357 L 0.41164 -0.30602 L 0.41303 -0.3463 " pathEditMode="relative" rAng="0" ptsTypes="AAAAAAAAAAAAAAAAAAAAAA">
                                      <p:cBhvr>
                                        <p:cTn id="48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-1972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13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42934 0.2743 L 0.42934 0.25463 L 0.4743 0.25555 L 0.475 0.28565 L 0.48281 0.27245 L 0.46597 0.2368 L 0.48142 0.2162 L 0.46597 0.18518 L 0.4835 0.15879 L 0.46597 0.12893 L 0.48211 0.10532 L 0.46458 0.08102 L 0.48142 0.05092 L 0.46597 0.02546 L 0.48211 0.00393 L 0.46944 -0.01759 L 0.48003 -0.02801 L 0.50329 -0.02894 L 0.50816 0.00116 L 0.50329 0.1044 L 0.50538 0.27523 L 0.50191 0.4294 L 0.49618 0.4537 L 0.475 0.45463 L 0.46805 0.43773 L 0.47864 0.40949 L 0.47222 0.38426 L 0.48142 0.32801 " pathEditMode="relative" ptsTypes="AAAAAAAAAAAAAAAAAAAAAAAAAAAA">
                                      <p:cBhvr>
                                        <p:cTn id="50" dur="1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11000" decel="300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animMotion origin="layout" path="M 0.42864 0.36968 L 0.42864 0.35093 L 0.47361 0.35093 L 0.47361 0.37732 L 0.4835 0.39237 L 0.48211 0.3463 L 0.46736 0.32199 L 0.4835 0.30209 L 0.46805 0.26737 L 0.48072 0.24121 L 0.46527 0.20926 L 0.48211 0.17824 L 0.46597 0.15 L 0.48211 0.11713 L 0.47083 0.09283 L 0.48072 0.07223 L 0.49687 0.06829 L 0.51302 0.08241 L 0.51597 0.11991 L 0.51458 0.51621 L 0.50885 0.53311 L 0.49132 0.54167 L 0.47083 0.53588 L 0.46805 0.5088 L 0.46944 0.48056 L 0.46875 0.45811 " pathEditMode="relative" ptsTypes="AAAAAAAAAAAAAAAAAAAAAAAAAA">
                                      <p:cBhvr>
                                        <p:cTn id="52" dur="1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15000" decel="1300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0.42829 0.32346 L 0.42829 0.30218 L 0.47257 0.30218 L 0.47257 0.32971 L 0.48402 0.30727 L 0.46718 0.29107 L 0.4809 0.27164 L 0.46562 0.25127 L 0.47934 0.2249 L 0.46493 0.20361 L 0.48159 0.1851 L 0.46632 0.16081 L 0.4809 0.14137 L 0.46944 0.11916 L 0.4802 0.09579 L 0.46875 0.07728 L 0.48159 0.05599 L 0.46632 0.0317 L 0.47864 0.02152 L 0.50677 0.01944 L 0.52586 0.04281 L 0.52447 0.13119 L 0.51441 0.295 L 0.52673 0.38362 L 0.51753 0.47825 L 0.52447 0.49237 L 0.5427 0.5037 L 0.55729 0.49237 L 0.55729 0.30426 L 0.60156 0.30426 " pathEditMode="relative" ptsTypes="AAAAAAAAAAAAAAAAAAAAAAAAAAAAAA">
                                      <p:cBhvr>
                                        <p:cTn id="54" dur="1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15000" decel="800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animMotion origin="layout" path="M 0.42795 0.17801 L 0.42934 0.16204 L 0.4743 0.16204 L 0.475 0.19121 L 0.46666 0.2044 L 0.46666 0.17246 L 0.4835 0.15185 L 0.46527 0.12176 L 0.48281 0.09352 L 0.46875 0.06829 L 0.4835 0.0382 L 0.46597 0.00996 L 0.48211 -0.00694 L 0.46527 -0.03217 L 0.48142 -0.05671 L 0.46666 -0.08287 L 0.4842 -0.11666 L 0.51597 -0.12338 L 0.53211 -0.09514 L 0.52656 0.11135 L 0.53489 0.25139 L 0.53142 0.35 L 0.49548 0.35834 L 0.47291 0.34792 L 0.46944 0.30579 L 0.47934 0.27107 L 0.47656 0.21273 " pathEditMode="relative" ptsTypes="AAAAAAAAAAAAAAAAAAAAAAAAAAA">
                                      <p:cBhvr>
                                        <p:cTn id="56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11000" decel="13000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animMotion origin="layout" path="M 0.42743 0.13281 L 0.42743 0.11338 L 0.47326 0.11338 L 0.47326 0.14184 L 0.46493 0.15202 L 0.46406 0.12957 L 0.47934 0.10944 L 0.46562 0.087 L 0.48159 0.06872 L 0.46562 0.04512 L 0.4809 0.02175 L 0.46562 -0.00763 L 0.4802 -0.031 L 0.46632 -0.05344 L 0.4802 -0.08699 L 0.46718 -0.11036 L 0.4802 -0.13188 L 0.46718 -0.15108 L 0.48854 -0.17145 L 0.51684 -0.16543 L 0.52204 -0.11753 L 0.50833 0.0789 L 0.51909 0.20801 L 0.5092 0.30264 L 0.51684 0.31074 L 0.55034 0.31282 L 0.55642 0.29963 L 0.55642 0.11546 L 0.6 0.11546 " pathEditMode="relative" ptsTypes="AAAAAAAAAAAAAAAAAAAAAAAAAAAAA">
                                      <p:cBhvr>
                                        <p:cTn id="58" dur="1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34566 0.05857 L 0.34566 0.03333 L 0.39132 0.03333 L 0.39132 0.0831 L 0.38646 0.09144 L 0.38507 0.07546 L 0.38438 0.05301 L 0.40122 0.0294 L 0.38646 0.01065 L 0.40191 -0.01458 L 0.38507 -0.03333 L 0.39983 -0.05509 L 0.38507 -0.08495 L 0.40052 -0.11042 L 0.38368 -0.14792 L 0.40052 -0.17986 L 0.38438 -0.20903 L 0.40261 -0.2456 L 0.38507 -0.27199 L 0.38646 -0.30579 L 0.39497 -0.32824 L 0.39636 -0.36852 " pathEditMode="relative" rAng="0" ptsTypes="AAAAAAAAAAAAAAAAAAAAAA">
                                      <p:cBhvr>
                                        <p:cTn id="60" dur="8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-19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0.34566 0.01944 L 0.34566 -0.0095 L 0.3934 -0.0095 L 0.3934 0.0412 L 0.39705 0.05231 L 0.40052 0.03634 L 0.39844 0.00555 L 0.40122 -0.02547 L 0.39774 -0.05834 L 0.40052 -0.08102 L 0.38924 -0.1044 L 0.40191 -0.1213 L 0.3934 -0.14283 L 0.39983 -0.16065 L 0.39202 -0.17385 L 0.40052 -0.19445 L 0.38646 -0.22269 L 0.39844 -0.24723 L 0.38785 -0.27709 L 0.39983 -0.3044 L 0.38854 -0.32871 L 0.39636 -0.34769 L 0.38785 -0.36922 L 0.38854 -0.39653 " pathEditMode="relative" rAng="0" ptsTypes="AAAAAAAAAAAAAAAAAAAAAAAA">
                                      <p:cBhvr>
                                        <p:cTn id="62" dur="8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9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Motion origin="layout" path="M 0.34566 -0.05463 L 0.34566 -0.08357 L 0.3934 -0.08357 L 0.3934 -0.03287 L 0.39705 -0.02176 L 0.40052 -0.03773 L 0.39844 -0.06852 L 0.40121 -0.09954 L 0.39774 -0.13241 L 0.40052 -0.15509 L 0.38923 -0.17847 L 0.40191 -0.19537 L 0.3934 -0.2169 L 0.39982 -0.23472 L 0.39201 -0.24792 L 0.40052 -0.26852 L 0.38646 -0.29676 L 0.39844 -0.3213 L 0.38784 -0.35116 L 0.39982 -0.37847 L 0.38854 -0.40278 L 0.39635 -0.42176 L 0.38784 -0.44329 L 0.38854 -0.4706 " pathEditMode="relative" rAng="0" ptsTypes="AAAAAAAAAAAAAAAAAAAAAAAA">
                                      <p:cBhvr>
                                        <p:cTn id="64" dur="8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9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8000" decel="1600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0.55642 0.39811 L 0.55642 0.21004 L 0.59774 0.21004 " pathEditMode="relative" ptsTypes="AAA">
                                      <p:cBhvr>
                                        <p:cTn id="66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4" grpId="0" animBg="1"/>
      <p:bldP spid="135" grpId="0" animBg="1"/>
      <p:bldP spid="136" grpId="0" animBg="1"/>
      <p:bldP spid="137" grpId="0" animBg="1"/>
      <p:bldP spid="139" grpId="0" animBg="1"/>
      <p:bldP spid="96" grpId="0" animBg="1"/>
      <p:bldP spid="10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523" y="1381125"/>
            <a:ext cx="5139154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" y="1335089"/>
            <a:ext cx="3657600" cy="418941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sz="2000" dirty="0" smtClean="0">
                <a:solidFill>
                  <a:schemeClr val="bg2"/>
                </a:solidFill>
                <a:latin typeface="Trebuchet MS" pitchFamily="34" charset="0"/>
              </a:rPr>
              <a:t>Se</a:t>
            </a:r>
            <a:r>
              <a:rPr lang="pt-BR" sz="2000" dirty="0" smtClean="0">
                <a:solidFill>
                  <a:schemeClr val="bg2"/>
                </a:solidFill>
                <a:latin typeface="Calibri" pitchFamily="34" charset="0"/>
              </a:rPr>
              <a:t>ç</a:t>
            </a:r>
            <a:r>
              <a:rPr lang="pt-BR" sz="2000" dirty="0" smtClean="0">
                <a:solidFill>
                  <a:schemeClr val="bg2"/>
                </a:solidFill>
                <a:latin typeface="Trebuchet MS" pitchFamily="34" charset="0"/>
              </a:rPr>
              <a:t>ão </a:t>
            </a: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anaer</a:t>
            </a:r>
            <a:r>
              <a:rPr lang="pt-BR" sz="2000" dirty="0">
                <a:solidFill>
                  <a:schemeClr val="bg2"/>
                </a:solidFill>
                <a:latin typeface="Calibri" pitchFamily="34" charset="0"/>
              </a:rPr>
              <a:t>ó</a:t>
            </a: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bia: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Tempo de deten</a:t>
            </a:r>
            <a:r>
              <a:rPr lang="pt-BR" sz="1400" dirty="0">
                <a:solidFill>
                  <a:schemeClr val="bg2"/>
                </a:solidFill>
                <a:latin typeface="Calibri" pitchFamily="34" charset="0"/>
              </a:rPr>
              <a:t>ç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ão:   	5 horas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Eficiência:		75%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pt-BR" sz="1400" dirty="0">
              <a:solidFill>
                <a:schemeClr val="bg2"/>
              </a:solidFill>
              <a:latin typeface="Trebuchet MS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Se</a:t>
            </a:r>
            <a:r>
              <a:rPr lang="pt-BR" sz="2000" dirty="0">
                <a:solidFill>
                  <a:schemeClr val="bg2"/>
                </a:solidFill>
                <a:latin typeface="Calibri" pitchFamily="34" charset="0"/>
              </a:rPr>
              <a:t>ç</a:t>
            </a: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ão aer</a:t>
            </a:r>
            <a:r>
              <a:rPr lang="pt-BR" sz="2000" dirty="0">
                <a:solidFill>
                  <a:schemeClr val="bg2"/>
                </a:solidFill>
                <a:latin typeface="Calibri" pitchFamily="34" charset="0"/>
              </a:rPr>
              <a:t>ó</a:t>
            </a: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bia: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Tempo de deten</a:t>
            </a:r>
            <a:r>
              <a:rPr lang="pt-BR" sz="1400" dirty="0">
                <a:solidFill>
                  <a:schemeClr val="bg2"/>
                </a:solidFill>
                <a:latin typeface="Calibri" pitchFamily="34" charset="0"/>
              </a:rPr>
              <a:t>ç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ão:	5 horas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Taxa de carregamento:	0,15 kg DBO/m</a:t>
            </a:r>
            <a:r>
              <a:rPr lang="pt-BR" sz="1400" baseline="30000" dirty="0">
                <a:solidFill>
                  <a:schemeClr val="bg2"/>
                </a:solidFill>
                <a:latin typeface="Trebuchet MS" pitchFamily="34" charset="0"/>
              </a:rPr>
              <a:t>3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.dia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Eficiência adicional:	20% 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pt-BR" sz="1400" dirty="0">
              <a:solidFill>
                <a:schemeClr val="bg2"/>
              </a:solidFill>
              <a:latin typeface="Trebuchet MS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pt-BR" sz="2000" dirty="0">
                <a:solidFill>
                  <a:schemeClr val="bg2"/>
                </a:solidFill>
                <a:latin typeface="Trebuchet MS" pitchFamily="34" charset="0"/>
              </a:rPr>
              <a:t>Geral: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Tempo de deten</a:t>
            </a:r>
            <a:r>
              <a:rPr lang="pt-BR" sz="1400" dirty="0">
                <a:solidFill>
                  <a:schemeClr val="bg2"/>
                </a:solidFill>
                <a:latin typeface="Calibri" pitchFamily="34" charset="0"/>
              </a:rPr>
              <a:t>ç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ão:	10 horas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Taxa de carregamento:	0,75 kg DBO/m</a:t>
            </a:r>
            <a:r>
              <a:rPr lang="pt-BR" sz="1400" baseline="30000" dirty="0">
                <a:solidFill>
                  <a:schemeClr val="bg2"/>
                </a:solidFill>
                <a:latin typeface="Trebuchet MS" pitchFamily="34" charset="0"/>
              </a:rPr>
              <a:t>3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.dia</a:t>
            </a:r>
          </a:p>
          <a:p>
            <a:pPr marL="685800" lvl="1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Eficiência global</a:t>
            </a:r>
            <a:r>
              <a:rPr lang="pt-BR" sz="1400" dirty="0" smtClean="0">
                <a:solidFill>
                  <a:schemeClr val="bg2"/>
                </a:solidFill>
                <a:latin typeface="Trebuchet MS" pitchFamily="34" charset="0"/>
              </a:rPr>
              <a:t>:</a:t>
            </a:r>
            <a:r>
              <a:rPr lang="pt-BR" sz="1400" dirty="0">
                <a:solidFill>
                  <a:schemeClr val="bg2"/>
                </a:solidFill>
                <a:latin typeface="Trebuchet MS" pitchFamily="34" charset="0"/>
              </a:rPr>
              <a:t>	90%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pt-BR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grpSp>
        <p:nvGrpSpPr>
          <p:cNvPr id="88068" name="Group 5"/>
          <p:cNvGrpSpPr>
            <a:grpSpLocks/>
          </p:cNvGrpSpPr>
          <p:nvPr/>
        </p:nvGrpSpPr>
        <p:grpSpPr bwMode="auto">
          <a:xfrm>
            <a:off x="3670202" y="1983460"/>
            <a:ext cx="2002034" cy="3508618"/>
            <a:chOff x="3468" y="1854"/>
            <a:chExt cx="796" cy="1586"/>
          </a:xfrm>
        </p:grpSpPr>
        <p:sp>
          <p:nvSpPr>
            <p:cNvPr id="88072" name="Line 6"/>
            <p:cNvSpPr>
              <a:spLocks noChangeShapeType="1"/>
            </p:cNvSpPr>
            <p:nvPr/>
          </p:nvSpPr>
          <p:spPr bwMode="auto">
            <a:xfrm>
              <a:off x="3759" y="1878"/>
              <a:ext cx="0" cy="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3" name="Line 7"/>
            <p:cNvSpPr>
              <a:spLocks noChangeShapeType="1"/>
            </p:cNvSpPr>
            <p:nvPr/>
          </p:nvSpPr>
          <p:spPr bwMode="auto">
            <a:xfrm flipH="1" flipV="1">
              <a:off x="3731" y="2646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4" name="Line 8"/>
            <p:cNvSpPr>
              <a:spLocks noChangeShapeType="1"/>
            </p:cNvSpPr>
            <p:nvPr/>
          </p:nvSpPr>
          <p:spPr bwMode="auto">
            <a:xfrm flipH="1">
              <a:off x="3604" y="3434"/>
              <a:ext cx="6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5" name="Line 9"/>
            <p:cNvSpPr>
              <a:spLocks noChangeShapeType="1"/>
            </p:cNvSpPr>
            <p:nvPr/>
          </p:nvSpPr>
          <p:spPr bwMode="auto">
            <a:xfrm flipH="1">
              <a:off x="3604" y="1854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6" name="Line 10"/>
            <p:cNvSpPr>
              <a:spLocks noChangeShapeType="1"/>
            </p:cNvSpPr>
            <p:nvPr/>
          </p:nvSpPr>
          <p:spPr bwMode="auto">
            <a:xfrm>
              <a:off x="3758" y="2670"/>
              <a:ext cx="1" cy="7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7" name="Line 11"/>
            <p:cNvSpPr>
              <a:spLocks noChangeShapeType="1"/>
            </p:cNvSpPr>
            <p:nvPr/>
          </p:nvSpPr>
          <p:spPr bwMode="auto">
            <a:xfrm>
              <a:off x="3648" y="1868"/>
              <a:ext cx="0" cy="15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8078" name="Text Box 12"/>
            <p:cNvSpPr txBox="1">
              <a:spLocks noChangeArrowheads="1"/>
            </p:cNvSpPr>
            <p:nvPr/>
          </p:nvSpPr>
          <p:spPr bwMode="auto">
            <a:xfrm>
              <a:off x="3775" y="2149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63AA2"/>
                  </a:solidFill>
                </a:rPr>
                <a:t>4 m</a:t>
              </a:r>
            </a:p>
          </p:txBody>
        </p:sp>
        <p:sp>
          <p:nvSpPr>
            <p:cNvPr id="88079" name="Text Box 13"/>
            <p:cNvSpPr txBox="1">
              <a:spLocks noChangeArrowheads="1"/>
            </p:cNvSpPr>
            <p:nvPr/>
          </p:nvSpPr>
          <p:spPr bwMode="auto">
            <a:xfrm>
              <a:off x="3764" y="2870"/>
              <a:ext cx="3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63AA2"/>
                  </a:solidFill>
                </a:rPr>
                <a:t>4 m</a:t>
              </a:r>
            </a:p>
          </p:txBody>
        </p:sp>
        <p:sp>
          <p:nvSpPr>
            <p:cNvPr id="88080" name="Text Box 14"/>
            <p:cNvSpPr txBox="1">
              <a:spLocks noChangeArrowheads="1"/>
            </p:cNvSpPr>
            <p:nvPr/>
          </p:nvSpPr>
          <p:spPr bwMode="auto">
            <a:xfrm>
              <a:off x="3468" y="2659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63AA2"/>
                  </a:solidFill>
                </a:rPr>
                <a:t>8 m</a:t>
              </a:r>
            </a:p>
          </p:txBody>
        </p:sp>
      </p:grpSp>
      <p:sp>
        <p:nvSpPr>
          <p:cNvPr id="88071" name="CaixaDeTexto 17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107D5245-A700-4209-81A9-F24D7BCA37F4}" type="slidenum">
              <a:rPr lang="pt-BR"/>
              <a:pPr/>
              <a:t>36</a:t>
            </a:fld>
            <a:endParaRPr lang="pt-BR"/>
          </a:p>
        </p:txBody>
      </p:sp>
      <p:sp>
        <p:nvSpPr>
          <p:cNvPr id="18" name="Retângulo de cantos arredondados 17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155575" y="130175"/>
            <a:ext cx="277351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PARÂMETROS MÉDIOS</a:t>
            </a:r>
          </a:p>
        </p:txBody>
      </p:sp>
      <p:sp>
        <p:nvSpPr>
          <p:cNvPr id="20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347723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FLUXOGRAMA DE PROCESSO</a:t>
            </a:r>
          </a:p>
        </p:txBody>
      </p:sp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37</a:t>
            </a:fld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t="1002" r="1253"/>
          <a:stretch/>
        </p:blipFill>
        <p:spPr bwMode="auto">
          <a:xfrm>
            <a:off x="95249" y="576150"/>
            <a:ext cx="8982076" cy="62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81088" y="6415088"/>
            <a:ext cx="585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fld id="{9F14C31C-7000-4200-8306-E4B2C721CAB1}" type="slidenum">
              <a:rPr lang="pt-BR"/>
              <a:pPr/>
              <a:t>38</a:t>
            </a:fld>
            <a:endParaRPr lang="pt-BR" dirty="0"/>
          </a:p>
        </p:txBody>
      </p:sp>
      <p:sp>
        <p:nvSpPr>
          <p:cNvPr id="7" name="Tijdelijke aanduiding voor inhoud 29"/>
          <p:cNvSpPr txBox="1">
            <a:spLocks/>
          </p:cNvSpPr>
          <p:nvPr/>
        </p:nvSpPr>
        <p:spPr bwMode="auto">
          <a:xfrm>
            <a:off x="929497" y="1089083"/>
            <a:ext cx="7271527" cy="358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latin typeface="Trebuchet MS" pitchFamily="34" charset="0"/>
              </a:rPr>
              <a:t>REATOR BIOPAQ UBOX</a:t>
            </a:r>
            <a:r>
              <a:rPr lang="pt-BR" sz="2000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pt-BR" sz="2000" b="1" i="1" baseline="30000" dirty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</a:t>
            </a:r>
            <a:endParaRPr lang="en-GB" sz="2000" b="1" dirty="0" smtClean="0">
              <a:latin typeface="Trebuchet MS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latin typeface="Trebuchet MS" pitchFamily="34" charset="0"/>
              </a:rPr>
              <a:t>INDICADORES DE DESEMPENHO PARA 10 MIL HABITANTES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CONSUMO DIÁRIO DE ENERGIA:	12,8 MWH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CONSUMO ESPECÍFICO DE ENERGIA:	0,213 KWH/m</a:t>
            </a:r>
            <a:r>
              <a:rPr lang="en-GB" sz="1600" baseline="30000" dirty="0" smtClean="0">
                <a:latin typeface="Trebuchet MS" pitchFamily="34" charset="0"/>
              </a:rPr>
              <a:t>3</a:t>
            </a:r>
            <a:r>
              <a:rPr lang="en-GB" sz="1600" dirty="0" smtClean="0">
                <a:latin typeface="Trebuchet MS" pitchFamily="34" charset="0"/>
              </a:rPr>
              <a:t>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CUSTO OPERACIONAL:		R$ 0,15/</a:t>
            </a:r>
            <a:r>
              <a:rPr lang="en-GB" sz="1600" dirty="0">
                <a:latin typeface="Trebuchet MS" pitchFamily="34" charset="0"/>
              </a:rPr>
              <a:t>m</a:t>
            </a:r>
            <a:r>
              <a:rPr lang="en-GB" sz="1600" baseline="30000" dirty="0">
                <a:latin typeface="Trebuchet MS" pitchFamily="34" charset="0"/>
              </a:rPr>
              <a:t>3</a:t>
            </a:r>
            <a:r>
              <a:rPr lang="en-GB" sz="1600" dirty="0">
                <a:latin typeface="Trebuchet MS" pitchFamily="34" charset="0"/>
              </a:rPr>
              <a:t> </a:t>
            </a:r>
            <a:endParaRPr lang="en-GB" sz="16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REMOÇÃO DE DBO:</a:t>
            </a:r>
            <a:r>
              <a:rPr lang="en-GB" sz="1600" dirty="0">
                <a:latin typeface="Trebuchet MS" pitchFamily="34" charset="0"/>
              </a:rPr>
              <a:t>	</a:t>
            </a:r>
            <a:r>
              <a:rPr lang="en-GB" sz="1600" dirty="0" smtClean="0">
                <a:latin typeface="Trebuchet MS" pitchFamily="34" charset="0"/>
              </a:rPr>
              <a:t>	90% 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PRODUÇÃO DE BIOGÁS:		100 m3/d</a:t>
            </a: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Trebuchet MS" pitchFamily="34" charset="0"/>
              </a:rPr>
              <a:t>LODO BIOLÓGICO EXCEDENTE:	212 kg SST/d</a:t>
            </a:r>
            <a:endParaRPr lang="en-GB" sz="1600" dirty="0">
              <a:latin typeface="Trebuchet MS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130175"/>
            <a:ext cx="280397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INDICADORES GERAIS</a:t>
            </a:r>
          </a:p>
        </p:txBody>
      </p:sp>
      <p:sp>
        <p:nvSpPr>
          <p:cNvPr id="12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98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2452" r="23734" b="7136"/>
          <a:stretch/>
        </p:blipFill>
        <p:spPr>
          <a:xfrm>
            <a:off x="980788" y="1225468"/>
            <a:ext cx="6636337" cy="4608256"/>
          </a:xfrm>
          <a:prstGeom prst="rect">
            <a:avLst/>
          </a:prstGeom>
        </p:spPr>
      </p:pic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39</a:t>
            </a:fld>
            <a:endParaRPr lang="pt-BR"/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76200" y="638175"/>
            <a:ext cx="2619374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24 m x 28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672 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4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373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5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5981700" y="5934076"/>
            <a:ext cx="3076574" cy="8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960 m</a:t>
            </a:r>
            <a:r>
              <a:rPr lang="pt-BR" sz="14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300 kg DBO/d 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Tijdelijke aanduiding voor inhoud 29"/>
          <p:cNvSpPr txBox="1">
            <a:spLocks/>
          </p:cNvSpPr>
          <p:nvPr/>
        </p:nvSpPr>
        <p:spPr bwMode="auto">
          <a:xfrm>
            <a:off x="663742" y="6448926"/>
            <a:ext cx="3076574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00" b="1" i="1" dirty="0" smtClean="0">
                <a:solidFill>
                  <a:srgbClr val="053189"/>
                </a:solidFill>
                <a:latin typeface="Trebuchet MS" pitchFamily="34" charset="0"/>
              </a:rPr>
              <a:t>PROJETO EM 3D POR WADSON SANTOS</a:t>
            </a:r>
            <a:endParaRPr lang="en-GB" sz="11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76250"/>
            <a:ext cx="7786687" cy="7620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19113"/>
            <a:ext cx="772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4</a:t>
            </a:fld>
            <a:endParaRPr lang="pt-BR"/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704850" y="1460501"/>
            <a:ext cx="7721600" cy="2482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eaLnBrk="1" hangingPunct="1">
              <a:spcAft>
                <a:spcPts val="800"/>
              </a:spcAft>
            </a:pPr>
            <a:r>
              <a:rPr lang="en-GB" sz="180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  <a:cs typeface="Verdana" pitchFamily="34" charset="0"/>
              </a:rPr>
              <a:t>Empresa inovadora em processos biológicos aplicados ao tratamento e efluentes líquidos e gasosos </a:t>
            </a:r>
          </a:p>
          <a:p>
            <a:pPr marL="268288" indent="-268288" eaLnBrk="1" hangingPunct="1">
              <a:spcAft>
                <a:spcPts val="800"/>
              </a:spcAft>
            </a:pPr>
            <a:r>
              <a:rPr lang="en-GB" sz="180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  <a:cs typeface="Verdana" pitchFamily="34" charset="0"/>
              </a:rPr>
              <a:t>Fundada em 1960</a:t>
            </a:r>
          </a:p>
          <a:p>
            <a:pPr marL="268288" indent="-268288" eaLnBrk="1" hangingPunct="1">
              <a:spcAft>
                <a:spcPts val="800"/>
              </a:spcAft>
            </a:pPr>
            <a:r>
              <a:rPr lang="en-GB" sz="180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  <a:cs typeface="Verdana" pitchFamily="34" charset="0"/>
              </a:rPr>
              <a:t>Número de funcionários: 370 </a:t>
            </a:r>
          </a:p>
          <a:p>
            <a:pPr marL="268288" indent="-268288" eaLnBrk="1" hangingPunct="1">
              <a:spcAft>
                <a:spcPts val="800"/>
              </a:spcAft>
            </a:pPr>
            <a:r>
              <a:rPr lang="en-GB" sz="180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  <a:cs typeface="Verdana" pitchFamily="34" charset="0"/>
              </a:rPr>
              <a:t>3 unidades de fabricação  (Holanda, China e Brasil)</a:t>
            </a:r>
          </a:p>
          <a:p>
            <a:pPr marL="268288" indent="-268288" eaLnBrk="1" hangingPunct="1">
              <a:spcAft>
                <a:spcPts val="800"/>
              </a:spcAft>
            </a:pPr>
            <a:r>
              <a:rPr lang="en-GB" sz="1800" smtClean="0">
                <a:solidFill>
                  <a:srgbClr val="007095"/>
                </a:solidFill>
                <a:latin typeface="Verdana" pitchFamily="34" charset="0"/>
                <a:ea typeface="ＭＳ Ｐゴシック" pitchFamily="34" charset="-128"/>
                <a:cs typeface="Verdana" pitchFamily="34" charset="0"/>
              </a:rPr>
              <a:t>Presença mundial através da parceria com 20 empresas</a:t>
            </a:r>
            <a:endParaRPr lang="en-GB" sz="1800" dirty="0" smtClean="0">
              <a:solidFill>
                <a:srgbClr val="007095"/>
              </a:solidFill>
              <a:latin typeface="Verdana" pitchFamily="34" charset="0"/>
              <a:ea typeface="ＭＳ Ｐゴシック" pitchFamily="34" charset="-128"/>
              <a:cs typeface="Verdana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614478" y="4562504"/>
            <a:ext cx="7778306" cy="1406663"/>
            <a:chOff x="621793" y="3896820"/>
            <a:chExt cx="7778306" cy="140666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621793" y="3896820"/>
              <a:ext cx="2084831" cy="13554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721263" y="3898963"/>
              <a:ext cx="2012584" cy="1345996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908" r="644" b="681"/>
            <a:stretch/>
          </p:blipFill>
          <p:spPr>
            <a:xfrm>
              <a:off x="4759759" y="3910316"/>
              <a:ext cx="1984855" cy="1334643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81192" y="4059897"/>
              <a:ext cx="1618907" cy="124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8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3556" r="-1" b="4134"/>
          <a:stretch/>
        </p:blipFill>
        <p:spPr>
          <a:xfrm>
            <a:off x="1" y="657225"/>
            <a:ext cx="9143999" cy="6181725"/>
          </a:xfrm>
          <a:prstGeom prst="rect">
            <a:avLst/>
          </a:prstGeom>
        </p:spPr>
      </p:pic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40</a:t>
            </a:fld>
            <a:endParaRPr lang="pt-BR"/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0" y="657225"/>
            <a:ext cx="2619374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27 m x 38,5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1.040 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4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373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10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5981700" y="5943601"/>
            <a:ext cx="3076574" cy="8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1.920 m</a:t>
            </a:r>
            <a:r>
              <a:rPr lang="pt-BR" sz="14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600 kg DBO/d 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Tijdelijke aanduiding voor inhoud 29"/>
          <p:cNvSpPr txBox="1">
            <a:spLocks/>
          </p:cNvSpPr>
          <p:nvPr/>
        </p:nvSpPr>
        <p:spPr bwMode="auto">
          <a:xfrm>
            <a:off x="663742" y="6448926"/>
            <a:ext cx="3076574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00" b="1" i="1" dirty="0" smtClean="0">
                <a:solidFill>
                  <a:srgbClr val="053189"/>
                </a:solidFill>
                <a:latin typeface="Trebuchet MS" pitchFamily="34" charset="0"/>
              </a:rPr>
              <a:t>PROJETO EM 3D POR WADSON SANTOS</a:t>
            </a:r>
            <a:endParaRPr lang="en-GB" sz="11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t="815" r="6355" b="5290"/>
          <a:stretch/>
        </p:blipFill>
        <p:spPr>
          <a:xfrm>
            <a:off x="17003" y="714375"/>
            <a:ext cx="9107947" cy="6115051"/>
          </a:xfrm>
          <a:prstGeom prst="rect">
            <a:avLst/>
          </a:prstGeom>
        </p:spPr>
      </p:pic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41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373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20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419100" y="638176"/>
            <a:ext cx="3076574" cy="8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3.840 m</a:t>
            </a:r>
            <a:r>
              <a:rPr lang="pt-BR" sz="14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1.200 kg DBO/d 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7029450" y="5257800"/>
            <a:ext cx="2009774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28 m x 55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1.540 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4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Tijdelijke aanduiding voor inhoud 29"/>
          <p:cNvSpPr txBox="1">
            <a:spLocks/>
          </p:cNvSpPr>
          <p:nvPr/>
        </p:nvSpPr>
        <p:spPr bwMode="auto">
          <a:xfrm>
            <a:off x="663742" y="6448926"/>
            <a:ext cx="3076574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00" b="1" i="1" dirty="0" smtClean="0">
                <a:solidFill>
                  <a:srgbClr val="053189"/>
                </a:solidFill>
                <a:latin typeface="Trebuchet MS" pitchFamily="34" charset="0"/>
              </a:rPr>
              <a:t>PROJETO EM 3D POR WADSON SANTOS</a:t>
            </a:r>
            <a:endParaRPr lang="en-GB" sz="11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" t="4112" r="1548" b="5075"/>
          <a:stretch/>
        </p:blipFill>
        <p:spPr>
          <a:xfrm>
            <a:off x="-1" y="590551"/>
            <a:ext cx="9150457" cy="6248400"/>
          </a:xfrm>
          <a:prstGeom prst="rect">
            <a:avLst/>
          </a:prstGeom>
        </p:spPr>
      </p:pic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42</a:t>
            </a:fld>
            <a:endParaRPr lang="pt-BR"/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0" y="4800600"/>
            <a:ext cx="2619374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37 m x 58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2.146 m</a:t>
            </a:r>
            <a:r>
              <a:rPr lang="pt-BR" sz="14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373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40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5314950" y="609601"/>
            <a:ext cx="3076574" cy="8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7.680 m</a:t>
            </a:r>
            <a:r>
              <a:rPr lang="pt-BR" sz="14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2.400 kg DBO/d 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Tijdelijke aanduiding voor inhoud 29"/>
          <p:cNvSpPr txBox="1">
            <a:spLocks/>
          </p:cNvSpPr>
          <p:nvPr/>
        </p:nvSpPr>
        <p:spPr bwMode="auto">
          <a:xfrm>
            <a:off x="663742" y="6448926"/>
            <a:ext cx="3076574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100" b="1" i="1" dirty="0" smtClean="0">
                <a:solidFill>
                  <a:srgbClr val="053189"/>
                </a:solidFill>
                <a:latin typeface="Trebuchet MS" pitchFamily="34" charset="0"/>
              </a:rPr>
              <a:t>PROJETO EM 3D POR WADSON SANTOS</a:t>
            </a:r>
            <a:endParaRPr lang="en-GB" sz="11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43</a:t>
            </a:fld>
            <a:endParaRPr lang="pt-BR"/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0" y="4800600"/>
            <a:ext cx="18573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15 m x 12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180 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4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44705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2.5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5314950" y="609601"/>
            <a:ext cx="3076574" cy="8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</a:t>
            </a:r>
            <a:r>
              <a:rPr lang="pt-BR" sz="1400" b="1" i="1" dirty="0">
                <a:solidFill>
                  <a:srgbClr val="053189"/>
                </a:solidFill>
                <a:latin typeface="Trebuchet MS" pitchFamily="34" charset="0"/>
              </a:rPr>
              <a:t>4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80 m</a:t>
            </a:r>
            <a:r>
              <a:rPr lang="pt-BR" sz="14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150 kg DBO/d 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53" y="1690777"/>
            <a:ext cx="3715741" cy="29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5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44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3733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60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4" y="641267"/>
            <a:ext cx="7010334" cy="575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inhoud 29"/>
          <p:cNvSpPr txBox="1">
            <a:spLocks/>
          </p:cNvSpPr>
          <p:nvPr/>
        </p:nvSpPr>
        <p:spPr bwMode="auto">
          <a:xfrm>
            <a:off x="6305797" y="2042556"/>
            <a:ext cx="2671948" cy="5581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11.520 m</a:t>
            </a:r>
            <a:r>
              <a:rPr lang="pt-BR" sz="12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3.600 kg DBO/d </a:t>
            </a:r>
            <a:endParaRPr lang="en-GB" sz="12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Tijdelijke aanduiding voor inhoud 29"/>
          <p:cNvSpPr txBox="1">
            <a:spLocks/>
          </p:cNvSpPr>
          <p:nvPr/>
        </p:nvSpPr>
        <p:spPr bwMode="auto">
          <a:xfrm>
            <a:off x="6745184" y="4088082"/>
            <a:ext cx="1531917" cy="10658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52 m x 60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3.120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2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45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45191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PROJETO PARA 80 MIL HABITANTES</a:t>
            </a: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4" y="606226"/>
            <a:ext cx="7502429" cy="61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inhoud 29"/>
          <p:cNvSpPr txBox="1">
            <a:spLocks/>
          </p:cNvSpPr>
          <p:nvPr/>
        </p:nvSpPr>
        <p:spPr bwMode="auto">
          <a:xfrm>
            <a:off x="6472052" y="5023263"/>
            <a:ext cx="2671948" cy="5581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VAZÃO MÉDIA: 15.360 m</a:t>
            </a:r>
            <a:r>
              <a:rPr lang="pt-BR" sz="1200" b="1" i="1" baseline="30000" dirty="0" smtClean="0">
                <a:solidFill>
                  <a:srgbClr val="053189"/>
                </a:solidFill>
                <a:latin typeface="Trebuchet MS" pitchFamily="34" charset="0"/>
              </a:rPr>
              <a:t>3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/d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CARGA ORGÂNICA: 4.800 kg DBO/d </a:t>
            </a:r>
            <a:endParaRPr lang="en-GB" sz="12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7469578" y="3672446"/>
            <a:ext cx="1531917" cy="10658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400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ÁREA OCUPADA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55 m x 65 m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3.575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m</a:t>
            </a:r>
            <a:r>
              <a:rPr lang="pt-BR" sz="1200" b="1" i="1" baseline="30000" dirty="0">
                <a:solidFill>
                  <a:srgbClr val="053189"/>
                </a:solidFill>
                <a:latin typeface="Trebuchet MS" pitchFamily="34" charset="0"/>
              </a:rPr>
              <a:t>2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sz="1400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6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570861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OPEX E CAPEX DA ETE /UBOX® </a:t>
            </a:r>
          </a:p>
        </p:txBody>
      </p:sp>
      <p:pic>
        <p:nvPicPr>
          <p:cNvPr id="150531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08" y="2139351"/>
            <a:ext cx="3993694" cy="29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2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899D0228-0163-4732-9795-EAB1D37A3C52}" type="slidenum">
              <a:rPr lang="pt-BR"/>
              <a:pPr/>
              <a:t>46</a:t>
            </a:fld>
            <a:endParaRPr lang="pt-BR"/>
          </a:p>
        </p:txBody>
      </p:sp>
      <p:pic>
        <p:nvPicPr>
          <p:cNvPr id="6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583" y="2122098"/>
            <a:ext cx="3899271" cy="298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8D39FA-BFBE-444D-A6FF-6FE2F8F8E600}" type="slidenum">
              <a:rPr lang="pt-BR"/>
              <a:pPr/>
              <a:t>47</a:t>
            </a:fld>
            <a:endParaRPr lang="pt-BR"/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155575" y="130175"/>
            <a:ext cx="52036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COMPARATIVO: UBOX </a:t>
            </a:r>
            <a:r>
              <a:rPr lang="pt-BR" sz="1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vs</a:t>
            </a: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LODOS ATIVADOS</a:t>
            </a:r>
          </a:p>
        </p:txBody>
      </p:sp>
      <p:sp>
        <p:nvSpPr>
          <p:cNvPr id="16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51446" y="3658710"/>
            <a:ext cx="8196207" cy="2806258"/>
            <a:chOff x="319640" y="3929263"/>
            <a:chExt cx="8196207" cy="2806258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319644" y="3933235"/>
              <a:ext cx="2206230" cy="1434383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576332" y="3929263"/>
              <a:ext cx="2138793" cy="1430403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3" t="711" r="644" b="681"/>
            <a:stretch/>
          </p:blipFill>
          <p:spPr>
            <a:xfrm>
              <a:off x="4770788" y="3936314"/>
              <a:ext cx="1979876" cy="1432457"/>
            </a:xfrm>
            <a:prstGeom prst="rect">
              <a:avLst/>
            </a:prstGeom>
          </p:spPr>
        </p:pic>
        <p:pic>
          <p:nvPicPr>
            <p:cNvPr id="22" name="Imagem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97098" y="4119332"/>
              <a:ext cx="1713242" cy="1316051"/>
            </a:xfrm>
            <a:prstGeom prst="rect">
              <a:avLst/>
            </a:prstGeom>
          </p:spPr>
        </p:pic>
        <p:sp>
          <p:nvSpPr>
            <p:cNvPr id="23" name="Tijdelijke aanduiding voor inhoud 29"/>
            <p:cNvSpPr txBox="1">
              <a:spLocks/>
            </p:cNvSpPr>
            <p:nvPr/>
          </p:nvSpPr>
          <p:spPr bwMode="auto">
            <a:xfrm>
              <a:off x="319640" y="5296206"/>
              <a:ext cx="8196207" cy="143931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lvl="1" algn="ctr">
                <a:spcBef>
                  <a:spcPts val="600"/>
                </a:spcBef>
                <a:spcAft>
                  <a:spcPts val="0"/>
                </a:spcAft>
              </a:pPr>
              <a:r>
                <a:rPr lang="en-GB" sz="1400" b="1" u="sng" dirty="0" smtClean="0">
                  <a:latin typeface="Trebuchet MS" pitchFamily="34" charset="0"/>
                </a:rPr>
                <a:t>REATOR UBOX</a:t>
              </a: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GB" sz="1000" dirty="0" smtClean="0">
                  <a:latin typeface="Trebuchet MS" pitchFamily="34" charset="0"/>
                </a:rPr>
                <a:t>CONSUMO ESPECÍFICO DE ENERGIA:		0,240 KWH/m</a:t>
              </a:r>
              <a:r>
                <a:rPr lang="en-GB" sz="1000" baseline="30000" dirty="0" smtClean="0">
                  <a:latin typeface="Trebuchet MS" pitchFamily="34" charset="0"/>
                </a:rPr>
                <a:t>3</a:t>
              </a:r>
              <a:r>
                <a:rPr lang="en-GB" sz="1000" dirty="0" smtClean="0">
                  <a:latin typeface="Trebuchet MS" pitchFamily="34" charset="0"/>
                </a:rPr>
                <a:t> (REDUÇÃO DE 60%)</a:t>
              </a: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GB" sz="1000" dirty="0" smtClean="0">
                  <a:latin typeface="Trebuchet MS" pitchFamily="34" charset="0"/>
                </a:rPr>
                <a:t>CUSTO OPERACIONAL:			0,20 R$/ m</a:t>
              </a:r>
              <a:r>
                <a:rPr lang="en-GB" sz="1000" baseline="30000" dirty="0" smtClean="0">
                  <a:latin typeface="Trebuchet MS" pitchFamily="34" charset="0"/>
                </a:rPr>
                <a:t>3  </a:t>
              </a:r>
              <a:r>
                <a:rPr lang="en-GB" sz="1000" dirty="0">
                  <a:latin typeface="Trebuchet MS" pitchFamily="34" charset="0"/>
                </a:rPr>
                <a:t>(REDUÇÃO DE 60</a:t>
              </a:r>
              <a:r>
                <a:rPr lang="en-GB" sz="1000" dirty="0" smtClean="0">
                  <a:latin typeface="Trebuchet MS" pitchFamily="34" charset="0"/>
                </a:rPr>
                <a:t>%)</a:t>
              </a:r>
              <a:endParaRPr lang="en-GB" sz="1000" baseline="30000" dirty="0" smtClean="0">
                <a:latin typeface="Trebuchet MS" pitchFamily="34" charset="0"/>
              </a:endParaRP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GB" sz="1000" dirty="0" smtClean="0">
                  <a:latin typeface="Trebuchet MS" pitchFamily="34" charset="0"/>
                </a:rPr>
                <a:t>REMOÇÃO DE DBO:</a:t>
              </a:r>
              <a:r>
                <a:rPr lang="en-GB" sz="1000" dirty="0">
                  <a:latin typeface="Trebuchet MS" pitchFamily="34" charset="0"/>
                </a:rPr>
                <a:t>	</a:t>
              </a:r>
              <a:r>
                <a:rPr lang="en-GB" sz="1000" dirty="0" smtClean="0">
                  <a:latin typeface="Trebuchet MS" pitchFamily="34" charset="0"/>
                </a:rPr>
                <a:t>		&gt; 90% </a:t>
              </a: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GB" sz="1000" dirty="0" smtClean="0">
                  <a:latin typeface="Trebuchet MS" pitchFamily="34" charset="0"/>
                </a:rPr>
                <a:t>PRODUÇÃO DE LODO:			0,30 kg TSS/kg BOD </a:t>
              </a:r>
              <a:r>
                <a:rPr lang="en-GB" sz="1000" baseline="-25000" dirty="0" smtClean="0">
                  <a:latin typeface="Trebuchet MS" pitchFamily="34" charset="0"/>
                </a:rPr>
                <a:t>REMOVIDA </a:t>
              </a:r>
              <a:r>
                <a:rPr lang="en-GB" sz="1000" dirty="0">
                  <a:latin typeface="Trebuchet MS" pitchFamily="34" charset="0"/>
                </a:rPr>
                <a:t>(REDUÇÃO DE </a:t>
              </a:r>
              <a:r>
                <a:rPr lang="en-GB" sz="1000" dirty="0" smtClean="0">
                  <a:latin typeface="Trebuchet MS" pitchFamily="34" charset="0"/>
                </a:rPr>
                <a:t>50</a:t>
              </a:r>
              <a:r>
                <a:rPr lang="en-GB" sz="1000" dirty="0">
                  <a:latin typeface="Trebuchet MS" pitchFamily="34" charset="0"/>
                </a:rPr>
                <a:t>%)</a:t>
              </a: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r>
                <a:rPr lang="en-GB" sz="1000" dirty="0">
                  <a:latin typeface="Trebuchet MS" pitchFamily="34" charset="0"/>
                </a:rPr>
                <a:t>ÁREA OCUPADA (REF. 20 MIL HABITANTES):	</a:t>
              </a:r>
              <a:r>
                <a:rPr lang="en-GB" sz="1000" dirty="0" smtClean="0">
                  <a:latin typeface="Trebuchet MS" panose="020B0603020202020204" pitchFamily="34" charset="0"/>
                </a:rPr>
                <a:t>	0,401 </a:t>
              </a:r>
              <a:r>
                <a:rPr lang="en-GB" sz="1000" dirty="0">
                  <a:latin typeface="Trebuchet MS" panose="020B0603020202020204" pitchFamily="34" charset="0"/>
                </a:rPr>
                <a:t>m</a:t>
              </a:r>
              <a:r>
                <a:rPr lang="en-GB" sz="1000" baseline="30000" dirty="0">
                  <a:latin typeface="Trebuchet MS" panose="020B0603020202020204" pitchFamily="34" charset="0"/>
                </a:rPr>
                <a:t>2</a:t>
              </a:r>
              <a:r>
                <a:rPr lang="en-GB" sz="1000" dirty="0">
                  <a:latin typeface="Trebuchet MS" panose="020B0603020202020204" pitchFamily="34" charset="0"/>
                </a:rPr>
                <a:t>/m</a:t>
              </a:r>
              <a:r>
                <a:rPr lang="en-GB" sz="1000" baseline="30000" dirty="0">
                  <a:latin typeface="Trebuchet MS" panose="020B0603020202020204" pitchFamily="34" charset="0"/>
                </a:rPr>
                <a:t>3</a:t>
              </a:r>
              <a:r>
                <a:rPr lang="en-GB" sz="1000" dirty="0">
                  <a:latin typeface="Trebuchet MS" panose="020B0603020202020204" pitchFamily="34" charset="0"/>
                </a:rPr>
                <a:t> DE ESGOTO </a:t>
              </a:r>
              <a:r>
                <a:rPr lang="en-GB" sz="1000" dirty="0" smtClean="0">
                  <a:latin typeface="Trebuchet MS" panose="020B0603020202020204" pitchFamily="34" charset="0"/>
                </a:rPr>
                <a:t>AFLUENTE (REDUÇÃO DE 60%)</a:t>
              </a:r>
              <a:endParaRPr lang="en-GB" sz="1000" dirty="0">
                <a:latin typeface="Trebuchet MS" panose="020B0603020202020204" pitchFamily="34" charset="0"/>
              </a:endParaRPr>
            </a:p>
            <a:p>
              <a: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</a:pPr>
              <a:endParaRPr lang="en-GB" sz="1000" dirty="0" smtClean="0">
                <a:latin typeface="Trebuchet MS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67348" y="572012"/>
            <a:ext cx="8124645" cy="2949230"/>
            <a:chOff x="367348" y="763466"/>
            <a:chExt cx="8124645" cy="2949230"/>
          </a:xfrm>
        </p:grpSpPr>
        <p:pic>
          <p:nvPicPr>
            <p:cNvPr id="24" name="Picture 3" descr="Photo_Rautanen_Activated_Sludg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36" t="3758" r="357" b="18184"/>
            <a:stretch/>
          </p:blipFill>
          <p:spPr bwMode="auto">
            <a:xfrm>
              <a:off x="368968" y="825116"/>
              <a:ext cx="2427763" cy="1448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 descr="Clarifie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4282" r="1611" b="2937"/>
            <a:stretch/>
          </p:blipFill>
          <p:spPr bwMode="auto">
            <a:xfrm>
              <a:off x="3288982" y="763466"/>
              <a:ext cx="1942966" cy="1526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" name="Picture 4" descr="DSCN164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2" t="17004" r="5162" b="15968"/>
            <a:stretch/>
          </p:blipFill>
          <p:spPr bwMode="auto">
            <a:xfrm>
              <a:off x="5630779" y="768969"/>
              <a:ext cx="2849482" cy="1553299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18" name="Tijdelijke aanduiding voor inhoud 29"/>
            <p:cNvSpPr txBox="1">
              <a:spLocks/>
            </p:cNvSpPr>
            <p:nvPr/>
          </p:nvSpPr>
          <p:spPr bwMode="auto">
            <a:xfrm>
              <a:off x="367348" y="2274709"/>
              <a:ext cx="8124645" cy="143798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2pPr marL="285750" lvl="1" indent="-285750" algn="just">
                <a:spcBef>
                  <a:spcPts val="60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 sz="1200">
                  <a:latin typeface="Trebuchet MS" pitchFamily="34" charset="0"/>
                </a:defRPr>
              </a:lvl2pPr>
            </a:lstStyle>
            <a:p>
              <a:pPr marL="0" lvl="1" indent="0" algn="ctr">
                <a:buNone/>
              </a:pPr>
              <a:r>
                <a:rPr lang="en-GB" sz="1400" u="sng" dirty="0" smtClean="0"/>
                <a:t>PROCESSO AERÓBIO: LODOS ATIVADOS</a:t>
              </a:r>
            </a:p>
            <a:p>
              <a:pPr lvl="1"/>
              <a:r>
                <a:rPr lang="en-GB" sz="1000" dirty="0" smtClean="0"/>
                <a:t>CONSUMO </a:t>
              </a:r>
              <a:r>
                <a:rPr lang="en-GB" sz="1000" dirty="0"/>
                <a:t>ESPECÍFICO DE ENERGIA:		0,60 KWH/m</a:t>
              </a:r>
              <a:r>
                <a:rPr lang="en-GB" sz="1000" baseline="30000" dirty="0"/>
                <a:t>3</a:t>
              </a:r>
              <a:r>
                <a:rPr lang="en-GB" sz="1000" dirty="0"/>
                <a:t> </a:t>
              </a:r>
              <a:r>
                <a:rPr lang="en-GB" sz="1000" dirty="0" smtClean="0"/>
                <a:t> </a:t>
              </a:r>
              <a:endParaRPr lang="en-GB" sz="1000" dirty="0"/>
            </a:p>
            <a:p>
              <a:pPr lvl="1"/>
              <a:r>
                <a:rPr lang="en-GB" sz="1000" dirty="0"/>
                <a:t>CUSTO OPERACIONAL:			0,50 R$/ m</a:t>
              </a:r>
              <a:r>
                <a:rPr lang="en-GB" sz="1000" baseline="30000" dirty="0"/>
                <a:t>3</a:t>
              </a:r>
            </a:p>
            <a:p>
              <a:pPr lvl="1"/>
              <a:r>
                <a:rPr lang="en-GB" sz="1000" dirty="0"/>
                <a:t>REMOÇÃO DE DBO:			&gt; 90% </a:t>
              </a:r>
            </a:p>
            <a:p>
              <a:pPr lvl="1"/>
              <a:r>
                <a:rPr lang="en-GB" sz="1000" dirty="0"/>
                <a:t>PRODUÇÃO DE LODO:			0,60 kg TSS/kg </a:t>
              </a:r>
              <a:r>
                <a:rPr lang="en-GB" sz="1000" dirty="0" smtClean="0"/>
                <a:t>BOD</a:t>
              </a:r>
              <a:r>
                <a:rPr lang="en-GB" sz="1000" baseline="-25000" dirty="0" smtClean="0"/>
                <a:t>REMOVIDA</a:t>
              </a:r>
              <a:r>
                <a:rPr lang="en-GB" sz="1000" dirty="0" smtClean="0"/>
                <a:t> </a:t>
              </a:r>
            </a:p>
            <a:p>
              <a:pPr lvl="1"/>
              <a:r>
                <a:rPr lang="en-GB" sz="1000" dirty="0" smtClean="0"/>
                <a:t>ÁREA OCUPADA (REF. 20 MIL HABITANTES):		1,11 m</a:t>
              </a:r>
              <a:r>
                <a:rPr lang="en-GB" sz="1000" baseline="30000" dirty="0" smtClean="0"/>
                <a:t>2</a:t>
              </a:r>
              <a:r>
                <a:rPr lang="en-GB" sz="1000" dirty="0" smtClean="0"/>
                <a:t>/m</a:t>
              </a:r>
              <a:r>
                <a:rPr lang="en-GB" sz="1000" baseline="30000" dirty="0" smtClean="0"/>
                <a:t>3</a:t>
              </a:r>
              <a:r>
                <a:rPr lang="en-GB" sz="1000" dirty="0" smtClean="0"/>
                <a:t> DE ESGOTO AFLUENTE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41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76250"/>
            <a:ext cx="7786687" cy="7620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19113"/>
            <a:ext cx="772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48</a:t>
            </a:fld>
            <a:endParaRPr lang="pt-BR"/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742949" y="1393825"/>
            <a:ext cx="7705725" cy="154688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900000"/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PARTE 1: 	QUEM É A PAQUES? </a:t>
            </a:r>
          </a:p>
          <a:p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2:	REATOR BIOPAQ UBOX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® </a:t>
            </a:r>
            <a:endParaRPr lang="pt-BR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indent="-900000"/>
            <a:r>
              <a:rPr lang="pt-BR" sz="2400" b="1" dirty="0" smtClean="0">
                <a:solidFill>
                  <a:srgbClr val="FFFF00"/>
                </a:solidFill>
                <a:latin typeface="Calibri" pitchFamily="34" charset="0"/>
              </a:rPr>
              <a:t>PARTE 3:	UNIDADES IMPLANTADAS</a:t>
            </a: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4: 	EXECUÇÃO DO PROJETO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790137" y="5318221"/>
            <a:ext cx="762395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PROCESSO ANAERÓBIO + AERÓBIO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PARA TRATAMENTO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DE ESGOTOS DOMÉSTICOS</a:t>
            </a:r>
            <a:endParaRPr lang="pt-BR" sz="1200" b="1" i="1" dirty="0" smtClean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21793" y="3896820"/>
            <a:ext cx="7778306" cy="1406663"/>
            <a:chOff x="621793" y="3896820"/>
            <a:chExt cx="7778306" cy="140666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621793" y="3896820"/>
              <a:ext cx="2084831" cy="13554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721263" y="3898963"/>
              <a:ext cx="2012584" cy="1345996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908" r="644" b="681"/>
            <a:stretch/>
          </p:blipFill>
          <p:spPr>
            <a:xfrm>
              <a:off x="4759759" y="3910316"/>
              <a:ext cx="1984855" cy="1334643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81192" y="4059897"/>
              <a:ext cx="1618907" cy="124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27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CaixaDeTexto 12"/>
          <p:cNvSpPr txBox="1">
            <a:spLocks noChangeArrowheads="1"/>
          </p:cNvSpPr>
          <p:nvPr/>
        </p:nvSpPr>
        <p:spPr bwMode="auto">
          <a:xfrm>
            <a:off x="1493838" y="900113"/>
            <a:ext cx="55070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Verdana" pitchFamily="34" charset="0"/>
              </a:rPr>
              <a:t>Estação de Tratamento de Esgoto III – </a:t>
            </a:r>
            <a:r>
              <a:rPr lang="pt-BR" b="1" dirty="0" err="1">
                <a:solidFill>
                  <a:schemeClr val="tx2"/>
                </a:solidFill>
                <a:latin typeface="Verdana" pitchFamily="34" charset="0"/>
              </a:rPr>
              <a:t>Bortolan</a:t>
            </a:r>
            <a:r>
              <a:rPr lang="pt-BR" b="1" dirty="0">
                <a:solidFill>
                  <a:schemeClr val="tx2"/>
                </a:solidFill>
                <a:latin typeface="Verdana" pitchFamily="34" charset="0"/>
              </a:rPr>
              <a:t>, Em Poços de Caldas – MG, com capacidade para </a:t>
            </a:r>
            <a:r>
              <a:rPr lang="pt-BR" b="1" dirty="0" smtClean="0">
                <a:solidFill>
                  <a:schemeClr val="tx2"/>
                </a:solidFill>
                <a:latin typeface="Verdana" pitchFamily="34" charset="0"/>
              </a:rPr>
              <a:t>10.000 </a:t>
            </a:r>
            <a:r>
              <a:rPr lang="pt-BR" b="1" dirty="0">
                <a:solidFill>
                  <a:schemeClr val="tx2"/>
                </a:solidFill>
                <a:latin typeface="Verdana" pitchFamily="34" charset="0"/>
              </a:rPr>
              <a:t>habitantes.</a:t>
            </a:r>
          </a:p>
        </p:txBody>
      </p:sp>
      <p:pic>
        <p:nvPicPr>
          <p:cNvPr id="9625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1866900"/>
            <a:ext cx="7072312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de cantos arredondados 5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96261" name="CaixaDeTexto 7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3786B0C4-67DF-4631-A1FC-408C8D712349}" type="slidenum">
              <a:rPr lang="pt-BR"/>
              <a:pPr/>
              <a:t>49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8925"/>
            <a:ext cx="4572000" cy="31242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</p:pic>
      <p:pic>
        <p:nvPicPr>
          <p:cNvPr id="195587" name="Picture 12" descr="L:\PR - Marketing materiaal\Foto's\Overig\Paques Ch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0" y="1558925"/>
            <a:ext cx="469900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0"/>
            <a:ext cx="35575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QUEM É A PAQUES?</a:t>
            </a:r>
          </a:p>
        </p:txBody>
      </p:sp>
      <p:sp>
        <p:nvSpPr>
          <p:cNvPr id="195590" name="CaixaDeTexto 10"/>
          <p:cNvSpPr txBox="1">
            <a:spLocks noChangeArrowheads="1"/>
          </p:cNvSpPr>
          <p:nvPr/>
        </p:nvSpPr>
        <p:spPr bwMode="auto">
          <a:xfrm>
            <a:off x="227013" y="4845050"/>
            <a:ext cx="40767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tx2"/>
                </a:solidFill>
                <a:latin typeface="Verdana" pitchFamily="34" charset="0"/>
              </a:rPr>
              <a:t>PAQUES B. V.</a:t>
            </a:r>
          </a:p>
          <a:p>
            <a:r>
              <a:rPr lang="pt-BR" b="1">
                <a:solidFill>
                  <a:schemeClr val="tx2"/>
                </a:solidFill>
                <a:latin typeface="Verdana" pitchFamily="34" charset="0"/>
              </a:rPr>
              <a:t>Balk – Holanda (Matriz)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Funcionários:	     175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Licenças e parceiros:     20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Referências:	  + 1.500 (no mundo)</a:t>
            </a:r>
            <a:endParaRPr lang="pt-BR" sz="1400" b="1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Patentes:		     40</a:t>
            </a:r>
          </a:p>
        </p:txBody>
      </p:sp>
      <p:sp>
        <p:nvSpPr>
          <p:cNvPr id="195591" name="CaixaDeTexto 15"/>
          <p:cNvSpPr txBox="1">
            <a:spLocks noChangeArrowheads="1"/>
          </p:cNvSpPr>
          <p:nvPr/>
        </p:nvSpPr>
        <p:spPr bwMode="auto">
          <a:xfrm>
            <a:off x="4518025" y="4848225"/>
            <a:ext cx="491648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700" b="1">
                <a:solidFill>
                  <a:schemeClr val="tx2"/>
                </a:solidFill>
                <a:latin typeface="Verdana" pitchFamily="34" charset="0"/>
              </a:rPr>
              <a:t>PAQUES </a:t>
            </a:r>
            <a:r>
              <a:rPr lang="pt-BR" sz="1600" b="1">
                <a:solidFill>
                  <a:schemeClr val="tx2"/>
                </a:solidFill>
                <a:latin typeface="Verdana" pitchFamily="34" charset="0"/>
              </a:rPr>
              <a:t>Environmental Technologies</a:t>
            </a:r>
          </a:p>
          <a:p>
            <a:r>
              <a:rPr lang="pt-BR" b="1">
                <a:solidFill>
                  <a:schemeClr val="tx2"/>
                </a:solidFill>
                <a:latin typeface="Verdana" pitchFamily="34" charset="0"/>
              </a:rPr>
              <a:t>Shangai – China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Funcionários:	200</a:t>
            </a:r>
          </a:p>
        </p:txBody>
      </p:sp>
      <p:sp>
        <p:nvSpPr>
          <p:cNvPr id="195592" name="CaixaDeTexto 9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784FF65-3BC0-48FF-8450-E614604040EA}" type="slidenum">
              <a:rPr lang="pt-BR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7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CaixaDeTexto 12"/>
          <p:cNvSpPr txBox="1">
            <a:spLocks noChangeArrowheads="1"/>
          </p:cNvSpPr>
          <p:nvPr/>
        </p:nvSpPr>
        <p:spPr bwMode="auto">
          <a:xfrm>
            <a:off x="892175" y="874713"/>
            <a:ext cx="76533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chemeClr val="tx2"/>
                </a:solidFill>
                <a:latin typeface="Verdana" pitchFamily="34" charset="0"/>
              </a:rPr>
              <a:t>Estação de Tratamento de Esgoto da Estância Turística de Igaraçu do Tietê – SP, com capacidade para 20.000 habitantes.</a:t>
            </a:r>
          </a:p>
        </p:txBody>
      </p:sp>
      <p:pic>
        <p:nvPicPr>
          <p:cNvPr id="98308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663" y="1546225"/>
            <a:ext cx="6853237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CaixaDeTexto 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E6EC3BE6-A064-43B2-93CA-B6F83E40A053}" type="slidenum">
              <a:rPr lang="pt-BR"/>
              <a:pPr/>
              <a:t>50</a:t>
            </a:fld>
            <a:endParaRPr lang="pt-BR"/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Leonardo\AppData\Local\Microsoft\Windows\Temporary Internet Files\Content.Outlook\68KDUEYC\UBOX Piracicaba 5 000 hab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423988"/>
            <a:ext cx="7319963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CaixaDeTexto 5"/>
          <p:cNvSpPr txBox="1">
            <a:spLocks noChangeArrowheads="1"/>
          </p:cNvSpPr>
          <p:nvPr/>
        </p:nvSpPr>
        <p:spPr bwMode="auto">
          <a:xfrm>
            <a:off x="1030288" y="827088"/>
            <a:ext cx="7194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  <a:latin typeface="Verdana" pitchFamily="34" charset="0"/>
              </a:rPr>
              <a:t>Estação de Tratamento de Esgoto do bairro Tupi, em Piracicaba – SP, com capacidade para </a:t>
            </a:r>
            <a:r>
              <a:rPr lang="pt-BR" sz="1600" b="1" dirty="0" smtClean="0">
                <a:solidFill>
                  <a:schemeClr val="tx2"/>
                </a:solidFill>
                <a:latin typeface="Verdana" pitchFamily="34" charset="0"/>
              </a:rPr>
              <a:t>5.000 </a:t>
            </a:r>
            <a:r>
              <a:rPr lang="pt-BR" sz="1600" b="1" dirty="0">
                <a:solidFill>
                  <a:schemeClr val="tx2"/>
                </a:solidFill>
                <a:latin typeface="Verdana" pitchFamily="34" charset="0"/>
              </a:rPr>
              <a:t>habitantes.</a:t>
            </a:r>
          </a:p>
        </p:txBody>
      </p:sp>
      <p:sp>
        <p:nvSpPr>
          <p:cNvPr id="100357" name="CaixaDeTexto 7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0F10789-B897-4550-8EB8-186739A897F1}" type="slidenum">
              <a:rPr lang="pt-BR"/>
              <a:pPr/>
              <a:t>51</a:t>
            </a:fld>
            <a:endParaRPr lang="pt-BR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2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CaixaDeTexto 14"/>
          <p:cNvSpPr txBox="1">
            <a:spLocks noChangeArrowheads="1"/>
          </p:cNvSpPr>
          <p:nvPr/>
        </p:nvSpPr>
        <p:spPr bwMode="auto">
          <a:xfrm>
            <a:off x="985838" y="942975"/>
            <a:ext cx="73452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  <a:latin typeface="Verdana" pitchFamily="34" charset="0"/>
              </a:rPr>
              <a:t>Piracicaba/SP – Capim Fino – </a:t>
            </a:r>
            <a:r>
              <a:rPr lang="pt-BR" sz="2000" b="1" dirty="0" smtClean="0">
                <a:solidFill>
                  <a:schemeClr val="tx2"/>
                </a:solidFill>
                <a:latin typeface="Verdana" pitchFamily="34" charset="0"/>
              </a:rPr>
              <a:t>10.000 </a:t>
            </a:r>
            <a:r>
              <a:rPr lang="pt-BR" sz="2000" b="1" dirty="0">
                <a:solidFill>
                  <a:schemeClr val="tx2"/>
                </a:solidFill>
                <a:latin typeface="Verdana" pitchFamily="34" charset="0"/>
              </a:rPr>
              <a:t>habitantes</a:t>
            </a:r>
          </a:p>
        </p:txBody>
      </p:sp>
      <p:sp>
        <p:nvSpPr>
          <p:cNvPr id="102405" name="CaixaDeTexto 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ED6AA94-4E97-402B-8B94-98E20038DD33}" type="slidenum">
              <a:rPr lang="pt-BR"/>
              <a:pPr/>
              <a:t>52</a:t>
            </a:fld>
            <a:endParaRPr lang="pt-BR"/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2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1511646"/>
            <a:ext cx="7940842" cy="446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aixaDeTexto 14"/>
          <p:cNvSpPr txBox="1">
            <a:spLocks noChangeArrowheads="1"/>
          </p:cNvSpPr>
          <p:nvPr/>
        </p:nvSpPr>
        <p:spPr bwMode="auto">
          <a:xfrm>
            <a:off x="663575" y="827088"/>
            <a:ext cx="76644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tx2"/>
                </a:solidFill>
                <a:latin typeface="Verdana" pitchFamily="34" charset="0"/>
              </a:rPr>
              <a:t>Estação de Tratamento de Esgoto da EMASA, no Balneário Camboriú – SC, com capacidade para </a:t>
            </a:r>
            <a:r>
              <a:rPr lang="pt-BR" sz="1400" b="1" dirty="0" smtClean="0">
                <a:solidFill>
                  <a:schemeClr val="tx2"/>
                </a:solidFill>
                <a:latin typeface="Verdana" pitchFamily="34" charset="0"/>
              </a:rPr>
              <a:t>5.000 </a:t>
            </a:r>
            <a:r>
              <a:rPr lang="pt-BR" sz="1400" b="1" dirty="0">
                <a:solidFill>
                  <a:schemeClr val="tx2"/>
                </a:solidFill>
                <a:latin typeface="Verdana" pitchFamily="34" charset="0"/>
              </a:rPr>
              <a:t>habitantes. A planta já incorpora a unidade para tratamento em nível terciário (remoção de nitrogênio e fósforo e sólidos em suspensão).</a:t>
            </a:r>
          </a:p>
        </p:txBody>
      </p:sp>
      <p:pic>
        <p:nvPicPr>
          <p:cNvPr id="104451" name="Picture 2" descr="C:\Users\Leonardo\AppData\Local\Microsoft\Windows\Temporary Internet Files\Content.Outlook\68KDUEYC\UBOX Camboriu 5 000 hab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1927225"/>
            <a:ext cx="76581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CaixaDeTexto 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69F9609D-8097-4CFB-B0DB-24670EFF3C46}" type="slidenum">
              <a:rPr lang="pt-BR"/>
              <a:pPr/>
              <a:t>53</a:t>
            </a:fld>
            <a:endParaRPr lang="pt-BR"/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2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C:\Users\Leonardo\AppData\Local\Microsoft\Windows\Temporary Internet Files\Content.Outlook\68KDUEYC\IMG_147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801813"/>
            <a:ext cx="7937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1778000" y="942975"/>
            <a:ext cx="55800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Nova Odessa/SP – 50.000 habitantes</a:t>
            </a:r>
          </a:p>
        </p:txBody>
      </p:sp>
      <p:sp>
        <p:nvSpPr>
          <p:cNvPr id="106501" name="CaixaDeTexto 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511904C-1F82-4946-85CB-EAED74369B2B}" type="slidenum">
              <a:rPr lang="pt-BR"/>
              <a:pPr/>
              <a:t>54</a:t>
            </a:fld>
            <a:endParaRPr lang="pt-BR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778000" y="942975"/>
            <a:ext cx="62039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Nova </a:t>
            </a:r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Odessa/SP: 	50 mil habitantes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		+ 25 mil hab. 2ª etapa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501" name="CaixaDeTexto 6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511904C-1F82-4946-85CB-EAED74369B2B}" type="slidenum">
              <a:rPr lang="pt-BR"/>
              <a:pPr/>
              <a:t>55</a:t>
            </a:fld>
            <a:endParaRPr lang="pt-BR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0" y="0"/>
            <a:ext cx="351865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REATOR UBOX</a:t>
            </a:r>
            <a:r>
              <a:rPr lang="pt-BR" sz="24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®</a:t>
            </a:r>
          </a:p>
          <a:p>
            <a:pPr eaLnBrk="1" hangingPunct="1">
              <a:defRPr/>
            </a:pPr>
            <a:r>
              <a:rPr lang="pt-BR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UNIDADES IMPLANTADAS</a:t>
            </a:r>
          </a:p>
        </p:txBody>
      </p:sp>
      <p:sp>
        <p:nvSpPr>
          <p:cNvPr id="13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" b="29548"/>
          <a:stretch/>
        </p:blipFill>
        <p:spPr>
          <a:xfrm>
            <a:off x="536402" y="1771896"/>
            <a:ext cx="8136787" cy="43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56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34002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UBOX – Lista de referências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64823"/>
              </p:ext>
            </p:extLst>
          </p:nvPr>
        </p:nvGraphicFramePr>
        <p:xfrm>
          <a:off x="61913" y="1155700"/>
          <a:ext cx="8475469" cy="4838697"/>
        </p:xfrm>
        <a:graphic>
          <a:graphicData uri="http://schemas.openxmlformats.org/drawingml/2006/table">
            <a:tbl>
              <a:tblPr/>
              <a:tblGrid>
                <a:gridCol w="3655792"/>
                <a:gridCol w="1656297"/>
                <a:gridCol w="1029591"/>
                <a:gridCol w="969904"/>
                <a:gridCol w="1163885"/>
              </a:tblGrid>
              <a:tr h="6529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CLIENTE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LOCALIZAÇÃO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VAZÃO</a:t>
                      </a:r>
                      <a:b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(l/s)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CARGA ORGÂNICA (kg DQO / dia)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2F2B20"/>
                          </a:solidFill>
                          <a:effectLst/>
                          <a:latin typeface="Arial" panose="020B0604020202020204" pitchFamily="34" charset="0"/>
                        </a:rPr>
                        <a:t>ANO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Águas do Mirante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Piracicaba/SP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 x 22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1.920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Construtora Flasa - Água limpa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Águas de Lindóia/SP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960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Construdaher</a:t>
                      </a:r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 - Água Limpa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Reginópolis/SP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960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Acquadom - Coden II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Nova Odessa/SP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1.920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Construtora Mello Azevedo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Santarém (Urumari)/PA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1.920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Construtora Mello Azevedo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Santarém (Irurá)/PA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 x 45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3.840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Alphaville - SEMAE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Piracicaba/SP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960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Acquadom - Coden I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Nova Odessa/SP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3.700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Emasa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Balneário Camboriú/SC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540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Serviço de Água e Esgoto de Igaraçu do Tietê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Igaraçu do Tietê/SP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1.850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Semae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Piracicaba/SP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540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0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Departamento de Água e Esgoto de Poços de Caldas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Poços de Caldas/MG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960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23772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1" marR="11191" marT="111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t"/>
                      <a:r>
                        <a:rPr lang="pt-BR" sz="1100" b="1" i="0" u="none" strike="noStrike">
                          <a:solidFill>
                            <a:srgbClr val="7F2860"/>
                          </a:solidFill>
                          <a:effectLst/>
                          <a:latin typeface="Arial" panose="020B0604020202020204" pitchFamily="34" charset="0"/>
                        </a:rPr>
                        <a:t>Total de 12 plantas</a:t>
                      </a:r>
                    </a:p>
                  </a:txBody>
                  <a:tcPr marL="11191" marR="11191" marT="111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100" b="1" i="0" u="none" strike="noStrike" dirty="0">
                          <a:solidFill>
                            <a:srgbClr val="7F2860"/>
                          </a:solidFill>
                          <a:effectLst/>
                          <a:latin typeface="Arial" panose="020B0604020202020204" pitchFamily="34" charset="0"/>
                        </a:rPr>
                        <a:t>até dezembro/14</a:t>
                      </a:r>
                    </a:p>
                  </a:txBody>
                  <a:tcPr marL="11191" marR="11191" marT="111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57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34002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UBOX – Lista de referências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6314" r="4970" b="7372"/>
          <a:stretch/>
        </p:blipFill>
        <p:spPr>
          <a:xfrm>
            <a:off x="320842" y="1058778"/>
            <a:ext cx="4053006" cy="22779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57" y="1058489"/>
            <a:ext cx="4068130" cy="22862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47" y="3442267"/>
            <a:ext cx="4034590" cy="22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CaixaDeTexto 10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6554204-A926-4E8E-983C-2B403562EC08}" type="slidenum">
              <a:rPr lang="pt-BR"/>
              <a:pPr/>
              <a:t>58</a:t>
            </a:fld>
            <a:endParaRPr lang="pt-BR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0"/>
            <a:ext cx="6629399" cy="55245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55575" y="130175"/>
            <a:ext cx="34002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UBOX – Lista de referências</a:t>
            </a:r>
            <a:endParaRPr lang="pt-BR" sz="1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9" y="988680"/>
            <a:ext cx="3604725" cy="269298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 r="1027" b="13945"/>
          <a:stretch/>
        </p:blipFill>
        <p:spPr>
          <a:xfrm>
            <a:off x="424107" y="3785937"/>
            <a:ext cx="3979451" cy="218202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585" r="13814" b="18908"/>
          <a:stretch/>
        </p:blipFill>
        <p:spPr>
          <a:xfrm>
            <a:off x="4472011" y="3793958"/>
            <a:ext cx="3942073" cy="21635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13234" r="17" b="4370"/>
          <a:stretch/>
        </p:blipFill>
        <p:spPr>
          <a:xfrm>
            <a:off x="428755" y="1021404"/>
            <a:ext cx="3977875" cy="26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 bwMode="auto">
          <a:xfrm>
            <a:off x="687388" y="476250"/>
            <a:ext cx="7786687" cy="762000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 bwMode="auto">
          <a:xfrm>
            <a:off x="685800" y="519113"/>
            <a:ext cx="772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PAQUES BRASIL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Sistemas para Tratamento de Efluentes </a:t>
            </a: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Ltda</a:t>
            </a:r>
            <a:endParaRPr lang="pt-BR" sz="1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CaixaDeTexto 1"/>
          <p:cNvSpPr txBox="1">
            <a:spLocks noChangeArrowheads="1"/>
          </p:cNvSpPr>
          <p:nvPr/>
        </p:nvSpPr>
        <p:spPr bwMode="auto">
          <a:xfrm>
            <a:off x="100013" y="6434138"/>
            <a:ext cx="40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F14C31C-7000-4200-8306-E4B2C721CAB1}" type="slidenum">
              <a:rPr lang="pt-BR"/>
              <a:pPr/>
              <a:t>59</a:t>
            </a:fld>
            <a:endParaRPr lang="pt-BR"/>
          </a:p>
        </p:txBody>
      </p:sp>
      <p:sp>
        <p:nvSpPr>
          <p:cNvPr id="14" name="Título 3"/>
          <p:cNvSpPr txBox="1">
            <a:spLocks/>
          </p:cNvSpPr>
          <p:nvPr/>
        </p:nvSpPr>
        <p:spPr bwMode="auto">
          <a:xfrm>
            <a:off x="742949" y="1393825"/>
            <a:ext cx="7705725" cy="154688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900000"/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PARTE 1: 	QUEM É A PAQUES? </a:t>
            </a:r>
          </a:p>
          <a:p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2:	REATOR BIOPAQ UBOX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</a:rPr>
              <a:t>® </a:t>
            </a:r>
            <a:endParaRPr lang="pt-BR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indent="-900000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</a:rPr>
              <a:t>PARTE 3:	UNIDADES IMPLANTADAS</a:t>
            </a:r>
          </a:p>
          <a:p>
            <a:pPr indent="-900000"/>
            <a:r>
              <a:rPr lang="pt-BR" sz="2400" b="1" dirty="0" smtClean="0">
                <a:solidFill>
                  <a:srgbClr val="FFFF00"/>
                </a:solidFill>
                <a:latin typeface="Calibri" pitchFamily="34" charset="0"/>
              </a:rPr>
              <a:t>PARTE 4: 	EXECUÇÃO DO PROJETO</a:t>
            </a:r>
            <a:endParaRPr lang="pt-BR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" name="Tijdelijke aanduiding voor inhoud 29"/>
          <p:cNvSpPr txBox="1">
            <a:spLocks/>
          </p:cNvSpPr>
          <p:nvPr/>
        </p:nvSpPr>
        <p:spPr bwMode="auto">
          <a:xfrm>
            <a:off x="790137" y="5318221"/>
            <a:ext cx="762395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PROCESSO ANAERÓBIO + AERÓBIO </a:t>
            </a:r>
            <a:r>
              <a:rPr lang="pt-BR" sz="1200" b="1" i="1" dirty="0" smtClean="0">
                <a:solidFill>
                  <a:srgbClr val="053189"/>
                </a:solidFill>
                <a:latin typeface="Trebuchet MS" pitchFamily="34" charset="0"/>
              </a:rPr>
              <a:t>PARA TRATAMENTO </a:t>
            </a:r>
            <a:r>
              <a:rPr lang="pt-BR" sz="1200" b="1" i="1" dirty="0">
                <a:solidFill>
                  <a:srgbClr val="053189"/>
                </a:solidFill>
                <a:latin typeface="Trebuchet MS" pitchFamily="34" charset="0"/>
              </a:rPr>
              <a:t>DE ESGOTOS DOMÉSTICOS</a:t>
            </a:r>
            <a:endParaRPr lang="pt-BR" sz="1200" b="1" i="1" dirty="0" smtClean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21793" y="3896820"/>
            <a:ext cx="7778306" cy="1406663"/>
            <a:chOff x="621793" y="3896820"/>
            <a:chExt cx="7778306" cy="140666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3" t="11939" r="11351" b="13751"/>
            <a:stretch/>
          </p:blipFill>
          <p:spPr>
            <a:xfrm>
              <a:off x="621793" y="3896820"/>
              <a:ext cx="2084831" cy="1355455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4" t="-390" r="2907" b="74"/>
            <a:stretch/>
          </p:blipFill>
          <p:spPr>
            <a:xfrm>
              <a:off x="2721263" y="3898963"/>
              <a:ext cx="2012584" cy="1345996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908" r="644" b="681"/>
            <a:stretch/>
          </p:blipFill>
          <p:spPr>
            <a:xfrm>
              <a:off x="4759759" y="3910316"/>
              <a:ext cx="1984855" cy="1334643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-2992" r="24165" b="-3535"/>
            <a:stretch/>
          </p:blipFill>
          <p:spPr>
            <a:xfrm>
              <a:off x="6781192" y="4059897"/>
              <a:ext cx="1618907" cy="124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986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7635" name="CaixaDeTexto 10"/>
          <p:cNvSpPr txBox="1">
            <a:spLocks noChangeArrowheads="1"/>
          </p:cNvSpPr>
          <p:nvPr/>
        </p:nvSpPr>
        <p:spPr bwMode="auto">
          <a:xfrm>
            <a:off x="844550" y="4986338"/>
            <a:ext cx="72183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tx2"/>
                </a:solidFill>
                <a:latin typeface="Verdana" pitchFamily="34" charset="0"/>
              </a:rPr>
              <a:t>PAQUES </a:t>
            </a:r>
            <a:r>
              <a:rPr lang="pt-BR" sz="1600" b="1">
                <a:solidFill>
                  <a:schemeClr val="tx2"/>
                </a:solidFill>
                <a:latin typeface="Verdana" pitchFamily="34" charset="0"/>
              </a:rPr>
              <a:t>Brasil Sistemas para Tratamento de Efluentes LTDA</a:t>
            </a:r>
          </a:p>
          <a:p>
            <a:endParaRPr lang="pt-BR" sz="1400">
              <a:solidFill>
                <a:schemeClr val="tx2"/>
              </a:solidFill>
              <a:latin typeface="Verdana" pitchFamily="34" charset="0"/>
            </a:endParaRP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Funcionários:	40 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Localização: 	Piracicaba – SP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Características: 	Fabricação, fornecimento e instalação de equipamentos</a:t>
            </a:r>
          </a:p>
          <a:p>
            <a:r>
              <a:rPr lang="pt-BR" sz="1400">
                <a:solidFill>
                  <a:schemeClr val="tx2"/>
                </a:solidFill>
                <a:latin typeface="Verdana" pitchFamily="34" charset="0"/>
              </a:rPr>
              <a:t>		Fornecimento de serviços especializados</a:t>
            </a:r>
          </a:p>
        </p:txBody>
      </p:sp>
      <p:pic>
        <p:nvPicPr>
          <p:cNvPr id="19763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88" y="1054100"/>
            <a:ext cx="701516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0"/>
            <a:ext cx="35575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QUEM É A PAQUES?</a:t>
            </a:r>
          </a:p>
        </p:txBody>
      </p:sp>
      <p:sp>
        <p:nvSpPr>
          <p:cNvPr id="197638" name="CaixaDeTexto 7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52C3AA1-4A57-49B3-8580-677A06B7DE7E}" type="slidenum">
              <a:rPr lang="pt-BR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5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5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975" r="873"/>
          <a:stretch/>
        </p:blipFill>
        <p:spPr bwMode="auto">
          <a:xfrm>
            <a:off x="18118" y="914402"/>
            <a:ext cx="9096534" cy="59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60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55575" y="82550"/>
            <a:ext cx="715933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ESTÂNCIA TURÍSTICA DE IGARAÇU DO TIETÊ – SP/ 20 MIL HAB.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" y="890546"/>
            <a:ext cx="7956606" cy="5967454"/>
          </a:xfrm>
          <a:prstGeom prst="rect">
            <a:avLst/>
          </a:prstGeom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61</a:t>
            </a:fld>
            <a:endParaRPr lang="pt-BR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CONSTRUÇÃO CIVIL: 4 ~ 8 MESES</a:t>
            </a:r>
          </a:p>
        </p:txBody>
      </p:sp>
    </p:spTree>
    <p:extLst>
      <p:ext uri="{BB962C8B-B14F-4D97-AF65-F5344CB8AC3E}">
        <p14:creationId xmlns:p14="http://schemas.microsoft.com/office/powerpoint/2010/main" val="30639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62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1454" r="1031"/>
          <a:stretch/>
        </p:blipFill>
        <p:spPr>
          <a:xfrm>
            <a:off x="1041621" y="970059"/>
            <a:ext cx="7362844" cy="5198507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CONSTRUÇÃO CIVIL: 4 ~ 8 MESES</a:t>
            </a:r>
          </a:p>
        </p:txBody>
      </p:sp>
    </p:spTree>
    <p:extLst>
      <p:ext uri="{BB962C8B-B14F-4D97-AF65-F5344CB8AC3E}">
        <p14:creationId xmlns:p14="http://schemas.microsoft.com/office/powerpoint/2010/main" val="28563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63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3" y="1055377"/>
            <a:ext cx="7521934" cy="5641449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CONSTRUÇÃO CIVIL: 4 ~ 8 MESES</a:t>
            </a:r>
          </a:p>
        </p:txBody>
      </p:sp>
    </p:spTree>
    <p:extLst>
      <p:ext uri="{BB962C8B-B14F-4D97-AF65-F5344CB8AC3E}">
        <p14:creationId xmlns:p14="http://schemas.microsoft.com/office/powerpoint/2010/main" val="36861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64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b="547"/>
          <a:stretch/>
        </p:blipFill>
        <p:spPr>
          <a:xfrm>
            <a:off x="652008" y="985673"/>
            <a:ext cx="7274615" cy="5725227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CONSTRUÇÃO CIVIL: 4 ~ 8 MESES</a:t>
            </a:r>
          </a:p>
        </p:txBody>
      </p:sp>
    </p:spTree>
    <p:extLst>
      <p:ext uri="{BB962C8B-B14F-4D97-AF65-F5344CB8AC3E}">
        <p14:creationId xmlns:p14="http://schemas.microsoft.com/office/powerpoint/2010/main" val="384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65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078"/>
            <a:ext cx="8070574" cy="6028022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38736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66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6" name="Picture 2" descr="IMG_45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5571" b="2768"/>
          <a:stretch>
            <a:fillRect/>
          </a:stretch>
        </p:blipFill>
        <p:spPr bwMode="auto">
          <a:xfrm>
            <a:off x="166976" y="1167020"/>
            <a:ext cx="7927451" cy="509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7176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67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16" y="1030202"/>
            <a:ext cx="3978442" cy="22378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6" y="3384884"/>
            <a:ext cx="5891017" cy="33136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1042738"/>
            <a:ext cx="3949921" cy="22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68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234022"/>
            <a:ext cx="8149389" cy="45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17"/>
            <a:ext cx="7999012" cy="5974571"/>
          </a:xfrm>
          <a:prstGeom prst="rect">
            <a:avLst/>
          </a:prstGeom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69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18530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0"/>
            <a:ext cx="5292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ESPECIALIDADES DA PAQUES</a:t>
            </a:r>
          </a:p>
        </p:txBody>
      </p:sp>
      <p:grpSp>
        <p:nvGrpSpPr>
          <p:cNvPr id="162820" name="Grupo 4"/>
          <p:cNvGrpSpPr>
            <a:grpSpLocks/>
          </p:cNvGrpSpPr>
          <p:nvPr/>
        </p:nvGrpSpPr>
        <p:grpSpPr bwMode="auto">
          <a:xfrm>
            <a:off x="0" y="1335088"/>
            <a:ext cx="9144000" cy="2397125"/>
            <a:chOff x="0" y="1335088"/>
            <a:chExt cx="9144000" cy="2397125"/>
          </a:xfrm>
        </p:grpSpPr>
        <p:pic>
          <p:nvPicPr>
            <p:cNvPr id="16282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35088"/>
              <a:ext cx="3076575" cy="238760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2822" name="Picture 11" descr="L:\PR - Marketing materiaal\Foto's\Overig\PAQUES luchtfoto-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50" y="1335088"/>
              <a:ext cx="3648075" cy="23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23" name="Picture 12" descr="L:\PR - Marketing materiaal\Foto's\Overig\Paques Chin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713" y="1335088"/>
              <a:ext cx="3316287" cy="239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2824" name="Grupo 3"/>
          <p:cNvGrpSpPr>
            <a:grpSpLocks/>
          </p:cNvGrpSpPr>
          <p:nvPr/>
        </p:nvGrpSpPr>
        <p:grpSpPr bwMode="auto">
          <a:xfrm>
            <a:off x="2124075" y="4111625"/>
            <a:ext cx="4657725" cy="2003425"/>
            <a:chOff x="2124075" y="4102099"/>
            <a:chExt cx="4657725" cy="2003425"/>
          </a:xfrm>
        </p:grpSpPr>
        <p:sp>
          <p:nvSpPr>
            <p:cNvPr id="162825" name="Tijdelijke aanduiding voor inhoud 2"/>
            <p:cNvSpPr txBox="1">
              <a:spLocks/>
            </p:cNvSpPr>
            <p:nvPr/>
          </p:nvSpPr>
          <p:spPr bwMode="auto">
            <a:xfrm>
              <a:off x="2124075" y="4102099"/>
              <a:ext cx="4657725" cy="200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buFont typeface="Arial" charset="0"/>
                <a:buNone/>
              </a:pPr>
              <a:r>
                <a:rPr lang="en-GB">
                  <a:solidFill>
                    <a:schemeClr val="tx2"/>
                  </a:solidFill>
                  <a:latin typeface="Verdana" pitchFamily="34" charset="0"/>
                </a:rPr>
                <a:t>Pesquisa &amp; Desenvolvimento</a:t>
              </a:r>
            </a:p>
            <a:p>
              <a:pPr algn="ctr">
                <a:buFont typeface="Arial" charset="0"/>
                <a:buNone/>
              </a:pPr>
              <a:endParaRPr lang="en-GB">
                <a:solidFill>
                  <a:schemeClr val="tx2"/>
                </a:solidFill>
                <a:latin typeface="Verdana" pitchFamily="34" charset="0"/>
              </a:endParaRPr>
            </a:p>
            <a:p>
              <a:pPr algn="ctr">
                <a:buFont typeface="Arial" charset="0"/>
                <a:buNone/>
              </a:pPr>
              <a:r>
                <a:rPr lang="en-GB">
                  <a:solidFill>
                    <a:schemeClr val="tx2"/>
                  </a:solidFill>
                  <a:latin typeface="Verdana" pitchFamily="34" charset="0"/>
                </a:rPr>
                <a:t>Estudos com Plantas Piloto</a:t>
              </a:r>
            </a:p>
            <a:p>
              <a:pPr algn="ctr">
                <a:buFont typeface="Arial" charset="0"/>
                <a:buNone/>
              </a:pPr>
              <a:endParaRPr lang="en-GB">
                <a:solidFill>
                  <a:schemeClr val="tx2"/>
                </a:solidFill>
                <a:latin typeface="Verdana" pitchFamily="34" charset="0"/>
              </a:endParaRPr>
            </a:p>
            <a:p>
              <a:pPr algn="ctr">
                <a:buFont typeface="Arial" charset="0"/>
                <a:buNone/>
              </a:pPr>
              <a:r>
                <a:rPr lang="en-GB">
                  <a:solidFill>
                    <a:schemeClr val="tx2"/>
                  </a:solidFill>
                  <a:latin typeface="Verdana" pitchFamily="34" charset="0"/>
                </a:rPr>
                <a:t>Engenharia</a:t>
              </a:r>
            </a:p>
            <a:p>
              <a:pPr algn="ctr">
                <a:buFont typeface="Arial" charset="0"/>
                <a:buNone/>
              </a:pPr>
              <a:endParaRPr lang="en-GB">
                <a:solidFill>
                  <a:schemeClr val="tx2"/>
                </a:solidFill>
                <a:latin typeface="Verdana" pitchFamily="34" charset="0"/>
              </a:endParaRPr>
            </a:p>
            <a:p>
              <a:pPr algn="ctr">
                <a:buFont typeface="Arial" charset="0"/>
                <a:buNone/>
              </a:pPr>
              <a:r>
                <a:rPr lang="en-GB">
                  <a:solidFill>
                    <a:schemeClr val="tx2"/>
                  </a:solidFill>
                  <a:latin typeface="Verdana" pitchFamily="34" charset="0"/>
                </a:rPr>
                <a:t>Fabricação, Montagem e Start up</a:t>
              </a:r>
            </a:p>
          </p:txBody>
        </p:sp>
        <p:grpSp>
          <p:nvGrpSpPr>
            <p:cNvPr id="162826" name="Grupo 2"/>
            <p:cNvGrpSpPr>
              <a:grpSpLocks/>
            </p:cNvGrpSpPr>
            <p:nvPr/>
          </p:nvGrpSpPr>
          <p:grpSpPr bwMode="auto">
            <a:xfrm>
              <a:off x="4162426" y="4505325"/>
              <a:ext cx="400050" cy="1285875"/>
              <a:chOff x="4162426" y="4505325"/>
              <a:chExt cx="400050" cy="1285875"/>
            </a:xfrm>
          </p:grpSpPr>
          <p:sp>
            <p:nvSpPr>
              <p:cNvPr id="2" name="Seta para baixo 1"/>
              <p:cNvSpPr/>
              <p:nvPr/>
            </p:nvSpPr>
            <p:spPr>
              <a:xfrm>
                <a:off x="4162425" y="4505324"/>
                <a:ext cx="400050" cy="190500"/>
              </a:xfrm>
              <a:prstGeom prst="downArrow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8" name="Seta para baixo 27"/>
              <p:cNvSpPr/>
              <p:nvPr/>
            </p:nvSpPr>
            <p:spPr>
              <a:xfrm>
                <a:off x="4162425" y="5048249"/>
                <a:ext cx="400050" cy="190500"/>
              </a:xfrm>
              <a:prstGeom prst="downArrow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9" name="Seta para baixo 28"/>
              <p:cNvSpPr/>
              <p:nvPr/>
            </p:nvSpPr>
            <p:spPr>
              <a:xfrm>
                <a:off x="4162425" y="5600699"/>
                <a:ext cx="400050" cy="190500"/>
              </a:xfrm>
              <a:prstGeom prst="downArrow">
                <a:avLst/>
              </a:prstGeom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sp>
        <p:nvSpPr>
          <p:cNvPr id="162830" name="CaixaDeTexto 13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144615D5-501C-4778-A586-A60392BB7408}" type="slidenum">
              <a:rPr lang="pt-BR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1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0" y="906449"/>
            <a:ext cx="7936574" cy="595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70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2240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48" y="906449"/>
            <a:ext cx="7934264" cy="595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71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22460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1" y="906894"/>
            <a:ext cx="7935402" cy="59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72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32197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21" y="929341"/>
            <a:ext cx="7903597" cy="592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73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20755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MG_1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" y="936993"/>
            <a:ext cx="7876830" cy="592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74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42256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75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0" name="Picture 2" descr="IMG_24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/>
          <a:stretch>
            <a:fillRect/>
          </a:stretch>
        </p:blipFill>
        <p:spPr bwMode="auto">
          <a:xfrm>
            <a:off x="0" y="935079"/>
            <a:ext cx="8415589" cy="537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41913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76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11070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77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2215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78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8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10276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26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963"/>
            <a:ext cx="7970985" cy="59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79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43444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INTERNOS DO REATOR UBOX</a:t>
            </a:r>
          </a:p>
        </p:txBody>
      </p:sp>
    </p:spTree>
    <p:extLst>
      <p:ext uri="{BB962C8B-B14F-4D97-AF65-F5344CB8AC3E}">
        <p14:creationId xmlns:p14="http://schemas.microsoft.com/office/powerpoint/2010/main" val="40136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0"/>
            <a:ext cx="58816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PESQUISA E DESENVOLVIMENTO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PARCERIAS</a:t>
            </a:r>
          </a:p>
        </p:txBody>
      </p:sp>
      <p:grpSp>
        <p:nvGrpSpPr>
          <p:cNvPr id="164868" name="Grupo 2"/>
          <p:cNvGrpSpPr>
            <a:grpSpLocks/>
          </p:cNvGrpSpPr>
          <p:nvPr/>
        </p:nvGrpSpPr>
        <p:grpSpPr bwMode="auto">
          <a:xfrm>
            <a:off x="533400" y="2657475"/>
            <a:ext cx="400050" cy="1285875"/>
            <a:chOff x="4162426" y="4505325"/>
            <a:chExt cx="400050" cy="1285875"/>
          </a:xfrm>
        </p:grpSpPr>
        <p:sp>
          <p:nvSpPr>
            <p:cNvPr id="2" name="Seta para baixo 1"/>
            <p:cNvSpPr/>
            <p:nvPr/>
          </p:nvSpPr>
          <p:spPr>
            <a:xfrm>
              <a:off x="4162426" y="4505325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Seta para baixo 27"/>
            <p:cNvSpPr/>
            <p:nvPr/>
          </p:nvSpPr>
          <p:spPr>
            <a:xfrm>
              <a:off x="4162426" y="504825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4162426" y="560070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648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138" y="1354138"/>
            <a:ext cx="1189037" cy="112395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164873" name="Group 4"/>
          <p:cNvGrpSpPr>
            <a:grpSpLocks noChangeAspect="1"/>
          </p:cNvGrpSpPr>
          <p:nvPr/>
        </p:nvGrpSpPr>
        <p:grpSpPr bwMode="auto">
          <a:xfrm>
            <a:off x="2116138" y="1733550"/>
            <a:ext cx="6985000" cy="4133850"/>
            <a:chOff x="469" y="884"/>
            <a:chExt cx="4825" cy="2855"/>
          </a:xfrm>
        </p:grpSpPr>
        <p:pic>
          <p:nvPicPr>
            <p:cNvPr id="164874" name="Picture 5" descr="Logo der Friedrich-Alexander-Universität Erlangen-Nürnber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" y="884"/>
              <a:ext cx="1561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7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" y="1611"/>
              <a:ext cx="2786" cy="48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487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71" b="-435"/>
            <a:stretch>
              <a:fillRect/>
            </a:stretch>
          </p:blipFill>
          <p:spPr bwMode="auto">
            <a:xfrm>
              <a:off x="3522" y="1360"/>
              <a:ext cx="1466" cy="608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487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2665"/>
              <a:ext cx="3336" cy="66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4878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" y="2248"/>
              <a:ext cx="1976" cy="326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64879" name="Picture 10" descr="C:\Documents and Settings\CKA\My Documents\My Pictures\kurita_e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" y="961"/>
              <a:ext cx="1987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0" name="Picture 11" descr="I:\Holding\CILLA\NOTULEN\RVC-PETS-PAL\logo-wetsus-gr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" y="2164"/>
              <a:ext cx="1532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881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" y="3188"/>
              <a:ext cx="2078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488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>
            <a:fillRect/>
          </a:stretch>
        </p:blipFill>
        <p:spPr bwMode="auto">
          <a:xfrm>
            <a:off x="1588" y="1023938"/>
            <a:ext cx="2000250" cy="170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488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4150"/>
            <a:ext cx="2000250" cy="2708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4884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>
            <a:fillRect/>
          </a:stretch>
        </p:blipFill>
        <p:spPr bwMode="auto">
          <a:xfrm>
            <a:off x="7938" y="5251450"/>
            <a:ext cx="2000250" cy="1601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64885" name="CaixaDeTexto 22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96AE6EF1-63EB-42E7-BD74-2C11EC4B5F31}" type="slidenum">
              <a:rPr lang="pt-BR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2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80</a:t>
            </a:fld>
            <a:endParaRPr lang="pt-BR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6" y="962107"/>
            <a:ext cx="7618233" cy="57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" y="880605"/>
            <a:ext cx="7991062" cy="5993297"/>
          </a:xfrm>
          <a:prstGeom prst="rect">
            <a:avLst/>
          </a:prstGeom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81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</p:spTree>
    <p:extLst>
      <p:ext uri="{BB962C8B-B14F-4D97-AF65-F5344CB8AC3E}">
        <p14:creationId xmlns:p14="http://schemas.microsoft.com/office/powerpoint/2010/main" val="18937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82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0" y="1192988"/>
            <a:ext cx="7428992" cy="5571744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</p:spTree>
    <p:extLst>
      <p:ext uri="{BB962C8B-B14F-4D97-AF65-F5344CB8AC3E}">
        <p14:creationId xmlns:p14="http://schemas.microsoft.com/office/powerpoint/2010/main" val="34922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 r="17050" b="384"/>
          <a:stretch/>
        </p:blipFill>
        <p:spPr>
          <a:xfrm>
            <a:off x="135622" y="962072"/>
            <a:ext cx="7736169" cy="5895928"/>
          </a:xfrm>
          <a:prstGeom prst="rect">
            <a:avLst/>
          </a:prstGeom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83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</p:spTree>
    <p:extLst>
      <p:ext uri="{BB962C8B-B14F-4D97-AF65-F5344CB8AC3E}">
        <p14:creationId xmlns:p14="http://schemas.microsoft.com/office/powerpoint/2010/main" val="27188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1"/>
          <p:cNvPicPr>
            <a:picLocks noChangeAspect="1"/>
          </p:cNvPicPr>
          <p:nvPr/>
        </p:nvPicPr>
        <p:blipFill rotWithShape="1">
          <a:blip r:embed="rId2"/>
          <a:srcRect l="7098" t="532" r="3708" b="2080"/>
          <a:stretch/>
        </p:blipFill>
        <p:spPr bwMode="auto">
          <a:xfrm>
            <a:off x="0" y="1008718"/>
            <a:ext cx="8038769" cy="584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84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</p:spTree>
    <p:extLst>
      <p:ext uri="{BB962C8B-B14F-4D97-AF65-F5344CB8AC3E}">
        <p14:creationId xmlns:p14="http://schemas.microsoft.com/office/powerpoint/2010/main" val="9295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"/>
          <p:cNvPicPr>
            <a:picLocks noChangeAspect="1"/>
          </p:cNvPicPr>
          <p:nvPr/>
        </p:nvPicPr>
        <p:blipFill rotWithShape="1">
          <a:blip r:embed="rId2"/>
          <a:srcRect l="3052" t="9944" r="8928" b="4887"/>
          <a:stretch/>
        </p:blipFill>
        <p:spPr bwMode="auto">
          <a:xfrm>
            <a:off x="60699" y="1033670"/>
            <a:ext cx="8025779" cy="582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85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82550"/>
            <a:ext cx="60997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EQUIPAMENTOS EXTERNOS, TUBULAÇÕES E SERVIÇOS</a:t>
            </a:r>
          </a:p>
        </p:txBody>
      </p:sp>
    </p:spTree>
    <p:extLst>
      <p:ext uri="{BB962C8B-B14F-4D97-AF65-F5344CB8AC3E}">
        <p14:creationId xmlns:p14="http://schemas.microsoft.com/office/powerpoint/2010/main" val="126333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G_26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963"/>
            <a:ext cx="7970985" cy="59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86</a:t>
            </a:fld>
            <a:endParaRPr lang="pt-BR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17580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87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124" name="Picture 4" descr="IMG_32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5" y="3798600"/>
            <a:ext cx="3641696" cy="273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867" y="3790576"/>
            <a:ext cx="3664965" cy="275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924" r="18522" b="1919"/>
          <a:stretch/>
        </p:blipFill>
        <p:spPr>
          <a:xfrm>
            <a:off x="4355555" y="1025717"/>
            <a:ext cx="3619602" cy="271139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t="1249" r="12976" b="-997"/>
          <a:stretch/>
        </p:blipFill>
        <p:spPr>
          <a:xfrm>
            <a:off x="612249" y="914402"/>
            <a:ext cx="3538329" cy="3005592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28671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-352" b="3709"/>
          <a:stretch/>
        </p:blipFill>
        <p:spPr>
          <a:xfrm>
            <a:off x="39849" y="3881809"/>
            <a:ext cx="3947372" cy="29524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26" y="3899959"/>
            <a:ext cx="3936624" cy="2952467"/>
          </a:xfrm>
          <a:prstGeom prst="rect">
            <a:avLst/>
          </a:prstGeom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88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24194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89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662" y="3534770"/>
            <a:ext cx="2428595" cy="323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18" y="4274422"/>
            <a:ext cx="3328899" cy="24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736" y="984611"/>
            <a:ext cx="3364002" cy="252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091" y="975815"/>
            <a:ext cx="3376426" cy="253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de cantos arredondados 9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11756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4" name="Grupo 2"/>
          <p:cNvGrpSpPr>
            <a:grpSpLocks/>
          </p:cNvGrpSpPr>
          <p:nvPr/>
        </p:nvGrpSpPr>
        <p:grpSpPr bwMode="auto">
          <a:xfrm>
            <a:off x="533400" y="2657475"/>
            <a:ext cx="400050" cy="1285875"/>
            <a:chOff x="4162426" y="4505325"/>
            <a:chExt cx="400050" cy="1285875"/>
          </a:xfrm>
        </p:grpSpPr>
        <p:sp>
          <p:nvSpPr>
            <p:cNvPr id="2" name="Seta para baixo 1"/>
            <p:cNvSpPr/>
            <p:nvPr/>
          </p:nvSpPr>
          <p:spPr>
            <a:xfrm>
              <a:off x="4162426" y="4505325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Seta para baixo 27"/>
            <p:cNvSpPr/>
            <p:nvPr/>
          </p:nvSpPr>
          <p:spPr>
            <a:xfrm>
              <a:off x="4162426" y="504825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4162426" y="5600700"/>
              <a:ext cx="400050" cy="190500"/>
            </a:xfrm>
            <a:prstGeom prst="downArrow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16691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"/>
          <a:stretch>
            <a:fillRect/>
          </a:stretch>
        </p:blipFill>
        <p:spPr bwMode="auto">
          <a:xfrm>
            <a:off x="1588" y="1023938"/>
            <a:ext cx="2000250" cy="1704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691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4150"/>
            <a:ext cx="2000250" cy="2708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692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>
            <a:fillRect/>
          </a:stretch>
        </p:blipFill>
        <p:spPr bwMode="auto">
          <a:xfrm>
            <a:off x="7938" y="5251450"/>
            <a:ext cx="2000250" cy="1601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669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863" y="2205038"/>
            <a:ext cx="5703887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ângulo de cantos arredondados 24"/>
          <p:cNvSpPr/>
          <p:nvPr/>
        </p:nvSpPr>
        <p:spPr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0" y="0"/>
            <a:ext cx="58816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PESQUISA E DESENVOLVIMENTO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INVESTIMENTOS</a:t>
            </a:r>
          </a:p>
        </p:txBody>
      </p:sp>
      <p:sp>
        <p:nvSpPr>
          <p:cNvPr id="166924" name="CaixaDeTexto 11"/>
          <p:cNvSpPr txBox="1">
            <a:spLocks noChangeArrowheads="1"/>
          </p:cNvSpPr>
          <p:nvPr/>
        </p:nvSpPr>
        <p:spPr bwMode="auto">
          <a:xfrm>
            <a:off x="100013" y="6434138"/>
            <a:ext cx="4016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314F1FF8-84B9-43D8-9452-652DB4A7A369}" type="slidenum">
              <a:rPr lang="pt-BR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7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90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7" t="28359" r="5412" b="11479"/>
          <a:stretch/>
        </p:blipFill>
        <p:spPr bwMode="auto">
          <a:xfrm>
            <a:off x="3133724" y="899918"/>
            <a:ext cx="6010275" cy="270053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5" t="28035" r="5857" b="-1104"/>
          <a:stretch/>
        </p:blipFill>
        <p:spPr bwMode="auto">
          <a:xfrm>
            <a:off x="3131452" y="3648075"/>
            <a:ext cx="6012548" cy="32099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8" name="Tijdelijke aanduiding voor inhoud 29"/>
          <p:cNvSpPr txBox="1">
            <a:spLocks/>
          </p:cNvSpPr>
          <p:nvPr/>
        </p:nvSpPr>
        <p:spPr bwMode="auto">
          <a:xfrm>
            <a:off x="0" y="955733"/>
            <a:ext cx="3105150" cy="563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CARACTERÍSTICAS DO ESGOTO AFLUENTE: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DBO:		245 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DQO:		554 mg/l</a:t>
            </a:r>
            <a:endParaRPr lang="en-GB" sz="1400" dirty="0">
              <a:latin typeface="Trebuchet MS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>
              <a:latin typeface="Trebuchet MS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Trebuchet MS" pitchFamily="34" charset="0"/>
              </a:rPr>
              <a:t>CARACTERÍSTICAS DO ESGOTO </a:t>
            </a:r>
            <a:r>
              <a:rPr lang="en-GB" sz="1400" dirty="0" smtClean="0">
                <a:latin typeface="Trebuchet MS" pitchFamily="34" charset="0"/>
              </a:rPr>
              <a:t>TRATADO: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itchFamily="34" charset="0"/>
              </a:rPr>
              <a:t>DBO:		</a:t>
            </a:r>
            <a:r>
              <a:rPr lang="en-GB" sz="1400" dirty="0" smtClean="0">
                <a:latin typeface="Trebuchet MS" pitchFamily="34" charset="0"/>
              </a:rPr>
              <a:t>18 </a:t>
            </a:r>
            <a:r>
              <a:rPr lang="en-GB" sz="1400" dirty="0">
                <a:latin typeface="Trebuchet MS" pitchFamily="34" charset="0"/>
              </a:rPr>
              <a:t>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itchFamily="34" charset="0"/>
              </a:rPr>
              <a:t>DQO:		</a:t>
            </a:r>
            <a:r>
              <a:rPr lang="en-GB" sz="1400" dirty="0" smtClean="0">
                <a:latin typeface="Trebuchet MS" pitchFamily="34" charset="0"/>
              </a:rPr>
              <a:t>63 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MATERIAIS SEDIMENTÁVEIS: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&lt;0,1 ml/l</a:t>
            </a: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Trebuchet MS" pitchFamily="34" charset="0"/>
              </a:rPr>
              <a:t>EFICIÊNCIA:	93% (DBO)</a:t>
            </a: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rgbClr val="0066CC"/>
                </a:solidFill>
              </a:rPr>
              <a:t>* LAUDOS DE ANÁLISE FORNECIDOS PELO SAE IGARAÇU DO TIETÊ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>
              <a:latin typeface="Trebuchet MS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Trebuchet MS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5076825" y="3200400"/>
            <a:ext cx="828675" cy="409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5124450" y="6076950"/>
            <a:ext cx="828675" cy="781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 rot="20680536">
            <a:off x="6359527" y="1724027"/>
            <a:ext cx="182245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SzPct val="140000"/>
              <a:defRPr/>
            </a:pPr>
            <a:r>
              <a:rPr lang="pt-BR" sz="2400" b="1" dirty="0" smtClean="0">
                <a:solidFill>
                  <a:srgbClr val="796531"/>
                </a:solidFill>
              </a:rPr>
              <a:t>ESGOTO</a:t>
            </a:r>
            <a:r>
              <a:rPr lang="pt-BR" sz="2400" b="1" dirty="0" smtClean="0">
                <a:solidFill>
                  <a:srgbClr val="0066CC"/>
                </a:solidFill>
              </a:rPr>
              <a:t> BRUTO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 rot="20680536">
            <a:off x="6435727" y="4572001"/>
            <a:ext cx="182245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SzPct val="140000"/>
              <a:defRPr/>
            </a:pPr>
            <a:r>
              <a:rPr lang="pt-BR" sz="2400" b="1" dirty="0" smtClean="0">
                <a:solidFill>
                  <a:srgbClr val="796531"/>
                </a:solidFill>
              </a:rPr>
              <a:t>ESGOTO</a:t>
            </a:r>
            <a:r>
              <a:rPr lang="pt-BR" sz="2400" b="1" dirty="0" smtClean="0">
                <a:solidFill>
                  <a:srgbClr val="0066CC"/>
                </a:solidFill>
              </a:rPr>
              <a:t> TRATADO</a:t>
            </a:r>
          </a:p>
        </p:txBody>
      </p:sp>
      <p:sp>
        <p:nvSpPr>
          <p:cNvPr id="13" name="Retângulo de cantos arredondados 12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13491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62" y="1050759"/>
            <a:ext cx="6116801" cy="24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b="29638"/>
          <a:stretch/>
        </p:blipFill>
        <p:spPr bwMode="auto">
          <a:xfrm>
            <a:off x="3131628" y="3589420"/>
            <a:ext cx="6140709" cy="2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5BE0C63-E039-4019-A129-88BFB3DF8CC4}" type="slidenum">
              <a:rPr lang="pt-BR"/>
              <a:pPr/>
              <a:t>91</a:t>
            </a:fld>
            <a:endParaRPr lang="pt-BR"/>
          </a:p>
        </p:txBody>
      </p:sp>
      <p:sp>
        <p:nvSpPr>
          <p:cNvPr id="8" name="Tijdelijke aanduiding voor inhoud 29"/>
          <p:cNvSpPr txBox="1">
            <a:spLocks/>
          </p:cNvSpPr>
          <p:nvPr/>
        </p:nvSpPr>
        <p:spPr bwMode="auto">
          <a:xfrm>
            <a:off x="6981826" y="0"/>
            <a:ext cx="2162174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</a:pP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BIOPAQ</a:t>
            </a:r>
            <a:r>
              <a:rPr lang="pt-BR" b="1" i="1" baseline="30000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® </a:t>
            </a:r>
            <a:r>
              <a:rPr lang="pt-BR" b="1" i="1" dirty="0" smtClean="0">
                <a:solidFill>
                  <a:schemeClr val="accent5">
                    <a:lumMod val="75000"/>
                  </a:schemeClr>
                </a:solidFill>
                <a:latin typeface="Trebuchet MS" pitchFamily="34" charset="0"/>
              </a:rPr>
              <a:t>UBOX</a:t>
            </a:r>
            <a:endParaRPr lang="en-GB" b="1" i="1" dirty="0">
              <a:solidFill>
                <a:schemeClr val="accent5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" name="Tijdelijke aanduiding voor inhoud 29"/>
          <p:cNvSpPr txBox="1">
            <a:spLocks/>
          </p:cNvSpPr>
          <p:nvPr/>
        </p:nvSpPr>
        <p:spPr bwMode="auto">
          <a:xfrm>
            <a:off x="0" y="955733"/>
            <a:ext cx="3105150" cy="563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 smtClean="0">
                <a:latin typeface="Trebuchet MS" pitchFamily="34" charset="0"/>
              </a:rPr>
              <a:t>CARACTERÍSTICAS DO ESGOTO AFLUENTE: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DBO:		1.120 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DQO:		1.720 mg/l</a:t>
            </a:r>
            <a:endParaRPr lang="en-GB" sz="1400" dirty="0">
              <a:latin typeface="Trebuchet MS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>
              <a:latin typeface="Trebuchet MS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Trebuchet MS" pitchFamily="34" charset="0"/>
              </a:rPr>
              <a:t>CARACTERÍSTICAS DO ESGOTO </a:t>
            </a:r>
            <a:r>
              <a:rPr lang="en-GB" sz="1400" dirty="0" smtClean="0">
                <a:latin typeface="Trebuchet MS" pitchFamily="34" charset="0"/>
              </a:rPr>
              <a:t>TRATADO: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itchFamily="34" charset="0"/>
              </a:rPr>
              <a:t>DBO:		</a:t>
            </a:r>
            <a:r>
              <a:rPr lang="en-GB" sz="1400" dirty="0" smtClean="0">
                <a:latin typeface="Trebuchet MS" pitchFamily="34" charset="0"/>
              </a:rPr>
              <a:t>61 </a:t>
            </a:r>
            <a:r>
              <a:rPr lang="en-GB" sz="1400" dirty="0">
                <a:latin typeface="Trebuchet MS" pitchFamily="34" charset="0"/>
              </a:rPr>
              <a:t>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Trebuchet MS" pitchFamily="34" charset="0"/>
              </a:rPr>
              <a:t>DQO:		</a:t>
            </a:r>
            <a:r>
              <a:rPr lang="en-GB" sz="1400" dirty="0" smtClean="0">
                <a:latin typeface="Trebuchet MS" pitchFamily="34" charset="0"/>
              </a:rPr>
              <a:t>89 mg/l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MATERIAIS SEDIMENTÁVEIS: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Trebuchet MS" pitchFamily="34" charset="0"/>
              </a:rPr>
              <a:t>&lt;0,1 ml/l</a:t>
            </a: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dirty="0">
                <a:latin typeface="Trebuchet MS" pitchFamily="34" charset="0"/>
              </a:rPr>
              <a:t>EFICIÊNCIA:	</a:t>
            </a:r>
            <a:r>
              <a:rPr lang="en-GB" sz="1400" dirty="0" smtClean="0">
                <a:latin typeface="Trebuchet MS" pitchFamily="34" charset="0"/>
              </a:rPr>
              <a:t>94,6% </a:t>
            </a:r>
            <a:r>
              <a:rPr lang="en-GB" sz="1400" dirty="0">
                <a:latin typeface="Trebuchet MS" pitchFamily="34" charset="0"/>
              </a:rPr>
              <a:t>(DBO)</a:t>
            </a: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latin typeface="Trebuchet MS" pitchFamily="34" charset="0"/>
            </a:endParaRPr>
          </a:p>
          <a:p>
            <a:pPr marL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solidFill>
                  <a:srgbClr val="0066CC"/>
                </a:solidFill>
              </a:rPr>
              <a:t>* LAUDOS DE ANÁLISE FORNECIDOS PELO SAE IGARAÇU DO TIETÊ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sz="14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 smtClean="0">
              <a:latin typeface="Trebuchet MS" pitchFamily="34" charset="0"/>
            </a:endParaRPr>
          </a:p>
          <a:p>
            <a:pPr marL="2857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GB" sz="1600" dirty="0">
              <a:latin typeface="Trebuchet MS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ct val="20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 smtClean="0">
              <a:latin typeface="Trebuchet MS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5854868" y="2895601"/>
            <a:ext cx="828675" cy="577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5629776" y="5443287"/>
            <a:ext cx="828675" cy="781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 rot="20680536">
            <a:off x="6359527" y="1724027"/>
            <a:ext cx="182245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SzPct val="140000"/>
              <a:defRPr/>
            </a:pPr>
            <a:r>
              <a:rPr lang="pt-BR" sz="2400" b="1" dirty="0" smtClean="0">
                <a:solidFill>
                  <a:srgbClr val="796531"/>
                </a:solidFill>
              </a:rPr>
              <a:t>ESGOTO</a:t>
            </a:r>
            <a:r>
              <a:rPr lang="pt-BR" sz="2400" b="1" dirty="0" smtClean="0">
                <a:solidFill>
                  <a:srgbClr val="0066CC"/>
                </a:solidFill>
              </a:rPr>
              <a:t> BRUTO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 rot="20680536">
            <a:off x="6435727" y="4572001"/>
            <a:ext cx="182245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SzPct val="140000"/>
              <a:defRPr/>
            </a:pPr>
            <a:r>
              <a:rPr lang="pt-BR" sz="2400" b="1" dirty="0" smtClean="0">
                <a:solidFill>
                  <a:srgbClr val="796531"/>
                </a:solidFill>
              </a:rPr>
              <a:t>ESGOTO</a:t>
            </a:r>
            <a:r>
              <a:rPr lang="pt-BR" sz="2400" b="1" dirty="0" smtClean="0">
                <a:solidFill>
                  <a:srgbClr val="0066CC"/>
                </a:solidFill>
              </a:rPr>
              <a:t> TRATADO</a:t>
            </a:r>
          </a:p>
        </p:txBody>
      </p:sp>
      <p:sp>
        <p:nvSpPr>
          <p:cNvPr id="13" name="Retângulo de cantos arredondados 12"/>
          <p:cNvSpPr/>
          <p:nvPr/>
        </p:nvSpPr>
        <p:spPr bwMode="auto">
          <a:xfrm>
            <a:off x="0" y="-1"/>
            <a:ext cx="7305675" cy="885825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55575" y="82550"/>
            <a:ext cx="51940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EXECUÇÃO </a:t>
            </a: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DO PROJETO</a:t>
            </a:r>
            <a:endParaRPr lang="pt-BR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pt-BR" sz="1500" b="1" i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COMISSIONAMENTO, START-UP E OPERAÇÃO</a:t>
            </a:r>
          </a:p>
        </p:txBody>
      </p:sp>
    </p:spTree>
    <p:extLst>
      <p:ext uri="{BB962C8B-B14F-4D97-AF65-F5344CB8AC3E}">
        <p14:creationId xmlns:p14="http://schemas.microsoft.com/office/powerpoint/2010/main" val="36584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452438" y="1468438"/>
            <a:ext cx="8072437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SzPct val="140000"/>
              <a:buFontTx/>
              <a:buAutoNum type="arabicPeriod"/>
            </a:pPr>
            <a:r>
              <a:rPr lang="pt-BR" sz="2400" b="1">
                <a:solidFill>
                  <a:srgbClr val="0066CC"/>
                </a:solidFill>
              </a:rPr>
              <a:t> ECONOMIA</a:t>
            </a: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endParaRPr lang="pt-BR" b="1">
              <a:solidFill>
                <a:srgbClr val="0066CC"/>
              </a:solidFill>
            </a:endParaRP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Baixo consumo de energia elétrica</a:t>
            </a: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Baixa geração de lodo excedente</a:t>
            </a: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Não utiliza produtos químicos no tratamento</a:t>
            </a:r>
          </a:p>
          <a:p>
            <a:pPr marL="742950" lvl="1" indent="-28575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Ex.: NaOH, Cloreto Férrico, Anti-espumante</a:t>
            </a: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Utiliza pouca mão de obra operacional</a:t>
            </a:r>
          </a:p>
          <a:p>
            <a:pPr marL="342900" indent="-342900">
              <a:spcBef>
                <a:spcPct val="50000"/>
              </a:spcBef>
              <a:buSzPct val="140000"/>
              <a:buFont typeface="Arial" charset="0"/>
              <a:buChar char="•"/>
            </a:pPr>
            <a:r>
              <a:rPr lang="pt-BR" b="1">
                <a:solidFill>
                  <a:srgbClr val="0066CC"/>
                </a:solidFill>
              </a:rPr>
              <a:t>Utiliza pouca área para implantação da estação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8942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VANTAGENS DO PROCESSO</a:t>
            </a:r>
          </a:p>
        </p:txBody>
      </p:sp>
      <p:sp>
        <p:nvSpPr>
          <p:cNvPr id="90117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087C7BA4-0625-453F-828A-C7894D5761E6}" type="slidenum">
              <a:rPr lang="pt-BR"/>
              <a:pPr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2438" y="1706563"/>
            <a:ext cx="8072437" cy="280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marL="342900" indent="-342900" eaLnBrk="1" hangingPunct="1">
              <a:spcBef>
                <a:spcPct val="50000"/>
              </a:spcBef>
              <a:buSzPct val="140000"/>
              <a:buFontTx/>
              <a:buAutoNum type="arabicPeriod"/>
              <a:defRPr sz="2400" b="1">
                <a:solidFill>
                  <a:srgbClr val="0066CC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buFontTx/>
              <a:buNone/>
              <a:defRPr/>
            </a:pPr>
            <a:r>
              <a:rPr lang="pt-BR" sz="3200" dirty="0" smtClean="0"/>
              <a:t>2.  </a:t>
            </a:r>
            <a:r>
              <a:rPr lang="pt-BR" dirty="0" smtClean="0"/>
              <a:t>BAIXO IMPACTO AMBIENTAL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Não há emissões de odores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O esgoto tratado tem qualidade acima da exigida por padrões de lançamento estabelecidos na legislação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Baixo impacto paisagístico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Higiene e limpeza: não há manuseio ou escoamento de esgoto ou lodo a céu aberto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8942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VANTAGENS DO PROCESSO</a:t>
            </a:r>
          </a:p>
        </p:txBody>
      </p:sp>
      <p:sp>
        <p:nvSpPr>
          <p:cNvPr id="91141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C4609B1D-CFB2-4447-A508-1A050333F7C4}" type="slidenum">
              <a:rPr lang="pt-BR"/>
              <a:pPr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5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2438" y="1268413"/>
            <a:ext cx="8072437" cy="535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marL="342900" indent="-342900" eaLnBrk="1" hangingPunct="1">
              <a:spcBef>
                <a:spcPct val="50000"/>
              </a:spcBef>
              <a:buSzPct val="140000"/>
              <a:buFontTx/>
              <a:buAutoNum type="arabicPeriod"/>
              <a:defRPr sz="2400" b="1">
                <a:solidFill>
                  <a:srgbClr val="0066CC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buFontTx/>
              <a:buNone/>
              <a:defRPr/>
            </a:pPr>
            <a:r>
              <a:rPr lang="pt-BR" sz="3600" dirty="0" smtClean="0"/>
              <a:t>3.   </a:t>
            </a:r>
            <a:r>
              <a:rPr lang="pt-BR" dirty="0" smtClean="0"/>
              <a:t>EFICIÊNCIA E FACILIDADE DE OPERAÇÃO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Remoção de DBO superior a 90%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Partida rápida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Alta eficiência na retenção do lodo biológico do processo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Alta resistência às cargas de choque orgânicas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Impossibilita a proliferação de microrganismos filamentosos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Reator a prova de entupimentos e dotado de dispositivos de limpeza sem necessidade de parada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Reduzida necessidade de manutenção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Reator de alta taxa: taxa de carregamento orgânico de 0,75 kg DBO/m</a:t>
            </a:r>
            <a:r>
              <a:rPr lang="pt-BR" sz="1800" baseline="30000" dirty="0" smtClean="0"/>
              <a:t>3</a:t>
            </a:r>
            <a:r>
              <a:rPr lang="pt-BR" sz="1800" dirty="0" smtClean="0"/>
              <a:t>.d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Dispensa </a:t>
            </a:r>
            <a:r>
              <a:rPr lang="pt-BR" sz="1800" dirty="0" err="1" smtClean="0"/>
              <a:t>adensadores</a:t>
            </a:r>
            <a:r>
              <a:rPr lang="pt-BR" sz="1800" dirty="0" smtClean="0"/>
              <a:t> de lodo externo antes do desaguamento</a:t>
            </a:r>
          </a:p>
          <a:p>
            <a:pPr>
              <a:buFont typeface="Arial" pitchFamily="34" charset="0"/>
              <a:buChar char="•"/>
              <a:defRPr/>
            </a:pPr>
            <a:endParaRPr lang="pt-BR" sz="1800" dirty="0" smtClean="0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8942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VANTAGENS DO PROCESSO</a:t>
            </a:r>
          </a:p>
        </p:txBody>
      </p:sp>
      <p:sp>
        <p:nvSpPr>
          <p:cNvPr id="92165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48D9F77E-1D18-48F8-B2C1-9DCF666A69BC}" type="slidenum">
              <a:rPr lang="pt-BR"/>
              <a:pPr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3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2438" y="1268413"/>
            <a:ext cx="8072437" cy="2662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pt-BR"/>
            </a:defPPr>
            <a:lvl1pPr marL="342900" indent="-342900" eaLnBrk="1" hangingPunct="1">
              <a:spcBef>
                <a:spcPct val="50000"/>
              </a:spcBef>
              <a:buSzPct val="140000"/>
              <a:buFontTx/>
              <a:buAutoNum type="arabicPeriod"/>
              <a:defRPr sz="2400" b="1">
                <a:solidFill>
                  <a:srgbClr val="0066CC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indent="0">
              <a:buFontTx/>
              <a:buNone/>
              <a:defRPr/>
            </a:pPr>
            <a:r>
              <a:rPr lang="pt-BR" sz="3200" dirty="0" smtClean="0"/>
              <a:t>4.   </a:t>
            </a:r>
            <a:r>
              <a:rPr lang="pt-BR" dirty="0" smtClean="0"/>
              <a:t>DURABILIDADE E CONFIABILIDADE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Equipamento fabricado em polipropileno altamente resistente à agressividade do esgoto e de seus subprodutos, com vida útil superior a 50 anos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sz="1800" dirty="0" smtClean="0"/>
              <a:t>Fabricado inteiramente no Brasil com a garantia Paques, líder mundial no tratamento anaeróbio de efluentes</a:t>
            </a:r>
          </a:p>
          <a:p>
            <a:pPr>
              <a:buFont typeface="Arial" pitchFamily="34" charset="0"/>
              <a:buChar char="•"/>
              <a:defRPr/>
            </a:pPr>
            <a:endParaRPr lang="pt-BR" sz="1800" dirty="0" smtClean="0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8942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VANTAGENS DO PROCESSO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4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96</a:t>
            </a:fld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1213945"/>
            <a:ext cx="8749862" cy="417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3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97</a:t>
            </a:fld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4" y="1086851"/>
            <a:ext cx="6668169" cy="50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98</a:t>
            </a:fld>
            <a:endParaRPr lang="pt-BR"/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366" y="1612086"/>
            <a:ext cx="2575104" cy="39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4" y="2112310"/>
            <a:ext cx="4742916" cy="341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2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4"/>
          <p:cNvSpPr>
            <a:spLocks noChangeArrowheads="1"/>
          </p:cNvSpPr>
          <p:nvPr/>
        </p:nvSpPr>
        <p:spPr bwMode="auto">
          <a:xfrm>
            <a:off x="2484438" y="476250"/>
            <a:ext cx="64087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/>
            <a:r>
              <a:rPr lang="pt-BR" sz="3500" dirty="0">
                <a:solidFill>
                  <a:schemeClr val="bg1"/>
                </a:solidFill>
                <a:latin typeface="Trebuchet MS" pitchFamily="34" charset="0"/>
              </a:rPr>
              <a:t>2 </a:t>
            </a:r>
            <a:r>
              <a:rPr lang="pt-BR" sz="3500" dirty="0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pt-BR" sz="3500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Trebuchet MS" pitchFamily="34" charset="0"/>
              </a:rPr>
              <a:t>Descri</a:t>
            </a:r>
            <a:r>
              <a:rPr lang="pt-BR" sz="2400" dirty="0">
                <a:solidFill>
                  <a:schemeClr val="bg1"/>
                </a:solidFill>
                <a:latin typeface="Calibri" pitchFamily="34" charset="0"/>
              </a:rPr>
              <a:t>ç</a:t>
            </a:r>
            <a:r>
              <a:rPr lang="pt-BR" sz="2400" dirty="0">
                <a:solidFill>
                  <a:schemeClr val="bg1"/>
                </a:solidFill>
                <a:latin typeface="Trebuchet MS" pitchFamily="34" charset="0"/>
              </a:rPr>
              <a:t>ão do processo: </a:t>
            </a:r>
            <a:br>
              <a:rPr lang="pt-BR" sz="2400" dirty="0">
                <a:solidFill>
                  <a:schemeClr val="bg1"/>
                </a:solidFill>
                <a:latin typeface="Trebuchet MS" pitchFamily="34" charset="0"/>
              </a:rPr>
            </a:br>
            <a:r>
              <a:rPr lang="pt-BR" dirty="0">
                <a:solidFill>
                  <a:schemeClr val="bg1"/>
                </a:solidFill>
                <a:latin typeface="Trebuchet MS" pitchFamily="34" charset="0"/>
              </a:rPr>
              <a:t>Vantagens competitivas</a:t>
            </a:r>
            <a:endParaRPr lang="en-US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0" y="0"/>
            <a:ext cx="7000875" cy="827088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55575" y="130175"/>
            <a:ext cx="46233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TRATAMENTO TERCIÁRIO</a:t>
            </a:r>
          </a:p>
        </p:txBody>
      </p:sp>
      <p:sp>
        <p:nvSpPr>
          <p:cNvPr id="93189" name="CaixaDeTexto 5"/>
          <p:cNvSpPr txBox="1">
            <a:spLocks noChangeArrowheads="1"/>
          </p:cNvSpPr>
          <p:nvPr/>
        </p:nvSpPr>
        <p:spPr bwMode="auto">
          <a:xfrm>
            <a:off x="100013" y="6434138"/>
            <a:ext cx="63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23233EC0-055F-4C7E-AC77-AD39C9291CF4}" type="slidenum">
              <a:rPr lang="pt-BR"/>
              <a:pPr/>
              <a:t>99</a:t>
            </a:fld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02221"/>
              </p:ext>
            </p:extLst>
          </p:nvPr>
        </p:nvGraphicFramePr>
        <p:xfrm>
          <a:off x="697830" y="1147011"/>
          <a:ext cx="7491664" cy="496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832"/>
                <a:gridCol w="3745832"/>
              </a:tblGrid>
              <a:tr h="561574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QUADRO COMPARATIVO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779073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ASTRASAND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CONVENCIONAL:</a:t>
                      </a:r>
                      <a:r>
                        <a:rPr lang="pt-BR" sz="2000" baseline="0" dirty="0" smtClean="0"/>
                        <a:t> </a:t>
                      </a:r>
                      <a:r>
                        <a:rPr lang="pt-BR" sz="2000" dirty="0" smtClean="0"/>
                        <a:t>CÂMARA ANÓXICA</a:t>
                      </a:r>
                      <a:endParaRPr lang="pt-BR" sz="2000" dirty="0"/>
                    </a:p>
                  </a:txBody>
                  <a:tcPr/>
                </a:tc>
              </a:tr>
              <a:tr h="846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/>
                        <a:t>FONTE DE CARBONO:</a:t>
                      </a:r>
                    </a:p>
                    <a:p>
                      <a:r>
                        <a:rPr lang="pt-BR" sz="1400" dirty="0" smtClean="0"/>
                        <a:t>REQUER FONTE EXTERNA DE CARBONO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FONTE DE CARBONO:</a:t>
                      </a:r>
                    </a:p>
                    <a:p>
                      <a:r>
                        <a:rPr lang="pt-BR" sz="1400" dirty="0" smtClean="0"/>
                        <a:t>REQUER RECIRCULAÇÃO INTERNA DE NO MÍNIMO 400%</a:t>
                      </a:r>
                      <a:endParaRPr lang="pt-BR" sz="1400" dirty="0"/>
                    </a:p>
                  </a:txBody>
                  <a:tcPr/>
                </a:tc>
              </a:tr>
              <a:tr h="1083928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EQUIPAMENTOS:</a:t>
                      </a:r>
                    </a:p>
                    <a:p>
                      <a:r>
                        <a:rPr lang="pt-BR" sz="1400" dirty="0" smtClean="0"/>
                        <a:t>1</a:t>
                      </a:r>
                      <a:r>
                        <a:rPr lang="pt-BR" sz="1400" baseline="0" dirty="0" smtClean="0"/>
                        <a:t> DOSADOR DE 5 A 40 L/HORA</a:t>
                      </a:r>
                    </a:p>
                    <a:p>
                      <a:r>
                        <a:rPr lang="pt-BR" sz="1400" baseline="0" dirty="0" smtClean="0"/>
                        <a:t>1 TANQUE DE ARMAZENAMENTO DE 5 M3.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EQUIPAMENTOS:</a:t>
                      </a:r>
                    </a:p>
                    <a:p>
                      <a:r>
                        <a:rPr lang="pt-BR" sz="1400" dirty="0" smtClean="0"/>
                        <a:t>1+1R AGITADOR MECÂNICO</a:t>
                      </a:r>
                    </a:p>
                    <a:p>
                      <a:r>
                        <a:rPr lang="pt-BR" sz="1400" dirty="0" smtClean="0"/>
                        <a:t>1+1R BOMBA CENTRÍFUGA DE RECIRCULAÇÃO INTERNA</a:t>
                      </a:r>
                      <a:r>
                        <a:rPr lang="pt-BR" sz="1400" baseline="0" dirty="0" smtClean="0"/>
                        <a:t> PARA 4 VEZES A VAZÃO DE ENTRADA </a:t>
                      </a:r>
                      <a:endParaRPr lang="pt-BR" sz="1400" dirty="0" smtClean="0"/>
                    </a:p>
                  </a:txBody>
                  <a:tcPr/>
                </a:tc>
              </a:tr>
              <a:tr h="60970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CONSUMO DE ENERGIA ELÉTRICA:</a:t>
                      </a:r>
                    </a:p>
                    <a:p>
                      <a:r>
                        <a:rPr lang="pt-BR" sz="1400" dirty="0" smtClean="0"/>
                        <a:t>NULO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CONSUMO DE ENERGIA ELÉTRICA:</a:t>
                      </a:r>
                    </a:p>
                    <a:p>
                      <a:r>
                        <a:rPr lang="pt-BR" sz="1400" dirty="0" smtClean="0"/>
                        <a:t>MUITO ALTO</a:t>
                      </a:r>
                      <a:endParaRPr lang="pt-BR" sz="1400" dirty="0"/>
                    </a:p>
                  </a:txBody>
                  <a:tcPr/>
                </a:tc>
              </a:tr>
              <a:tr h="1083928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EFICIÊNCIA: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Nitrato ≤ 1 mg/l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Nitrato + Amônia + N orgânico ≤ 5 mg/l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Fósforo total: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0,1 a 0,5 mg/l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EFICIÊNCIA: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Nitrato ≥ 10 mg/l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Nitrato + Amônia + N orgânico ≥ 15 mg/l</a:t>
                      </a:r>
                    </a:p>
                    <a:p>
                      <a:pPr lvl="1"/>
                      <a:r>
                        <a:rPr lang="pt-BR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Fósforo total:</a:t>
                      </a:r>
                      <a:r>
                        <a:rPr lang="pt-BR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NÃO REMOVE FÓSFORO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6|1.5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ques Style - Las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9293</TotalTime>
  <Words>2788</Words>
  <Application>Microsoft Office PowerPoint</Application>
  <PresentationFormat>Apresentação na tela (4:3)</PresentationFormat>
  <Paragraphs>954</Paragraphs>
  <Slides>104</Slides>
  <Notes>29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104</vt:i4>
      </vt:variant>
    </vt:vector>
  </HeadingPairs>
  <TitlesOfParts>
    <vt:vector size="106" baseType="lpstr">
      <vt:lpstr>Tema do Office</vt:lpstr>
      <vt:lpstr>Paques Style - Last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REMOÇÃO MATÉRIA ORGÂNICA CARBONÁCEA POR PROCESSOS ANAERÓBIOS</vt:lpstr>
      <vt:lpstr>REMOÇÃO DE DBO, DECANTAÇÃO DE ALTA TAXA, REMOÇÃO DE NITROGÊNIO, FÓSFORO E FILTRAÇÃO</vt:lpstr>
      <vt:lpstr>DESSULFURIZAÇÃO DE GASES E RECUPERAÇÃO DE METAIS</vt:lpstr>
      <vt:lpstr>TRATAMENTO DE ESGOTO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Elias</dc:creator>
  <cp:lastModifiedBy>Elias Matsuo</cp:lastModifiedBy>
  <cp:revision>549</cp:revision>
  <cp:lastPrinted>2013-09-16T22:12:02Z</cp:lastPrinted>
  <dcterms:created xsi:type="dcterms:W3CDTF">2011-12-01T15:58:48Z</dcterms:created>
  <dcterms:modified xsi:type="dcterms:W3CDTF">2015-04-02T14:45:57Z</dcterms:modified>
</cp:coreProperties>
</file>