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2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117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80206-E297-4203-96AF-64463C89CADC}" type="datetimeFigureOut">
              <a:rPr lang="pt-BR" smtClean="0"/>
              <a:t>21/05/2015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84A3-2843-4223-96FA-6BF6876BF5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3836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80206-E297-4203-96AF-64463C89CADC}" type="datetimeFigureOut">
              <a:rPr lang="pt-BR" smtClean="0"/>
              <a:t>21/05/2015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84A3-2843-4223-96FA-6BF6876BF5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9093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80206-E297-4203-96AF-64463C89CADC}" type="datetimeFigureOut">
              <a:rPr lang="pt-BR" smtClean="0"/>
              <a:t>21/05/2015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84A3-2843-4223-96FA-6BF6876BF5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8368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80206-E297-4203-96AF-64463C89CADC}" type="datetimeFigureOut">
              <a:rPr lang="pt-BR" smtClean="0"/>
              <a:t>21/05/2015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84A3-2843-4223-96FA-6BF6876BF5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0432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80206-E297-4203-96AF-64463C89CADC}" type="datetimeFigureOut">
              <a:rPr lang="pt-BR" smtClean="0"/>
              <a:t>21/05/2015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84A3-2843-4223-96FA-6BF6876BF5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5539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80206-E297-4203-96AF-64463C89CADC}" type="datetimeFigureOut">
              <a:rPr lang="pt-BR" smtClean="0"/>
              <a:t>21/05/2015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84A3-2843-4223-96FA-6BF6876BF5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9854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80206-E297-4203-96AF-64463C89CADC}" type="datetimeFigureOut">
              <a:rPr lang="pt-BR" smtClean="0"/>
              <a:t>21/05/2015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84A3-2843-4223-96FA-6BF6876BF5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2445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80206-E297-4203-96AF-64463C89CADC}" type="datetimeFigureOut">
              <a:rPr lang="pt-BR" smtClean="0"/>
              <a:t>21/05/2015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84A3-2843-4223-96FA-6BF6876BF5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779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80206-E297-4203-96AF-64463C89CADC}" type="datetimeFigureOut">
              <a:rPr lang="pt-BR" smtClean="0"/>
              <a:t>21/05/2015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84A3-2843-4223-96FA-6BF6876BF5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7771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80206-E297-4203-96AF-64463C89CADC}" type="datetimeFigureOut">
              <a:rPr lang="pt-BR" smtClean="0"/>
              <a:t>21/05/2015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84A3-2843-4223-96FA-6BF6876BF5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9716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80206-E297-4203-96AF-64463C89CADC}" type="datetimeFigureOut">
              <a:rPr lang="pt-BR" smtClean="0"/>
              <a:t>21/05/2015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84A3-2843-4223-96FA-6BF6876BF5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3010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F80206-E297-4203-96AF-64463C89CADC}" type="datetimeFigureOut">
              <a:rPr lang="pt-BR" smtClean="0"/>
              <a:t>21/05/2015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2D84A3-2843-4223-96FA-6BF6876BF5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0692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proficastro@hotmail.co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607047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Planejamento e Gestão: Implantação dos Planos Municipais de Saneamento Básico</a:t>
            </a:r>
            <a:endParaRPr lang="pt-BR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5564832"/>
            <a:ext cx="6400800" cy="1752600"/>
          </a:xfrm>
        </p:spPr>
        <p:txBody>
          <a:bodyPr>
            <a:normAutofit/>
          </a:bodyPr>
          <a:lstStyle/>
          <a:p>
            <a:r>
              <a:rPr 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Luiz Antônio Castro dos Santos</a:t>
            </a: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PROSINOS\Desktop\Logo Assembleia PNG (2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3450646" cy="1475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SINOS\Desktop\logo_prosinos_grand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32656"/>
            <a:ext cx="2967039" cy="1074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69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27584" y="0"/>
            <a:ext cx="7772400" cy="1470025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Consórcio Pró-Sinos</a:t>
            </a:r>
            <a:endParaRPr lang="pt-B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PROSINOS\Desktop\Logo Assembleia PNG (2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805264"/>
            <a:ext cx="2125541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SINOS\Desktop\logo_prosinos_grand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954662"/>
            <a:ext cx="1973073" cy="71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323528" y="1759456"/>
            <a:ext cx="849694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Fundado 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em 16 de agosto de </a:t>
            </a:r>
            <a:r>
              <a:rPr 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2007, 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com a denominação de Consórcio Público de Saneamento Básico da Bacia Hidrográfica do Rio dos Sinos – Pró-Sinos, é um órgão executivo das ações, projetos e programas voltados ao saneamento básico da Bacia do Rio dos Sinos, funcionando como uma autarquia </a:t>
            </a:r>
            <a:r>
              <a:rPr lang="pt-BR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interfederativa</a:t>
            </a:r>
            <a:r>
              <a:rPr 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715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Consórcio Pró-Sinos </a:t>
            </a:r>
            <a:endParaRPr lang="pt-B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628" y="1484784"/>
            <a:ext cx="6696744" cy="5004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19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27584" y="0"/>
            <a:ext cx="7772400" cy="1470025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Consórcio Pró-Sinos</a:t>
            </a:r>
            <a:endParaRPr lang="pt-B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PROSINOS\Desktop\Logo Assembleia PNG (2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805264"/>
            <a:ext cx="2125541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SINOS\Desktop\logo_prosinos_grand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954662"/>
            <a:ext cx="1973073" cy="71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323528" y="1759456"/>
            <a:ext cx="849694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O Pró-Sinos </a:t>
            </a:r>
            <a:r>
              <a:rPr 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desenvolve: 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projetos, capta recursos </a:t>
            </a:r>
            <a:r>
              <a:rPr 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pode executar obras, serviços e estudos relacionados ao saneamento básico e ambiental na região de sua abrangência. Um exemplo disso é o Programa de Educação Ambiental do Pró-Sinos, que existe desde a criação do Consórcio. Outro </a:t>
            </a:r>
            <a:r>
              <a:rPr 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exemplo foi a elaboração do Plano Regional e Planos Municipais de Saneamento Básico dos 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ntes Consorciados ao Pró-Sinos, (26 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dos 32 municípios que compõem a Bacia do Rio dos </a:t>
            </a:r>
            <a:r>
              <a:rPr 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Sinos).</a:t>
            </a: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983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27584" y="0"/>
            <a:ext cx="7772400" cy="1470025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Plano de Saneamento</a:t>
            </a:r>
            <a:endParaRPr lang="pt-B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PROSINOS\Desktop\Logo Assembleia PNG (2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805264"/>
            <a:ext cx="2125541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SINOS\Desktop\logo_prosinos_grand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954662"/>
            <a:ext cx="1973073" cy="71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323528" y="1759456"/>
            <a:ext cx="849694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alt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Plano de Saneamento é um instrumento de planejamento para auxiliar os municípios a identificar os problemas do setor, diagnosticar demandas de expansão e melhoria dos serviços, estudar alternativas de solução, bem como estabelecer e equacionar objetivos, metas e investimentos necessários, com vistas a universalizar o acesso da população aos serviços de saneamento.</a:t>
            </a:r>
          </a:p>
        </p:txBody>
      </p:sp>
    </p:spTree>
    <p:extLst>
      <p:ext uri="{BB962C8B-B14F-4D97-AF65-F5344CB8AC3E}">
        <p14:creationId xmlns:p14="http://schemas.microsoft.com/office/powerpoint/2010/main" val="2009848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27584" y="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pt-BR" alt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alt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Marco Regulatório do Saneamento Brasileiro:  </a:t>
            </a:r>
            <a:r>
              <a:rPr lang="pt-BR" alt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>Lei nº 11.445/07</a:t>
            </a:r>
            <a:endParaRPr lang="pt-B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PROSINOS\Desktop\Logo Assembleia PNG (2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805264"/>
            <a:ext cx="2125541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SINOS\Desktop\logo_prosinos_grand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954662"/>
            <a:ext cx="1973073" cy="71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323528" y="1759456"/>
            <a:ext cx="8496943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pt-BR" sz="2200" dirty="0">
                <a:latin typeface="Arial" panose="020B0604020202020204" pitchFamily="34" charset="0"/>
                <a:cs typeface="Arial" panose="020B0604020202020204" pitchFamily="34" charset="0"/>
              </a:rPr>
              <a:t>O saneamento é visto como uma questão de Estado, reforçando a </a:t>
            </a:r>
            <a:r>
              <a:rPr lang="pt-BR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ideia </a:t>
            </a:r>
            <a:r>
              <a:rPr lang="pt-BR" sz="2200" dirty="0">
                <a:latin typeface="Arial" panose="020B0604020202020204" pitchFamily="34" charset="0"/>
                <a:cs typeface="Arial" panose="020B0604020202020204" pitchFamily="34" charset="0"/>
              </a:rPr>
              <a:t>de planejamento sustentável, tanto do ponto de vista da saúde e do meio ambiente como do ponto de vista financeiro</a:t>
            </a:r>
            <a:r>
              <a:rPr lang="pt-BR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defRPr/>
            </a:pPr>
            <a:endParaRPr lang="pt-BR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pt-BR" sz="2200" dirty="0">
                <a:latin typeface="Arial" panose="020B0604020202020204" pitchFamily="34" charset="0"/>
                <a:cs typeface="Arial" panose="020B0604020202020204" pitchFamily="34" charset="0"/>
              </a:rPr>
              <a:t>Os quatro eixos do Saneamento Básico são: </a:t>
            </a:r>
            <a:r>
              <a:rPr lang="pt-BR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Resíduos Sólidos</a:t>
            </a:r>
            <a:r>
              <a:rPr lang="pt-BR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t-BR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Tratamento </a:t>
            </a:r>
            <a:r>
              <a:rPr lang="pt-BR" sz="2200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pt-BR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Água</a:t>
            </a:r>
            <a:r>
              <a:rPr lang="pt-BR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t-BR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Tratamento </a:t>
            </a:r>
            <a:r>
              <a:rPr lang="pt-BR" sz="2200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pt-BR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Esgoto </a:t>
            </a:r>
            <a:r>
              <a:rPr lang="pt-BR" sz="2200" dirty="0"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pt-BR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Manejo </a:t>
            </a:r>
            <a:r>
              <a:rPr lang="pt-BR" sz="2200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pt-BR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Águas Pluviais.</a:t>
            </a:r>
            <a:endParaRPr lang="pt-BR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endParaRPr lang="pt-BR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pt-BR" sz="2200" dirty="0">
                <a:latin typeface="Arial" panose="020B0604020202020204" pitchFamily="34" charset="0"/>
                <a:cs typeface="Arial" panose="020B0604020202020204" pitchFamily="34" charset="0"/>
              </a:rPr>
              <a:t>A busca pela universalização e integralidade da prestação dos serviços, sempre com transparência e sujeita ao </a:t>
            </a:r>
            <a:r>
              <a:rPr lang="pt-BR" sz="2200" b="1" dirty="0">
                <a:latin typeface="Arial" panose="020B0604020202020204" pitchFamily="34" charset="0"/>
                <a:cs typeface="Arial" panose="020B0604020202020204" pitchFamily="34" charset="0"/>
              </a:rPr>
              <a:t>controle social</a:t>
            </a:r>
            <a:r>
              <a:rPr lang="pt-BR" sz="2200" dirty="0">
                <a:latin typeface="Arial" panose="020B0604020202020204" pitchFamily="34" charset="0"/>
                <a:cs typeface="Arial" panose="020B0604020202020204" pitchFamily="34" charset="0"/>
              </a:rPr>
              <a:t>, é outro ponto destacado.</a:t>
            </a:r>
          </a:p>
        </p:txBody>
      </p:sp>
    </p:spTree>
    <p:extLst>
      <p:ext uri="{BB962C8B-B14F-4D97-AF65-F5344CB8AC3E}">
        <p14:creationId xmlns:p14="http://schemas.microsoft.com/office/powerpoint/2010/main" val="3395048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27584" y="0"/>
            <a:ext cx="7772400" cy="1470025"/>
          </a:xfrm>
        </p:spPr>
        <p:txBody>
          <a:bodyPr>
            <a:normAutofit/>
          </a:bodyPr>
          <a:lstStyle/>
          <a:p>
            <a:r>
              <a:rPr lang="pt-BR" altLang="pt-B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Lei nº 11.445/07</a:t>
            </a:r>
            <a:endParaRPr lang="pt-B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PROSINOS\Desktop\Logo Assembleia PNG (2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805264"/>
            <a:ext cx="2125541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SINOS\Desktop\logo_prosinos_grand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954662"/>
            <a:ext cx="1973073" cy="71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323528" y="1831464"/>
            <a:ext cx="849694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O saneamento básico tem que ser pensado em conjunto com as demais políticas de desenvolvimento regional voltadas à melhoria da qualidade de vida bem como à busca eficiente dos recursos hídricos</a:t>
            </a:r>
            <a:r>
              <a:rPr 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defRPr/>
            </a:pP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pt-BR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PMSB </a:t>
            </a:r>
            <a:r>
              <a:rPr lang="pt-BR" sz="2400" i="1" dirty="0">
                <a:latin typeface="Arial" panose="020B0604020202020204" pitchFamily="34" charset="0"/>
                <a:cs typeface="Arial" panose="020B0604020202020204" pitchFamily="34" charset="0"/>
              </a:rPr>
              <a:t>deve ser compatível com os planos de bacias hidrográficas</a:t>
            </a:r>
            <a:r>
              <a:rPr lang="pt-BR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defRPr/>
            </a:pPr>
            <a:endParaRPr lang="pt-BR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endParaRPr lang="pt-BR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7451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27584" y="0"/>
            <a:ext cx="7772400" cy="1470025"/>
          </a:xfrm>
        </p:spPr>
        <p:txBody>
          <a:bodyPr>
            <a:normAutofit/>
          </a:bodyPr>
          <a:lstStyle/>
          <a:p>
            <a:r>
              <a:rPr lang="pt-BR" altLang="pt-BR" sz="3600" b="1" dirty="0" smtClean="0"/>
              <a:t>Conteúdo mínimo do Plano de Saneamento (art. 19)</a:t>
            </a:r>
          </a:p>
        </p:txBody>
      </p:sp>
      <p:pic>
        <p:nvPicPr>
          <p:cNvPr id="1026" name="Picture 2" descr="C:\Users\PROSINOS\Desktop\Logo Assembleia PNG (2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805264"/>
            <a:ext cx="2125541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SINOS\Desktop\logo_prosinos_grand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954662"/>
            <a:ext cx="1973073" cy="71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323528" y="1831464"/>
            <a:ext cx="8496943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600"/>
              </a:spcBef>
              <a:defRPr/>
            </a:pP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I - </a:t>
            </a:r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diagnóstico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 da situação e de seus impactos nas condições de vida, utilizando sistema de indicadores sanitários, epidemiológicos, ambientais e socioeconômicos, apontando as causas das deficiências detectadas</a:t>
            </a:r>
            <a:r>
              <a:rPr 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>
              <a:spcBef>
                <a:spcPts val="600"/>
              </a:spcBef>
              <a:defRPr/>
            </a:pP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600"/>
              </a:spcBef>
              <a:defRPr/>
            </a:pP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II - </a:t>
            </a:r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objetivos e metas 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de curto, médio e longo prazos para a universalização, admitidas soluções graduais e progressivas, observando a compatibilidade com os demais planos setoriais;</a:t>
            </a:r>
          </a:p>
        </p:txBody>
      </p:sp>
    </p:spTree>
    <p:extLst>
      <p:ext uri="{BB962C8B-B14F-4D97-AF65-F5344CB8AC3E}">
        <p14:creationId xmlns:p14="http://schemas.microsoft.com/office/powerpoint/2010/main" val="473893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27584" y="0"/>
            <a:ext cx="7772400" cy="1470025"/>
          </a:xfrm>
        </p:spPr>
        <p:txBody>
          <a:bodyPr>
            <a:normAutofit/>
          </a:bodyPr>
          <a:lstStyle/>
          <a:p>
            <a:r>
              <a:rPr lang="pt-BR" altLang="pt-BR" sz="3600" b="1" dirty="0" smtClean="0"/>
              <a:t>Conteúdo mínimo do Plano de Saneamento (art. 19)</a:t>
            </a:r>
          </a:p>
        </p:txBody>
      </p:sp>
      <p:pic>
        <p:nvPicPr>
          <p:cNvPr id="1026" name="Picture 2" descr="C:\Users\PROSINOS\Desktop\Logo Assembleia PNG (2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805264"/>
            <a:ext cx="2125541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SINOS\Desktop\logo_prosinos_grand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954662"/>
            <a:ext cx="1973073" cy="71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323528" y="1700808"/>
            <a:ext cx="8496943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defRPr/>
            </a:pP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III - </a:t>
            </a:r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programas, projetos e ações 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necessárias para atingir os objetivos e as metas, de modo compatível com os respectivos planos plurianuais, indicando possíveis fontes de financiamento</a:t>
            </a:r>
            <a:r>
              <a:rPr 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spcBef>
                <a:spcPts val="600"/>
              </a:spcBef>
              <a:defRPr/>
            </a:pP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  <a:defRPr/>
            </a:pP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IV- ações para </a:t>
            </a:r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emergências e contingências</a:t>
            </a:r>
            <a:r>
              <a:rPr 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spcBef>
                <a:spcPts val="600"/>
              </a:spcBef>
              <a:defRPr/>
            </a:pP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  <a:defRPr/>
            </a:pP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V- mecanismos e procedimentos para </a:t>
            </a:r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avaliação 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sistemática da eficiência e eficácia das ações programadas.</a:t>
            </a:r>
          </a:p>
        </p:txBody>
      </p:sp>
    </p:spTree>
    <p:extLst>
      <p:ext uri="{BB962C8B-B14F-4D97-AF65-F5344CB8AC3E}">
        <p14:creationId xmlns:p14="http://schemas.microsoft.com/office/powerpoint/2010/main" val="788032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67543" y="0"/>
            <a:ext cx="8352927" cy="1470025"/>
          </a:xfrm>
        </p:spPr>
        <p:txBody>
          <a:bodyPr>
            <a:normAutofit/>
          </a:bodyPr>
          <a:lstStyle/>
          <a:p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>Fases do Plano de Saneamento Básico</a:t>
            </a:r>
            <a:endParaRPr lang="en-US" altLang="pt-B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PROSINOS\Desktop\Logo Assembleia PNG (2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805264"/>
            <a:ext cx="2125541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SINOS\Desktop\logo_prosinos_grand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954662"/>
            <a:ext cx="1973073" cy="71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323528" y="1412776"/>
            <a:ext cx="849694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FASE I – Planejamento do </a:t>
            </a:r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Processo</a:t>
            </a:r>
          </a:p>
          <a:p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Etapa 1 – Coordenação, Participação Social e comunicação</a:t>
            </a:r>
          </a:p>
          <a:p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Etapa 2 – Objeto (Projeto do plano), Termo de Referência </a:t>
            </a:r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 Assessoramento</a:t>
            </a:r>
          </a:p>
          <a:p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FASE II – Elaboração do </a:t>
            </a:r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PMSB</a:t>
            </a:r>
          </a:p>
          <a:p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Etapa 3 – Diagnóstico da Situação do </a:t>
            </a:r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Saneamento Básico</a:t>
            </a:r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861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67543" y="0"/>
            <a:ext cx="8352927" cy="1470025"/>
          </a:xfrm>
        </p:spPr>
        <p:txBody>
          <a:bodyPr>
            <a:normAutofit/>
          </a:bodyPr>
          <a:lstStyle/>
          <a:p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>Fases do Plano de Saneamento Básico</a:t>
            </a:r>
            <a:endParaRPr lang="en-US" altLang="pt-B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PROSINOS\Desktop\Logo Assembleia PNG (2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805264"/>
            <a:ext cx="2125541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SINOS\Desktop\logo_prosinos_grand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954662"/>
            <a:ext cx="1973073" cy="71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323528" y="1340768"/>
            <a:ext cx="849694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400" b="1" dirty="0" smtClean="0"/>
          </a:p>
          <a:p>
            <a:pPr algn="just"/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Etapa 4 – Prognósticos e alternativas para a universalização. Condicionantes Diretrizes, Objetivos e Metas</a:t>
            </a:r>
          </a:p>
          <a:p>
            <a:pPr algn="just"/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Etapa 5 – Programas, projetos e ações</a:t>
            </a:r>
          </a:p>
          <a:p>
            <a:pPr algn="just"/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Etapa 6 – Ações para emergência e contingências</a:t>
            </a:r>
          </a:p>
          <a:p>
            <a:pPr algn="just"/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Etapa 7 – Mecanismos e procedimentos para a avaliação</a:t>
            </a:r>
          </a:p>
          <a:p>
            <a:pPr algn="just"/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sistemática da eficiência, eficácia e efetividade das ações do PMSB</a:t>
            </a:r>
          </a:p>
        </p:txBody>
      </p:sp>
    </p:spTree>
    <p:extLst>
      <p:ext uri="{BB962C8B-B14F-4D97-AF65-F5344CB8AC3E}">
        <p14:creationId xmlns:p14="http://schemas.microsoft.com/office/powerpoint/2010/main" val="113025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67543" y="0"/>
            <a:ext cx="8352927" cy="1470025"/>
          </a:xfrm>
        </p:spPr>
        <p:txBody>
          <a:bodyPr>
            <a:normAutofit/>
          </a:bodyPr>
          <a:lstStyle/>
          <a:p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>Fases do Plano de Saneamento Básico</a:t>
            </a:r>
            <a:endParaRPr lang="en-US" altLang="pt-B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PROSINOS\Desktop\Logo Assembleia PNG (2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805264"/>
            <a:ext cx="2125541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SINOS\Desktop\logo_prosinos_grand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954662"/>
            <a:ext cx="1973073" cy="71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323528" y="1759456"/>
            <a:ext cx="849694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400" b="1" dirty="0" smtClean="0"/>
          </a:p>
          <a:p>
            <a:pPr algn="just"/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Etapa 8 – Sistema Municipal de Informações em Saneamento Básico</a:t>
            </a:r>
          </a:p>
          <a:p>
            <a:pPr algn="just"/>
            <a:endParaRPr lang="pt-BR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FASE III – Aprovação do PMSB </a:t>
            </a:r>
          </a:p>
          <a:p>
            <a:pPr algn="just"/>
            <a:endParaRPr lang="pt-BR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Etapa 9 – Aprovação do PMSB</a:t>
            </a: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2394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67543" y="0"/>
            <a:ext cx="8352927" cy="1470025"/>
          </a:xfrm>
        </p:spPr>
        <p:txBody>
          <a:bodyPr>
            <a:normAutofit/>
          </a:bodyPr>
          <a:lstStyle/>
          <a:p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>FASE I – Planejamento do Processo</a:t>
            </a:r>
            <a:endParaRPr lang="en-US" altLang="pt-B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PROSINOS\Desktop\Logo Assembleia PNG (2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805264"/>
            <a:ext cx="2125541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SINOS\Desktop\logo_prosinos_grand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954662"/>
            <a:ext cx="1973073" cy="71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323528" y="1268760"/>
            <a:ext cx="849694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200" b="1" dirty="0">
                <a:latin typeface="Arial" panose="020B0604020202020204" pitchFamily="34" charset="0"/>
                <a:cs typeface="Arial" panose="020B0604020202020204" pitchFamily="34" charset="0"/>
              </a:rPr>
              <a:t>Etapa 1 - Coordenação, Participação Social e Comunicação</a:t>
            </a:r>
          </a:p>
          <a:p>
            <a:pPr algn="just"/>
            <a:r>
              <a:rPr lang="pt-BR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200" b="1" dirty="0">
                <a:latin typeface="Arial" panose="020B0604020202020204" pitchFamily="34" charset="0"/>
                <a:cs typeface="Arial" panose="020B0604020202020204" pitchFamily="34" charset="0"/>
              </a:rPr>
              <a:t>Coordenação do processo de elaboração</a:t>
            </a:r>
            <a:r>
              <a:rPr lang="pt-BR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endParaRPr lang="pt-BR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2200" b="1" dirty="0">
                <a:latin typeface="Arial" panose="020B0604020202020204" pitchFamily="34" charset="0"/>
                <a:cs typeface="Arial" panose="020B0604020202020204" pitchFamily="34" charset="0"/>
              </a:rPr>
              <a:t>COMITÊ DE COORDENAÇÃO</a:t>
            </a:r>
          </a:p>
          <a:p>
            <a:pPr algn="just"/>
            <a:r>
              <a:rPr lang="pt-BR" sz="2200" dirty="0">
                <a:latin typeface="Arial" panose="020B0604020202020204" pitchFamily="34" charset="0"/>
                <a:cs typeface="Arial" panose="020B0604020202020204" pitchFamily="34" charset="0"/>
              </a:rPr>
              <a:t>Instância deliberativa responsável pela condução </a:t>
            </a:r>
            <a:r>
              <a:rPr lang="pt-BR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da elaboração </a:t>
            </a:r>
            <a:r>
              <a:rPr lang="pt-BR" sz="2200" dirty="0">
                <a:latin typeface="Arial" panose="020B0604020202020204" pitchFamily="34" charset="0"/>
                <a:cs typeface="Arial" panose="020B0604020202020204" pitchFamily="34" charset="0"/>
              </a:rPr>
              <a:t>do Plano (fornecer subsídios para as discussões </a:t>
            </a:r>
            <a:r>
              <a:rPr lang="pt-BR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e análise </a:t>
            </a:r>
            <a:r>
              <a:rPr lang="pt-BR" sz="2200" dirty="0">
                <a:latin typeface="Arial" panose="020B0604020202020204" pitchFamily="34" charset="0"/>
                <a:cs typeface="Arial" panose="020B0604020202020204" pitchFamily="34" charset="0"/>
              </a:rPr>
              <a:t>do Comitê executivo</a:t>
            </a:r>
            <a:r>
              <a:rPr lang="pt-BR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just"/>
            <a:endParaRPr lang="pt-BR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2200" b="1" dirty="0">
                <a:latin typeface="Arial" panose="020B0604020202020204" pitchFamily="34" charset="0"/>
                <a:cs typeface="Arial" panose="020B0604020202020204" pitchFamily="34" charset="0"/>
              </a:rPr>
              <a:t>COMITÊ EXECUTIVO</a:t>
            </a:r>
          </a:p>
          <a:p>
            <a:pPr algn="just"/>
            <a:r>
              <a:rPr lang="pt-BR" sz="2200" dirty="0">
                <a:latin typeface="Arial" panose="020B0604020202020204" pitchFamily="34" charset="0"/>
                <a:cs typeface="Arial" panose="020B0604020202020204" pitchFamily="34" charset="0"/>
              </a:rPr>
              <a:t>Instância de operacionalização do processo do Plano </a:t>
            </a:r>
            <a:r>
              <a:rPr lang="pt-BR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com composição </a:t>
            </a:r>
            <a:r>
              <a:rPr lang="pt-BR" sz="2200" dirty="0">
                <a:latin typeface="Arial" panose="020B0604020202020204" pitchFamily="34" charset="0"/>
                <a:cs typeface="Arial" panose="020B0604020202020204" pitchFamily="34" charset="0"/>
              </a:rPr>
              <a:t>técnica multidisciplinar (analisar e aprovar </a:t>
            </a:r>
            <a:r>
              <a:rPr lang="pt-BR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os produtos </a:t>
            </a:r>
            <a:r>
              <a:rPr lang="pt-BR" sz="2200" dirty="0">
                <a:latin typeface="Arial" panose="020B0604020202020204" pitchFamily="34" charset="0"/>
                <a:cs typeface="Arial" panose="020B0604020202020204" pitchFamily="34" charset="0"/>
              </a:rPr>
              <a:t>propostos pela empresa contratada)</a:t>
            </a:r>
          </a:p>
        </p:txBody>
      </p:sp>
    </p:spTree>
    <p:extLst>
      <p:ext uri="{BB962C8B-B14F-4D97-AF65-F5344CB8AC3E}">
        <p14:creationId xmlns:p14="http://schemas.microsoft.com/office/powerpoint/2010/main" val="2712218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67543" y="0"/>
            <a:ext cx="8352927" cy="1470025"/>
          </a:xfrm>
        </p:spPr>
        <p:txBody>
          <a:bodyPr>
            <a:normAutofit/>
          </a:bodyPr>
          <a:lstStyle/>
          <a:p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>FASE II - Elaboração do PMSB</a:t>
            </a:r>
            <a:endParaRPr lang="en-US" altLang="pt-B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PROSINOS\Desktop\Logo Assembleia PNG (2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805264"/>
            <a:ext cx="2125541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SINOS\Desktop\logo_prosinos_grand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954662"/>
            <a:ext cx="1973073" cy="71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323528" y="1362248"/>
            <a:ext cx="849694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Diagnóstico da situação do Saneamento </a:t>
            </a:r>
            <a:r>
              <a:rPr 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Básico</a:t>
            </a:r>
          </a:p>
          <a:p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• Prognóstico</a:t>
            </a:r>
          </a:p>
          <a:p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• Objetivos e metas a curto, médio e longo prazo</a:t>
            </a:r>
          </a:p>
          <a:p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• Programas, projetos e ações</a:t>
            </a:r>
          </a:p>
          <a:p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• Ações para emergências e contingências</a:t>
            </a:r>
          </a:p>
          <a:p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• Mecanismos e procedimentos para a avaliação sistemática da</a:t>
            </a:r>
          </a:p>
          <a:p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eficiência, eficácia e efetividade das ações do PMSB</a:t>
            </a:r>
          </a:p>
          <a:p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• Sistema Municipal de Informações em Saneamento Básico</a:t>
            </a:r>
          </a:p>
          <a:p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• Fontes de recursos</a:t>
            </a:r>
            <a:endParaRPr lang="pt-BR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21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67543" y="0"/>
            <a:ext cx="8352927" cy="1470025"/>
          </a:xfrm>
        </p:spPr>
        <p:txBody>
          <a:bodyPr>
            <a:normAutofit/>
          </a:bodyPr>
          <a:lstStyle/>
          <a:p>
            <a:r>
              <a:rPr lang="pt-BR" sz="3600" b="1" dirty="0">
                <a:latin typeface="Arial" panose="020B0604020202020204" pitchFamily="34" charset="0"/>
                <a:cs typeface="Arial" panose="020B0604020202020204" pitchFamily="34" charset="0"/>
              </a:rPr>
              <a:t>FASE III - Aprovação do PMSB</a:t>
            </a:r>
            <a:endParaRPr lang="en-US" altLang="pt-B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PROSINOS\Desktop\Logo Assembleia PNG (2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805264"/>
            <a:ext cx="2125541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SINOS\Desktop\logo_prosinos_grand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954662"/>
            <a:ext cx="1973073" cy="71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496402" y="2204864"/>
            <a:ext cx="849694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Para que o PMSB passe a se constituir um </a:t>
            </a:r>
            <a:r>
              <a:rPr 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instrumento da 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Política Pública é imprescindível que o </a:t>
            </a:r>
            <a:r>
              <a:rPr 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Executivo Municipal 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o encaminhe para aprovação na </a:t>
            </a:r>
            <a:r>
              <a:rPr lang="pt-B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Câmara Municipal</a:t>
            </a:r>
            <a:r>
              <a:rPr lang="pt-BR" sz="2400" dirty="0">
                <a:latin typeface="Arial" panose="020B0604020202020204" pitchFamily="34" charset="0"/>
                <a:cs typeface="Arial" panose="020B0604020202020204" pitchFamily="34" charset="0"/>
              </a:rPr>
              <a:t>, através de um projeto de Lei.</a:t>
            </a:r>
            <a:endParaRPr lang="pt-BR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1086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SINOS\Desktop\Logo Assembleia PNG (2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805264"/>
            <a:ext cx="2125541" cy="90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SINOS\Desktop\logo_prosinos_grand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954662"/>
            <a:ext cx="1973073" cy="71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93" y="388638"/>
            <a:ext cx="8770095" cy="533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625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628801"/>
            <a:ext cx="7772400" cy="1971650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/>
            </a:r>
            <a:br>
              <a:rPr lang="pt-BR" dirty="0" smtClean="0"/>
            </a:b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sz="6000" dirty="0" smtClean="0"/>
              <a:t>Obrigado</a:t>
            </a: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sz="2700" dirty="0" smtClean="0">
                <a:hlinkClick r:id="rId2"/>
              </a:rPr>
              <a:t>proficastro@hotmail.com</a:t>
            </a:r>
            <a:r>
              <a:rPr lang="pt-BR" sz="2700" dirty="0" smtClean="0"/>
              <a:t/>
            </a:r>
            <a:br>
              <a:rPr lang="pt-BR" sz="2700" dirty="0" smtClean="0"/>
            </a:br>
            <a:r>
              <a:rPr lang="pt-BR" sz="2700" dirty="0" smtClean="0"/>
              <a:t>(51)89249527</a:t>
            </a:r>
            <a:endParaRPr lang="pt-BR" sz="2700" dirty="0"/>
          </a:p>
        </p:txBody>
      </p:sp>
      <p:pic>
        <p:nvPicPr>
          <p:cNvPr id="4" name="Picture 2" descr="C:\Users\PROSINOS\Desktop\Logo Assembleia PNG (2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229200"/>
            <a:ext cx="3450646" cy="1259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PROSINOS\Desktop\logo_prosinos_grande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3585" y="5157192"/>
            <a:ext cx="3379483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1534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802</Words>
  <Application>Microsoft Office PowerPoint</Application>
  <PresentationFormat>Apresentação na tela (4:3)</PresentationFormat>
  <Paragraphs>76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0" baseType="lpstr">
      <vt:lpstr>Arial</vt:lpstr>
      <vt:lpstr>Calibri</vt:lpstr>
      <vt:lpstr>Tema do Office</vt:lpstr>
      <vt:lpstr>Planejamento e Gestão: Implantação dos Planos Municipais de Saneamento Básico</vt:lpstr>
      <vt:lpstr>Consórcio Pró-Sinos</vt:lpstr>
      <vt:lpstr>Consórcio Pró-Sinos </vt:lpstr>
      <vt:lpstr>Consórcio Pró-Sinos</vt:lpstr>
      <vt:lpstr>Plano de Saneamento</vt:lpstr>
      <vt:lpstr> Marco Regulatório do Saneamento Brasileiro:  Lei nº 11.445/07</vt:lpstr>
      <vt:lpstr>Lei nº 11.445/07</vt:lpstr>
      <vt:lpstr>Conteúdo mínimo do Plano de Saneamento (art. 19)</vt:lpstr>
      <vt:lpstr>Conteúdo mínimo do Plano de Saneamento (art. 19)</vt:lpstr>
      <vt:lpstr>Fases do Plano de Saneamento Básico</vt:lpstr>
      <vt:lpstr>Fases do Plano de Saneamento Básico</vt:lpstr>
      <vt:lpstr>Fases do Plano de Saneamento Básico</vt:lpstr>
      <vt:lpstr>FASE I – Planejamento do Processo</vt:lpstr>
      <vt:lpstr>FASE II - Elaboração do PMSB</vt:lpstr>
      <vt:lpstr>FASE III - Aprovação do PMSB</vt:lpstr>
      <vt:lpstr>Apresentação do PowerPoint</vt:lpstr>
      <vt:lpstr>   Obrigado   proficastro@hotmail.com (51)89249527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Planejamento e Gestão: Implantação dos Planos Municipais de Saneamento Básico</dc:title>
  <dc:creator>PROSINOS</dc:creator>
  <cp:lastModifiedBy>Administrativo</cp:lastModifiedBy>
  <cp:revision>27</cp:revision>
  <dcterms:created xsi:type="dcterms:W3CDTF">2015-04-22T12:12:20Z</dcterms:created>
  <dcterms:modified xsi:type="dcterms:W3CDTF">2015-05-21T17:41:09Z</dcterms:modified>
</cp:coreProperties>
</file>