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0" r:id="rId1"/>
  </p:sldMasterIdLst>
  <p:sldIdLst>
    <p:sldId id="256" r:id="rId2"/>
    <p:sldId id="269" r:id="rId3"/>
    <p:sldId id="257" r:id="rId4"/>
    <p:sldId id="315" r:id="rId5"/>
    <p:sldId id="271" r:id="rId6"/>
    <p:sldId id="275" r:id="rId7"/>
    <p:sldId id="276" r:id="rId8"/>
    <p:sldId id="278" r:id="rId9"/>
    <p:sldId id="279" r:id="rId10"/>
    <p:sldId id="280" r:id="rId11"/>
    <p:sldId id="282" r:id="rId12"/>
    <p:sldId id="283" r:id="rId13"/>
    <p:sldId id="281" r:id="rId14"/>
    <p:sldId id="284" r:id="rId15"/>
    <p:sldId id="286" r:id="rId16"/>
    <p:sldId id="288" r:id="rId17"/>
    <p:sldId id="300" r:id="rId18"/>
    <p:sldId id="307" r:id="rId19"/>
    <p:sldId id="308" r:id="rId20"/>
    <p:sldId id="311" r:id="rId21"/>
    <p:sldId id="309" r:id="rId22"/>
    <p:sldId id="312" r:id="rId23"/>
    <p:sldId id="313" r:id="rId24"/>
    <p:sldId id="297" r:id="rId25"/>
    <p:sldId id="298" r:id="rId26"/>
    <p:sldId id="316" r:id="rId27"/>
    <p:sldId id="301" r:id="rId28"/>
    <p:sldId id="302" r:id="rId29"/>
    <p:sldId id="305" r:id="rId30"/>
    <p:sldId id="306" r:id="rId31"/>
    <p:sldId id="299" r:id="rId32"/>
    <p:sldId id="314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EE2BB"/>
    <a:srgbClr val="3F92F7"/>
    <a:srgbClr val="6FA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>
        <p:scale>
          <a:sx n="70" d="100"/>
          <a:sy n="70" d="100"/>
        </p:scale>
        <p:origin x="-147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5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5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69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52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8760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53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6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9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95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7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5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2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6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157"/>
            <a:ext cx="1767506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5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2445" y="3807726"/>
            <a:ext cx="7551068" cy="1390845"/>
          </a:xfrm>
        </p:spPr>
        <p:txBody>
          <a:bodyPr>
            <a:noAutofit/>
          </a:bodyPr>
          <a:lstStyle/>
          <a:p>
            <a:pPr algn="ctr"/>
            <a:r>
              <a:rPr lang="pt-BR" sz="5000" dirty="0">
                <a:solidFill>
                  <a:schemeClr val="tx1"/>
                </a:solidFill>
              </a:rPr>
              <a:t/>
            </a:r>
            <a:br>
              <a:rPr lang="pt-BR" sz="5000" dirty="0">
                <a:solidFill>
                  <a:schemeClr val="tx1"/>
                </a:solidFill>
              </a:rPr>
            </a:br>
            <a:r>
              <a:rPr lang="pt-BR" sz="3800" dirty="0" smtClean="0"/>
              <a:t>Saneamento </a:t>
            </a:r>
            <a:r>
              <a:rPr lang="pt-BR" sz="3800" dirty="0"/>
              <a:t>básico em Santa Catarina sob a ótica do Plansab</a:t>
            </a:r>
            <a:endParaRPr lang="pt-BR" sz="38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61798" y="5845678"/>
            <a:ext cx="6686549" cy="1012323"/>
          </a:xfrm>
        </p:spPr>
        <p:txBody>
          <a:bodyPr>
            <a:normAutofit/>
          </a:bodyPr>
          <a:lstStyle/>
          <a:p>
            <a:pPr algn="r"/>
            <a:r>
              <a:rPr lang="pt-BR" dirty="0" smtClean="0">
                <a:solidFill>
                  <a:schemeClr val="tx1"/>
                </a:solidFill>
              </a:rPr>
              <a:t>	Tatiana Santana T. Pereira</a:t>
            </a:r>
            <a:endParaRPr lang="pt-BR" dirty="0">
              <a:solidFill>
                <a:schemeClr val="tx1"/>
              </a:solidFill>
            </a:endParaRP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Guilherme da Silva Pereira</a:t>
            </a:r>
          </a:p>
        </p:txBody>
      </p:sp>
      <p:sp>
        <p:nvSpPr>
          <p:cNvPr id="5" name="AutoShape 4" descr="Resultado de imagem para Unb"/>
          <p:cNvSpPr>
            <a:spLocks noChangeAspect="1" noChangeArrowheads="1"/>
          </p:cNvSpPr>
          <p:nvPr/>
        </p:nvSpPr>
        <p:spPr bwMode="auto">
          <a:xfrm>
            <a:off x="230981" y="7938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Resultado de imagem para faculdade de tecnologia unb"/>
          <p:cNvSpPr>
            <a:spLocks noChangeAspect="1" noChangeArrowheads="1"/>
          </p:cNvSpPr>
          <p:nvPr/>
        </p:nvSpPr>
        <p:spPr bwMode="auto">
          <a:xfrm>
            <a:off x="5883445" y="-647423"/>
            <a:ext cx="67298" cy="8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445" y="85300"/>
            <a:ext cx="3150449" cy="201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96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4.2 Metas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02237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03945"/>
              </p:ext>
            </p:extLst>
          </p:nvPr>
        </p:nvGraphicFramePr>
        <p:xfrm>
          <a:off x="843674" y="3316406"/>
          <a:ext cx="8092896" cy="2524838"/>
        </p:xfrm>
        <a:graphic>
          <a:graphicData uri="http://schemas.openxmlformats.org/drawingml/2006/table">
            <a:tbl>
              <a:tblPr firstRow="1" firstCol="1" bandRow="1" bandCol="1">
                <a:tableStyleId>{9D7B26C5-4107-4FEC-AEDC-1716B250A1EF}</a:tableStyleId>
              </a:tblPr>
              <a:tblGrid>
                <a:gridCol w="1544124"/>
                <a:gridCol w="969529"/>
                <a:gridCol w="1165377"/>
                <a:gridCol w="1165377"/>
                <a:gridCol w="1165377"/>
                <a:gridCol w="1165377"/>
                <a:gridCol w="917735"/>
              </a:tblGrid>
              <a:tr h="50484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effectLst/>
                        </a:rPr>
                        <a:t>Região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UF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49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2010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2014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2018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2023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2033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04999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PR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99,2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9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SC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99,2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99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99,2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746350" y="1835625"/>
            <a:ext cx="8287544" cy="148078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6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pt-BR" sz="1800" b="1" dirty="0" smtClean="0">
                <a:solidFill>
                  <a:schemeClr val="tx1"/>
                </a:solidFill>
              </a:rPr>
              <a:t>Tabela 2</a:t>
            </a:r>
            <a:r>
              <a:rPr lang="pt-BR" sz="1800" dirty="0" smtClean="0">
                <a:solidFill>
                  <a:schemeClr val="tx1"/>
                </a:solidFill>
              </a:rPr>
              <a:t> – </a:t>
            </a:r>
            <a:r>
              <a:rPr lang="pt-BR" sz="1800" dirty="0">
                <a:solidFill>
                  <a:schemeClr val="tx1"/>
                </a:solidFill>
              </a:rPr>
              <a:t>Indicador A1. % de domicílios urbanos e rurais abastecidos por rede de distribuição ou por poço ou nascente com canalização </a:t>
            </a:r>
            <a:r>
              <a:rPr lang="pt-BR" sz="1800" dirty="0" smtClean="0">
                <a:solidFill>
                  <a:schemeClr val="tx1"/>
                </a:solidFill>
              </a:rPr>
              <a:t>interna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96013" y="5813948"/>
            <a:ext cx="7988217" cy="907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Clr>
                <a:schemeClr val="accent1">
                  <a:lumMod val="75000"/>
                </a:schemeClr>
              </a:buClr>
              <a:buFont typeface="Wingdings 3" charset="2"/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Fonte: BRASIL, 2015c.</a:t>
            </a: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4.2 Metas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02237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746350" y="1835625"/>
            <a:ext cx="8287544" cy="11259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pt-BR" sz="1800" b="1" dirty="0" smtClean="0">
                <a:solidFill>
                  <a:schemeClr val="tx1"/>
                </a:solidFill>
              </a:rPr>
              <a:t>Tabela 3</a:t>
            </a:r>
            <a:r>
              <a:rPr lang="pt-BR" sz="1800" dirty="0" smtClean="0">
                <a:solidFill>
                  <a:schemeClr val="tx1"/>
                </a:solidFill>
              </a:rPr>
              <a:t> – Indicador </a:t>
            </a:r>
            <a:r>
              <a:rPr lang="pt-BR" sz="1800" dirty="0">
                <a:solidFill>
                  <a:schemeClr val="tx1"/>
                </a:solidFill>
              </a:rPr>
              <a:t>E1. % de domicílios urbanos e rurais servidos por rede coletora ou fossa séptica para os excretas ou esgotos sanitários</a:t>
            </a:r>
            <a:endParaRPr lang="pt-BR" sz="18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1800" dirty="0" smtClean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96013" y="5349923"/>
            <a:ext cx="7988217" cy="907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Clr>
                <a:schemeClr val="accent1">
                  <a:lumMod val="75000"/>
                </a:schemeClr>
              </a:buClr>
              <a:buFont typeface="Wingdings 3" charset="2"/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Fonte: BRASIL, 2015c.</a:t>
            </a: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682441"/>
              </p:ext>
            </p:extLst>
          </p:nvPr>
        </p:nvGraphicFramePr>
        <p:xfrm>
          <a:off x="791428" y="2838733"/>
          <a:ext cx="8092801" cy="2523599"/>
        </p:xfrm>
        <a:graphic>
          <a:graphicData uri="http://schemas.openxmlformats.org/drawingml/2006/table">
            <a:tbl>
              <a:tblPr firstRow="1" firstCol="1" bandRow="1" bandCol="1">
                <a:tableStyleId>{9D7B26C5-4107-4FEC-AEDC-1716B250A1EF}</a:tableStyleId>
              </a:tblPr>
              <a:tblGrid>
                <a:gridCol w="1576477"/>
                <a:gridCol w="1129755"/>
                <a:gridCol w="1129755"/>
                <a:gridCol w="1129755"/>
                <a:gridCol w="1129755"/>
                <a:gridCol w="1132993"/>
                <a:gridCol w="864311"/>
              </a:tblGrid>
              <a:tr h="50459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Região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UF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E1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47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/>
                        </a:rPr>
                        <a:t>2033</a:t>
                      </a:r>
                      <a:endParaRPr lang="pt-B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751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PR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69,2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7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SC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77,5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7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RS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76,0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41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4.2 Metas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02237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746350" y="1835625"/>
            <a:ext cx="8287544" cy="10576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1"/>
                </a:solidFill>
              </a:rPr>
              <a:t>Tabela 4</a:t>
            </a:r>
            <a:r>
              <a:rPr lang="pt-BR" sz="1800" dirty="0" smtClean="0">
                <a:solidFill>
                  <a:schemeClr val="tx1"/>
                </a:solidFill>
              </a:rPr>
              <a:t> – </a:t>
            </a:r>
            <a:r>
              <a:rPr lang="pt-BR" dirty="0">
                <a:solidFill>
                  <a:schemeClr val="tx1"/>
                </a:solidFill>
              </a:rPr>
              <a:t>Indicador R1. % de domicílios urbanos atendidos por coleta direta de resíduos </a:t>
            </a:r>
            <a:r>
              <a:rPr lang="pt-BR" dirty="0" smtClean="0">
                <a:solidFill>
                  <a:schemeClr val="tx1"/>
                </a:solidFill>
              </a:rPr>
              <a:t>sólidos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896013" y="5281685"/>
            <a:ext cx="7988217" cy="5629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Clr>
                <a:schemeClr val="accent1">
                  <a:lumMod val="75000"/>
                </a:schemeClr>
              </a:buClr>
              <a:buFont typeface="Wingdings 3" charset="2"/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Fonte: BRASIL, 2015c.</a:t>
            </a: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15712"/>
              </p:ext>
            </p:extLst>
          </p:nvPr>
        </p:nvGraphicFramePr>
        <p:xfrm>
          <a:off x="791429" y="2797790"/>
          <a:ext cx="8092801" cy="2523599"/>
        </p:xfrm>
        <a:graphic>
          <a:graphicData uri="http://schemas.openxmlformats.org/drawingml/2006/table">
            <a:tbl>
              <a:tblPr firstRow="1" firstCol="1" bandRow="1" bandCol="1">
                <a:tableStyleId>{9D7B26C5-4107-4FEC-AEDC-1716B250A1EF}</a:tableStyleId>
              </a:tblPr>
              <a:tblGrid>
                <a:gridCol w="1523065"/>
                <a:gridCol w="1129755"/>
                <a:gridCol w="1129755"/>
                <a:gridCol w="1129755"/>
                <a:gridCol w="1129755"/>
                <a:gridCol w="1132992"/>
                <a:gridCol w="917724"/>
              </a:tblGrid>
              <a:tr h="50459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Região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UF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47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2010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2014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2018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2023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2033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751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S</a:t>
                      </a:r>
                      <a:endParaRPr lang="pt-B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PR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96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98,6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100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7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SC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97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96,1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7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RS</a:t>
                      </a:r>
                      <a:endParaRPr lang="pt-B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94</a:t>
                      </a:r>
                      <a:endParaRPr lang="pt-B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91,9</a:t>
                      </a:r>
                      <a:endParaRPr lang="pt-B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99</a:t>
                      </a:r>
                      <a:endParaRPr lang="pt-B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100</a:t>
                      </a:r>
                      <a:endParaRPr lang="pt-B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ysClr val="windowText" lastClr="000000"/>
                          </a:solidFill>
                          <a:effectLst/>
                        </a:rPr>
                        <a:t>100</a:t>
                      </a:r>
                      <a:endParaRPr lang="pt-BR" sz="1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11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1280890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4.3 Necessidades de Investimentos</a:t>
            </a:r>
            <a:endParaRPr lang="pt-BR" sz="3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02237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lvl="1" indent="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pt-BR" sz="2000" i="1" dirty="0" smtClean="0">
                <a:solidFill>
                  <a:schemeClr val="tx1"/>
                </a:solidFill>
              </a:rPr>
              <a:t>“</a:t>
            </a:r>
            <a:r>
              <a:rPr lang="pt-BR" sz="2000" i="1" dirty="0">
                <a:solidFill>
                  <a:schemeClr val="tx1"/>
                </a:solidFill>
              </a:rPr>
              <a:t>para se </a:t>
            </a:r>
            <a:r>
              <a:rPr lang="pt-BR" sz="2000" b="1" i="1" dirty="0">
                <a:solidFill>
                  <a:schemeClr val="tx1"/>
                </a:solidFill>
              </a:rPr>
              <a:t>elevar significativamente </a:t>
            </a:r>
            <a:r>
              <a:rPr lang="pt-BR" sz="2000" i="1" dirty="0">
                <a:solidFill>
                  <a:schemeClr val="tx1"/>
                </a:solidFill>
              </a:rPr>
              <a:t>o nível do atendimento por abastecimento de água potável e esgotamento sanitário, a destinação final dos resíduos sólidos urbanos e a </a:t>
            </a:r>
            <a:r>
              <a:rPr lang="pt-BR" sz="2000" b="1" i="1" dirty="0">
                <a:solidFill>
                  <a:schemeClr val="tx1"/>
                </a:solidFill>
              </a:rPr>
              <a:t>implantação e manutenção</a:t>
            </a:r>
            <a:r>
              <a:rPr lang="pt-BR" sz="2000" i="1" dirty="0">
                <a:solidFill>
                  <a:schemeClr val="tx1"/>
                </a:solidFill>
              </a:rPr>
              <a:t> da drenagem urbana no período de 2014 a 2033” </a:t>
            </a:r>
            <a:r>
              <a:rPr lang="pt-BR" sz="2000" dirty="0">
                <a:solidFill>
                  <a:schemeClr val="tx1"/>
                </a:solidFill>
              </a:rPr>
              <a:t>(BRASIL, 2015b</a:t>
            </a:r>
            <a:r>
              <a:rPr lang="pt-BR" sz="2000" dirty="0" smtClean="0">
                <a:solidFill>
                  <a:schemeClr val="tx1"/>
                </a:solidFill>
              </a:rPr>
              <a:t>).</a:t>
            </a: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252" y="528851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89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1280890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4.3 Necessidades de Investimentos</a:t>
            </a:r>
            <a:endParaRPr lang="pt-BR" sz="3400" dirty="0">
              <a:solidFill>
                <a:schemeClr val="tx1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46350" y="1371593"/>
            <a:ext cx="8287544" cy="135795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1"/>
                </a:solidFill>
              </a:rPr>
              <a:t>Tabela 5</a:t>
            </a:r>
            <a:r>
              <a:rPr lang="pt-BR" sz="1800" dirty="0" smtClean="0">
                <a:solidFill>
                  <a:schemeClr val="tx1"/>
                </a:solidFill>
              </a:rPr>
              <a:t> – </a:t>
            </a:r>
            <a:r>
              <a:rPr lang="pt-BR" dirty="0">
                <a:solidFill>
                  <a:schemeClr val="tx1"/>
                </a:solidFill>
              </a:rPr>
              <a:t>Necessidade de investimentos federais e de outros agentes em medidas estruturais e estruturantes por abastecimento de água e esgotamento sanitário (em milhões de R$) até 2033</a:t>
            </a:r>
            <a:endParaRPr lang="pt-BR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175202"/>
              </p:ext>
            </p:extLst>
          </p:nvPr>
        </p:nvGraphicFramePr>
        <p:xfrm>
          <a:off x="746350" y="2667917"/>
          <a:ext cx="8137880" cy="381477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808659"/>
                <a:gridCol w="956900"/>
                <a:gridCol w="1194321"/>
                <a:gridCol w="1376258"/>
                <a:gridCol w="1267247"/>
                <a:gridCol w="1308127"/>
                <a:gridCol w="1226368"/>
              </a:tblGrid>
              <a:tr h="3223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Região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UF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Abastecimento de Água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Esgotamento Sanitário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Total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Estruturais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Estruturantes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Estruturais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Estruturantes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5266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PR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6.083,83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3.280,49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9.309,53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2.694,29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21.368,14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6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SC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4.234,18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1.865,88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5.328,49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1.301,53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12.730,08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26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4.843,56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2.768,70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6.556,39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1.735,27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15.903,92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Total: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15.161,57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7.915,07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21.194,41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5.731,09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50.002,14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040" marR="2404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896013" y="6605521"/>
            <a:ext cx="7988217" cy="45378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Clr>
                <a:schemeClr val="accent1">
                  <a:lumMod val="75000"/>
                </a:schemeClr>
              </a:buClr>
              <a:buFont typeface="Wingdings 3" charset="2"/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Fonte: BRASIL, 2011 e 2015b.</a:t>
            </a: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1280890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4.3 Necessidades de Investimentos</a:t>
            </a:r>
            <a:endParaRPr lang="pt-BR" sz="3400" dirty="0">
              <a:solidFill>
                <a:schemeClr val="tx1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46350" y="1589961"/>
            <a:ext cx="8287544" cy="135795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1"/>
                </a:solidFill>
              </a:rPr>
              <a:t>Tabela 6</a:t>
            </a:r>
            <a:r>
              <a:rPr lang="pt-BR" sz="1800" dirty="0" smtClean="0">
                <a:solidFill>
                  <a:schemeClr val="tx1"/>
                </a:solidFill>
              </a:rPr>
              <a:t> – </a:t>
            </a:r>
            <a:r>
              <a:rPr lang="pt-BR" dirty="0">
                <a:solidFill>
                  <a:schemeClr val="tx1"/>
                </a:solidFill>
              </a:rPr>
              <a:t>Necessidade de investimentos federais e de outros agentes em medidas estruturais e estruturantes </a:t>
            </a:r>
            <a:r>
              <a:rPr lang="pt-BR" dirty="0" smtClean="0">
                <a:solidFill>
                  <a:schemeClr val="tx1"/>
                </a:solidFill>
              </a:rPr>
              <a:t>em resíduos sólidos urbanos </a:t>
            </a:r>
            <a:r>
              <a:rPr lang="pt-BR" dirty="0">
                <a:solidFill>
                  <a:schemeClr val="tx1"/>
                </a:solidFill>
              </a:rPr>
              <a:t>(em milhões de R$) até 2033</a:t>
            </a:r>
            <a:endParaRPr lang="pt-BR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861168"/>
              </p:ext>
            </p:extLst>
          </p:nvPr>
        </p:nvGraphicFramePr>
        <p:xfrm>
          <a:off x="746350" y="3289111"/>
          <a:ext cx="8179285" cy="29196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172458"/>
                <a:gridCol w="1117282"/>
                <a:gridCol w="2069042"/>
                <a:gridCol w="2138010"/>
                <a:gridCol w="1682493"/>
              </a:tblGrid>
              <a:tr h="3472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Região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UF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Resíduos sólidos urbanos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99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Estruturais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Estruturantes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936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PR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658,59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566,10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1.224,69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5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SC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703,58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206,24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909,82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73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509,76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646,88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1.156,64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1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1.871,93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1.419,23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3.291,16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4" marR="2486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746350" y="6288216"/>
            <a:ext cx="7988217" cy="45378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Clr>
                <a:schemeClr val="accent1">
                  <a:lumMod val="75000"/>
                </a:schemeClr>
              </a:buClr>
              <a:buFont typeface="Wingdings 3" charset="2"/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Fonte: BRASIL, 2011 e 2015b.</a:t>
            </a: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6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1280890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4.3 Necessidades de Investimentos</a:t>
            </a:r>
            <a:endParaRPr lang="pt-BR" sz="3400" dirty="0">
              <a:solidFill>
                <a:schemeClr val="tx1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46350" y="1835625"/>
            <a:ext cx="8287544" cy="135795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1"/>
                </a:solidFill>
              </a:rPr>
              <a:t>Tabela 7</a:t>
            </a:r>
            <a:r>
              <a:rPr lang="pt-BR" sz="1800" dirty="0" smtClean="0">
                <a:solidFill>
                  <a:schemeClr val="tx1"/>
                </a:solidFill>
              </a:rPr>
              <a:t> – </a:t>
            </a:r>
            <a:r>
              <a:rPr lang="pt-BR" dirty="0">
                <a:solidFill>
                  <a:schemeClr val="tx1"/>
                </a:solidFill>
              </a:rPr>
              <a:t>Necessidade de investimentos federais e de outros agentes em medidas estruturais e estruturantes </a:t>
            </a:r>
            <a:r>
              <a:rPr lang="pt-BR" dirty="0" smtClean="0">
                <a:solidFill>
                  <a:schemeClr val="tx1"/>
                </a:solidFill>
              </a:rPr>
              <a:t>em drenagem e manejo das águas pluviais urbanas (em </a:t>
            </a:r>
            <a:r>
              <a:rPr lang="pt-BR" dirty="0">
                <a:solidFill>
                  <a:schemeClr val="tx1"/>
                </a:solidFill>
              </a:rPr>
              <a:t>milhões de R$) até 2033</a:t>
            </a:r>
            <a:endParaRPr lang="pt-BR" sz="2000" dirty="0" smtClean="0">
              <a:solidFill>
                <a:schemeClr val="tx1"/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746350" y="6179034"/>
            <a:ext cx="7988217" cy="45378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Clr>
                <a:schemeClr val="accent1">
                  <a:lumMod val="75000"/>
                </a:schemeClr>
              </a:buClr>
              <a:buFont typeface="Wingdings 3" charset="2"/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Fonte: BRASIL, 2011 e 2015b.</a:t>
            </a: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527542"/>
              </p:ext>
            </p:extLst>
          </p:nvPr>
        </p:nvGraphicFramePr>
        <p:xfrm>
          <a:off x="641766" y="3261815"/>
          <a:ext cx="8283869" cy="29196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145536"/>
                <a:gridCol w="1201419"/>
                <a:gridCol w="1871207"/>
                <a:gridCol w="2305817"/>
                <a:gridCol w="1759890"/>
              </a:tblGrid>
              <a:tr h="3345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Região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UF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Drenagem e manejo das águas pluviais urbanas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49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Estruturais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Estruturantes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372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PR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1.861,24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1.680,98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3.542,22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7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SC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6.421,95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13.987,94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20.409,88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06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RS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2.002,81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3.265,08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5.267,9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Total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10.286,00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18.934,00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29.220,00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86" marR="2488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4.4 </a:t>
            </a:r>
            <a:r>
              <a:rPr lang="pt-BR" sz="3400" dirty="0" err="1" smtClean="0">
                <a:solidFill>
                  <a:schemeClr val="tx1"/>
                </a:solidFill>
              </a:rPr>
              <a:t>Macrodiretrizes</a:t>
            </a:r>
            <a:r>
              <a:rPr lang="pt-BR" sz="3400" dirty="0" smtClean="0">
                <a:solidFill>
                  <a:schemeClr val="tx1"/>
                </a:solidFill>
              </a:rPr>
              <a:t> e estratégias</a:t>
            </a:r>
            <a:endParaRPr lang="pt-BR" sz="3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02237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lvl="1" indent="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“</a:t>
            </a:r>
            <a:r>
              <a:rPr lang="pt-BR" sz="2000" i="1" dirty="0">
                <a:solidFill>
                  <a:schemeClr val="tx1"/>
                </a:solidFill>
              </a:rPr>
              <a:t>visando </a:t>
            </a:r>
            <a:r>
              <a:rPr lang="pt-BR" sz="2000" b="1" i="1" dirty="0">
                <a:solidFill>
                  <a:schemeClr val="tx1"/>
                </a:solidFill>
              </a:rPr>
              <a:t>assegurar materialidade </a:t>
            </a:r>
            <a:r>
              <a:rPr lang="pt-BR" sz="2000" i="1" dirty="0">
                <a:solidFill>
                  <a:schemeClr val="tx1"/>
                </a:solidFill>
              </a:rPr>
              <a:t>às metas estabelecidas e sua decorrente tradução nas ações programáticas e nos objetivos que se pretende </a:t>
            </a:r>
            <a:r>
              <a:rPr lang="pt-BR" sz="2000" b="1" i="1" dirty="0">
                <a:solidFill>
                  <a:schemeClr val="tx1"/>
                </a:solidFill>
              </a:rPr>
              <a:t>concretizar</a:t>
            </a:r>
            <a:r>
              <a:rPr lang="pt-BR" sz="2000" i="1" dirty="0">
                <a:solidFill>
                  <a:schemeClr val="tx1"/>
                </a:solidFill>
              </a:rPr>
              <a:t> com a implementação do </a:t>
            </a:r>
            <a:r>
              <a:rPr lang="pt-BR" sz="2000" i="1" dirty="0" err="1">
                <a:solidFill>
                  <a:schemeClr val="tx1"/>
                </a:solidFill>
              </a:rPr>
              <a:t>Plansab</a:t>
            </a:r>
            <a:r>
              <a:rPr lang="pt-BR" sz="2000" dirty="0">
                <a:solidFill>
                  <a:schemeClr val="tx1"/>
                </a:solidFill>
              </a:rPr>
              <a:t>.” (BRASIL, 2015b). 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endParaRPr lang="pt-BR" sz="2000" dirty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252" y="528851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4.4 </a:t>
            </a:r>
            <a:r>
              <a:rPr lang="pt-BR" sz="3400" dirty="0" err="1" smtClean="0">
                <a:solidFill>
                  <a:schemeClr val="tx1"/>
                </a:solidFill>
              </a:rPr>
              <a:t>Macrodiretrizes</a:t>
            </a:r>
            <a:r>
              <a:rPr lang="pt-BR" sz="3400" dirty="0" smtClean="0">
                <a:solidFill>
                  <a:schemeClr val="tx1"/>
                </a:solidFill>
              </a:rPr>
              <a:t> e estratégias</a:t>
            </a:r>
            <a:endParaRPr lang="pt-BR" sz="3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02237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900" b="1" dirty="0" err="1" smtClean="0">
                <a:solidFill>
                  <a:schemeClr val="tx1"/>
                </a:solidFill>
              </a:rPr>
              <a:t>Macrodiretrizes</a:t>
            </a:r>
            <a:r>
              <a:rPr lang="pt-BR" sz="1900" b="1" dirty="0" smtClean="0">
                <a:solidFill>
                  <a:schemeClr val="tx1"/>
                </a:solidFill>
              </a:rPr>
              <a:t> do grupo A - </a:t>
            </a:r>
            <a:r>
              <a:rPr lang="pt-BR" sz="1900" dirty="0" smtClean="0">
                <a:solidFill>
                  <a:schemeClr val="tx1"/>
                </a:solidFill>
              </a:rPr>
              <a:t>Relativas </a:t>
            </a:r>
            <a:r>
              <a:rPr lang="pt-BR" sz="1900" dirty="0">
                <a:solidFill>
                  <a:schemeClr val="tx1"/>
                </a:solidFill>
              </a:rPr>
              <a:t>às ações de </a:t>
            </a:r>
            <a:r>
              <a:rPr lang="pt-BR" sz="1900" b="1" dirty="0">
                <a:solidFill>
                  <a:schemeClr val="tx1"/>
                </a:solidFill>
              </a:rPr>
              <a:t>coordenação e planejamento</a:t>
            </a:r>
            <a:r>
              <a:rPr lang="pt-BR" sz="1900" dirty="0">
                <a:solidFill>
                  <a:schemeClr val="tx1"/>
                </a:solidFill>
              </a:rPr>
              <a:t> no setor e às articulações </a:t>
            </a:r>
            <a:r>
              <a:rPr lang="pt-BR" sz="1900" b="1" dirty="0" err="1">
                <a:solidFill>
                  <a:schemeClr val="tx1"/>
                </a:solidFill>
              </a:rPr>
              <a:t>intersetoriais</a:t>
            </a:r>
            <a:r>
              <a:rPr lang="pt-BR" sz="1900" dirty="0">
                <a:solidFill>
                  <a:schemeClr val="tx1"/>
                </a:solidFill>
              </a:rPr>
              <a:t> e interinstitucionais para </a:t>
            </a:r>
            <a:r>
              <a:rPr lang="pt-BR" sz="1900" b="1" dirty="0">
                <a:solidFill>
                  <a:schemeClr val="tx1"/>
                </a:solidFill>
              </a:rPr>
              <a:t>efetiva implementação </a:t>
            </a:r>
            <a:r>
              <a:rPr lang="pt-BR" sz="1900" dirty="0">
                <a:solidFill>
                  <a:schemeClr val="tx1"/>
                </a:solidFill>
              </a:rPr>
              <a:t>da Política Nacional de Saneamento </a:t>
            </a:r>
            <a:r>
              <a:rPr lang="pt-BR" sz="1900" dirty="0" smtClean="0">
                <a:solidFill>
                  <a:schemeClr val="tx1"/>
                </a:solidFill>
              </a:rPr>
              <a:t>Básico.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700" b="1" dirty="0" smtClean="0">
                <a:solidFill>
                  <a:schemeClr val="tx1"/>
                </a:solidFill>
              </a:rPr>
              <a:t>Política de saneamento básico e </a:t>
            </a:r>
            <a:r>
              <a:rPr lang="pt-BR" sz="1700" b="1" dirty="0" err="1" smtClean="0">
                <a:solidFill>
                  <a:schemeClr val="tx1"/>
                </a:solidFill>
              </a:rPr>
              <a:t>Plansab</a:t>
            </a:r>
            <a:r>
              <a:rPr lang="pt-BR" sz="1700" b="1" dirty="0" smtClean="0">
                <a:solidFill>
                  <a:schemeClr val="tx1"/>
                </a:solidFill>
              </a:rPr>
              <a:t> </a:t>
            </a:r>
            <a:r>
              <a:rPr lang="pt-BR" sz="1700" dirty="0" smtClean="0">
                <a:solidFill>
                  <a:schemeClr val="tx1"/>
                </a:solidFill>
              </a:rPr>
              <a:t>- </a:t>
            </a:r>
            <a:r>
              <a:rPr lang="pt-BR" sz="1800" dirty="0" smtClean="0">
                <a:solidFill>
                  <a:schemeClr val="tx1"/>
                </a:solidFill>
              </a:rPr>
              <a:t>demonstra </a:t>
            </a:r>
            <a:r>
              <a:rPr lang="pt-BR" sz="1800" dirty="0">
                <a:solidFill>
                  <a:schemeClr val="tx1"/>
                </a:solidFill>
              </a:rPr>
              <a:t>que os </a:t>
            </a:r>
            <a:r>
              <a:rPr lang="pt-BR" sz="1800" b="1" dirty="0">
                <a:solidFill>
                  <a:schemeClr val="tx1"/>
                </a:solidFill>
              </a:rPr>
              <a:t>estados</a:t>
            </a:r>
            <a:r>
              <a:rPr lang="pt-BR" sz="1800" dirty="0">
                <a:solidFill>
                  <a:schemeClr val="tx1"/>
                </a:solidFill>
              </a:rPr>
              <a:t> também possuem um </a:t>
            </a:r>
            <a:r>
              <a:rPr lang="pt-BR" sz="1800" b="1" dirty="0">
                <a:solidFill>
                  <a:schemeClr val="tx1"/>
                </a:solidFill>
              </a:rPr>
              <a:t>papel importante</a:t>
            </a:r>
            <a:r>
              <a:rPr lang="pt-BR" sz="1800" dirty="0">
                <a:solidFill>
                  <a:schemeClr val="tx1"/>
                </a:solidFill>
              </a:rPr>
              <a:t> na política de saneamento básico, papel este que se configura como uma lacuna por não possuir uma </a:t>
            </a:r>
            <a:r>
              <a:rPr lang="pt-BR" sz="1800" b="1" dirty="0">
                <a:solidFill>
                  <a:schemeClr val="tx1"/>
                </a:solidFill>
              </a:rPr>
              <a:t>clara delimitação </a:t>
            </a:r>
            <a:r>
              <a:rPr lang="pt-BR" sz="1800" dirty="0">
                <a:solidFill>
                  <a:schemeClr val="tx1"/>
                </a:solidFill>
              </a:rPr>
              <a:t>na legislação </a:t>
            </a:r>
            <a:r>
              <a:rPr lang="pt-BR" sz="1800" dirty="0" smtClean="0">
                <a:solidFill>
                  <a:schemeClr val="tx1"/>
                </a:solidFill>
              </a:rPr>
              <a:t>vigente.</a:t>
            </a:r>
            <a:endParaRPr lang="pt-BR" sz="1700" dirty="0" smtClean="0">
              <a:solidFill>
                <a:schemeClr val="tx1"/>
              </a:solidFill>
            </a:endParaRP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1700" dirty="0" smtClean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9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4.4 </a:t>
            </a:r>
            <a:r>
              <a:rPr lang="pt-BR" sz="3400" dirty="0" err="1" smtClean="0">
                <a:solidFill>
                  <a:schemeClr val="tx1"/>
                </a:solidFill>
              </a:rPr>
              <a:t>Macrodiretrizes</a:t>
            </a:r>
            <a:r>
              <a:rPr lang="pt-BR" sz="3400" dirty="0" smtClean="0">
                <a:solidFill>
                  <a:schemeClr val="tx1"/>
                </a:solidFill>
              </a:rPr>
              <a:t> e estratégias</a:t>
            </a:r>
            <a:endParaRPr lang="pt-BR" sz="3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02237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900" b="1" dirty="0" err="1">
                <a:solidFill>
                  <a:schemeClr val="tx1"/>
                </a:solidFill>
              </a:rPr>
              <a:t>Macrodiretrizes</a:t>
            </a:r>
            <a:r>
              <a:rPr lang="pt-BR" sz="1900" b="1" dirty="0">
                <a:solidFill>
                  <a:schemeClr val="tx1"/>
                </a:solidFill>
              </a:rPr>
              <a:t> do grupo A - </a:t>
            </a:r>
            <a:r>
              <a:rPr lang="pt-BR" sz="1900" dirty="0">
                <a:solidFill>
                  <a:schemeClr val="tx1"/>
                </a:solidFill>
              </a:rPr>
              <a:t>Relativas às ações de </a:t>
            </a:r>
            <a:r>
              <a:rPr lang="pt-BR" sz="1900" b="1" dirty="0">
                <a:solidFill>
                  <a:schemeClr val="tx1"/>
                </a:solidFill>
              </a:rPr>
              <a:t>coordenação e planejamento</a:t>
            </a:r>
            <a:r>
              <a:rPr lang="pt-BR" sz="1900" dirty="0">
                <a:solidFill>
                  <a:schemeClr val="tx1"/>
                </a:solidFill>
              </a:rPr>
              <a:t> no setor e às articulações </a:t>
            </a:r>
            <a:r>
              <a:rPr lang="pt-BR" sz="1900" b="1" dirty="0" err="1">
                <a:solidFill>
                  <a:schemeClr val="tx1"/>
                </a:solidFill>
              </a:rPr>
              <a:t>intersetoriais</a:t>
            </a:r>
            <a:r>
              <a:rPr lang="pt-BR" sz="1900" dirty="0">
                <a:solidFill>
                  <a:schemeClr val="tx1"/>
                </a:solidFill>
              </a:rPr>
              <a:t> e interinstitucionais para </a:t>
            </a:r>
            <a:r>
              <a:rPr lang="pt-BR" sz="1900" b="1" dirty="0">
                <a:solidFill>
                  <a:schemeClr val="tx1"/>
                </a:solidFill>
              </a:rPr>
              <a:t>efetiva implementação </a:t>
            </a:r>
            <a:r>
              <a:rPr lang="pt-BR" sz="1900" dirty="0">
                <a:solidFill>
                  <a:schemeClr val="tx1"/>
                </a:solidFill>
              </a:rPr>
              <a:t>da Política Nacional de Saneamento Básico</a:t>
            </a:r>
            <a:r>
              <a:rPr lang="pt-BR" sz="1900" dirty="0" smtClean="0">
                <a:solidFill>
                  <a:schemeClr val="tx1"/>
                </a:solidFill>
              </a:rPr>
              <a:t>.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700" b="1" dirty="0" smtClean="0">
                <a:solidFill>
                  <a:schemeClr val="tx1"/>
                </a:solidFill>
              </a:rPr>
              <a:t>Cooperação </a:t>
            </a:r>
            <a:r>
              <a:rPr lang="pt-BR" sz="1700" b="1" dirty="0" err="1" smtClean="0">
                <a:solidFill>
                  <a:schemeClr val="tx1"/>
                </a:solidFill>
              </a:rPr>
              <a:t>interfederativa</a:t>
            </a:r>
            <a:r>
              <a:rPr lang="pt-BR" sz="1700" b="1" dirty="0" smtClean="0">
                <a:solidFill>
                  <a:schemeClr val="tx1"/>
                </a:solidFill>
              </a:rPr>
              <a:t> </a:t>
            </a:r>
            <a:r>
              <a:rPr lang="pt-BR" sz="1700" dirty="0" smtClean="0">
                <a:solidFill>
                  <a:schemeClr val="tx1"/>
                </a:solidFill>
              </a:rPr>
              <a:t>e políticas estaduais e municipais - </a:t>
            </a:r>
            <a:r>
              <a:rPr lang="pt-BR" sz="1800" dirty="0" smtClean="0">
                <a:solidFill>
                  <a:schemeClr val="tx1"/>
                </a:solidFill>
              </a:rPr>
              <a:t>demonstra </a:t>
            </a:r>
            <a:r>
              <a:rPr lang="pt-BR" sz="1800" dirty="0">
                <a:solidFill>
                  <a:schemeClr val="tx1"/>
                </a:solidFill>
              </a:rPr>
              <a:t>que a </a:t>
            </a:r>
            <a:r>
              <a:rPr lang="pt-BR" sz="1800" b="1" dirty="0">
                <a:solidFill>
                  <a:schemeClr val="tx1"/>
                </a:solidFill>
              </a:rPr>
              <a:t>participação dos estados </a:t>
            </a:r>
            <a:r>
              <a:rPr lang="pt-BR" sz="1800" dirty="0">
                <a:solidFill>
                  <a:schemeClr val="tx1"/>
                </a:solidFill>
              </a:rPr>
              <a:t>é de fundamental relevância para a implementação de cooperações </a:t>
            </a:r>
            <a:r>
              <a:rPr lang="pt-BR" sz="1800" dirty="0" err="1">
                <a:solidFill>
                  <a:schemeClr val="tx1"/>
                </a:solidFill>
              </a:rPr>
              <a:t>interfederativas</a:t>
            </a:r>
            <a:r>
              <a:rPr lang="pt-BR" sz="1800" dirty="0">
                <a:solidFill>
                  <a:schemeClr val="tx1"/>
                </a:solidFill>
              </a:rPr>
              <a:t>, através das quais pode se </a:t>
            </a:r>
            <a:r>
              <a:rPr lang="pt-BR" sz="1800" b="1" dirty="0">
                <a:solidFill>
                  <a:schemeClr val="tx1"/>
                </a:solidFill>
              </a:rPr>
              <a:t>viabilizar a atuação </a:t>
            </a:r>
            <a:r>
              <a:rPr lang="pt-BR" sz="1800" dirty="0">
                <a:solidFill>
                  <a:schemeClr val="tx1"/>
                </a:solidFill>
              </a:rPr>
              <a:t>e/ou a </a:t>
            </a:r>
            <a:r>
              <a:rPr lang="pt-BR" sz="1800" b="1" dirty="0">
                <a:solidFill>
                  <a:schemeClr val="tx1"/>
                </a:solidFill>
              </a:rPr>
              <a:t>contribuição</a:t>
            </a:r>
            <a:r>
              <a:rPr lang="pt-BR" sz="1800" dirty="0">
                <a:solidFill>
                  <a:schemeClr val="tx1"/>
                </a:solidFill>
              </a:rPr>
              <a:t> do Governo Federal para a execução de ações </a:t>
            </a:r>
            <a:r>
              <a:rPr lang="pt-BR" sz="1800" dirty="0" smtClean="0">
                <a:solidFill>
                  <a:schemeClr val="tx1"/>
                </a:solidFill>
              </a:rPr>
              <a:t>locais.</a:t>
            </a:r>
            <a:endParaRPr lang="pt-BR" sz="1700" dirty="0" smtClean="0">
              <a:solidFill>
                <a:schemeClr val="tx1"/>
              </a:solidFill>
            </a:endParaRP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1700" dirty="0" smtClean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7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Informações iniciais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789875"/>
            <a:ext cx="8287544" cy="5068125"/>
          </a:xfrm>
          <a:ln>
            <a:noFill/>
          </a:ln>
        </p:spPr>
        <p:txBody>
          <a:bodyPr>
            <a:normAutofit/>
          </a:bodyPr>
          <a:lstStyle/>
          <a:p>
            <a:pPr marL="0" lvl="1" indent="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Trabalhos apresentados:</a:t>
            </a:r>
          </a:p>
          <a:p>
            <a:pPr lvl="1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900" dirty="0" smtClean="0">
                <a:solidFill>
                  <a:schemeClr val="tx1"/>
                </a:solidFill>
              </a:rPr>
              <a:t>Saneamento básico em Santa Catarina sob a ótica do </a:t>
            </a:r>
            <a:r>
              <a:rPr lang="pt-BR" sz="1900" dirty="0" err="1" smtClean="0">
                <a:solidFill>
                  <a:schemeClr val="tx1"/>
                </a:solidFill>
              </a:rPr>
              <a:t>Plansab</a:t>
            </a:r>
            <a:r>
              <a:rPr lang="pt-BR" sz="1900" dirty="0" smtClean="0">
                <a:solidFill>
                  <a:schemeClr val="tx1"/>
                </a:solidFill>
              </a:rPr>
              <a:t> (18-05 às 9h30);</a:t>
            </a:r>
          </a:p>
          <a:p>
            <a:pPr lvl="1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900" dirty="0" smtClean="0">
                <a:solidFill>
                  <a:schemeClr val="tx1"/>
                </a:solidFill>
              </a:rPr>
              <a:t>Aplicação da Rede de Causa e Efeito para avaliação da Salubridade na Cidade Estrutural – DF (18-05 às 17h30);</a:t>
            </a: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dirty="0">
              <a:solidFill>
                <a:schemeClr val="tx1"/>
              </a:solidFill>
            </a:endParaRP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2617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4.4 </a:t>
            </a:r>
            <a:r>
              <a:rPr lang="pt-BR" sz="3400" dirty="0" err="1" smtClean="0">
                <a:solidFill>
                  <a:schemeClr val="tx1"/>
                </a:solidFill>
              </a:rPr>
              <a:t>Macrodiretrizes</a:t>
            </a:r>
            <a:r>
              <a:rPr lang="pt-BR" sz="3400" dirty="0" smtClean="0">
                <a:solidFill>
                  <a:schemeClr val="tx1"/>
                </a:solidFill>
              </a:rPr>
              <a:t> e estratégias</a:t>
            </a:r>
            <a:endParaRPr lang="pt-BR" sz="3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192973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900" b="1" dirty="0" err="1">
                <a:solidFill>
                  <a:schemeClr val="tx1"/>
                </a:solidFill>
              </a:rPr>
              <a:t>Macrodiretrizes</a:t>
            </a:r>
            <a:r>
              <a:rPr lang="pt-BR" sz="1900" b="1" dirty="0">
                <a:solidFill>
                  <a:schemeClr val="tx1"/>
                </a:solidFill>
              </a:rPr>
              <a:t> do grupo </a:t>
            </a:r>
            <a:r>
              <a:rPr lang="pt-BR" sz="1900" b="1" dirty="0" smtClean="0">
                <a:solidFill>
                  <a:schemeClr val="tx1"/>
                </a:solidFill>
              </a:rPr>
              <a:t>B </a:t>
            </a:r>
            <a:r>
              <a:rPr lang="pt-BR" sz="1900" b="1" dirty="0">
                <a:solidFill>
                  <a:schemeClr val="tx1"/>
                </a:solidFill>
              </a:rPr>
              <a:t>- </a:t>
            </a:r>
            <a:r>
              <a:rPr lang="pt-BR" sz="1900" dirty="0">
                <a:solidFill>
                  <a:schemeClr val="tx1"/>
                </a:solidFill>
              </a:rPr>
              <a:t>Relativas à </a:t>
            </a:r>
            <a:r>
              <a:rPr lang="pt-BR" sz="1900" b="1" dirty="0">
                <a:solidFill>
                  <a:schemeClr val="tx1"/>
                </a:solidFill>
              </a:rPr>
              <a:t>prestação, gestão, regulação e fiscalização</a:t>
            </a:r>
            <a:r>
              <a:rPr lang="pt-BR" sz="1900" dirty="0">
                <a:solidFill>
                  <a:schemeClr val="tx1"/>
                </a:solidFill>
              </a:rPr>
              <a:t> dos serviços de saneamento básico, de forma </a:t>
            </a:r>
            <a:r>
              <a:rPr lang="pt-BR" sz="1900" b="1" dirty="0">
                <a:solidFill>
                  <a:schemeClr val="tx1"/>
                </a:solidFill>
              </a:rPr>
              <a:t>participativa e integrada</a:t>
            </a:r>
            <a:r>
              <a:rPr lang="pt-BR" sz="1900" dirty="0">
                <a:solidFill>
                  <a:schemeClr val="tx1"/>
                </a:solidFill>
              </a:rPr>
              <a:t>, com vistas à sua universalização</a:t>
            </a:r>
            <a:r>
              <a:rPr lang="pt-BR" sz="1900" dirty="0" smtClean="0">
                <a:solidFill>
                  <a:schemeClr val="tx1"/>
                </a:solidFill>
              </a:rPr>
              <a:t>.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dirty="0" smtClean="0">
                <a:solidFill>
                  <a:schemeClr val="tx1"/>
                </a:solidFill>
              </a:rPr>
              <a:t>Abastecimento de água e esgotamento sanitário, Resíduos Sólidos e Manejo das águas pluviais;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dirty="0" smtClean="0">
                <a:solidFill>
                  <a:schemeClr val="tx1"/>
                </a:solidFill>
              </a:rPr>
              <a:t>Transparência, participação e controle social;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dirty="0" smtClean="0">
                <a:solidFill>
                  <a:schemeClr val="tx1"/>
                </a:solidFill>
              </a:rPr>
              <a:t>Gestão do saneamento básico;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dirty="0" smtClean="0">
                <a:solidFill>
                  <a:schemeClr val="tx1"/>
                </a:solidFill>
              </a:rPr>
              <a:t>Consórcios públicos;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dirty="0" smtClean="0">
                <a:solidFill>
                  <a:schemeClr val="tx1"/>
                </a:solidFill>
              </a:rPr>
              <a:t>Capacitação;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dirty="0" smtClean="0">
                <a:solidFill>
                  <a:schemeClr val="tx1"/>
                </a:solidFill>
              </a:rPr>
              <a:t>Educação Ambiental</a:t>
            </a: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36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4.4 </a:t>
            </a:r>
            <a:r>
              <a:rPr lang="pt-BR" sz="3400" dirty="0" err="1" smtClean="0">
                <a:solidFill>
                  <a:schemeClr val="tx1"/>
                </a:solidFill>
              </a:rPr>
              <a:t>Macrodiretrizes</a:t>
            </a:r>
            <a:r>
              <a:rPr lang="pt-BR" sz="3400" dirty="0" smtClean="0">
                <a:solidFill>
                  <a:schemeClr val="tx1"/>
                </a:solidFill>
              </a:rPr>
              <a:t> e estratégias</a:t>
            </a:r>
            <a:endParaRPr lang="pt-BR" sz="3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192973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900" b="1" dirty="0" err="1">
                <a:solidFill>
                  <a:schemeClr val="tx1"/>
                </a:solidFill>
              </a:rPr>
              <a:t>Macrodiretrizes</a:t>
            </a:r>
            <a:r>
              <a:rPr lang="pt-BR" sz="1900" b="1" dirty="0">
                <a:solidFill>
                  <a:schemeClr val="tx1"/>
                </a:solidFill>
              </a:rPr>
              <a:t> do grupo </a:t>
            </a:r>
            <a:r>
              <a:rPr lang="pt-BR" sz="1900" b="1" dirty="0" smtClean="0">
                <a:solidFill>
                  <a:schemeClr val="tx1"/>
                </a:solidFill>
              </a:rPr>
              <a:t>B </a:t>
            </a:r>
            <a:r>
              <a:rPr lang="pt-BR" sz="1900" b="1" dirty="0">
                <a:solidFill>
                  <a:schemeClr val="tx1"/>
                </a:solidFill>
              </a:rPr>
              <a:t>- </a:t>
            </a:r>
            <a:r>
              <a:rPr lang="pt-BR" sz="1900" dirty="0">
                <a:solidFill>
                  <a:schemeClr val="tx1"/>
                </a:solidFill>
              </a:rPr>
              <a:t>Relativas à </a:t>
            </a:r>
            <a:r>
              <a:rPr lang="pt-BR" sz="1900" b="1" dirty="0">
                <a:solidFill>
                  <a:schemeClr val="tx1"/>
                </a:solidFill>
              </a:rPr>
              <a:t>prestação, gestão, regulação e fiscalização</a:t>
            </a:r>
            <a:r>
              <a:rPr lang="pt-BR" sz="1900" dirty="0">
                <a:solidFill>
                  <a:schemeClr val="tx1"/>
                </a:solidFill>
              </a:rPr>
              <a:t> dos serviços de saneamento básico, de forma </a:t>
            </a:r>
            <a:r>
              <a:rPr lang="pt-BR" sz="1900" b="1" dirty="0">
                <a:solidFill>
                  <a:schemeClr val="tx1"/>
                </a:solidFill>
              </a:rPr>
              <a:t>participativa e integrada</a:t>
            </a:r>
            <a:r>
              <a:rPr lang="pt-BR" sz="1900" dirty="0">
                <a:solidFill>
                  <a:schemeClr val="tx1"/>
                </a:solidFill>
              </a:rPr>
              <a:t>, com vistas à sua universalização</a:t>
            </a:r>
            <a:r>
              <a:rPr lang="pt-BR" sz="1900" dirty="0" smtClean="0">
                <a:solidFill>
                  <a:schemeClr val="tx1"/>
                </a:solidFill>
              </a:rPr>
              <a:t>.</a:t>
            </a:r>
          </a:p>
          <a:p>
            <a:pPr marL="1200150" lvl="3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b="1" dirty="0" smtClean="0">
                <a:solidFill>
                  <a:schemeClr val="tx1"/>
                </a:solidFill>
              </a:rPr>
              <a:t>A </a:t>
            </a:r>
            <a:r>
              <a:rPr lang="pt-BR" sz="1600" b="1" dirty="0">
                <a:solidFill>
                  <a:schemeClr val="tx1"/>
                </a:solidFill>
              </a:rPr>
              <a:t>ampliação</a:t>
            </a:r>
            <a:r>
              <a:rPr lang="pt-BR" sz="1600" dirty="0">
                <a:solidFill>
                  <a:schemeClr val="tx1"/>
                </a:solidFill>
              </a:rPr>
              <a:t> do abastecimento de água </a:t>
            </a:r>
            <a:r>
              <a:rPr lang="pt-BR" sz="1600" b="1" dirty="0">
                <a:solidFill>
                  <a:schemeClr val="tx1"/>
                </a:solidFill>
              </a:rPr>
              <a:t>nas áreas rurais </a:t>
            </a:r>
            <a:r>
              <a:rPr lang="pt-BR" sz="1600" dirty="0">
                <a:solidFill>
                  <a:schemeClr val="tx1"/>
                </a:solidFill>
              </a:rPr>
              <a:t>é fundamental para que se possa alcançar a </a:t>
            </a:r>
            <a:r>
              <a:rPr lang="pt-BR" sz="1600" dirty="0" smtClean="0">
                <a:solidFill>
                  <a:schemeClr val="tx1"/>
                </a:solidFill>
              </a:rPr>
              <a:t>universalização</a:t>
            </a:r>
          </a:p>
          <a:p>
            <a:pPr marL="1200150" lvl="3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tx1"/>
                </a:solidFill>
              </a:rPr>
              <a:t>contribua para que a construção e a </a:t>
            </a:r>
            <a:r>
              <a:rPr lang="pt-BR" sz="1600" b="1" dirty="0">
                <a:solidFill>
                  <a:schemeClr val="tx1"/>
                </a:solidFill>
              </a:rPr>
              <a:t>manutenção das fossas sépticas</a:t>
            </a:r>
            <a:r>
              <a:rPr lang="pt-BR" sz="1600" dirty="0">
                <a:solidFill>
                  <a:schemeClr val="tx1"/>
                </a:solidFill>
              </a:rPr>
              <a:t> ocorram de forma </a:t>
            </a:r>
            <a:r>
              <a:rPr lang="pt-BR" sz="1600" dirty="0" smtClean="0">
                <a:solidFill>
                  <a:schemeClr val="tx1"/>
                </a:solidFill>
              </a:rPr>
              <a:t>adequada</a:t>
            </a:r>
          </a:p>
          <a:p>
            <a:pPr marL="1200150" lvl="3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b="1" dirty="0">
                <a:solidFill>
                  <a:schemeClr val="tx1"/>
                </a:solidFill>
              </a:rPr>
              <a:t>regionalização e à construção </a:t>
            </a:r>
            <a:r>
              <a:rPr lang="pt-BR" sz="1600" dirty="0">
                <a:solidFill>
                  <a:schemeClr val="tx1"/>
                </a:solidFill>
              </a:rPr>
              <a:t>de aterros sanitários, por meio de fomento e de contribuição técnica e financeira</a:t>
            </a:r>
          </a:p>
          <a:p>
            <a:pPr marL="1200150" lvl="3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b="1" dirty="0">
                <a:solidFill>
                  <a:schemeClr val="tx1"/>
                </a:solidFill>
              </a:rPr>
              <a:t>planejamento de ações </a:t>
            </a:r>
            <a:r>
              <a:rPr lang="pt-BR" sz="1600" dirty="0">
                <a:solidFill>
                  <a:schemeClr val="tx1"/>
                </a:solidFill>
              </a:rPr>
              <a:t>para todo o estado para ter a </a:t>
            </a:r>
            <a:r>
              <a:rPr lang="pt-BR" sz="1600" b="1" dirty="0">
                <a:solidFill>
                  <a:schemeClr val="tx1"/>
                </a:solidFill>
              </a:rPr>
              <a:t>eficácia desejada</a:t>
            </a:r>
            <a:r>
              <a:rPr lang="pt-BR" sz="1600" dirty="0">
                <a:solidFill>
                  <a:schemeClr val="tx1"/>
                </a:solidFill>
              </a:rPr>
              <a:t>, pelo fato das bacias hidrográficas perpassarem por vários municípios</a:t>
            </a:r>
          </a:p>
          <a:p>
            <a:pPr marL="1200150" lvl="3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1600" dirty="0" smtClean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58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4.4 </a:t>
            </a:r>
            <a:r>
              <a:rPr lang="pt-BR" sz="3400" dirty="0" err="1" smtClean="0">
                <a:solidFill>
                  <a:schemeClr val="tx1"/>
                </a:solidFill>
              </a:rPr>
              <a:t>Macrodiretrizes</a:t>
            </a:r>
            <a:r>
              <a:rPr lang="pt-BR" sz="3400" dirty="0" smtClean="0">
                <a:solidFill>
                  <a:schemeClr val="tx1"/>
                </a:solidFill>
              </a:rPr>
              <a:t> e estratégias</a:t>
            </a:r>
            <a:endParaRPr lang="pt-BR" sz="3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192973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900" b="1" dirty="0" err="1">
                <a:solidFill>
                  <a:schemeClr val="tx1"/>
                </a:solidFill>
              </a:rPr>
              <a:t>Macrodiretrizes</a:t>
            </a:r>
            <a:r>
              <a:rPr lang="pt-BR" sz="1900" b="1" dirty="0">
                <a:solidFill>
                  <a:schemeClr val="tx1"/>
                </a:solidFill>
              </a:rPr>
              <a:t> do grupo </a:t>
            </a:r>
            <a:r>
              <a:rPr lang="pt-BR" sz="1900" b="1" dirty="0" smtClean="0">
                <a:solidFill>
                  <a:schemeClr val="tx1"/>
                </a:solidFill>
              </a:rPr>
              <a:t>C	- </a:t>
            </a:r>
            <a:r>
              <a:rPr lang="pt-BR" sz="1900" dirty="0">
                <a:solidFill>
                  <a:schemeClr val="tx1"/>
                </a:solidFill>
              </a:rPr>
              <a:t>Relativas ao desenvolvimento tecnológico e ações de saneamento básico em áreas especiais</a:t>
            </a:r>
            <a:r>
              <a:rPr lang="pt-BR" sz="1900" dirty="0" smtClean="0">
                <a:solidFill>
                  <a:schemeClr val="tx1"/>
                </a:solidFill>
              </a:rPr>
              <a:t>.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800" b="1" dirty="0">
                <a:solidFill>
                  <a:schemeClr val="tx1"/>
                </a:solidFill>
              </a:rPr>
              <a:t>Saneamento </a:t>
            </a:r>
            <a:r>
              <a:rPr lang="pt-BR" sz="1800" b="1" dirty="0" smtClean="0">
                <a:solidFill>
                  <a:schemeClr val="tx1"/>
                </a:solidFill>
              </a:rPr>
              <a:t>rural</a:t>
            </a:r>
            <a:r>
              <a:rPr lang="pt-BR" sz="1800" dirty="0" smtClean="0">
                <a:solidFill>
                  <a:schemeClr val="tx1"/>
                </a:solidFill>
                <a:latin typeface="Calibri"/>
                <a:cs typeface="Times New Roman"/>
              </a:rPr>
              <a:t> - </a:t>
            </a:r>
            <a:r>
              <a:rPr lang="pt-BR" sz="1800" dirty="0">
                <a:solidFill>
                  <a:schemeClr val="tx1"/>
                </a:solidFill>
              </a:rPr>
              <a:t>Estabelecer diretrizes para o saneamento básico específicas para a população rural, com ênfase para áreas indígenas,  reservas extrativistas da União e comunidades </a:t>
            </a:r>
            <a:r>
              <a:rPr lang="pt-BR" sz="1800" dirty="0" smtClean="0">
                <a:solidFill>
                  <a:schemeClr val="tx1"/>
                </a:solidFill>
              </a:rPr>
              <a:t>quilombolas.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800" b="1" dirty="0" err="1" smtClean="0">
                <a:solidFill>
                  <a:schemeClr val="tx1"/>
                </a:solidFill>
              </a:rPr>
              <a:t>Intersetorialidade</a:t>
            </a:r>
            <a:r>
              <a:rPr lang="pt-BR" sz="1800" dirty="0" smtClean="0">
                <a:solidFill>
                  <a:schemeClr val="tx1"/>
                </a:solidFill>
              </a:rPr>
              <a:t> - </a:t>
            </a:r>
            <a:r>
              <a:rPr lang="pt-BR" sz="1800" dirty="0">
                <a:solidFill>
                  <a:schemeClr val="tx1"/>
                </a:solidFill>
              </a:rPr>
              <a:t>Estabelecer diretrizes para o tratamento diferenciado para ações de saneamento básico nas RM; em municípios de  pequeno porte; em bacias hidrográficas críticas conforme Resolução nº 655/2009 da Ana; em áreas de especial interesse  social, em consonância com o </a:t>
            </a:r>
            <a:r>
              <a:rPr lang="pt-BR" sz="1800" dirty="0" err="1">
                <a:solidFill>
                  <a:schemeClr val="tx1"/>
                </a:solidFill>
              </a:rPr>
              <a:t>PlanHab</a:t>
            </a:r>
            <a:r>
              <a:rPr lang="pt-BR" sz="1800" dirty="0">
                <a:solidFill>
                  <a:schemeClr val="tx1"/>
                </a:solidFill>
              </a:rPr>
              <a:t>, e nas áreas indutoras do desenvolvimento turístico, em consonância com o Plano  Nacional de Turismo</a:t>
            </a:r>
            <a:endParaRPr lang="pt-BR" sz="1800" dirty="0" smtClean="0">
              <a:solidFill>
                <a:schemeClr val="tx1"/>
              </a:solidFill>
            </a:endParaRP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1700" dirty="0" smtClean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8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4.4 </a:t>
            </a:r>
            <a:r>
              <a:rPr lang="pt-BR" sz="3400" dirty="0" err="1" smtClean="0">
                <a:solidFill>
                  <a:schemeClr val="tx1"/>
                </a:solidFill>
              </a:rPr>
              <a:t>Macrodiretrizes</a:t>
            </a:r>
            <a:r>
              <a:rPr lang="pt-BR" sz="3400" dirty="0" smtClean="0">
                <a:solidFill>
                  <a:schemeClr val="tx1"/>
                </a:solidFill>
              </a:rPr>
              <a:t> e estratégias</a:t>
            </a:r>
            <a:endParaRPr lang="pt-BR" sz="34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192973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900" b="1" dirty="0" err="1">
                <a:solidFill>
                  <a:schemeClr val="tx1"/>
                </a:solidFill>
              </a:rPr>
              <a:t>Macrodiretrizes</a:t>
            </a:r>
            <a:r>
              <a:rPr lang="pt-BR" sz="1900" b="1" dirty="0">
                <a:solidFill>
                  <a:schemeClr val="tx1"/>
                </a:solidFill>
              </a:rPr>
              <a:t> do grupo D</a:t>
            </a:r>
            <a:r>
              <a:rPr lang="pt-BR" sz="1900" b="1" dirty="0" smtClean="0">
                <a:solidFill>
                  <a:schemeClr val="tx1"/>
                </a:solidFill>
              </a:rPr>
              <a:t>	- </a:t>
            </a:r>
            <a:r>
              <a:rPr lang="pt-BR" sz="1900" dirty="0">
                <a:solidFill>
                  <a:schemeClr val="tx1"/>
                </a:solidFill>
              </a:rPr>
              <a:t>Relativas ao investimento público e cobrança dos serviços de saneamento básico</a:t>
            </a:r>
            <a:r>
              <a:rPr lang="pt-BR" sz="1900" dirty="0" smtClean="0">
                <a:solidFill>
                  <a:schemeClr val="tx1"/>
                </a:solidFill>
              </a:rPr>
              <a:t>.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700" dirty="0" smtClean="0">
                <a:solidFill>
                  <a:schemeClr val="tx1"/>
                </a:solidFill>
              </a:rPr>
              <a:t>Investimentos  do </a:t>
            </a:r>
            <a:r>
              <a:rPr lang="pt-BR" sz="1700" dirty="0" err="1" smtClean="0">
                <a:solidFill>
                  <a:schemeClr val="tx1"/>
                </a:solidFill>
              </a:rPr>
              <a:t>Plansab</a:t>
            </a:r>
            <a:r>
              <a:rPr lang="pt-BR" sz="1700" dirty="0" smtClean="0">
                <a:solidFill>
                  <a:schemeClr val="tx1"/>
                </a:solidFill>
              </a:rPr>
              <a:t>, Investimentos de outros agentes e Apropriação social dos ganhos e eficiências</a:t>
            </a:r>
          </a:p>
          <a:p>
            <a:pPr marL="1200150" lvl="3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dirty="0" err="1">
                <a:solidFill>
                  <a:schemeClr val="tx1"/>
                </a:solidFill>
              </a:rPr>
              <a:t>Plansab</a:t>
            </a:r>
            <a:r>
              <a:rPr lang="pt-BR" sz="1600" dirty="0">
                <a:solidFill>
                  <a:schemeClr val="tx1"/>
                </a:solidFill>
              </a:rPr>
              <a:t> apresentou a necessidade de investimentos para o alcance das metras, considerando que além do Governo Federal, outros agentes também devem realizar investimentos no setor, e os estados e seus prestadores de serviços são agentes fundamentais para </a:t>
            </a:r>
            <a:r>
              <a:rPr lang="pt-BR" sz="1600" dirty="0" smtClean="0">
                <a:solidFill>
                  <a:schemeClr val="tx1"/>
                </a:solidFill>
              </a:rPr>
              <a:t>isso</a:t>
            </a:r>
          </a:p>
          <a:p>
            <a:pPr marL="1200150" lvl="3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600" dirty="0">
                <a:solidFill>
                  <a:schemeClr val="tx1"/>
                </a:solidFill>
              </a:rPr>
              <a:t>Destaca-se que a política de subsídios e de redução tarifária para a população de baixa renda deve ser tratada com a devida atenção, pois dela também depende a tão almejada universalização.</a:t>
            </a:r>
            <a:endParaRPr lang="pt-BR" sz="1500" dirty="0" smtClean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50816" y="1535374"/>
            <a:ext cx="8287544" cy="6789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BR" sz="1800" b="1" dirty="0" smtClean="0">
                <a:solidFill>
                  <a:schemeClr val="tx1"/>
                </a:solidFill>
              </a:rPr>
              <a:t>Tabela </a:t>
            </a:r>
            <a:r>
              <a:rPr lang="pt-BR" b="1" dirty="0">
                <a:solidFill>
                  <a:schemeClr val="tx1"/>
                </a:solidFill>
              </a:rPr>
              <a:t>8</a:t>
            </a:r>
            <a:r>
              <a:rPr lang="pt-BR" sz="1800" dirty="0" smtClean="0">
                <a:solidFill>
                  <a:schemeClr val="tx1"/>
                </a:solidFill>
              </a:rPr>
              <a:t> – </a:t>
            </a:r>
            <a:r>
              <a:rPr lang="pt-BR" dirty="0" err="1" smtClean="0">
                <a:solidFill>
                  <a:schemeClr val="tx1"/>
                </a:solidFill>
              </a:rPr>
              <a:t>Macrodiretrizes</a:t>
            </a:r>
            <a:r>
              <a:rPr lang="pt-BR" dirty="0" smtClean="0">
                <a:solidFill>
                  <a:schemeClr val="tx1"/>
                </a:solidFill>
              </a:rPr>
              <a:t> do grupo E</a:t>
            </a:r>
            <a:endParaRPr lang="pt-BR" sz="2000" dirty="0" smtClean="0">
              <a:solidFill>
                <a:schemeClr val="tx1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50815" y="4002210"/>
            <a:ext cx="7988217" cy="45378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Clr>
                <a:schemeClr val="accent1">
                  <a:lumMod val="75000"/>
                </a:schemeClr>
              </a:buClr>
              <a:buFont typeface="Wingdings 3" charset="2"/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Fonte: BRASIL, 2015c.</a:t>
            </a: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699723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4.4 </a:t>
            </a:r>
            <a:r>
              <a:rPr lang="pt-BR" sz="3400" dirty="0" err="1" smtClean="0">
                <a:solidFill>
                  <a:schemeClr val="tx1"/>
                </a:solidFill>
              </a:rPr>
              <a:t>Macrodiretrizes</a:t>
            </a:r>
            <a:r>
              <a:rPr lang="pt-BR" sz="3400" dirty="0" smtClean="0">
                <a:solidFill>
                  <a:schemeClr val="tx1"/>
                </a:solidFill>
              </a:rPr>
              <a:t> e estratégias </a:t>
            </a:r>
            <a:endParaRPr lang="pt-BR" sz="3400" dirty="0">
              <a:solidFill>
                <a:schemeClr val="tx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36107"/>
              </p:ext>
            </p:extLst>
          </p:nvPr>
        </p:nvGraphicFramePr>
        <p:xfrm>
          <a:off x="650816" y="2214349"/>
          <a:ext cx="8287544" cy="177079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505530"/>
                <a:gridCol w="6782014"/>
              </a:tblGrid>
              <a:tr h="6638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Subgrupo</a:t>
                      </a:r>
                      <a:endParaRPr lang="pt-B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Macrodiretrizes</a:t>
                      </a:r>
                      <a:endParaRPr lang="pt-BR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69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Sistemas de informações</a:t>
                      </a:r>
                      <a:endParaRPr lang="pt-B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(i) Priorizar a implantação do </a:t>
                      </a:r>
                      <a:r>
                        <a:rPr lang="pt-BR" sz="1700" dirty="0" err="1">
                          <a:effectLst/>
                        </a:rPr>
                        <a:t>Sinisa</a:t>
                      </a:r>
                      <a:r>
                        <a:rPr lang="pt-BR" sz="1700" dirty="0">
                          <a:effectLst/>
                        </a:rPr>
                        <a:t> e do sistema de avaliação e monitoramento do </a:t>
                      </a:r>
                      <a:r>
                        <a:rPr lang="pt-BR" sz="1700" dirty="0" err="1">
                          <a:effectLst/>
                        </a:rPr>
                        <a:t>Plansab</a:t>
                      </a:r>
                      <a:r>
                        <a:rPr lang="pt-BR" sz="1700" dirty="0">
                          <a:effectLst/>
                        </a:rPr>
                        <a:t>, nos moldes do determinado na  Lei nº 11.455/2007.</a:t>
                      </a:r>
                      <a:endParaRPr lang="pt-BR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50627" y="4326340"/>
            <a:ext cx="81877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O </a:t>
            </a:r>
            <a:r>
              <a:rPr lang="pt-BR" dirty="0" err="1"/>
              <a:t>Sinisa</a:t>
            </a:r>
            <a:r>
              <a:rPr lang="pt-BR" dirty="0"/>
              <a:t> será alimentado por informações fornecidas por prestadores de serviços, dentre eles os estaduais, e por entes federados como estados e municípios. Além disso, os estados podem contribuir integrando seus eventuais sistemas ao nacional e atuando conjuntamente com o Governo Federal, para que os municípios implementem seus sistemas municipais.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34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6997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t-BR" sz="3400" dirty="0" smtClean="0">
                <a:solidFill>
                  <a:schemeClr val="tx1"/>
                </a:solidFill>
              </a:rPr>
              <a:t>Considerações Finais</a:t>
            </a:r>
            <a:endParaRPr lang="pt-BR" sz="34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789875"/>
            <a:ext cx="8287544" cy="506812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A </a:t>
            </a:r>
            <a:r>
              <a:rPr lang="pt-BR" sz="2000" b="1" dirty="0">
                <a:solidFill>
                  <a:schemeClr val="tx1"/>
                </a:solidFill>
              </a:rPr>
              <a:t>avaliação dos serviços </a:t>
            </a:r>
            <a:r>
              <a:rPr lang="pt-BR" sz="2000" dirty="0">
                <a:solidFill>
                  <a:schemeClr val="tx1"/>
                </a:solidFill>
              </a:rPr>
              <a:t>de saneamento básico em SC, sob a ótica do </a:t>
            </a:r>
            <a:r>
              <a:rPr lang="pt-BR" sz="2000" dirty="0" err="1">
                <a:solidFill>
                  <a:schemeClr val="tx1"/>
                </a:solidFill>
              </a:rPr>
              <a:t>Plansab</a:t>
            </a:r>
            <a:r>
              <a:rPr lang="pt-BR" sz="2000" dirty="0">
                <a:solidFill>
                  <a:schemeClr val="tx1"/>
                </a:solidFill>
              </a:rPr>
              <a:t>, demonstrou que o Plano trouxe </a:t>
            </a:r>
            <a:r>
              <a:rPr lang="pt-BR" sz="2000" b="1" dirty="0">
                <a:solidFill>
                  <a:schemeClr val="tx1"/>
                </a:solidFill>
              </a:rPr>
              <a:t>importantes contribuições</a:t>
            </a:r>
            <a:r>
              <a:rPr lang="pt-BR" sz="2000" dirty="0">
                <a:solidFill>
                  <a:schemeClr val="tx1"/>
                </a:solidFill>
              </a:rPr>
              <a:t> para uma </a:t>
            </a:r>
            <a:r>
              <a:rPr lang="pt-BR" sz="2000" b="1" dirty="0">
                <a:solidFill>
                  <a:schemeClr val="tx1"/>
                </a:solidFill>
              </a:rPr>
              <a:t>nova leitura da </a:t>
            </a:r>
            <a:r>
              <a:rPr lang="pt-BR" sz="2000" b="1" dirty="0" smtClean="0">
                <a:solidFill>
                  <a:schemeClr val="tx1"/>
                </a:solidFill>
              </a:rPr>
              <a:t>realidade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No estado de SC, a </a:t>
            </a:r>
            <a:r>
              <a:rPr lang="pt-BR" sz="2000" b="1" dirty="0">
                <a:solidFill>
                  <a:schemeClr val="tx1"/>
                </a:solidFill>
              </a:rPr>
              <a:t>qualidade do serviço </a:t>
            </a:r>
            <a:r>
              <a:rPr lang="pt-BR" sz="2000" dirty="0">
                <a:solidFill>
                  <a:schemeClr val="tx1"/>
                </a:solidFill>
              </a:rPr>
              <a:t>prestado apresentou </a:t>
            </a:r>
            <a:r>
              <a:rPr lang="pt-BR" sz="2000" b="1" dirty="0">
                <a:solidFill>
                  <a:schemeClr val="tx1"/>
                </a:solidFill>
              </a:rPr>
              <a:t>elevados índices de atendimento adequado </a:t>
            </a:r>
            <a:r>
              <a:rPr lang="pt-BR" sz="2000" dirty="0">
                <a:solidFill>
                  <a:schemeClr val="tx1"/>
                </a:solidFill>
              </a:rPr>
              <a:t>dos serviços de abastecimento de água, esgotamento sanitário e manejo dos resíduos sólidos urbanos, sendo </a:t>
            </a:r>
            <a:r>
              <a:rPr lang="pt-BR" sz="2000" b="1" dirty="0">
                <a:solidFill>
                  <a:schemeClr val="tx1"/>
                </a:solidFill>
              </a:rPr>
              <a:t>superiores aos valores da média nacional</a:t>
            </a:r>
            <a:r>
              <a:rPr lang="pt-BR" sz="2000" dirty="0">
                <a:solidFill>
                  <a:schemeClr val="tx1"/>
                </a:solidFill>
              </a:rPr>
              <a:t>. </a:t>
            </a: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2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6997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t-BR" sz="3400" dirty="0" smtClean="0">
                <a:solidFill>
                  <a:schemeClr val="tx1"/>
                </a:solidFill>
              </a:rPr>
              <a:t>Considerações Finais</a:t>
            </a:r>
            <a:endParaRPr lang="pt-BR" sz="34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789875"/>
            <a:ext cx="8287544" cy="506812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Em relação a qualidade do serviço prestado: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chemeClr val="tx1"/>
                </a:solidFill>
              </a:rPr>
              <a:t>os elevados índices no manejo dos resíduos sólidos, </a:t>
            </a:r>
            <a:r>
              <a:rPr lang="pt-BR" sz="1800" b="1" dirty="0">
                <a:solidFill>
                  <a:schemeClr val="tx1"/>
                </a:solidFill>
              </a:rPr>
              <a:t>pode ter ocorrido</a:t>
            </a:r>
            <a:r>
              <a:rPr lang="pt-BR" sz="1800" dirty="0">
                <a:solidFill>
                  <a:schemeClr val="tx1"/>
                </a:solidFill>
              </a:rPr>
              <a:t> devido à </a:t>
            </a:r>
            <a:r>
              <a:rPr lang="pt-BR" sz="1800" b="1" dirty="0">
                <a:solidFill>
                  <a:schemeClr val="tx1"/>
                </a:solidFill>
              </a:rPr>
              <a:t>pequena amostra</a:t>
            </a:r>
            <a:r>
              <a:rPr lang="pt-BR" sz="1800" dirty="0">
                <a:solidFill>
                  <a:schemeClr val="tx1"/>
                </a:solidFill>
              </a:rPr>
              <a:t> do SNIS para disposição final ambientalmente </a:t>
            </a:r>
            <a:r>
              <a:rPr lang="pt-BR" sz="1800" dirty="0" smtClean="0">
                <a:solidFill>
                  <a:schemeClr val="tx1"/>
                </a:solidFill>
              </a:rPr>
              <a:t>adequada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chemeClr val="tx1"/>
                </a:solidFill>
              </a:rPr>
              <a:t>o atendimento adequado de esgotamento sanitário foi também elevado em função da grande utilização de </a:t>
            </a:r>
            <a:r>
              <a:rPr lang="pt-BR" sz="1800" b="1" dirty="0">
                <a:solidFill>
                  <a:schemeClr val="tx1"/>
                </a:solidFill>
              </a:rPr>
              <a:t>fossas sépticas no </a:t>
            </a:r>
            <a:r>
              <a:rPr lang="pt-BR" sz="1800" b="1" dirty="0" smtClean="0">
                <a:solidFill>
                  <a:schemeClr val="tx1"/>
                </a:solidFill>
              </a:rPr>
              <a:t>estado.</a:t>
            </a:r>
          </a:p>
        </p:txBody>
      </p:sp>
    </p:spTree>
    <p:extLst>
      <p:ext uri="{BB962C8B-B14F-4D97-AF65-F5344CB8AC3E}">
        <p14:creationId xmlns:p14="http://schemas.microsoft.com/office/powerpoint/2010/main" val="19483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6997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t-BR" sz="3400" dirty="0" smtClean="0">
                <a:solidFill>
                  <a:schemeClr val="tx1"/>
                </a:solidFill>
              </a:rPr>
              <a:t>Considerações Finais</a:t>
            </a:r>
            <a:endParaRPr lang="pt-BR" sz="34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789875"/>
            <a:ext cx="8287544" cy="506812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Em relação às </a:t>
            </a:r>
            <a:r>
              <a:rPr lang="pt-BR" sz="2000" b="1" dirty="0">
                <a:solidFill>
                  <a:schemeClr val="tx1"/>
                </a:solidFill>
              </a:rPr>
              <a:t>metas e </a:t>
            </a:r>
            <a:r>
              <a:rPr lang="pt-BR" sz="2000" b="1" dirty="0" smtClean="0">
                <a:solidFill>
                  <a:schemeClr val="tx1"/>
                </a:solidFill>
              </a:rPr>
              <a:t>indicadores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800" b="1" dirty="0" smtClean="0">
                <a:solidFill>
                  <a:schemeClr val="tx1"/>
                </a:solidFill>
              </a:rPr>
              <a:t>abastecimento </a:t>
            </a:r>
            <a:r>
              <a:rPr lang="pt-BR" sz="1800" b="1" dirty="0">
                <a:solidFill>
                  <a:schemeClr val="tx1"/>
                </a:solidFill>
              </a:rPr>
              <a:t>de água </a:t>
            </a:r>
            <a:r>
              <a:rPr lang="pt-BR" sz="1800" dirty="0">
                <a:solidFill>
                  <a:schemeClr val="tx1"/>
                </a:solidFill>
              </a:rPr>
              <a:t>proveniente de rede, poço ou nascente com canalização interna nas áreas urbanas e rurais apresentou </a:t>
            </a:r>
            <a:r>
              <a:rPr lang="pt-BR" sz="1800" b="1" dirty="0">
                <a:solidFill>
                  <a:schemeClr val="tx1"/>
                </a:solidFill>
              </a:rPr>
              <a:t>elevados </a:t>
            </a:r>
            <a:r>
              <a:rPr lang="pt-BR" sz="1800" b="1" dirty="0" smtClean="0">
                <a:solidFill>
                  <a:schemeClr val="tx1"/>
                </a:solidFill>
              </a:rPr>
              <a:t>índices</a:t>
            </a:r>
            <a:r>
              <a:rPr lang="pt-BR" sz="1800" dirty="0" smtClean="0">
                <a:solidFill>
                  <a:schemeClr val="tx1"/>
                </a:solidFill>
              </a:rPr>
              <a:t>, </a:t>
            </a:r>
            <a:r>
              <a:rPr lang="pt-BR" sz="1800" dirty="0">
                <a:solidFill>
                  <a:schemeClr val="tx1"/>
                </a:solidFill>
              </a:rPr>
              <a:t>sinalizando o </a:t>
            </a:r>
            <a:r>
              <a:rPr lang="pt-BR" sz="1800" b="1" dirty="0">
                <a:solidFill>
                  <a:schemeClr val="tx1"/>
                </a:solidFill>
              </a:rPr>
              <a:t>alcance da meta </a:t>
            </a:r>
            <a:r>
              <a:rPr lang="pt-BR" sz="1800" dirty="0">
                <a:solidFill>
                  <a:schemeClr val="tx1"/>
                </a:solidFill>
              </a:rPr>
              <a:t>para </a:t>
            </a:r>
            <a:r>
              <a:rPr lang="pt-BR" sz="1800" dirty="0" smtClean="0">
                <a:solidFill>
                  <a:schemeClr val="tx1"/>
                </a:solidFill>
              </a:rPr>
              <a:t>2018.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800" b="1" dirty="0" smtClean="0">
                <a:solidFill>
                  <a:schemeClr val="tx1"/>
                </a:solidFill>
              </a:rPr>
              <a:t>acesso</a:t>
            </a:r>
            <a:r>
              <a:rPr lang="pt-BR" sz="1800" dirty="0" smtClean="0">
                <a:solidFill>
                  <a:schemeClr val="tx1"/>
                </a:solidFill>
              </a:rPr>
              <a:t> </a:t>
            </a:r>
            <a:r>
              <a:rPr lang="pt-BR" sz="1800" dirty="0">
                <a:solidFill>
                  <a:schemeClr val="tx1"/>
                </a:solidFill>
              </a:rPr>
              <a:t>à rede coletora de </a:t>
            </a:r>
            <a:r>
              <a:rPr lang="pt-BR" sz="1800" b="1" dirty="0">
                <a:solidFill>
                  <a:schemeClr val="tx1"/>
                </a:solidFill>
              </a:rPr>
              <a:t>esgotos</a:t>
            </a:r>
            <a:r>
              <a:rPr lang="pt-BR" sz="1800" dirty="0">
                <a:solidFill>
                  <a:schemeClr val="tx1"/>
                </a:solidFill>
              </a:rPr>
              <a:t> ou fossa séptica nas áreas urbanas e rurais, apresentou </a:t>
            </a:r>
            <a:r>
              <a:rPr lang="pt-BR" sz="1800" b="1" dirty="0">
                <a:solidFill>
                  <a:schemeClr val="tx1"/>
                </a:solidFill>
              </a:rPr>
              <a:t>modesto avanço</a:t>
            </a:r>
            <a:r>
              <a:rPr lang="pt-BR" sz="1800" dirty="0">
                <a:solidFill>
                  <a:schemeClr val="tx1"/>
                </a:solidFill>
              </a:rPr>
              <a:t>, porém, </a:t>
            </a:r>
            <a:r>
              <a:rPr lang="pt-BR" sz="1800" b="1" dirty="0">
                <a:solidFill>
                  <a:schemeClr val="tx1"/>
                </a:solidFill>
              </a:rPr>
              <a:t>não implica </a:t>
            </a:r>
            <a:r>
              <a:rPr lang="pt-BR" sz="1800" dirty="0">
                <a:solidFill>
                  <a:schemeClr val="tx1"/>
                </a:solidFill>
              </a:rPr>
              <a:t>que a meta não será cumprida</a:t>
            </a:r>
            <a:r>
              <a:rPr lang="pt-BR" sz="1800" dirty="0" smtClean="0">
                <a:solidFill>
                  <a:schemeClr val="tx1"/>
                </a:solidFill>
              </a:rPr>
              <a:t>.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800" dirty="0" smtClean="0">
                <a:solidFill>
                  <a:schemeClr val="tx1"/>
                </a:solidFill>
              </a:rPr>
              <a:t>acesso </a:t>
            </a:r>
            <a:r>
              <a:rPr lang="pt-BR" sz="1800" dirty="0">
                <a:solidFill>
                  <a:schemeClr val="tx1"/>
                </a:solidFill>
              </a:rPr>
              <a:t>ao serviço de </a:t>
            </a:r>
            <a:r>
              <a:rPr lang="pt-BR" sz="1800" b="1" dirty="0">
                <a:solidFill>
                  <a:schemeClr val="tx1"/>
                </a:solidFill>
              </a:rPr>
              <a:t>coleta de resíduos sólidos </a:t>
            </a:r>
            <a:r>
              <a:rPr lang="pt-BR" sz="1800" dirty="0">
                <a:solidFill>
                  <a:schemeClr val="tx1"/>
                </a:solidFill>
              </a:rPr>
              <a:t>nas áreas urbanas </a:t>
            </a:r>
            <a:r>
              <a:rPr lang="pt-BR" sz="1800" dirty="0" smtClean="0">
                <a:solidFill>
                  <a:schemeClr val="tx1"/>
                </a:solidFill>
              </a:rPr>
              <a:t>apresentou </a:t>
            </a:r>
            <a:r>
              <a:rPr lang="pt-BR" sz="1800" b="1" dirty="0">
                <a:solidFill>
                  <a:schemeClr val="tx1"/>
                </a:solidFill>
              </a:rPr>
              <a:t>leve recuo</a:t>
            </a:r>
            <a:r>
              <a:rPr lang="pt-BR" sz="1800" dirty="0">
                <a:solidFill>
                  <a:schemeClr val="tx1"/>
                </a:solidFill>
              </a:rPr>
              <a:t> no estado em termos percentuais, </a:t>
            </a:r>
            <a:r>
              <a:rPr lang="pt-BR" sz="1800" b="1" dirty="0">
                <a:solidFill>
                  <a:schemeClr val="tx1"/>
                </a:solidFill>
              </a:rPr>
              <a:t>apesar</a:t>
            </a:r>
            <a:r>
              <a:rPr lang="pt-BR" sz="1800" dirty="0">
                <a:solidFill>
                  <a:schemeClr val="tx1"/>
                </a:solidFill>
              </a:rPr>
              <a:t> do número absoluto de </a:t>
            </a:r>
            <a:r>
              <a:rPr lang="pt-BR" sz="1800" b="1" dirty="0">
                <a:solidFill>
                  <a:schemeClr val="tx1"/>
                </a:solidFill>
              </a:rPr>
              <a:t>domicílios atendidos ter sido </a:t>
            </a:r>
            <a:r>
              <a:rPr lang="pt-BR" sz="1800" b="1" dirty="0" smtClean="0">
                <a:solidFill>
                  <a:schemeClr val="tx1"/>
                </a:solidFill>
              </a:rPr>
              <a:t>ampliado.</a:t>
            </a:r>
          </a:p>
        </p:txBody>
      </p:sp>
    </p:spTree>
    <p:extLst>
      <p:ext uri="{BB962C8B-B14F-4D97-AF65-F5344CB8AC3E}">
        <p14:creationId xmlns:p14="http://schemas.microsoft.com/office/powerpoint/2010/main" val="48765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6997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t-BR" sz="3400" dirty="0" smtClean="0">
                <a:solidFill>
                  <a:schemeClr val="tx1"/>
                </a:solidFill>
              </a:rPr>
              <a:t>Considerações Finais</a:t>
            </a:r>
            <a:endParaRPr lang="pt-BR" sz="34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789875"/>
            <a:ext cx="8287544" cy="506812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Ressalta-se que os </a:t>
            </a:r>
            <a:r>
              <a:rPr lang="pt-BR" sz="2000" b="1" dirty="0" smtClean="0">
                <a:solidFill>
                  <a:schemeClr val="tx1"/>
                </a:solidFill>
              </a:rPr>
              <a:t>indicadores</a:t>
            </a:r>
            <a:r>
              <a:rPr lang="pt-BR" sz="2000" dirty="0" smtClean="0">
                <a:solidFill>
                  <a:schemeClr val="tx1"/>
                </a:solidFill>
              </a:rPr>
              <a:t> apontam para </a:t>
            </a:r>
            <a:r>
              <a:rPr lang="pt-BR" sz="2000" b="1" dirty="0" smtClean="0">
                <a:solidFill>
                  <a:schemeClr val="tx1"/>
                </a:solidFill>
              </a:rPr>
              <a:t>alcance das metas</a:t>
            </a:r>
            <a:r>
              <a:rPr lang="pt-BR" sz="2000" dirty="0" smtClean="0">
                <a:solidFill>
                  <a:schemeClr val="tx1"/>
                </a:solidFill>
              </a:rPr>
              <a:t> do </a:t>
            </a:r>
            <a:r>
              <a:rPr lang="pt-BR" sz="2000" dirty="0" err="1" smtClean="0">
                <a:solidFill>
                  <a:schemeClr val="tx1"/>
                </a:solidFill>
              </a:rPr>
              <a:t>Plansab</a:t>
            </a:r>
            <a:r>
              <a:rPr lang="pt-BR" sz="2000" dirty="0" smtClean="0">
                <a:solidFill>
                  <a:schemeClr val="tx1"/>
                </a:solidFill>
              </a:rPr>
              <a:t>, desde que os </a:t>
            </a:r>
            <a:r>
              <a:rPr lang="pt-BR" sz="2000" b="1" dirty="0" smtClean="0">
                <a:solidFill>
                  <a:schemeClr val="tx1"/>
                </a:solidFill>
              </a:rPr>
              <a:t>investimentos propostos </a:t>
            </a:r>
            <a:r>
              <a:rPr lang="pt-BR" sz="2000" dirty="0" smtClean="0">
                <a:solidFill>
                  <a:schemeClr val="tx1"/>
                </a:solidFill>
              </a:rPr>
              <a:t>e os que estão em andamento sejam </a:t>
            </a:r>
            <a:r>
              <a:rPr lang="pt-BR" sz="2000" b="1" dirty="0" smtClean="0">
                <a:solidFill>
                  <a:schemeClr val="tx1"/>
                </a:solidFill>
              </a:rPr>
              <a:t>realizados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O recorte da necessidade de </a:t>
            </a:r>
            <a:r>
              <a:rPr lang="pt-BR" sz="2000" b="1" dirty="0">
                <a:solidFill>
                  <a:schemeClr val="tx1"/>
                </a:solidFill>
              </a:rPr>
              <a:t>investimentos para os estados </a:t>
            </a:r>
            <a:r>
              <a:rPr lang="pt-BR" sz="2000" dirty="0">
                <a:solidFill>
                  <a:schemeClr val="tx1"/>
                </a:solidFill>
              </a:rPr>
              <a:t>permite que eles se </a:t>
            </a:r>
            <a:r>
              <a:rPr lang="pt-BR" sz="2000" b="1" dirty="0">
                <a:solidFill>
                  <a:schemeClr val="tx1"/>
                </a:solidFill>
              </a:rPr>
              <a:t>organizem e se planejem </a:t>
            </a:r>
            <a:r>
              <a:rPr lang="pt-BR" sz="2000" dirty="0">
                <a:solidFill>
                  <a:schemeClr val="tx1"/>
                </a:solidFill>
              </a:rPr>
              <a:t>para realizá-los, já que são </a:t>
            </a:r>
            <a:r>
              <a:rPr lang="pt-BR" sz="2000" b="1" dirty="0">
                <a:solidFill>
                  <a:schemeClr val="tx1"/>
                </a:solidFill>
              </a:rPr>
              <a:t>atores fundamentais</a:t>
            </a:r>
            <a:r>
              <a:rPr lang="pt-BR" sz="2000" dirty="0">
                <a:solidFill>
                  <a:schemeClr val="tx1"/>
                </a:solidFill>
              </a:rPr>
              <a:t>. </a:t>
            </a: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E </a:t>
            </a:r>
            <a:r>
              <a:rPr lang="pt-BR" sz="2000" dirty="0">
                <a:solidFill>
                  <a:schemeClr val="tx1"/>
                </a:solidFill>
              </a:rPr>
              <a:t>já o recorte de valores </a:t>
            </a:r>
            <a:r>
              <a:rPr lang="pt-BR" sz="2000" b="1" dirty="0">
                <a:solidFill>
                  <a:schemeClr val="tx1"/>
                </a:solidFill>
              </a:rPr>
              <a:t>por componente e por medidas estruturais e estruturantes </a:t>
            </a:r>
            <a:r>
              <a:rPr lang="pt-BR" sz="2000" dirty="0">
                <a:solidFill>
                  <a:schemeClr val="tx1"/>
                </a:solidFill>
              </a:rPr>
              <a:t>permite que as previsões orçamentárias </a:t>
            </a:r>
            <a:r>
              <a:rPr lang="pt-BR" sz="2000" b="1" dirty="0">
                <a:solidFill>
                  <a:schemeClr val="tx1"/>
                </a:solidFill>
              </a:rPr>
              <a:t>considerem a distribuição proposta</a:t>
            </a:r>
            <a:r>
              <a:rPr lang="pt-BR" sz="2000" dirty="0">
                <a:solidFill>
                  <a:schemeClr val="tx1"/>
                </a:solidFill>
              </a:rPr>
              <a:t>.</a:t>
            </a: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6997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t-BR" sz="3400" dirty="0" smtClean="0">
                <a:solidFill>
                  <a:schemeClr val="tx1"/>
                </a:solidFill>
              </a:rPr>
              <a:t>Considerações Finais</a:t>
            </a:r>
            <a:endParaRPr lang="pt-BR" sz="34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789875"/>
            <a:ext cx="8287544" cy="506812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Em relação as </a:t>
            </a:r>
            <a:r>
              <a:rPr lang="pt-BR" sz="2000" b="1" dirty="0" err="1" smtClean="0">
                <a:solidFill>
                  <a:schemeClr val="tx1"/>
                </a:solidFill>
              </a:rPr>
              <a:t>macrodiretrizes</a:t>
            </a:r>
            <a:r>
              <a:rPr lang="pt-BR" sz="2000" b="1" dirty="0" smtClean="0">
                <a:solidFill>
                  <a:schemeClr val="tx1"/>
                </a:solidFill>
              </a:rPr>
              <a:t> e estratégias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Dependem </a:t>
            </a:r>
            <a:r>
              <a:rPr lang="pt-BR" sz="2000" dirty="0">
                <a:solidFill>
                  <a:schemeClr val="tx1"/>
                </a:solidFill>
              </a:rPr>
              <a:t>da </a:t>
            </a:r>
            <a:r>
              <a:rPr lang="pt-BR" sz="2000" b="1" dirty="0">
                <a:solidFill>
                  <a:schemeClr val="tx1"/>
                </a:solidFill>
              </a:rPr>
              <a:t>atuação conjunta </a:t>
            </a:r>
            <a:r>
              <a:rPr lang="pt-BR" sz="2000" dirty="0">
                <a:solidFill>
                  <a:schemeClr val="tx1"/>
                </a:solidFill>
              </a:rPr>
              <a:t>de todos os atores do setor. Destaca-se, em especial, a importante </a:t>
            </a:r>
            <a:r>
              <a:rPr lang="pt-BR" sz="2000" b="1" dirty="0">
                <a:solidFill>
                  <a:schemeClr val="tx1"/>
                </a:solidFill>
              </a:rPr>
              <a:t>participação dos estados</a:t>
            </a:r>
            <a:r>
              <a:rPr lang="pt-BR" sz="2000" dirty="0">
                <a:solidFill>
                  <a:schemeClr val="tx1"/>
                </a:solidFill>
              </a:rPr>
              <a:t> na implementação da </a:t>
            </a:r>
            <a:r>
              <a:rPr lang="pt-BR" sz="2000" b="1" dirty="0">
                <a:solidFill>
                  <a:schemeClr val="tx1"/>
                </a:solidFill>
              </a:rPr>
              <a:t>política de saneamento básico</a:t>
            </a:r>
            <a:r>
              <a:rPr lang="pt-BR" sz="2000" dirty="0">
                <a:solidFill>
                  <a:schemeClr val="tx1"/>
                </a:solidFill>
              </a:rPr>
              <a:t> e do </a:t>
            </a:r>
            <a:r>
              <a:rPr lang="pt-BR" sz="2000" b="1" dirty="0" err="1">
                <a:solidFill>
                  <a:schemeClr val="tx1"/>
                </a:solidFill>
              </a:rPr>
              <a:t>Plansab</a:t>
            </a:r>
            <a:r>
              <a:rPr lang="pt-BR" sz="2000" dirty="0">
                <a:solidFill>
                  <a:schemeClr val="tx1"/>
                </a:solidFill>
              </a:rPr>
              <a:t>. </a:t>
            </a:r>
          </a:p>
          <a:p>
            <a:pPr marL="742950" lvl="2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chemeClr val="tx1"/>
                </a:solidFill>
              </a:rPr>
              <a:t>Especialmente </a:t>
            </a:r>
            <a:r>
              <a:rPr lang="pt-BR" sz="2000" b="1" dirty="0">
                <a:solidFill>
                  <a:schemeClr val="tx1"/>
                </a:solidFill>
              </a:rPr>
              <a:t>em SC</a:t>
            </a:r>
            <a:r>
              <a:rPr lang="pt-BR" sz="2000" dirty="0">
                <a:solidFill>
                  <a:schemeClr val="tx1"/>
                </a:solidFill>
              </a:rPr>
              <a:t>, é necessário que se dedique atenção especial para o </a:t>
            </a:r>
            <a:r>
              <a:rPr lang="pt-BR" sz="2000" b="1" dirty="0">
                <a:solidFill>
                  <a:schemeClr val="tx1"/>
                </a:solidFill>
              </a:rPr>
              <a:t>uso das fossas sépticas </a:t>
            </a:r>
            <a:r>
              <a:rPr lang="pt-BR" sz="2000" dirty="0">
                <a:solidFill>
                  <a:schemeClr val="tx1"/>
                </a:solidFill>
              </a:rPr>
              <a:t>por ser uma solução muito comum. E também para a </a:t>
            </a:r>
            <a:r>
              <a:rPr lang="pt-BR" sz="2000" b="1" dirty="0">
                <a:solidFill>
                  <a:schemeClr val="tx1"/>
                </a:solidFill>
              </a:rPr>
              <a:t>regionalização, construção e operação de aterros </a:t>
            </a:r>
            <a:r>
              <a:rPr lang="pt-BR" sz="2000" b="1" dirty="0" smtClean="0">
                <a:solidFill>
                  <a:schemeClr val="tx1"/>
                </a:solidFill>
              </a:rPr>
              <a:t>sanitários.</a:t>
            </a:r>
            <a:endParaRPr lang="pt-BR" sz="2000" dirty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4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Agenda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542198"/>
            <a:ext cx="6899471" cy="517730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Introdução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Objetivos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Metodologia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Resultados e Discussões</a:t>
            </a:r>
          </a:p>
          <a:p>
            <a:pPr marL="400050" lvl="1" indent="0">
              <a:lnSpc>
                <a:spcPct val="150000"/>
              </a:lnSpc>
              <a:buClrTx/>
              <a:buNone/>
            </a:pPr>
            <a:r>
              <a:rPr lang="pt-BR" dirty="0" smtClean="0">
                <a:solidFill>
                  <a:schemeClr val="tx1"/>
                </a:solidFill>
              </a:rPr>
              <a:t>4.1 Análise Situacional</a:t>
            </a:r>
            <a:endParaRPr lang="pt-BR" dirty="0">
              <a:solidFill>
                <a:schemeClr val="tx1"/>
              </a:solidFill>
            </a:endParaRPr>
          </a:p>
          <a:p>
            <a:pPr marL="400050" lvl="1" indent="0">
              <a:lnSpc>
                <a:spcPct val="150000"/>
              </a:lnSpc>
              <a:buClrTx/>
              <a:buNone/>
            </a:pPr>
            <a:r>
              <a:rPr lang="pt-BR" dirty="0" smtClean="0">
                <a:solidFill>
                  <a:schemeClr val="tx1"/>
                </a:solidFill>
              </a:rPr>
              <a:t>4.2 Indicadores </a:t>
            </a:r>
            <a:r>
              <a:rPr lang="pt-BR" dirty="0">
                <a:solidFill>
                  <a:schemeClr val="tx1"/>
                </a:solidFill>
              </a:rPr>
              <a:t>e metas</a:t>
            </a:r>
          </a:p>
          <a:p>
            <a:pPr marL="400050" lvl="1" indent="0">
              <a:lnSpc>
                <a:spcPct val="150000"/>
              </a:lnSpc>
              <a:buClrTx/>
              <a:buNone/>
            </a:pPr>
            <a:r>
              <a:rPr lang="pt-BR" dirty="0" smtClean="0">
                <a:solidFill>
                  <a:schemeClr val="tx1"/>
                </a:solidFill>
              </a:rPr>
              <a:t>4.3 Necessidades </a:t>
            </a:r>
            <a:r>
              <a:rPr lang="pt-BR" dirty="0">
                <a:solidFill>
                  <a:schemeClr val="tx1"/>
                </a:solidFill>
              </a:rPr>
              <a:t>de investimentos</a:t>
            </a:r>
          </a:p>
          <a:p>
            <a:pPr marL="400050" lvl="1" indent="0">
              <a:lnSpc>
                <a:spcPct val="150000"/>
              </a:lnSpc>
              <a:buClrTx/>
              <a:buNone/>
            </a:pPr>
            <a:r>
              <a:rPr lang="pt-BR" dirty="0" smtClean="0">
                <a:solidFill>
                  <a:schemeClr val="tx1"/>
                </a:solidFill>
              </a:rPr>
              <a:t>4.4 Macrodiretrizes </a:t>
            </a:r>
            <a:r>
              <a:rPr lang="pt-BR" dirty="0">
                <a:solidFill>
                  <a:schemeClr val="tx1"/>
                </a:solidFill>
              </a:rPr>
              <a:t>e estratégias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Considerações Finais</a:t>
            </a:r>
          </a:p>
          <a:p>
            <a:pPr marL="400050" lvl="1" indent="0">
              <a:lnSpc>
                <a:spcPct val="150000"/>
              </a:lnSpc>
              <a:buClrTx/>
              <a:buNone/>
            </a:pPr>
            <a:r>
              <a:rPr lang="pt-BR" dirty="0" smtClean="0">
                <a:solidFill>
                  <a:schemeClr val="tx1"/>
                </a:solidFill>
              </a:rPr>
              <a:t>5.1 Recomendações</a:t>
            </a:r>
          </a:p>
          <a:p>
            <a:pPr marL="457200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Referências Bibliográficas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700220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699723"/>
          </a:xfrm>
        </p:spPr>
        <p:txBody>
          <a:bodyPr>
            <a:normAutofit/>
          </a:bodyPr>
          <a:lstStyle/>
          <a:p>
            <a:r>
              <a:rPr lang="pt-BR" sz="3400" dirty="0" smtClean="0">
                <a:solidFill>
                  <a:schemeClr val="tx1"/>
                </a:solidFill>
              </a:rPr>
              <a:t>5.1 Recomendações</a:t>
            </a:r>
            <a:endParaRPr lang="pt-BR" sz="34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789875"/>
            <a:ext cx="8287544" cy="506812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Os </a:t>
            </a:r>
            <a:r>
              <a:rPr lang="pt-BR" sz="2000" b="1" dirty="0">
                <a:solidFill>
                  <a:schemeClr val="tx1"/>
                </a:solidFill>
              </a:rPr>
              <a:t>indicadores selecionados </a:t>
            </a:r>
            <a:r>
              <a:rPr lang="pt-BR" sz="2000" dirty="0">
                <a:solidFill>
                  <a:schemeClr val="tx1"/>
                </a:solidFill>
              </a:rPr>
              <a:t>para as metas estaduais do </a:t>
            </a:r>
            <a:r>
              <a:rPr lang="pt-BR" sz="2000" dirty="0" err="1">
                <a:solidFill>
                  <a:schemeClr val="tx1"/>
                </a:solidFill>
              </a:rPr>
              <a:t>Plansab</a:t>
            </a:r>
            <a:r>
              <a:rPr lang="pt-BR" sz="2000" dirty="0">
                <a:solidFill>
                  <a:schemeClr val="tx1"/>
                </a:solidFill>
              </a:rPr>
              <a:t> são de </a:t>
            </a:r>
            <a:r>
              <a:rPr lang="pt-BR" sz="2000" b="1" dirty="0">
                <a:solidFill>
                  <a:schemeClr val="tx1"/>
                </a:solidFill>
              </a:rPr>
              <a:t>abrangência territorial </a:t>
            </a:r>
            <a:r>
              <a:rPr lang="pt-BR" sz="2000" dirty="0">
                <a:solidFill>
                  <a:schemeClr val="tx1"/>
                </a:solidFill>
              </a:rPr>
              <a:t>urbana e rural. Nesse sentido, </a:t>
            </a:r>
            <a:r>
              <a:rPr lang="pt-BR" sz="2000" b="1" dirty="0">
                <a:solidFill>
                  <a:schemeClr val="tx1"/>
                </a:solidFill>
              </a:rPr>
              <a:t>sugere-se</a:t>
            </a:r>
            <a:r>
              <a:rPr lang="pt-BR" sz="2000" dirty="0">
                <a:solidFill>
                  <a:schemeClr val="tx1"/>
                </a:solidFill>
              </a:rPr>
              <a:t> que em outros estudos acadêmicos ou governamentais, realizem avaliação das outras metas de saneamento básico para as </a:t>
            </a:r>
            <a:r>
              <a:rPr lang="pt-BR" sz="2000" b="1" dirty="0">
                <a:solidFill>
                  <a:schemeClr val="tx1"/>
                </a:solidFill>
              </a:rPr>
              <a:t>áreas urbanas e rurais</a:t>
            </a:r>
            <a:r>
              <a:rPr lang="pt-BR" sz="2000" dirty="0">
                <a:solidFill>
                  <a:schemeClr val="tx1"/>
                </a:solidFill>
              </a:rPr>
              <a:t>, também de </a:t>
            </a:r>
            <a:r>
              <a:rPr lang="pt-BR" sz="2000" b="1" dirty="0">
                <a:solidFill>
                  <a:schemeClr val="tx1"/>
                </a:solidFill>
              </a:rPr>
              <a:t>forma desagregada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Também podem ser adotados </a:t>
            </a:r>
            <a:r>
              <a:rPr lang="pt-BR" sz="2000" b="1" dirty="0">
                <a:solidFill>
                  <a:schemeClr val="tx1"/>
                </a:solidFill>
              </a:rPr>
              <a:t>outros indicadores em futuras avaliações</a:t>
            </a:r>
            <a:r>
              <a:rPr lang="pt-BR" sz="2000" dirty="0">
                <a:solidFill>
                  <a:schemeClr val="tx1"/>
                </a:solidFill>
              </a:rPr>
              <a:t>, para além desses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724632" cy="6997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pt-BR" sz="3400" dirty="0" smtClean="0">
                <a:solidFill>
                  <a:schemeClr val="tx1"/>
                </a:solidFill>
              </a:rPr>
              <a:t>Referências</a:t>
            </a:r>
            <a:endParaRPr lang="pt-BR" sz="34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789875"/>
            <a:ext cx="8287544" cy="5068125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2100" dirty="0">
                <a:solidFill>
                  <a:schemeClr val="tx1"/>
                </a:solidFill>
              </a:rPr>
              <a:t>BRASIL. Ministério das Cidades. Secretaria Nacional de </a:t>
            </a:r>
            <a:r>
              <a:rPr lang="pt-BR" sz="2100" dirty="0" smtClean="0">
                <a:solidFill>
                  <a:schemeClr val="tx1"/>
                </a:solidFill>
              </a:rPr>
              <a:t>Saneamento Ambiental. Sistema Nacional de Informações sobre Saneamento: Diagnóstico dos Serviços de Água e Esgotos – 2014. Brasília: SNSA/MCIDADES, 2016a. 212 p.</a:t>
            </a:r>
            <a:endParaRPr lang="pt-BR" sz="21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2100" dirty="0">
                <a:solidFill>
                  <a:schemeClr val="tx1"/>
                </a:solidFill>
              </a:rPr>
              <a:t>BRASIL. Ministério das Cidades. Secretaria Nacional de Saneamento Ambiental. Sistema Nacional de Informações sobre Saneamento: diagnóstico do manejo de resíduos sólidos urbanos – 2014. Brasília, 2016b. 154 p.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2100" dirty="0">
                <a:solidFill>
                  <a:schemeClr val="tx1"/>
                </a:solidFill>
              </a:rPr>
              <a:t>BRASIL. Plano Nacional de Saneamento Básico (</a:t>
            </a:r>
            <a:r>
              <a:rPr lang="pt-BR" sz="2100" dirty="0" err="1">
                <a:solidFill>
                  <a:schemeClr val="tx1"/>
                </a:solidFill>
              </a:rPr>
              <a:t>Plansab</a:t>
            </a:r>
            <a:r>
              <a:rPr lang="pt-BR" sz="2100" dirty="0">
                <a:solidFill>
                  <a:schemeClr val="tx1"/>
                </a:solidFill>
              </a:rPr>
              <a:t>): mais saúde com qualidade de vida e cidadania / Ministério das Cidades, Secretaria Nacional de Saneamento Ambiental. Brasília: Ministério das Cidades, 2015b.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2100" dirty="0">
                <a:solidFill>
                  <a:schemeClr val="tx1"/>
                </a:solidFill>
              </a:rPr>
              <a:t>BRASIL. Relatório Anual de Avaliação do </a:t>
            </a:r>
            <a:r>
              <a:rPr lang="pt-BR" sz="2100" dirty="0" err="1">
                <a:solidFill>
                  <a:schemeClr val="tx1"/>
                </a:solidFill>
              </a:rPr>
              <a:t>Plansab</a:t>
            </a:r>
            <a:r>
              <a:rPr lang="pt-BR" sz="2100" dirty="0">
                <a:solidFill>
                  <a:schemeClr val="tx1"/>
                </a:solidFill>
              </a:rPr>
              <a:t>. Ministério das Cidades, Secretaria Nacional de Saneamento Ambiental. Brasília: Ministério das Cidades, 2015c</a:t>
            </a:r>
            <a:r>
              <a:rPr lang="pt-BR" sz="21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2100" dirty="0">
                <a:solidFill>
                  <a:schemeClr val="tx1"/>
                </a:solidFill>
              </a:rPr>
              <a:t>IBGE. Instituto Brasileiro de Geografia e Estatística. Pesquisa nacional por amostragem de domicílios 2014. Rio de Janeiro: IBGE; 2015a.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2100" dirty="0">
                <a:solidFill>
                  <a:schemeClr val="tx1"/>
                </a:solidFill>
              </a:rPr>
              <a:t>MORAES, L. R. S. (coord.) </a:t>
            </a:r>
            <a:r>
              <a:rPr lang="pt-BR" sz="2100" i="1" dirty="0">
                <a:solidFill>
                  <a:schemeClr val="tx1"/>
                </a:solidFill>
              </a:rPr>
              <a:t>Análise situacional do </a:t>
            </a:r>
            <a:r>
              <a:rPr lang="pt-BR" sz="2100" i="1" dirty="0" err="1">
                <a:solidFill>
                  <a:schemeClr val="tx1"/>
                </a:solidFill>
              </a:rPr>
              <a:t>deficit</a:t>
            </a:r>
            <a:r>
              <a:rPr lang="pt-BR" sz="2100" i="1" dirty="0">
                <a:solidFill>
                  <a:schemeClr val="tx1"/>
                </a:solidFill>
              </a:rPr>
              <a:t> em saneamento básico. </a:t>
            </a:r>
            <a:r>
              <a:rPr lang="pt-BR" sz="2100" dirty="0">
                <a:solidFill>
                  <a:schemeClr val="tx1"/>
                </a:solidFill>
              </a:rPr>
              <a:t>Brasília, DF: Ministério das Cidades, Secretaria Nacional de Saneamento Ambiental, 2011. v. II. </a:t>
            </a:r>
            <a:endParaRPr lang="pt-BR" sz="21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2100" dirty="0" smtClean="0">
                <a:solidFill>
                  <a:schemeClr val="tx1"/>
                </a:solidFill>
              </a:rPr>
              <a:t>HELLER</a:t>
            </a:r>
            <a:r>
              <a:rPr lang="pt-BR" sz="2100" dirty="0">
                <a:solidFill>
                  <a:schemeClr val="tx1"/>
                </a:solidFill>
              </a:rPr>
              <a:t>, L. (coord.) </a:t>
            </a:r>
            <a:r>
              <a:rPr lang="pt-BR" sz="2100" i="1" dirty="0">
                <a:solidFill>
                  <a:schemeClr val="tx1"/>
                </a:solidFill>
              </a:rPr>
              <a:t>Panorama do saneamento básico no Brasil</a:t>
            </a:r>
            <a:r>
              <a:rPr lang="pt-BR" sz="2100" dirty="0">
                <a:solidFill>
                  <a:schemeClr val="tx1"/>
                </a:solidFill>
              </a:rPr>
              <a:t>: Visão estratégica para o futuro do saneamento básico no Brasil. Brasília, DF: Ministério das Cidades, 2011. v. VI</a:t>
            </a:r>
            <a:r>
              <a:rPr lang="pt-BR" sz="21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2100" dirty="0">
                <a:solidFill>
                  <a:schemeClr val="tx1"/>
                </a:solidFill>
              </a:rPr>
              <a:t>REZENDE, S. C. (coord.) Panorama do saneamento básico no Brasil. Investimentos em saneamento básico: análise histórica e estimativa de necessidades. Brasília: Ministério das Cidades, 2011. v. V.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pt-BR" sz="2100" dirty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24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789875"/>
            <a:ext cx="8287544" cy="5068125"/>
          </a:xfrm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pt-BR" sz="2100" dirty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24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298" y="3258128"/>
            <a:ext cx="6683765" cy="1280890"/>
          </a:xfrm>
        </p:spPr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sp>
        <p:nvSpPr>
          <p:cNvPr id="3" name="Seta dobrada 2"/>
          <p:cNvSpPr/>
          <p:nvPr/>
        </p:nvSpPr>
        <p:spPr>
          <a:xfrm>
            <a:off x="1967552" y="2429301"/>
            <a:ext cx="4094328" cy="139207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dobrada 9"/>
          <p:cNvSpPr/>
          <p:nvPr/>
        </p:nvSpPr>
        <p:spPr>
          <a:xfrm rot="10800000">
            <a:off x="1967552" y="3332328"/>
            <a:ext cx="4094328" cy="139207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789875"/>
            <a:ext cx="8287544" cy="5068125"/>
          </a:xfrm>
          <a:ln>
            <a:noFill/>
          </a:ln>
        </p:spPr>
        <p:txBody>
          <a:bodyPr>
            <a:normAutofit/>
          </a:bodyPr>
          <a:lstStyle/>
          <a:p>
            <a:pPr marL="0" lvl="1" indent="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lvl="1" indent="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“</a:t>
            </a:r>
            <a:r>
              <a:rPr lang="pt-BR" sz="2000" i="1" dirty="0" smtClean="0">
                <a:solidFill>
                  <a:schemeClr val="tx1"/>
                </a:solidFill>
              </a:rPr>
              <a:t>O </a:t>
            </a:r>
            <a:r>
              <a:rPr lang="pt-BR" sz="2000" b="1" i="1" dirty="0" smtClean="0">
                <a:solidFill>
                  <a:schemeClr val="tx1"/>
                </a:solidFill>
              </a:rPr>
              <a:t>Plano Nacional de Saneamento Básico </a:t>
            </a:r>
            <a:r>
              <a:rPr lang="pt-BR" sz="2000" i="1" dirty="0" smtClean="0">
                <a:solidFill>
                  <a:schemeClr val="tx1"/>
                </a:solidFill>
              </a:rPr>
              <a:t>contribui para melhorar a </a:t>
            </a:r>
            <a:r>
              <a:rPr lang="pt-BR" sz="2000" b="1" i="1" dirty="0" smtClean="0">
                <a:solidFill>
                  <a:schemeClr val="tx1"/>
                </a:solidFill>
              </a:rPr>
              <a:t>atuação do Governo Federal </a:t>
            </a:r>
            <a:r>
              <a:rPr lang="pt-BR" sz="2000" i="1" dirty="0" smtClean="0">
                <a:solidFill>
                  <a:schemeClr val="tx1"/>
                </a:solidFill>
              </a:rPr>
              <a:t>neste importante setor. Da mesma forma, cumprirá o papel de </a:t>
            </a:r>
            <a:r>
              <a:rPr lang="pt-BR" sz="2000" b="1" i="1" dirty="0" smtClean="0">
                <a:solidFill>
                  <a:schemeClr val="tx1"/>
                </a:solidFill>
              </a:rPr>
              <a:t>referência</a:t>
            </a:r>
            <a:r>
              <a:rPr lang="pt-BR" sz="2000" i="1" dirty="0" smtClean="0">
                <a:solidFill>
                  <a:schemeClr val="tx1"/>
                </a:solidFill>
              </a:rPr>
              <a:t> para que os </a:t>
            </a:r>
            <a:r>
              <a:rPr lang="pt-BR" sz="2000" b="1" i="1" dirty="0" smtClean="0">
                <a:solidFill>
                  <a:schemeClr val="tx1"/>
                </a:solidFill>
              </a:rPr>
              <a:t>estados e municípios </a:t>
            </a:r>
            <a:r>
              <a:rPr lang="pt-BR" sz="2000" i="1" dirty="0" smtClean="0">
                <a:solidFill>
                  <a:schemeClr val="tx1"/>
                </a:solidFill>
              </a:rPr>
              <a:t>desenvolvam suas </a:t>
            </a:r>
            <a:r>
              <a:rPr lang="pt-BR" sz="2000" b="1" i="1" dirty="0" smtClean="0">
                <a:solidFill>
                  <a:schemeClr val="tx1"/>
                </a:solidFill>
              </a:rPr>
              <a:t>políticas</a:t>
            </a:r>
            <a:r>
              <a:rPr lang="pt-BR" sz="2000" i="1" dirty="0" smtClean="0">
                <a:solidFill>
                  <a:schemeClr val="tx1"/>
                </a:solidFill>
              </a:rPr>
              <a:t>, em consonância com o </a:t>
            </a:r>
            <a:r>
              <a:rPr lang="pt-BR" sz="2000" b="1" i="1" dirty="0" smtClean="0">
                <a:solidFill>
                  <a:schemeClr val="tx1"/>
                </a:solidFill>
              </a:rPr>
              <a:t>planejamento</a:t>
            </a:r>
            <a:r>
              <a:rPr lang="pt-BR" sz="2000" i="1" dirty="0" smtClean="0">
                <a:solidFill>
                  <a:schemeClr val="tx1"/>
                </a:solidFill>
              </a:rPr>
              <a:t> da respectiva </a:t>
            </a:r>
            <a:r>
              <a:rPr lang="pt-BR" sz="2000" b="1" i="1" dirty="0" smtClean="0">
                <a:solidFill>
                  <a:schemeClr val="tx1"/>
                </a:solidFill>
              </a:rPr>
              <a:t>esfera federativa</a:t>
            </a:r>
            <a:r>
              <a:rPr lang="pt-BR" sz="2000" i="1" dirty="0" smtClean="0">
                <a:solidFill>
                  <a:schemeClr val="tx1"/>
                </a:solidFill>
              </a:rPr>
              <a:t>.” </a:t>
            </a:r>
            <a:r>
              <a:rPr lang="pt-BR" sz="2000" dirty="0" smtClean="0">
                <a:solidFill>
                  <a:schemeClr val="tx1"/>
                </a:solidFill>
              </a:rPr>
              <a:t>(HELLER, 2011).</a:t>
            </a: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4762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pt-BR" dirty="0" smtClean="0">
                <a:solidFill>
                  <a:schemeClr val="tx1"/>
                </a:solidFill>
              </a:rPr>
              <a:t>Objetivos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569488"/>
            <a:ext cx="8287544" cy="1473959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chemeClr val="tx1"/>
                </a:solidFill>
              </a:rPr>
              <a:t>Analisar</a:t>
            </a:r>
            <a:r>
              <a:rPr lang="pt-BR" sz="2000" dirty="0" smtClean="0">
                <a:solidFill>
                  <a:schemeClr val="tx1"/>
                </a:solidFill>
              </a:rPr>
              <a:t> o saneamento básico no estado de</a:t>
            </a:r>
            <a:r>
              <a:rPr lang="pt-BR" sz="2000" b="1" dirty="0" smtClean="0">
                <a:solidFill>
                  <a:schemeClr val="tx1"/>
                </a:solidFill>
              </a:rPr>
              <a:t> Santa Catarina </a:t>
            </a:r>
            <a:r>
              <a:rPr lang="pt-BR" sz="2000" dirty="0" smtClean="0">
                <a:solidFill>
                  <a:schemeClr val="tx1"/>
                </a:solidFill>
              </a:rPr>
              <a:t>(SC) sob a ótica do </a:t>
            </a:r>
            <a:r>
              <a:rPr lang="pt-BR" sz="2000" b="1" dirty="0" err="1" smtClean="0">
                <a:solidFill>
                  <a:schemeClr val="tx1"/>
                </a:solidFill>
              </a:rPr>
              <a:t>Plansab</a:t>
            </a:r>
            <a:r>
              <a:rPr lang="pt-BR" sz="2000" dirty="0" smtClean="0">
                <a:solidFill>
                  <a:schemeClr val="tx1"/>
                </a:solidFill>
              </a:rPr>
              <a:t>, com ênfase nos seguintes aspectos:</a:t>
            </a:r>
          </a:p>
          <a:p>
            <a:pPr marL="742950" lvl="2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</a:endParaRPr>
          </a:p>
          <a:p>
            <a:pPr marL="742950" lvl="2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</a:endParaRPr>
          </a:p>
          <a:p>
            <a:pPr marL="742950" lvl="2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1800" dirty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078173" y="3166279"/>
            <a:ext cx="7955722" cy="34324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300" dirty="0" smtClean="0">
                <a:solidFill>
                  <a:schemeClr val="tx1"/>
                </a:solidFill>
              </a:rPr>
              <a:t>Verificar a </a:t>
            </a:r>
            <a:r>
              <a:rPr lang="pt-BR" sz="2300" b="1" dirty="0" smtClean="0">
                <a:solidFill>
                  <a:schemeClr val="tx1"/>
                </a:solidFill>
              </a:rPr>
              <a:t>cobertura e qualidade </a:t>
            </a:r>
            <a:r>
              <a:rPr lang="pt-BR" sz="2300" dirty="0" smtClean="0">
                <a:solidFill>
                  <a:schemeClr val="tx1"/>
                </a:solidFill>
              </a:rPr>
              <a:t>dos serviços de saneamento básico ofertados à população</a:t>
            </a:r>
            <a:r>
              <a:rPr lang="pt-BR" sz="2300" b="1" dirty="0" smtClean="0">
                <a:solidFill>
                  <a:schemeClr val="tx1"/>
                </a:solidFill>
              </a:rPr>
              <a:t>.</a:t>
            </a:r>
            <a:endParaRPr lang="pt-BR" sz="2300" dirty="0" smtClean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300" dirty="0" smtClean="0">
                <a:solidFill>
                  <a:schemeClr val="tx1"/>
                </a:solidFill>
              </a:rPr>
              <a:t>Avaliar a evolução das</a:t>
            </a:r>
            <a:r>
              <a:rPr lang="pt-BR" sz="2300" b="1" dirty="0" smtClean="0">
                <a:solidFill>
                  <a:schemeClr val="tx1"/>
                </a:solidFill>
              </a:rPr>
              <a:t> metas </a:t>
            </a:r>
            <a:r>
              <a:rPr lang="pt-BR" sz="2300" dirty="0" smtClean="0">
                <a:solidFill>
                  <a:schemeClr val="tx1"/>
                </a:solidFill>
              </a:rPr>
              <a:t>propostas pelo Plansab para a Região Sul e para SC.</a:t>
            </a: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300" dirty="0" smtClean="0">
                <a:solidFill>
                  <a:schemeClr val="tx1"/>
                </a:solidFill>
              </a:rPr>
              <a:t>Analisar os </a:t>
            </a:r>
            <a:r>
              <a:rPr lang="pt-BR" sz="2300" b="1" dirty="0" smtClean="0">
                <a:solidFill>
                  <a:schemeClr val="tx1"/>
                </a:solidFill>
              </a:rPr>
              <a:t>investimentos necessários </a:t>
            </a:r>
            <a:r>
              <a:rPr lang="pt-BR" sz="2300" dirty="0" smtClean="0">
                <a:solidFill>
                  <a:schemeClr val="tx1"/>
                </a:solidFill>
              </a:rPr>
              <a:t>para cumprimento das metas.</a:t>
            </a: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300" dirty="0" smtClean="0">
                <a:solidFill>
                  <a:schemeClr val="tx1"/>
                </a:solidFill>
              </a:rPr>
              <a:t>Propor</a:t>
            </a:r>
            <a:r>
              <a:rPr lang="pt-BR" sz="2300" b="1" dirty="0" smtClean="0">
                <a:solidFill>
                  <a:schemeClr val="tx1"/>
                </a:solidFill>
              </a:rPr>
              <a:t> ações </a:t>
            </a:r>
            <a:r>
              <a:rPr lang="pt-BR" sz="2300" dirty="0" smtClean="0">
                <a:solidFill>
                  <a:schemeClr val="tx1"/>
                </a:solidFill>
              </a:rPr>
              <a:t>a serem priorizadas pelo estado, a partir das </a:t>
            </a:r>
            <a:r>
              <a:rPr lang="pt-BR" sz="2300" b="1" dirty="0" smtClean="0">
                <a:solidFill>
                  <a:schemeClr val="tx1"/>
                </a:solidFill>
              </a:rPr>
              <a:t>macrodiretrizes e estratégias </a:t>
            </a:r>
            <a:r>
              <a:rPr lang="pt-BR" sz="2300" dirty="0" smtClean="0">
                <a:solidFill>
                  <a:schemeClr val="tx1"/>
                </a:solidFill>
              </a:rPr>
              <a:t>do Plansab.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0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pt-BR" dirty="0" smtClean="0">
                <a:solidFill>
                  <a:schemeClr val="tx1"/>
                </a:solidFill>
              </a:rPr>
              <a:t>Metodologia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8"/>
            <a:ext cx="8287544" cy="1719618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O Plansab apresentou </a:t>
            </a:r>
            <a:r>
              <a:rPr lang="pt-BR" sz="2000" b="1" dirty="0" smtClean="0">
                <a:solidFill>
                  <a:schemeClr val="tx1"/>
                </a:solidFill>
              </a:rPr>
              <a:t>novos conceitos</a:t>
            </a:r>
            <a:r>
              <a:rPr lang="pt-BR" sz="2000" dirty="0" smtClean="0">
                <a:solidFill>
                  <a:schemeClr val="tx1"/>
                </a:solidFill>
              </a:rPr>
              <a:t> para analisar a real situação do saneamento básico no país, propôs metas, investimentos e </a:t>
            </a:r>
            <a:r>
              <a:rPr lang="pt-BR" sz="2000" b="1" dirty="0" smtClean="0">
                <a:solidFill>
                  <a:schemeClr val="tx1"/>
                </a:solidFill>
              </a:rPr>
              <a:t>novas formas de enfrentamento </a:t>
            </a:r>
            <a:r>
              <a:rPr lang="pt-BR" sz="2000" dirty="0" smtClean="0">
                <a:solidFill>
                  <a:schemeClr val="tx1"/>
                </a:solidFill>
              </a:rPr>
              <a:t>dos problemas existentes (BRASIL, 2015). Deste modo, a metodologia proposta visa:</a:t>
            </a: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078173" y="3493829"/>
            <a:ext cx="7955722" cy="348700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800" dirty="0" smtClean="0">
                <a:solidFill>
                  <a:schemeClr val="tx1"/>
                </a:solidFill>
              </a:rPr>
              <a:t>Aplicar o conceito de </a:t>
            </a:r>
            <a:r>
              <a:rPr lang="pt-BR" sz="1800" b="1" dirty="0" smtClean="0">
                <a:solidFill>
                  <a:schemeClr val="tx1"/>
                </a:solidFill>
              </a:rPr>
              <a:t>atendimento e </a:t>
            </a:r>
            <a:r>
              <a:rPr lang="pt-BR" sz="1800" b="1" i="1" dirty="0" err="1" smtClean="0">
                <a:solidFill>
                  <a:schemeClr val="tx1"/>
                </a:solidFill>
              </a:rPr>
              <a:t>deficit</a:t>
            </a:r>
            <a:r>
              <a:rPr lang="pt-BR" sz="1800" b="1" dirty="0" smtClean="0">
                <a:solidFill>
                  <a:schemeClr val="tx1"/>
                </a:solidFill>
              </a:rPr>
              <a:t> </a:t>
            </a:r>
            <a:r>
              <a:rPr lang="pt-BR" sz="1800" dirty="0" smtClean="0">
                <a:solidFill>
                  <a:schemeClr val="tx1"/>
                </a:solidFill>
              </a:rPr>
              <a:t>do </a:t>
            </a:r>
            <a:r>
              <a:rPr lang="pt-BR" sz="1800" dirty="0" err="1" smtClean="0">
                <a:solidFill>
                  <a:schemeClr val="tx1"/>
                </a:solidFill>
              </a:rPr>
              <a:t>Plansab</a:t>
            </a:r>
            <a:r>
              <a:rPr lang="pt-BR" sz="1800" dirty="0" smtClean="0">
                <a:solidFill>
                  <a:schemeClr val="tx1"/>
                </a:solidFill>
              </a:rPr>
              <a:t> para o estado de SC.</a:t>
            </a: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800" dirty="0" smtClean="0">
                <a:solidFill>
                  <a:schemeClr val="tx1"/>
                </a:solidFill>
              </a:rPr>
              <a:t>Avaliar a </a:t>
            </a:r>
            <a:r>
              <a:rPr lang="pt-BR" sz="1800" b="1" dirty="0" smtClean="0">
                <a:solidFill>
                  <a:schemeClr val="tx1"/>
                </a:solidFill>
              </a:rPr>
              <a:t>evolução das metas </a:t>
            </a:r>
            <a:r>
              <a:rPr lang="pt-BR" sz="1800" dirty="0" smtClean="0">
                <a:solidFill>
                  <a:schemeClr val="tx1"/>
                </a:solidFill>
              </a:rPr>
              <a:t>propostas para SC a partir dos dados disponibilizados pelas pesquisas e sistemas de informações.</a:t>
            </a:r>
            <a:endParaRPr lang="pt-BR" sz="1800" dirty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t-BR" sz="1800" dirty="0" smtClean="0">
                <a:solidFill>
                  <a:schemeClr val="tx1"/>
                </a:solidFill>
              </a:rPr>
              <a:t>Verificar as </a:t>
            </a:r>
            <a:r>
              <a:rPr lang="pt-BR" sz="1800" b="1" dirty="0">
                <a:solidFill>
                  <a:schemeClr val="tx1"/>
                </a:solidFill>
              </a:rPr>
              <a:t>necessidades de </a:t>
            </a:r>
            <a:r>
              <a:rPr lang="pt-BR" sz="1800" b="1" dirty="0" smtClean="0">
                <a:solidFill>
                  <a:schemeClr val="tx1"/>
                </a:solidFill>
              </a:rPr>
              <a:t>investimentos </a:t>
            </a:r>
            <a:r>
              <a:rPr lang="pt-BR" sz="1800" dirty="0" smtClean="0">
                <a:solidFill>
                  <a:schemeClr val="tx1"/>
                </a:solidFill>
              </a:rPr>
              <a:t>a partir das estimativas do Panorama do Saneamento Básico no Brasil e Plansab.</a:t>
            </a:r>
          </a:p>
          <a:p>
            <a:pPr marL="742950" lvl="2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18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1800" dirty="0" smtClean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6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4.1Análise Situacional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192973"/>
          </a:xfrm>
          <a:ln>
            <a:noFill/>
          </a:ln>
        </p:spPr>
        <p:txBody>
          <a:bodyPr>
            <a:normAutofit/>
          </a:bodyPr>
          <a:lstStyle/>
          <a:p>
            <a:pPr marL="0" lvl="1" indent="0" algn="just">
              <a:lnSpc>
                <a:spcPct val="160000"/>
              </a:lnSpc>
              <a:buClr>
                <a:schemeClr val="accent1">
                  <a:lumMod val="75000"/>
                </a:schemeClr>
              </a:buClr>
              <a:buNone/>
            </a:pPr>
            <a:endParaRPr lang="pt-BR" sz="2200" dirty="0" smtClean="0">
              <a:solidFill>
                <a:schemeClr val="tx1"/>
              </a:solidFill>
            </a:endParaRPr>
          </a:p>
          <a:p>
            <a:pPr marL="0" lvl="1" indent="0" algn="just">
              <a:lnSpc>
                <a:spcPct val="16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“</a:t>
            </a:r>
            <a:r>
              <a:rPr lang="pt-BR" sz="2000" i="1" dirty="0" smtClean="0">
                <a:solidFill>
                  <a:schemeClr val="tx1"/>
                </a:solidFill>
              </a:rPr>
              <a:t>As situações que caracterizam o </a:t>
            </a:r>
            <a:r>
              <a:rPr lang="pt-BR" sz="2000" b="1" i="1" dirty="0" smtClean="0">
                <a:solidFill>
                  <a:schemeClr val="tx1"/>
                </a:solidFill>
              </a:rPr>
              <a:t>atendimento precário </a:t>
            </a:r>
            <a:r>
              <a:rPr lang="pt-BR" sz="2000" i="1" dirty="0" smtClean="0">
                <a:solidFill>
                  <a:schemeClr val="tx1"/>
                </a:solidFill>
              </a:rPr>
              <a:t>foram entendidas neste plano como </a:t>
            </a:r>
            <a:r>
              <a:rPr lang="pt-BR" sz="2000" b="1" i="1" dirty="0" err="1" smtClean="0">
                <a:solidFill>
                  <a:schemeClr val="tx1"/>
                </a:solidFill>
              </a:rPr>
              <a:t>deficit</a:t>
            </a:r>
            <a:r>
              <a:rPr lang="pt-BR" sz="2000" i="1" dirty="0" smtClean="0">
                <a:solidFill>
                  <a:schemeClr val="tx1"/>
                </a:solidFill>
              </a:rPr>
              <a:t>, visto que, apesar de não impedirem o acesso ao serviço, esse é ofertado em </a:t>
            </a:r>
            <a:r>
              <a:rPr lang="pt-BR" sz="2000" b="1" i="1" dirty="0" smtClean="0">
                <a:solidFill>
                  <a:schemeClr val="tx1"/>
                </a:solidFill>
              </a:rPr>
              <a:t>condições</a:t>
            </a:r>
            <a:r>
              <a:rPr lang="pt-BR" sz="2000" i="1" dirty="0" smtClean="0">
                <a:solidFill>
                  <a:schemeClr val="tx1"/>
                </a:solidFill>
              </a:rPr>
              <a:t> insatisfatórias ou provisórias, </a:t>
            </a:r>
            <a:r>
              <a:rPr lang="pt-BR" sz="2000" b="1" i="1" dirty="0" smtClean="0">
                <a:solidFill>
                  <a:schemeClr val="tx1"/>
                </a:solidFill>
              </a:rPr>
              <a:t>potencialmente comprometedoras</a:t>
            </a:r>
            <a:r>
              <a:rPr lang="pt-BR" sz="2000" i="1" dirty="0" smtClean="0">
                <a:solidFill>
                  <a:schemeClr val="tx1"/>
                </a:solidFill>
              </a:rPr>
              <a:t> da saúde humana e da qualidade do ambiente domiciliar e do seu entorno</a:t>
            </a:r>
            <a:r>
              <a:rPr lang="pt-BR" sz="2000" dirty="0" smtClean="0">
                <a:solidFill>
                  <a:schemeClr val="tx1"/>
                </a:solidFill>
              </a:rPr>
              <a:t>.” </a:t>
            </a:r>
            <a:r>
              <a:rPr lang="pt-BR" sz="2000" dirty="0">
                <a:solidFill>
                  <a:schemeClr val="tx1"/>
                </a:solidFill>
              </a:rPr>
              <a:t>(BRASIL, 2015b</a:t>
            </a:r>
            <a:r>
              <a:rPr lang="pt-BR" sz="2000" dirty="0" smtClean="0">
                <a:solidFill>
                  <a:schemeClr val="tx1"/>
                </a:solidFill>
              </a:rPr>
              <a:t>). </a:t>
            </a:r>
            <a:endParaRPr lang="pt-BR" sz="2000" dirty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96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4.1 Análise Situacional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835625"/>
            <a:ext cx="8287544" cy="907575"/>
          </a:xfrm>
          <a:ln>
            <a:noFill/>
          </a:ln>
        </p:spPr>
        <p:txBody>
          <a:bodyPr>
            <a:normAutofit/>
          </a:bodyPr>
          <a:lstStyle/>
          <a:p>
            <a:pPr marL="0" lvl="1" indent="0" algn="just">
              <a:buClr>
                <a:schemeClr val="accent1">
                  <a:lumMod val="75000"/>
                </a:schemeClr>
              </a:buClr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Tabela 1</a:t>
            </a:r>
            <a:r>
              <a:rPr lang="pt-BR" sz="2000" dirty="0" smtClean="0">
                <a:solidFill>
                  <a:schemeClr val="tx1"/>
                </a:solidFill>
              </a:rPr>
              <a:t> – Atendimento e </a:t>
            </a:r>
            <a:r>
              <a:rPr lang="pt-BR" sz="2000" i="1" dirty="0" err="1" smtClean="0">
                <a:solidFill>
                  <a:schemeClr val="tx1"/>
                </a:solidFill>
              </a:rPr>
              <a:t>deficit</a:t>
            </a:r>
            <a:r>
              <a:rPr lang="pt-BR" sz="2000" dirty="0" smtClean="0">
                <a:solidFill>
                  <a:schemeClr val="tx1"/>
                </a:solidFill>
              </a:rPr>
              <a:t> por componente do saneamento básico em SC em 2014.</a:t>
            </a: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86183"/>
              </p:ext>
            </p:extLst>
          </p:nvPr>
        </p:nvGraphicFramePr>
        <p:xfrm>
          <a:off x="774008" y="2708249"/>
          <a:ext cx="8092799" cy="379843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780416"/>
                <a:gridCol w="1514972"/>
                <a:gridCol w="631238"/>
                <a:gridCol w="1514972"/>
                <a:gridCol w="631238"/>
                <a:gridCol w="1388725"/>
                <a:gridCol w="631238"/>
              </a:tblGrid>
              <a:tr h="34737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Componente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Atendimento Adequado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i="1" dirty="0" err="1">
                          <a:solidFill>
                            <a:schemeClr val="tx1"/>
                          </a:solidFill>
                          <a:effectLst/>
                        </a:rPr>
                        <a:t>Deficit</a:t>
                      </a:r>
                      <a:endParaRPr lang="pt-BR" sz="16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737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Atendimento precário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Sem atendimento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6590">
                <a:tc>
                  <a:txBody>
                    <a:bodyPr/>
                    <a:lstStyle/>
                    <a:p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4450" marR="4445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(x 1.000 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</a:rPr>
                        <a:t>hab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(x 1.000 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</a:rPr>
                        <a:t>hab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(x 1.000 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</a:rPr>
                        <a:t>hab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4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Abastecimento de água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4.328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64,3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2.388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35,6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3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Esgotamento sanitário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4.728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70,3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1.798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26,7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3,0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4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Manejo de resíduos sólidos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6.105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91,0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255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3,8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350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5,2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90828" y="6499746"/>
            <a:ext cx="7988217" cy="90757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Clr>
                <a:schemeClr val="accent1">
                  <a:lumMod val="75000"/>
                </a:schemeClr>
              </a:buClr>
              <a:buFont typeface="Wingdings 3" charset="2"/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Fonte: IBGE, 2015; BRASIL, 2016a; BRASIL, 2016b.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pt-B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4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01004" y="624110"/>
            <a:ext cx="7427456" cy="12808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4.2 Metas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350" y="1665027"/>
            <a:ext cx="8287544" cy="5022375"/>
          </a:xfrm>
          <a:ln>
            <a:noFill/>
          </a:ln>
        </p:spPr>
        <p:txBody>
          <a:bodyPr>
            <a:normAutofit/>
          </a:bodyPr>
          <a:lstStyle/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lvl="1" indent="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“</a:t>
            </a:r>
            <a:r>
              <a:rPr lang="pt-BR" sz="2000" i="1" dirty="0" smtClean="0">
                <a:solidFill>
                  <a:schemeClr val="tx1"/>
                </a:solidFill>
              </a:rPr>
              <a:t>A elaboração do Plano Nacional de Saneamento Básico – </a:t>
            </a:r>
            <a:r>
              <a:rPr lang="pt-BR" sz="2000" i="1" dirty="0" err="1" smtClean="0">
                <a:solidFill>
                  <a:schemeClr val="tx1"/>
                </a:solidFill>
              </a:rPr>
              <a:t>Plansab</a:t>
            </a:r>
            <a:r>
              <a:rPr lang="pt-BR" sz="2000" i="1" dirty="0" smtClean="0">
                <a:solidFill>
                  <a:schemeClr val="tx1"/>
                </a:solidFill>
              </a:rPr>
              <a:t> tem como função, dentre outras, </a:t>
            </a:r>
            <a:r>
              <a:rPr lang="pt-BR" sz="2000" b="1" i="1" dirty="0" smtClean="0">
                <a:solidFill>
                  <a:schemeClr val="tx1"/>
                </a:solidFill>
              </a:rPr>
              <a:t>definir diretrizes </a:t>
            </a:r>
            <a:r>
              <a:rPr lang="pt-BR" sz="2000" i="1" dirty="0" smtClean="0">
                <a:solidFill>
                  <a:schemeClr val="tx1"/>
                </a:solidFill>
              </a:rPr>
              <a:t>nacionais para o saneamento básico, sendo neles estabelecidos os </a:t>
            </a:r>
            <a:r>
              <a:rPr lang="pt-BR" sz="2000" b="1" i="1" dirty="0" smtClean="0">
                <a:solidFill>
                  <a:schemeClr val="tx1"/>
                </a:solidFill>
              </a:rPr>
              <a:t>objetivos e metas</a:t>
            </a:r>
            <a:r>
              <a:rPr lang="pt-BR" sz="2000" i="1" dirty="0" smtClean="0">
                <a:solidFill>
                  <a:schemeClr val="tx1"/>
                </a:solidFill>
              </a:rPr>
              <a:t> nacionais e macrorregionais em busca da </a:t>
            </a:r>
            <a:r>
              <a:rPr lang="pt-BR" sz="2000" b="1" i="1" dirty="0" smtClean="0">
                <a:solidFill>
                  <a:schemeClr val="tx1"/>
                </a:solidFill>
              </a:rPr>
              <a:t>universalização e do aperfeiçoamento </a:t>
            </a:r>
            <a:r>
              <a:rPr lang="pt-BR" sz="2000" i="1" dirty="0" smtClean="0">
                <a:solidFill>
                  <a:schemeClr val="tx1"/>
                </a:solidFill>
              </a:rPr>
              <a:t>na gestão dos serviços em todo o País.</a:t>
            </a:r>
            <a:r>
              <a:rPr lang="pt-BR" sz="2000" dirty="0" smtClean="0">
                <a:solidFill>
                  <a:schemeClr val="tx1"/>
                </a:solidFill>
              </a:rPr>
              <a:t>” (MORAES, 2011). </a:t>
            </a:r>
            <a:endParaRPr lang="pt-BR" sz="2000" dirty="0">
              <a:solidFill>
                <a:schemeClr val="tx1"/>
              </a:solidFill>
            </a:endParaRPr>
          </a:p>
          <a:p>
            <a:pPr marL="342900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</a:endParaRP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680" y="85300"/>
            <a:ext cx="2273214" cy="1456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78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Personalizada 2">
      <a:dk1>
        <a:sysClr val="windowText" lastClr="000000"/>
      </a:dk1>
      <a:lt1>
        <a:srgbClr val="F2F2F2"/>
      </a:lt1>
      <a:dk2>
        <a:srgbClr val="86B5C2"/>
      </a:dk2>
      <a:lt2>
        <a:srgbClr val="CFE2E7"/>
      </a:lt2>
      <a:accent1>
        <a:srgbClr val="8ED6E7"/>
      </a:accent1>
      <a:accent2>
        <a:srgbClr val="31B4E6"/>
      </a:accent2>
      <a:accent3>
        <a:srgbClr val="E5D8F4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2090</Words>
  <Application>Microsoft Office PowerPoint</Application>
  <PresentationFormat>Apresentação na tela (4:3)</PresentationFormat>
  <Paragraphs>391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Cacho</vt:lpstr>
      <vt:lpstr> Saneamento básico em Santa Catarina sob a ótica do Plansab</vt:lpstr>
      <vt:lpstr>Informações iniciais</vt:lpstr>
      <vt:lpstr>Agenda</vt:lpstr>
      <vt:lpstr>Introdução</vt:lpstr>
      <vt:lpstr>Objetivos</vt:lpstr>
      <vt:lpstr>Metodologia</vt:lpstr>
      <vt:lpstr>4.1Análise Situacional </vt:lpstr>
      <vt:lpstr>4.1 Análise Situacional </vt:lpstr>
      <vt:lpstr>4.2 Metas </vt:lpstr>
      <vt:lpstr>4.2 Metas </vt:lpstr>
      <vt:lpstr>4.2 Metas </vt:lpstr>
      <vt:lpstr>4.2 Metas </vt:lpstr>
      <vt:lpstr>4.3 Necessidades de Investimentos</vt:lpstr>
      <vt:lpstr>4.3 Necessidades de Investimentos</vt:lpstr>
      <vt:lpstr>4.3 Necessidades de Investimentos</vt:lpstr>
      <vt:lpstr>4.3 Necessidades de Investimentos</vt:lpstr>
      <vt:lpstr>4.4 Macrodiretrizes e estratégias</vt:lpstr>
      <vt:lpstr>4.4 Macrodiretrizes e estratégias</vt:lpstr>
      <vt:lpstr>4.4 Macrodiretrizes e estratégias</vt:lpstr>
      <vt:lpstr>4.4 Macrodiretrizes e estratégias</vt:lpstr>
      <vt:lpstr>4.4 Macrodiretrizes e estratégias</vt:lpstr>
      <vt:lpstr>4.4 Macrodiretrizes e estratégias</vt:lpstr>
      <vt:lpstr>4.4 Macrodiretrizes e estratégias</vt:lpstr>
      <vt:lpstr>4.4 Macrodiretrizes e estratégias </vt:lpstr>
      <vt:lpstr>Considerações Finais</vt:lpstr>
      <vt:lpstr>Considerações Finais</vt:lpstr>
      <vt:lpstr>Considerações Finais</vt:lpstr>
      <vt:lpstr>Considerações Finais</vt:lpstr>
      <vt:lpstr>Considerações Finais</vt:lpstr>
      <vt:lpstr>5.1 Recomendações</vt:lpstr>
      <vt:lpstr>Referências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DO GERENCIAMENTO DOS RECUROS HÍDRICOS NO DISTRITO FEDERAL A PARTIR DE USO DE SISTEMA DE SUPORTE À DECISÃO</dc:title>
  <dc:creator>Guilherme Silva</dc:creator>
  <cp:lastModifiedBy>suporte</cp:lastModifiedBy>
  <cp:revision>185</cp:revision>
  <dcterms:created xsi:type="dcterms:W3CDTF">2015-07-06T16:10:32Z</dcterms:created>
  <dcterms:modified xsi:type="dcterms:W3CDTF">2016-05-18T11:41:18Z</dcterms:modified>
</cp:coreProperties>
</file>