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.xml" ContentType="application/vnd.openxmlformats-officedocument.presentationml.notesSlide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1" r:id="rId3"/>
    <p:sldId id="260" r:id="rId4"/>
    <p:sldId id="262" r:id="rId5"/>
    <p:sldId id="282" r:id="rId6"/>
    <p:sldId id="263" r:id="rId7"/>
    <p:sldId id="283" r:id="rId8"/>
    <p:sldId id="265" r:id="rId9"/>
    <p:sldId id="267" r:id="rId10"/>
    <p:sldId id="268" r:id="rId11"/>
    <p:sldId id="269" r:id="rId12"/>
    <p:sldId id="270" r:id="rId13"/>
    <p:sldId id="272" r:id="rId14"/>
    <p:sldId id="273" r:id="rId15"/>
    <p:sldId id="275" r:id="rId16"/>
    <p:sldId id="276" r:id="rId17"/>
    <p:sldId id="277" r:id="rId18"/>
    <p:sldId id="278" r:id="rId19"/>
    <p:sldId id="281" r:id="rId20"/>
    <p:sldId id="280" r:id="rId21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4496929350813"/>
          <c:y val="8.6690474331954398E-2"/>
          <c:w val="0.8309603414494573"/>
          <c:h val="0.7031811854395966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896000"/>
        <c:axId val="21225472"/>
      </c:barChart>
      <c:catAx>
        <c:axId val="8489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pt-BR"/>
          </a:p>
        </c:txPr>
        <c:crossAx val="21225472"/>
        <c:crosses val="autoZero"/>
        <c:auto val="1"/>
        <c:lblAlgn val="ctr"/>
        <c:lblOffset val="100"/>
        <c:noMultiLvlLbl val="0"/>
      </c:catAx>
      <c:valAx>
        <c:axId val="21225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896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PLANSAB - Censo 2010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39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PLANSAB - Meta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1">
                  <c:v>36</c:v>
                </c:pt>
                <c:pt idx="2">
                  <c:v>34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6944"/>
        <c:axId val="20950016"/>
      </c:barChart>
      <c:catAx>
        <c:axId val="2094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50016"/>
        <c:crosses val="autoZero"/>
        <c:auto val="1"/>
        <c:lblAlgn val="ctr"/>
        <c:lblOffset val="100"/>
        <c:noMultiLvlLbl val="0"/>
      </c:catAx>
      <c:valAx>
        <c:axId val="20950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4694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PLANSAB - PNAD 2008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94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PLANSAB - Meta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1">
                  <c:v>96</c:v>
                </c:pt>
                <c:pt idx="2">
                  <c:v>98</c:v>
                </c:pt>
                <c:pt idx="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37280"/>
        <c:axId val="28102656"/>
      </c:barChart>
      <c:catAx>
        <c:axId val="2113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102656"/>
        <c:crosses val="autoZero"/>
        <c:auto val="1"/>
        <c:lblAlgn val="ctr"/>
        <c:lblOffset val="100"/>
        <c:noMultiLvlLbl val="0"/>
      </c:catAx>
      <c:valAx>
        <c:axId val="28102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372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PLANSAB - Censo 2010 - % Pop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75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PLANSAB - Meta - % Pop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1">
                  <c:v>82</c:v>
                </c:pt>
                <c:pt idx="2">
                  <c:v>85</c:v>
                </c:pt>
                <c:pt idx="3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541120"/>
        <c:axId val="29543424"/>
      </c:barChart>
      <c:catAx>
        <c:axId val="2954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543424"/>
        <c:crosses val="autoZero"/>
        <c:auto val="1"/>
        <c:lblAlgn val="ctr"/>
        <c:lblOffset val="100"/>
        <c:noMultiLvlLbl val="0"/>
      </c:catAx>
      <c:valAx>
        <c:axId val="29543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541120"/>
        <c:crosses val="autoZero"/>
        <c:crossBetween val="between"/>
      </c:valAx>
    </c:plotArea>
    <c:legend>
      <c:legendPos val="b"/>
      <c:legendEntry>
        <c:idx val="2"/>
        <c:delete val="1"/>
      </c:legendEntry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PLANSAB - Censo 2010 - % Pop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17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PLANSAB Meta - % Pop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1">
                  <c:v>35</c:v>
                </c:pt>
                <c:pt idx="2">
                  <c:v>46</c:v>
                </c:pt>
                <c:pt idx="3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444672"/>
        <c:axId val="88683648"/>
      </c:barChart>
      <c:catAx>
        <c:axId val="6644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683648"/>
        <c:crosses val="autoZero"/>
        <c:auto val="1"/>
        <c:lblAlgn val="ctr"/>
        <c:lblOffset val="100"/>
        <c:noMultiLvlLbl val="0"/>
      </c:catAx>
      <c:valAx>
        <c:axId val="88683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4446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PLANSAB - Censo 2010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89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SériPLANSAB - Metae 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1">
                  <c:v>93</c:v>
                </c:pt>
                <c:pt idx="2">
                  <c:v>96</c:v>
                </c:pt>
                <c:pt idx="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195072"/>
        <c:axId val="88196608"/>
      </c:barChart>
      <c:catAx>
        <c:axId val="8819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196608"/>
        <c:crosses val="autoZero"/>
        <c:auto val="1"/>
        <c:lblAlgn val="ctr"/>
        <c:lblOffset val="100"/>
        <c:noMultiLvlLbl val="0"/>
      </c:catAx>
      <c:valAx>
        <c:axId val="88196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1950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PLANSAB - PNAD 2008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49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PLANSAB - Meta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1">
                  <c:v>65</c:v>
                </c:pt>
                <c:pt idx="2">
                  <c:v>73</c:v>
                </c:pt>
                <c:pt idx="3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55104"/>
        <c:axId val="88256896"/>
      </c:barChart>
      <c:catAx>
        <c:axId val="8825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256896"/>
        <c:crosses val="autoZero"/>
        <c:auto val="1"/>
        <c:lblAlgn val="ctr"/>
        <c:lblOffset val="100"/>
        <c:noMultiLvlLbl val="0"/>
      </c:catAx>
      <c:valAx>
        <c:axId val="88256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25510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% Municípios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5</c:v>
                </c:pt>
                <c:pt idx="1">
                  <c:v>32</c:v>
                </c:pt>
                <c:pt idx="2">
                  <c:v>51</c:v>
                </c:pt>
                <c:pt idx="3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71872"/>
        <c:axId val="88474368"/>
      </c:barChart>
      <c:catAx>
        <c:axId val="88271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474368"/>
        <c:crosses val="autoZero"/>
        <c:auto val="1"/>
        <c:lblAlgn val="ctr"/>
        <c:lblOffset val="100"/>
        <c:noMultiLvlLbl val="0"/>
      </c:catAx>
      <c:valAx>
        <c:axId val="88474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2718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% Municipios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2023</c:v>
                </c:pt>
                <c:pt idx="2">
                  <c:v>2033</c:v>
                </c:pt>
              </c:numCache>
            </c:numRef>
          </c:cat>
          <c:val>
            <c:numRef>
              <c:f>Plan1!$B$2:$B$4</c:f>
              <c:numCache>
                <c:formatCode>General</c:formatCode>
                <c:ptCount val="3"/>
                <c:pt idx="0">
                  <c:v>30</c:v>
                </c:pt>
                <c:pt idx="1">
                  <c:v>50</c:v>
                </c:pt>
                <c:pt idx="2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499328"/>
        <c:axId val="88500864"/>
      </c:barChart>
      <c:catAx>
        <c:axId val="8849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500864"/>
        <c:crosses val="autoZero"/>
        <c:auto val="1"/>
        <c:lblAlgn val="ctr"/>
        <c:lblOffset val="100"/>
        <c:noMultiLvlLbl val="0"/>
      </c:catAx>
      <c:valAx>
        <c:axId val="88500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4993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71169844931991"/>
          <c:y val="0.14671054016975896"/>
          <c:w val="0.75771956627966675"/>
          <c:h val="0.653020020990440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Real-SNIS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Plan1!$A$2:$A$18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Plan1!$B$2:$B$18</c:f>
              <c:numCache>
                <c:formatCode>0.0</c:formatCode>
                <c:ptCount val="17"/>
                <c:pt idx="0">
                  <c:v>3.1669999999999998</c:v>
                </c:pt>
                <c:pt idx="1">
                  <c:v>4.9610000000000003</c:v>
                </c:pt>
                <c:pt idx="2">
                  <c:v>7.5619999999999985</c:v>
                </c:pt>
                <c:pt idx="3">
                  <c:v>8.4630000000000027</c:v>
                </c:pt>
                <c:pt idx="4">
                  <c:v>5.109</c:v>
                </c:pt>
                <c:pt idx="5">
                  <c:v>4.8649999999999958</c:v>
                </c:pt>
                <c:pt idx="6">
                  <c:v>5.3789999999999996</c:v>
                </c:pt>
                <c:pt idx="7">
                  <c:v>5.1939999999999964</c:v>
                </c:pt>
                <c:pt idx="8">
                  <c:v>5.1039999999999965</c:v>
                </c:pt>
                <c:pt idx="9">
                  <c:v>4.8360000000000003</c:v>
                </c:pt>
                <c:pt idx="10">
                  <c:v>5.181</c:v>
                </c:pt>
                <c:pt idx="11">
                  <c:v>6.3469999999999995</c:v>
                </c:pt>
                <c:pt idx="12">
                  <c:v>5.7130000000000001</c:v>
                </c:pt>
                <c:pt idx="13">
                  <c:v>7.2050000000000001</c:v>
                </c:pt>
                <c:pt idx="14">
                  <c:v>9.56</c:v>
                </c:pt>
                <c:pt idx="15">
                  <c:v>10.4</c:v>
                </c:pt>
                <c:pt idx="16">
                  <c:v>9.1810000000000009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65152"/>
        <c:axId val="95666944"/>
      </c:barChart>
      <c:catAx>
        <c:axId val="9566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666944"/>
        <c:crosses val="autoZero"/>
        <c:auto val="1"/>
        <c:lblAlgn val="ctr"/>
        <c:lblOffset val="100"/>
        <c:noMultiLvlLbl val="0"/>
      </c:catAx>
      <c:valAx>
        <c:axId val="956669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95665152"/>
        <c:crosses val="autoZero"/>
        <c:crossBetween val="between"/>
      </c:valAx>
      <c:spPr>
        <a:noFill/>
        <a:ln w="24775">
          <a:noFill/>
        </a:ln>
      </c:spPr>
    </c:plotArea>
    <c:plotVisOnly val="1"/>
    <c:dispBlanksAs val="gap"/>
    <c:showDLblsOverMax val="0"/>
  </c:chart>
  <c:txPr>
    <a:bodyPr/>
    <a:lstStyle/>
    <a:p>
      <a:pPr>
        <a:defRPr sz="1756"/>
      </a:pPr>
      <a:endParaRPr lang="pt-B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Inv.Médio Anual - Bi R$ Dez 2012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Plan1!$A$2:$A$4</c:f>
              <c:strCache>
                <c:ptCount val="3"/>
                <c:pt idx="0">
                  <c:v>Média 1995-2011-SNIS</c:v>
                </c:pt>
                <c:pt idx="1">
                  <c:v>Média 2009-2011-SNIS</c:v>
                </c:pt>
                <c:pt idx="2">
                  <c:v>PLANSAB- 2014-2033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6</c:v>
                </c:pt>
                <c:pt idx="1">
                  <c:v>10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951488"/>
        <c:axId val="96010624"/>
      </c:barChart>
      <c:catAx>
        <c:axId val="95951488"/>
        <c:scaling>
          <c:orientation val="minMax"/>
        </c:scaling>
        <c:delete val="0"/>
        <c:axPos val="b"/>
        <c:majorTickMark val="out"/>
        <c:minorTickMark val="none"/>
        <c:tickLblPos val="nextTo"/>
        <c:crossAx val="96010624"/>
        <c:crosses val="autoZero"/>
        <c:auto val="1"/>
        <c:lblAlgn val="ctr"/>
        <c:lblOffset val="100"/>
        <c:noMultiLvlLbl val="0"/>
      </c:catAx>
      <c:valAx>
        <c:axId val="96010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95148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4496929350813"/>
          <c:y val="8.6690474331954398E-2"/>
          <c:w val="0.8309603414494573"/>
          <c:h val="0.703181185439596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Água - % Pop.Urbana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Plan1!$A$2:$A$12</c:f>
              <c:strCach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2009*</c:v>
                </c:pt>
                <c:pt idx="9">
                  <c:v>2010*</c:v>
                </c:pt>
                <c:pt idx="10">
                  <c:v>2011*</c:v>
                </c:pt>
              </c:strCache>
            </c:strRef>
          </c:cat>
          <c:val>
            <c:numRef>
              <c:f>Plan1!$B$2:$B$12</c:f>
              <c:numCache>
                <c:formatCode>General</c:formatCode>
                <c:ptCount val="11"/>
                <c:pt idx="0">
                  <c:v>92.4</c:v>
                </c:pt>
                <c:pt idx="1">
                  <c:v>91.7</c:v>
                </c:pt>
                <c:pt idx="2">
                  <c:v>95.3</c:v>
                </c:pt>
                <c:pt idx="3">
                  <c:v>95.4</c:v>
                </c:pt>
                <c:pt idx="4">
                  <c:v>96.3</c:v>
                </c:pt>
                <c:pt idx="5">
                  <c:v>93.1</c:v>
                </c:pt>
                <c:pt idx="6">
                  <c:v>94.3</c:v>
                </c:pt>
                <c:pt idx="7">
                  <c:v>94.7</c:v>
                </c:pt>
                <c:pt idx="8">
                  <c:v>91.8</c:v>
                </c:pt>
                <c:pt idx="9">
                  <c:v>92.5</c:v>
                </c:pt>
                <c:pt idx="10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00352"/>
        <c:axId val="21301888"/>
      </c:barChart>
      <c:catAx>
        <c:axId val="2130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pt-BR"/>
          </a:p>
        </c:txPr>
        <c:crossAx val="21301888"/>
        <c:crosses val="autoZero"/>
        <c:auto val="1"/>
        <c:lblAlgn val="ctr"/>
        <c:lblOffset val="100"/>
        <c:noMultiLvlLbl val="0"/>
      </c:catAx>
      <c:valAx>
        <c:axId val="21301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00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PLANASA - % Pop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Plan1!$A$2:$A$5</c:f>
              <c:numCache>
                <c:formatCode>General</c:formatCode>
                <c:ptCount val="4"/>
                <c:pt idx="0">
                  <c:v>1970</c:v>
                </c:pt>
                <c:pt idx="1">
                  <c:v>1985</c:v>
                </c:pt>
                <c:pt idx="2">
                  <c:v>2000</c:v>
                </c:pt>
                <c:pt idx="3">
                  <c:v>2010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51</c:v>
                </c:pt>
                <c:pt idx="1">
                  <c:v>87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Pós PLANASA- % pop.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Plan1!$A$2:$A$5</c:f>
              <c:numCache>
                <c:formatCode>General</c:formatCode>
                <c:ptCount val="4"/>
                <c:pt idx="0">
                  <c:v>1970</c:v>
                </c:pt>
                <c:pt idx="1">
                  <c:v>1985</c:v>
                </c:pt>
                <c:pt idx="2">
                  <c:v>2000</c:v>
                </c:pt>
                <c:pt idx="3">
                  <c:v>2010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2">
                  <c:v>92</c:v>
                </c:pt>
                <c:pt idx="3">
                  <c:v>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657344"/>
        <c:axId val="92479488"/>
      </c:barChart>
      <c:catAx>
        <c:axId val="93657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479488"/>
        <c:crosses val="autoZero"/>
        <c:auto val="1"/>
        <c:lblAlgn val="ctr"/>
        <c:lblOffset val="100"/>
        <c:noMultiLvlLbl val="0"/>
      </c:catAx>
      <c:valAx>
        <c:axId val="92479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6573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Coleta Esgoto - % Pop.Urbana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Plan1!$A$2:$A$12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Plan1!$B$2:$B$12</c:f>
              <c:numCache>
                <c:formatCode>General</c:formatCode>
                <c:ptCount val="11"/>
                <c:pt idx="0">
                  <c:v>50.9</c:v>
                </c:pt>
                <c:pt idx="1">
                  <c:v>50.4</c:v>
                </c:pt>
                <c:pt idx="2">
                  <c:v>50.6</c:v>
                </c:pt>
                <c:pt idx="3">
                  <c:v>50.3</c:v>
                </c:pt>
                <c:pt idx="4">
                  <c:v>47.9</c:v>
                </c:pt>
                <c:pt idx="5">
                  <c:v>48.3</c:v>
                </c:pt>
                <c:pt idx="6">
                  <c:v>49.3</c:v>
                </c:pt>
                <c:pt idx="7">
                  <c:v>50.6</c:v>
                </c:pt>
                <c:pt idx="8">
                  <c:v>52</c:v>
                </c:pt>
                <c:pt idx="9">
                  <c:v>53.5</c:v>
                </c:pt>
                <c:pt idx="10">
                  <c:v>55.5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99584"/>
        <c:axId val="76434048"/>
      </c:barChart>
      <c:catAx>
        <c:axId val="2129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434048"/>
        <c:crosses val="autoZero"/>
        <c:auto val="1"/>
        <c:lblAlgn val="ctr"/>
        <c:lblOffset val="100"/>
        <c:noMultiLvlLbl val="0"/>
      </c:catAx>
      <c:valAx>
        <c:axId val="76434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99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Tratamento Esgoto - % Esgoto Gerado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200" b="1" baseline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Plan1!$A$2:$A$12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Plan1!$B$2:$B$12</c:f>
              <c:numCache>
                <c:formatCode>General</c:formatCode>
                <c:ptCount val="11"/>
                <c:pt idx="0">
                  <c:v>25.6</c:v>
                </c:pt>
                <c:pt idx="1">
                  <c:v>27.3</c:v>
                </c:pt>
                <c:pt idx="2">
                  <c:v>28.2</c:v>
                </c:pt>
                <c:pt idx="3">
                  <c:v>31.3</c:v>
                </c:pt>
                <c:pt idx="4">
                  <c:v>31.7</c:v>
                </c:pt>
                <c:pt idx="5">
                  <c:v>32.200000000000003</c:v>
                </c:pt>
                <c:pt idx="6">
                  <c:v>32.5</c:v>
                </c:pt>
                <c:pt idx="7">
                  <c:v>34.6</c:v>
                </c:pt>
                <c:pt idx="8">
                  <c:v>37.9</c:v>
                </c:pt>
                <c:pt idx="9">
                  <c:v>37.9</c:v>
                </c:pt>
                <c:pt idx="10">
                  <c:v>37.5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732480"/>
        <c:axId val="95734016"/>
      </c:barChart>
      <c:catAx>
        <c:axId val="9573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734016"/>
        <c:crosses val="autoZero"/>
        <c:auto val="1"/>
        <c:lblAlgn val="ctr"/>
        <c:lblOffset val="100"/>
        <c:noMultiLvlLbl val="0"/>
      </c:catAx>
      <c:valAx>
        <c:axId val="95734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7324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aseline="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67468649752156E-2"/>
          <c:y val="3.1001697939849693E-2"/>
          <c:w val="0.90325495771361908"/>
          <c:h val="0.78391351783839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Real-SNIS</c:v>
                </c:pt>
              </c:strCache>
            </c:strRef>
          </c:tx>
          <c:invertIfNegative val="0"/>
          <c:dPt>
            <c:idx val="16"/>
            <c:invertIfNegative val="0"/>
            <c:bubble3D val="0"/>
            <c:spPr/>
          </c:dPt>
          <c:dLbls>
            <c:txPr>
              <a:bodyPr rot="-5400000" vert="horz"/>
              <a:lstStyle/>
              <a:p>
                <a:pPr>
                  <a:defRPr sz="1200" b="1" i="0" baseline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Plan1!$A$2:$A$18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Plan1!$B$2:$B$18</c:f>
              <c:numCache>
                <c:formatCode>0.0</c:formatCode>
                <c:ptCount val="17"/>
                <c:pt idx="0">
                  <c:v>3.1669999999999998</c:v>
                </c:pt>
                <c:pt idx="1">
                  <c:v>4.9610000000000003</c:v>
                </c:pt>
                <c:pt idx="2">
                  <c:v>7.5619999999999985</c:v>
                </c:pt>
                <c:pt idx="3">
                  <c:v>8.4630000000000027</c:v>
                </c:pt>
                <c:pt idx="4">
                  <c:v>5.109</c:v>
                </c:pt>
                <c:pt idx="5">
                  <c:v>4.864999999999994</c:v>
                </c:pt>
                <c:pt idx="6">
                  <c:v>5.3789999999999996</c:v>
                </c:pt>
                <c:pt idx="7">
                  <c:v>5.1939999999999955</c:v>
                </c:pt>
                <c:pt idx="8">
                  <c:v>5.1039999999999965</c:v>
                </c:pt>
                <c:pt idx="9">
                  <c:v>4.8360000000000003</c:v>
                </c:pt>
                <c:pt idx="10">
                  <c:v>5.181</c:v>
                </c:pt>
                <c:pt idx="11">
                  <c:v>6.3469999999999995</c:v>
                </c:pt>
                <c:pt idx="12">
                  <c:v>5.7130000000000001</c:v>
                </c:pt>
                <c:pt idx="13">
                  <c:v>7.2050000000000001</c:v>
                </c:pt>
                <c:pt idx="14">
                  <c:v>9.56</c:v>
                </c:pt>
                <c:pt idx="15">
                  <c:v>9.1910000000000007</c:v>
                </c:pt>
                <c:pt idx="16">
                  <c:v>9.1810000000000009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195840"/>
        <c:axId val="28201728"/>
      </c:barChart>
      <c:catAx>
        <c:axId val="2819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201728"/>
        <c:crosses val="autoZero"/>
        <c:auto val="1"/>
        <c:lblAlgn val="ctr"/>
        <c:lblOffset val="100"/>
        <c:noMultiLvlLbl val="0"/>
      </c:catAx>
      <c:valAx>
        <c:axId val="2820172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8195840"/>
        <c:crosses val="autoZero"/>
        <c:crossBetween val="between"/>
      </c:valAx>
      <c:spPr>
        <a:noFill/>
        <a:ln w="24775">
          <a:noFill/>
        </a:ln>
      </c:spPr>
    </c:plotArea>
    <c:plotVisOnly val="1"/>
    <c:dispBlanksAs val="gap"/>
    <c:showDLblsOverMax val="0"/>
  </c:chart>
  <c:txPr>
    <a:bodyPr/>
    <a:lstStyle/>
    <a:p>
      <a:pPr>
        <a:defRPr sz="1756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PLANSAB - Censo 2010 - % Pop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61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PLANSAB META - % Pop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1">
                  <c:v>67</c:v>
                </c:pt>
                <c:pt idx="2">
                  <c:v>71</c:v>
                </c:pt>
                <c:pt idx="3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086272"/>
        <c:axId val="28087808"/>
      </c:barChart>
      <c:catAx>
        <c:axId val="2808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087808"/>
        <c:crosses val="autoZero"/>
        <c:auto val="1"/>
        <c:lblAlgn val="ctr"/>
        <c:lblOffset val="100"/>
        <c:noMultiLvlLbl val="0"/>
      </c:catAx>
      <c:valAx>
        <c:axId val="28087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0862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53441247966562"/>
          <c:y val="0.12916781696872387"/>
          <c:w val="0.81390156552504778"/>
          <c:h val="0.642226006028913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PLANSAB - Censo 2010 - % Pop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95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PLANSAB META - % Pop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1">
                  <c:v>99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131712"/>
        <c:axId val="28133248"/>
      </c:barChart>
      <c:catAx>
        <c:axId val="2813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133248"/>
        <c:crosses val="autoZero"/>
        <c:auto val="1"/>
        <c:lblAlgn val="ctr"/>
        <c:lblOffset val="100"/>
        <c:noMultiLvlLbl val="0"/>
      </c:catAx>
      <c:valAx>
        <c:axId val="28133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1317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PLANSAB - Censo 2010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Plan1!$B$2:$B$5</c:f>
              <c:numCache>
                <c:formatCode>General</c:formatCode>
                <c:ptCount val="4"/>
                <c:pt idx="0">
                  <c:v>31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PLANSAB - Meta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2018</c:v>
                </c:pt>
                <c:pt idx="2">
                  <c:v>2023</c:v>
                </c:pt>
                <c:pt idx="3">
                  <c:v>2033</c:v>
                </c:pt>
              </c:numCache>
            </c:numRef>
          </c:cat>
          <c:val>
            <c:numRef>
              <c:f>Plan1!$C$2:$C$5</c:f>
              <c:numCache>
                <c:formatCode>General</c:formatCode>
                <c:ptCount val="4"/>
                <c:pt idx="1">
                  <c:v>29</c:v>
                </c:pt>
                <c:pt idx="2">
                  <c:v>27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178688"/>
        <c:axId val="28258304"/>
      </c:barChart>
      <c:catAx>
        <c:axId val="2817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258304"/>
        <c:crosses val="autoZero"/>
        <c:auto val="1"/>
        <c:lblAlgn val="ctr"/>
        <c:lblOffset val="100"/>
        <c:noMultiLvlLbl val="0"/>
      </c:catAx>
      <c:valAx>
        <c:axId val="28258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1786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AC07B58-CBD5-654E-A2B4-CB71947CCBC1}" type="datetimeFigureOut">
              <a:rPr lang="pt-BR" smtClean="0"/>
              <a:pPr/>
              <a:t>17/09/2013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7E932C3-6A43-164C-A6A2-3512F5D0D4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41606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1F3199-361F-485E-8BC3-BB0DB9B139A6}" type="datetimeFigureOut">
              <a:rPr lang="pt-BR" smtClean="0"/>
              <a:pPr/>
              <a:t>17/09/2013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765F652-CA38-48D2-A6C6-E49D85D957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7070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48AD91-E61F-4B18-BF83-3B91B8858B92}" type="slidenum">
              <a:rPr lang="pt-BR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6FF998-5BCE-4833-A886-431B654C3C06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Universalização – Desafio Comum para o Saneamento no Mundo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7854696" cy="175260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Painel 19  </a:t>
            </a:r>
          </a:p>
          <a:p>
            <a:r>
              <a:rPr lang="pt-BR" dirty="0" smtClean="0"/>
              <a:t>Sessão Brasil do Conselho Mundial da Água</a:t>
            </a:r>
          </a:p>
          <a:p>
            <a:endParaRPr lang="pt-BR" dirty="0" smtClean="0"/>
          </a:p>
          <a:p>
            <a:r>
              <a:rPr lang="pt-BR" dirty="0" smtClean="0"/>
              <a:t>Carlos Alberto Rosito</a:t>
            </a:r>
          </a:p>
          <a:p>
            <a:r>
              <a:rPr lang="pt-BR" dirty="0" smtClean="0"/>
              <a:t>Membro  CD  ABES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PLANSAB - ÁGUA – Qualidade do Serviço- 1/2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1728192"/>
          </a:xfrm>
        </p:spPr>
        <p:txBody>
          <a:bodyPr/>
          <a:lstStyle/>
          <a:p>
            <a:r>
              <a:rPr lang="pt-BR" dirty="0" smtClean="0"/>
              <a:t>% de Análises de coliformes totais na água distribuída em desacordo com o padrão de POTABILIDADE (Portaria no. 2.914/11)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4008" y="1412776"/>
            <a:ext cx="4041775" cy="654843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% economias ativas atingidas por paralisações e interrupções sistemáticas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539552" y="3140968"/>
            <a:ext cx="4040188" cy="2787304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Redução dos valores de 2010 em desconformidade com a Portaria no. 2914/11 do MS:</a:t>
            </a:r>
          </a:p>
          <a:p>
            <a:pPr lvl="1"/>
            <a:r>
              <a:rPr lang="pt-BR" dirty="0" smtClean="0"/>
              <a:t>15%  até 2018</a:t>
            </a:r>
          </a:p>
          <a:p>
            <a:pPr lvl="1"/>
            <a:r>
              <a:rPr lang="pt-BR" dirty="0" smtClean="0"/>
              <a:t>25% até 2023</a:t>
            </a:r>
          </a:p>
          <a:p>
            <a:pPr lvl="1"/>
            <a:r>
              <a:rPr lang="pt-BR" dirty="0" smtClean="0"/>
              <a:t>60% até 2033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4"/>
          </p:nvPr>
        </p:nvGraphicFramePr>
        <p:xfrm>
          <a:off x="4644008" y="2132856"/>
          <a:ext cx="4041775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PLANSAB - Água – Qualidade do Serviço – 2/2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4040188" cy="659352"/>
          </a:xfrm>
        </p:spPr>
        <p:txBody>
          <a:bodyPr/>
          <a:lstStyle/>
          <a:p>
            <a:r>
              <a:rPr lang="pt-BR" dirty="0" smtClean="0"/>
              <a:t>Índice de perdas na distribuição  -  %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4008" y="1340768"/>
            <a:ext cx="4041775" cy="65484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% de Serviços que cobram tarifa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2"/>
          </p:nvPr>
        </p:nvGraphicFramePr>
        <p:xfrm>
          <a:off x="395536" y="2132856"/>
          <a:ext cx="4040188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Espaço Reservado para Conteúdo 7"/>
          <p:cNvGraphicFramePr>
            <a:graphicFrameLocks noGrp="1"/>
          </p:cNvGraphicFramePr>
          <p:nvPr>
            <p:ph sz="quarter" idx="4"/>
          </p:nvPr>
        </p:nvGraphicFramePr>
        <p:xfrm>
          <a:off x="4644008" y="1988840"/>
          <a:ext cx="4041775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 smtClean="0"/>
              <a:t>PLANSAB -Coleta Esgoto – </a:t>
            </a:r>
            <a:r>
              <a:rPr lang="pt-BR" sz="2200" dirty="0" smtClean="0"/>
              <a:t>inclusive fossa séptica - Acesso</a:t>
            </a:r>
            <a:r>
              <a:rPr lang="pt-BR" sz="4400" dirty="0" smtClean="0"/>
              <a:t> 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539552" y="1268760"/>
            <a:ext cx="4040188" cy="659352"/>
          </a:xfrm>
        </p:spPr>
        <p:txBody>
          <a:bodyPr/>
          <a:lstStyle/>
          <a:p>
            <a:pPr algn="ctr"/>
            <a:r>
              <a:rPr lang="pt-BR" sz="2000" dirty="0" smtClean="0"/>
              <a:t>%  Domicílios URBANOS com rede coletora ou fossa séptica</a:t>
            </a:r>
            <a:endParaRPr lang="pt-BR" sz="280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half" idx="3"/>
          </p:nvPr>
        </p:nvSpPr>
        <p:spPr>
          <a:xfrm>
            <a:off x="4716016" y="1268760"/>
            <a:ext cx="4041775" cy="654843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pt-BR" dirty="0" smtClean="0"/>
              <a:t>% Domicílios RURAIS com Rede Coletora ou fossa séptica</a:t>
            </a:r>
            <a:endParaRPr lang="pt-BR" dirty="0"/>
          </a:p>
        </p:txBody>
      </p:sp>
      <p:graphicFrame>
        <p:nvGraphicFramePr>
          <p:cNvPr id="5" name="Espaço Reservado para Conteúdo 11"/>
          <p:cNvGraphicFramePr>
            <a:graphicFrameLocks noGrp="1"/>
          </p:cNvGraphicFramePr>
          <p:nvPr>
            <p:ph sz="quarter" idx="2"/>
          </p:nvPr>
        </p:nvGraphicFramePr>
        <p:xfrm>
          <a:off x="457200" y="2514600"/>
          <a:ext cx="4040188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Espaço Reservado para Conteúdo 8"/>
          <p:cNvGraphicFramePr>
            <a:graphicFrameLocks noGrp="1"/>
          </p:cNvGraphicFramePr>
          <p:nvPr>
            <p:ph sz="quarter" idx="4"/>
          </p:nvPr>
        </p:nvGraphicFramePr>
        <p:xfrm>
          <a:off x="4645025" y="2514600"/>
          <a:ext cx="4041775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PLANSAB - Esgoto – Qualidade do Serviço</a:t>
            </a:r>
            <a:endParaRPr lang="pt-BR" sz="36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4040188" cy="659352"/>
          </a:xfrm>
        </p:spPr>
        <p:txBody>
          <a:bodyPr/>
          <a:lstStyle/>
          <a:p>
            <a:pPr algn="ctr"/>
            <a:r>
              <a:rPr lang="pt-BR" sz="2000" dirty="0" smtClean="0"/>
              <a:t>% de domicílios urbanos e rurais com renda até 3 SM com unidades hidrossanitárias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4008" y="1268760"/>
            <a:ext cx="4041775" cy="654843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% Serviços que cobram tarifa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2"/>
          </p:nvPr>
        </p:nvGraphicFramePr>
        <p:xfrm>
          <a:off x="395536" y="2132856"/>
          <a:ext cx="4040188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Espaço Reservado para Conteúdo 7"/>
          <p:cNvGraphicFramePr>
            <a:graphicFrameLocks noGrp="1"/>
          </p:cNvGraphicFramePr>
          <p:nvPr>
            <p:ph sz="quarter" idx="4"/>
          </p:nvPr>
        </p:nvGraphicFramePr>
        <p:xfrm>
          <a:off x="4572000" y="2204864"/>
          <a:ext cx="4041775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PLANSAB – Metas para Gestão</a:t>
            </a:r>
            <a:br>
              <a:rPr lang="pt-BR" dirty="0" smtClean="0"/>
            </a:br>
            <a:r>
              <a:rPr lang="pt-BR" sz="4400" dirty="0" smtClean="0"/>
              <a:t>Planejamento – Regulação - Fiscalização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23528" y="1484784"/>
            <a:ext cx="4040188" cy="659352"/>
          </a:xfrm>
        </p:spPr>
        <p:txBody>
          <a:bodyPr/>
          <a:lstStyle/>
          <a:p>
            <a:r>
              <a:rPr lang="pt-BR" sz="2000" dirty="0" smtClean="0"/>
              <a:t>% Municípios com Serviços Fiscalizados e Regulados</a:t>
            </a:r>
            <a:endParaRPr lang="pt-BR" sz="200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4008" y="1556792"/>
            <a:ext cx="4041775" cy="65484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% Municípios com Planos Municipais – 4 segmentos</a:t>
            </a:r>
            <a:endParaRPr lang="pt-BR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sz="quarter" idx="4"/>
          </p:nvPr>
        </p:nvGraphicFramePr>
        <p:xfrm>
          <a:off x="4645025" y="2514600"/>
          <a:ext cx="4041775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graphicFrame>
        <p:nvGraphicFramePr>
          <p:cNvPr id="13" name="Espaço Reservado para Conteúdo 6"/>
          <p:cNvGraphicFramePr>
            <a:graphicFrameLocks noGrp="1"/>
          </p:cNvGraphicFramePr>
          <p:nvPr>
            <p:ph sz="quarter" idx="2"/>
          </p:nvPr>
        </p:nvGraphicFramePr>
        <p:xfrm>
          <a:off x="457200" y="2514600"/>
          <a:ext cx="4040188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Autofit/>
          </a:bodyPr>
          <a:lstStyle/>
          <a:p>
            <a:r>
              <a:rPr lang="pt-BR" sz="3600" dirty="0" smtClean="0"/>
              <a:t>PLANSAB -Investimentos em Água e Esgoto</a:t>
            </a:r>
            <a:endParaRPr lang="pt-BR" sz="36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4040188" cy="659352"/>
          </a:xfrm>
        </p:spPr>
        <p:txBody>
          <a:bodyPr/>
          <a:lstStyle/>
          <a:p>
            <a:pPr algn="ctr"/>
            <a:r>
              <a:rPr lang="pt-BR" dirty="0" smtClean="0"/>
              <a:t>PLANSAB – 2014-2033 – Bilhões Reais Dez 2012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16016" y="1412776"/>
            <a:ext cx="4041775" cy="65484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dirty="0" smtClean="0"/>
              <a:t>SNIS = 1995-2011 </a:t>
            </a:r>
          </a:p>
          <a:p>
            <a:pPr algn="ctr"/>
            <a:r>
              <a:rPr lang="pt-BR" dirty="0" smtClean="0"/>
              <a:t> Bilhões Reais Dez 2012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2"/>
          </p:nvPr>
        </p:nvGraphicFramePr>
        <p:xfrm>
          <a:off x="467544" y="2276872"/>
          <a:ext cx="404018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047"/>
                <a:gridCol w="1010047"/>
                <a:gridCol w="1010047"/>
                <a:gridCol w="101004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Estru-tural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chemeClr val="tx1"/>
                          </a:solidFill>
                        </a:rPr>
                        <a:t>Estru-turante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Água + Esgoto</a:t>
                      </a:r>
                    </a:p>
                    <a:p>
                      <a:r>
                        <a:rPr lang="pt-BR" dirty="0" smtClean="0"/>
                        <a:t>Bi R$ Dez/12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b="1" dirty="0" smtClean="0"/>
                        <a:t>241</a:t>
                      </a:r>
                      <a:endParaRPr lang="pt-BR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b="1" dirty="0" smtClean="0"/>
                        <a:t>126</a:t>
                      </a:r>
                      <a:endParaRPr lang="pt-BR" sz="36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b="1" dirty="0" smtClean="0"/>
                        <a:t>367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Água + Esgoto%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66 %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34%</a:t>
                      </a:r>
                      <a:endParaRPr lang="pt-BR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100 %</a:t>
                      </a:r>
                      <a:endParaRPr lang="pt-BR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Espaço Reservado para Conteúdo 4"/>
          <p:cNvGraphicFramePr>
            <a:graphicFrameLocks noGrp="1"/>
          </p:cNvGraphicFramePr>
          <p:nvPr>
            <p:ph sz="quarter" idx="4"/>
          </p:nvPr>
        </p:nvGraphicFramePr>
        <p:xfrm>
          <a:off x="4716016" y="1988841"/>
          <a:ext cx="4041775" cy="309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259632" y="5373216"/>
            <a:ext cx="26454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Média Anual PLANSAB</a:t>
            </a:r>
          </a:p>
          <a:p>
            <a:r>
              <a:rPr lang="pt-BR" b="1" dirty="0" smtClean="0"/>
              <a:t>20 anos 2014-2033:</a:t>
            </a:r>
          </a:p>
          <a:p>
            <a:r>
              <a:rPr lang="pt-BR" b="1" dirty="0" smtClean="0"/>
              <a:t>  </a:t>
            </a:r>
            <a:r>
              <a:rPr lang="pt-BR" sz="2400" b="1" dirty="0" smtClean="0"/>
              <a:t>18 Bi R$ /ano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004048" y="5301208"/>
            <a:ext cx="4139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Média Anual SNIS:</a:t>
            </a:r>
          </a:p>
          <a:p>
            <a:r>
              <a:rPr lang="pt-BR" b="1" dirty="0" smtClean="0"/>
              <a:t>16 anos  1995-2011:    </a:t>
            </a:r>
            <a:r>
              <a:rPr lang="pt-BR" sz="2400" b="1" dirty="0" smtClean="0"/>
              <a:t>6 Bi R$ /ano</a:t>
            </a:r>
          </a:p>
          <a:p>
            <a:r>
              <a:rPr lang="pt-BR" sz="2000" b="1" dirty="0" smtClean="0"/>
              <a:t>3 anos 2009-2011:  </a:t>
            </a:r>
            <a:r>
              <a:rPr lang="pt-BR" sz="2400" b="1" dirty="0" smtClean="0"/>
              <a:t>10 Bi R$/ano</a:t>
            </a:r>
            <a:endParaRPr lang="pt-BR" b="1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3" name="Espaço Reservado para Rodapé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20048"/>
          </a:xfrm>
        </p:spPr>
        <p:txBody>
          <a:bodyPr>
            <a:noAutofit/>
          </a:bodyPr>
          <a:lstStyle/>
          <a:p>
            <a:pPr algn="ctr"/>
            <a:r>
              <a:rPr lang="pt-BR" sz="2800" dirty="0" smtClean="0"/>
              <a:t>PLANSAB - Investimentos em Água &amp; Esgoto 2014-2033 </a:t>
            </a:r>
            <a:br>
              <a:rPr lang="pt-BR" sz="2800" dirty="0" smtClean="0"/>
            </a:br>
            <a:r>
              <a:rPr lang="pt-BR" sz="2800" dirty="0" smtClean="0"/>
              <a:t>Tipo de Medida - Origem - Destino </a:t>
            </a:r>
            <a:endParaRPr lang="pt-BR" sz="48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539552" y="1268760"/>
          <a:ext cx="8229600" cy="391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MEDIDA</a:t>
                      </a:r>
                    </a:p>
                    <a:p>
                      <a:pPr algn="ctr"/>
                      <a:endParaRPr lang="pt-BR" sz="1100" dirty="0" smtClean="0"/>
                    </a:p>
                    <a:p>
                      <a:pPr algn="ctr"/>
                      <a:r>
                        <a:rPr lang="pt-BR" sz="1050" dirty="0" smtClean="0"/>
                        <a:t>ORIGEM</a:t>
                      </a:r>
                      <a:endParaRPr lang="pt-BR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ESTRUTURAL</a:t>
                      </a:r>
                      <a:endParaRPr lang="pt-BR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ESTRURANTE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Agentes Federais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Outros</a:t>
                      </a:r>
                      <a:r>
                        <a:rPr lang="pt-BR" sz="1400" baseline="0" dirty="0" smtClean="0"/>
                        <a:t> Agentes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Total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Agentes Federais</a:t>
                      </a:r>
                      <a:endParaRPr lang="pt-BR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Outros</a:t>
                      </a:r>
                      <a:r>
                        <a:rPr lang="pt-BR" sz="1400" baseline="0" dirty="0" smtClean="0"/>
                        <a:t> Agentes</a:t>
                      </a:r>
                      <a:endParaRPr lang="pt-BR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Total</a:t>
                      </a:r>
                      <a:endParaRPr lang="pt-BR" sz="20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Agentes</a:t>
                      </a:r>
                      <a:r>
                        <a:rPr lang="pt-BR" sz="1400" baseline="0" dirty="0" smtClean="0"/>
                        <a:t> Federais</a:t>
                      </a:r>
                      <a:r>
                        <a:rPr lang="pt-BR" sz="1400" dirty="0" smtClean="0"/>
                        <a:t> 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Outros</a:t>
                      </a:r>
                      <a:r>
                        <a:rPr lang="pt-BR" sz="1400" baseline="0" dirty="0" smtClean="0"/>
                        <a:t> Agentes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Total</a:t>
                      </a:r>
                      <a:endParaRPr lang="pt-BR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Água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67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17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84</a:t>
                      </a:r>
                      <a:endParaRPr lang="pt-B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26</a:t>
                      </a:r>
                      <a:endParaRPr lang="pt-BR" sz="20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38</a:t>
                      </a:r>
                      <a:endParaRPr lang="pt-BR" sz="28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79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43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122</a:t>
                      </a:r>
                      <a:endParaRPr lang="pt-BR" sz="28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Esgoto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133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24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157</a:t>
                      </a:r>
                      <a:endParaRPr lang="pt-B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6</a:t>
                      </a:r>
                      <a:endParaRPr lang="pt-BR" sz="20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19</a:t>
                      </a:r>
                      <a:endParaRPr lang="pt-BR" sz="20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25</a:t>
                      </a:r>
                      <a:endParaRPr lang="pt-BR" sz="28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139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43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182</a:t>
                      </a:r>
                      <a:endParaRPr lang="pt-BR" sz="28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aseline="0" dirty="0" err="1" smtClean="0"/>
                        <a:t>GestãoÁgua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12</a:t>
                      </a:r>
                      <a:endParaRPr lang="pt-BR" sz="20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26</a:t>
                      </a:r>
                      <a:endParaRPr lang="pt-BR" sz="20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38</a:t>
                      </a:r>
                      <a:endParaRPr lang="pt-BR" sz="28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12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26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38</a:t>
                      </a:r>
                      <a:endParaRPr lang="pt-BR" sz="28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aseline="0" dirty="0" err="1" smtClean="0"/>
                        <a:t>GestãoEsgoto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6</a:t>
                      </a:r>
                      <a:endParaRPr lang="pt-BR" sz="20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19</a:t>
                      </a:r>
                      <a:endParaRPr lang="pt-BR" sz="20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25</a:t>
                      </a:r>
                      <a:endParaRPr lang="pt-BR" sz="28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6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19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25</a:t>
                      </a:r>
                      <a:endParaRPr lang="pt-BR" sz="28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TOTAL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200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41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241</a:t>
                      </a:r>
                      <a:endParaRPr lang="pt-B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36</a:t>
                      </a:r>
                      <a:endParaRPr lang="pt-BR" sz="20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90</a:t>
                      </a:r>
                      <a:endParaRPr lang="pt-BR" sz="20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126</a:t>
                      </a:r>
                      <a:endParaRPr lang="pt-BR" sz="28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236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131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/>
                        <a:t>367</a:t>
                      </a:r>
                      <a:endParaRPr lang="pt-BR" sz="28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%</a:t>
                      </a:r>
                      <a:endParaRPr lang="pt-B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83 %</a:t>
                      </a:r>
                      <a:endParaRPr lang="pt-B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17 %</a:t>
                      </a:r>
                      <a:endParaRPr lang="pt-B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100 %</a:t>
                      </a:r>
                      <a:endParaRPr lang="pt-B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29%</a:t>
                      </a:r>
                      <a:endParaRPr lang="pt-BR" sz="18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71 %</a:t>
                      </a:r>
                      <a:endParaRPr lang="pt-BR" sz="18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100 %</a:t>
                      </a:r>
                      <a:endParaRPr lang="pt-BR" sz="18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64</a:t>
                      </a:r>
                      <a:r>
                        <a:rPr lang="pt-BR" sz="1800" b="1" baseline="0" dirty="0" smtClean="0"/>
                        <a:t> </a:t>
                      </a:r>
                      <a:r>
                        <a:rPr lang="pt-BR" sz="1800" b="1" dirty="0" smtClean="0"/>
                        <a:t>%</a:t>
                      </a:r>
                      <a:endParaRPr lang="pt-B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baseline="0" dirty="0" smtClean="0"/>
                        <a:t>36 %</a:t>
                      </a:r>
                      <a:endParaRPr lang="pt-BR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100 %</a:t>
                      </a:r>
                      <a:endParaRPr lang="pt-BR" sz="1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83568" y="836712"/>
            <a:ext cx="3763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Bilhões de  Reais  de Dezembro 2012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8" y="5301208"/>
            <a:ext cx="6887398" cy="113877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200" b="1" dirty="0" smtClean="0"/>
              <a:t>ESTRUTURANTE  = 34% do TOTAL</a:t>
            </a:r>
          </a:p>
          <a:p>
            <a:r>
              <a:rPr lang="pt-BR" b="1" dirty="0" smtClean="0"/>
              <a:t>Sendo metade para  aumento eficiência na gestão, capacitação</a:t>
            </a:r>
          </a:p>
          <a:p>
            <a:r>
              <a:rPr lang="pt-BR" b="1" dirty="0" smtClean="0"/>
              <a:t>dos RH e implantação de campanhas educativas.</a:t>
            </a:r>
            <a:endParaRPr lang="pt-BR" b="1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40364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/>
              <a:t> </a:t>
            </a:r>
            <a:br>
              <a:rPr lang="pt-BR" sz="4000" dirty="0" smtClean="0"/>
            </a:br>
            <a:r>
              <a:rPr lang="pt-BR" sz="4000" dirty="0" smtClean="0"/>
              <a:t>Salto Quântico em Gestão para Universalização em 20 anos</a:t>
            </a:r>
            <a:r>
              <a:rPr lang="pt-BR" sz="4900" dirty="0" smtClean="0"/>
              <a:t> 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dirty="0" smtClean="0"/>
              <a:t>Indicadores Operacionais Selecionados  - 26 CESB s – SNIS 2010</a:t>
            </a:r>
            <a:endParaRPr lang="pt-BR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611560" y="1556792"/>
          <a:ext cx="8172450" cy="4795520"/>
        </p:xfrm>
        <a:graphic>
          <a:graphicData uri="http://schemas.openxmlformats.org/drawingml/2006/table">
            <a:tbl>
              <a:tblPr/>
              <a:tblGrid>
                <a:gridCol w="2160240"/>
                <a:gridCol w="1728192"/>
                <a:gridCol w="2240906"/>
                <a:gridCol w="2043112"/>
              </a:tblGrid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Média 26 CESB 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CESB s mais eficientes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CESB s menos eficientes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Índice Atendimento  com rede Total Água  -   %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 /  92  / 91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  /   34   / 33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Índice Atendimento Urbano Água -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(6 CESB s)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   /  50   /  49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Índice de água não faturada  -  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 / 20  / 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   / 74   / 80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Índice de Medição Individual Consumo   - % - SNIS 2009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/ 100 / 100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  /   2    / 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‘’índice Evasão de Receita- % ROT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   /  1  / 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  /   35  / 41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ROT – DT - %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+ 5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+ 28  /  +24  / +19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42  / - 78  / -79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/>
              <a:t>Salto Quântico em Investimentos para Universalização em 20 anos</a:t>
            </a:r>
            <a:endParaRPr lang="pt-BR" sz="72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Universalização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032448"/>
          </a:xfrm>
        </p:spPr>
        <p:txBody>
          <a:bodyPr>
            <a:normAutofit/>
          </a:bodyPr>
          <a:lstStyle/>
          <a:p>
            <a:r>
              <a:rPr lang="pt-BR" dirty="0" smtClean="0"/>
              <a:t>  A &amp; E  Mundo e Brasil – Déficits</a:t>
            </a:r>
          </a:p>
          <a:p>
            <a:endParaRPr lang="pt-BR" dirty="0" smtClean="0"/>
          </a:p>
          <a:p>
            <a:r>
              <a:rPr lang="pt-BR" dirty="0" smtClean="0"/>
              <a:t> Governança e Gestão  - Frágeis e Lentos </a:t>
            </a:r>
          </a:p>
          <a:p>
            <a:endParaRPr lang="pt-BR" dirty="0"/>
          </a:p>
          <a:p>
            <a:r>
              <a:rPr lang="pt-BR" dirty="0" smtClean="0"/>
              <a:t>PLANSAB  - e suas medidas ESTRUTURANTES.</a:t>
            </a:r>
          </a:p>
          <a:p>
            <a:endParaRPr lang="pt-BR" dirty="0" smtClean="0"/>
          </a:p>
          <a:p>
            <a:r>
              <a:rPr lang="pt-BR" dirty="0" smtClean="0"/>
              <a:t>SALTO QUÂNTICO  em GESTÃO e INVESTIMENTOS 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Universalização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/>
          </a:bodyPr>
          <a:lstStyle/>
          <a:p>
            <a:r>
              <a:rPr lang="pt-BR" dirty="0" smtClean="0"/>
              <a:t>  Água  &amp; Esgoto  Mundo e Brasil – Déficits</a:t>
            </a:r>
          </a:p>
          <a:p>
            <a:endParaRPr lang="pt-BR" dirty="0" smtClean="0"/>
          </a:p>
          <a:p>
            <a:r>
              <a:rPr lang="pt-BR" dirty="0" smtClean="0"/>
              <a:t> Governança e Gestão  - Frágeis e Lentos </a:t>
            </a:r>
          </a:p>
          <a:p>
            <a:endParaRPr lang="pt-BR" dirty="0"/>
          </a:p>
          <a:p>
            <a:r>
              <a:rPr lang="pt-BR" dirty="0" smtClean="0"/>
              <a:t>PLANSAB  - e suas  medidas ESTRUTURANTES.</a:t>
            </a:r>
          </a:p>
          <a:p>
            <a:endParaRPr lang="pt-BR" dirty="0" smtClean="0"/>
          </a:p>
          <a:p>
            <a:r>
              <a:rPr lang="pt-BR" dirty="0" smtClean="0"/>
              <a:t>SALTO QUÂNTICO  em GESTÃO e INVESTIMENTOS  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Desenvolvimento do Saneamento  e  a Sustentabilidade do Planeta</a:t>
            </a:r>
            <a:endParaRPr lang="pt-BR" dirty="0"/>
          </a:p>
        </p:txBody>
      </p:sp>
      <p:pic>
        <p:nvPicPr>
          <p:cNvPr id="6" name="Espaço Reservado para Conteúdo 5" descr="global-water-volume-fresh-lar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44824"/>
            <a:ext cx="4577349" cy="4389437"/>
          </a:xfrm>
        </p:spPr>
      </p:pic>
      <p:sp>
        <p:nvSpPr>
          <p:cNvPr id="7" name="CaixaDeTexto 6"/>
          <p:cNvSpPr txBox="1"/>
          <p:nvPr/>
        </p:nvSpPr>
        <p:spPr>
          <a:xfrm>
            <a:off x="5251460" y="1916832"/>
            <a:ext cx="3491982" cy="467820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/>
              <a:t>Fonte: The USGS Water </a:t>
            </a:r>
            <a:r>
              <a:rPr lang="pt-BR" sz="1400" dirty="0" err="1" smtClean="0"/>
              <a:t>Science</a:t>
            </a:r>
            <a:r>
              <a:rPr lang="pt-BR" sz="1400" dirty="0" smtClean="0"/>
              <a:t>  </a:t>
            </a:r>
            <a:r>
              <a:rPr lang="pt-BR" sz="1400" dirty="0" err="1" smtClean="0"/>
              <a:t>School</a:t>
            </a:r>
            <a:r>
              <a:rPr lang="pt-BR" sz="1400" dirty="0" smtClean="0"/>
              <a:t>:</a:t>
            </a:r>
          </a:p>
          <a:p>
            <a:endParaRPr lang="pt-BR" sz="1400" dirty="0" smtClean="0"/>
          </a:p>
          <a:p>
            <a:pPr>
              <a:buFontTx/>
              <a:buChar char="-"/>
            </a:pPr>
            <a:r>
              <a:rPr lang="pt-BR" dirty="0" smtClean="0"/>
              <a:t>Esfera Maior: </a:t>
            </a:r>
          </a:p>
          <a:p>
            <a:pPr lvl="1">
              <a:buFontTx/>
              <a:buChar char="-"/>
            </a:pPr>
            <a:r>
              <a:rPr lang="pt-BR" dirty="0" smtClean="0"/>
              <a:t>TODA a Água da Terra </a:t>
            </a:r>
          </a:p>
          <a:p>
            <a:pPr lvl="1">
              <a:buFontTx/>
              <a:buChar char="-"/>
            </a:pPr>
            <a:r>
              <a:rPr lang="pt-BR" dirty="0" smtClean="0"/>
              <a:t> 1.385 km de Diâmetro</a:t>
            </a:r>
          </a:p>
          <a:p>
            <a:pPr lvl="1">
              <a:buFontTx/>
              <a:buChar char="-"/>
            </a:pPr>
            <a:r>
              <a:rPr lang="pt-BR" dirty="0" smtClean="0"/>
              <a:t> 1 bilhão 386 milhões km3</a:t>
            </a:r>
          </a:p>
          <a:p>
            <a:pPr lvl="1"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Esfera média – sobre Kentucky:</a:t>
            </a:r>
          </a:p>
          <a:p>
            <a:pPr lvl="1">
              <a:buFontTx/>
              <a:buChar char="-"/>
            </a:pPr>
            <a:r>
              <a:rPr lang="pt-BR" dirty="0" smtClean="0"/>
              <a:t>- Água Doce, sendo 99% de </a:t>
            </a:r>
          </a:p>
          <a:p>
            <a:pPr lvl="1"/>
            <a:r>
              <a:rPr lang="pt-BR" dirty="0" smtClean="0"/>
              <a:t>Água Subterrânea</a:t>
            </a:r>
          </a:p>
          <a:p>
            <a:pPr lvl="1"/>
            <a:r>
              <a:rPr lang="pt-BR" dirty="0" smtClean="0"/>
              <a:t>-  273 Km de Diâmetro</a:t>
            </a:r>
          </a:p>
          <a:p>
            <a:pPr lvl="1">
              <a:buFontTx/>
              <a:buChar char="-"/>
            </a:pPr>
            <a:r>
              <a:rPr lang="pt-BR" dirty="0" smtClean="0"/>
              <a:t>  10,6  milhões de km3 </a:t>
            </a:r>
          </a:p>
          <a:p>
            <a:pPr lvl="1"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Esfera Menor – sobre Atlanta:</a:t>
            </a:r>
          </a:p>
          <a:p>
            <a:pPr lvl="1">
              <a:buFontTx/>
              <a:buChar char="-"/>
            </a:pPr>
            <a:r>
              <a:rPr lang="pt-BR" dirty="0" smtClean="0"/>
              <a:t> Água Doce Superficial:</a:t>
            </a:r>
          </a:p>
          <a:p>
            <a:pPr lvl="1">
              <a:buFontTx/>
              <a:buChar char="-"/>
            </a:pPr>
            <a:r>
              <a:rPr lang="pt-BR" dirty="0" smtClean="0"/>
              <a:t> 56 km de diâmetro</a:t>
            </a:r>
          </a:p>
          <a:p>
            <a:pPr lvl="1">
              <a:buFontTx/>
              <a:buChar char="-"/>
            </a:pPr>
            <a:r>
              <a:rPr lang="pt-BR" dirty="0" smtClean="0"/>
              <a:t> 93 mil km3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382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t-BR" sz="4000" dirty="0" smtClean="0"/>
              <a:t>Água &amp; Esgoto Mundo e Brasil - Déficits</a:t>
            </a:r>
            <a:endParaRPr lang="pt-BR" sz="5400" dirty="0" smtClean="0"/>
          </a:p>
        </p:txBody>
      </p:sp>
      <p:sp>
        <p:nvSpPr>
          <p:cNvPr id="16387" name="Espaço Reservado para Conteúdo 6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4038600" cy="4104456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Mundo *</a:t>
            </a:r>
            <a:endParaRPr lang="pt-BR" sz="2400" dirty="0" smtClean="0"/>
          </a:p>
          <a:p>
            <a:pPr lvl="1"/>
            <a:r>
              <a:rPr lang="pt-BR" sz="2000" dirty="0" smtClean="0"/>
              <a:t>886 milhões (13 %) 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sz="1946" b="1" dirty="0" smtClean="0"/>
              <a:t>dos quais 330 milhões na África Subsaariana </a:t>
            </a:r>
            <a:r>
              <a:rPr lang="pt-BR" sz="1946" b="1" dirty="0" smtClean="0">
                <a:solidFill>
                  <a:srgbClr val="FF0000"/>
                </a:solidFill>
              </a:rPr>
              <a:t> </a:t>
            </a:r>
            <a:r>
              <a:rPr lang="pt-BR" sz="2054" b="1" dirty="0" smtClean="0">
                <a:solidFill>
                  <a:srgbClr val="FF0000"/>
                </a:solidFill>
              </a:rPr>
              <a:t>sem </a:t>
            </a:r>
            <a:r>
              <a:rPr lang="pt-BR" b="1" dirty="0" smtClean="0">
                <a:solidFill>
                  <a:srgbClr val="FF0000"/>
                </a:solidFill>
              </a:rPr>
              <a:t>água “segura” </a:t>
            </a:r>
            <a:endParaRPr lang="pt-BR" sz="1946" b="1" dirty="0" smtClean="0"/>
          </a:p>
          <a:p>
            <a:pPr lvl="1"/>
            <a:r>
              <a:rPr lang="pt-BR" sz="2000" dirty="0" smtClean="0"/>
              <a:t>2,6 bilhões (37%) – dos quais 1,8 bilhões em áreas rurais - </a:t>
            </a:r>
            <a:r>
              <a:rPr lang="pt-BR" sz="2000" b="1" dirty="0" smtClean="0">
                <a:solidFill>
                  <a:srgbClr val="FF0000"/>
                </a:solidFill>
              </a:rPr>
              <a:t>sem esgotamento  “adequado”</a:t>
            </a:r>
            <a:r>
              <a:rPr lang="pt-BR" sz="2000" dirty="0" smtClean="0"/>
              <a:t> </a:t>
            </a:r>
          </a:p>
          <a:p>
            <a:pPr lvl="1"/>
            <a:r>
              <a:rPr lang="pt-BR" sz="2000" dirty="0" smtClean="0"/>
              <a:t>1,4 milhão mortes  anuais de crianças  até 5 anos  </a:t>
            </a:r>
          </a:p>
          <a:p>
            <a:pPr lvl="2"/>
            <a:r>
              <a:rPr lang="pt-BR" sz="1600" dirty="0" smtClean="0"/>
              <a:t>falta de água segura e esgotamento adequado</a:t>
            </a:r>
          </a:p>
          <a:p>
            <a:pPr lvl="1"/>
            <a:r>
              <a:rPr lang="pt-BR" sz="2000" dirty="0" smtClean="0"/>
              <a:t>1 Bilhão de pessoas não atingirão até 2015 o MDG para Esgotos</a:t>
            </a:r>
          </a:p>
          <a:p>
            <a:pPr lvl="1"/>
            <a:endParaRPr lang="pt-BR" sz="2000" dirty="0" smtClean="0"/>
          </a:p>
          <a:p>
            <a:pPr lvl="1"/>
            <a:r>
              <a:rPr lang="pt-BR" sz="2300" dirty="0" smtClean="0"/>
              <a:t>CONCENTRAÇÃO DÉFICITS:</a:t>
            </a:r>
            <a:endParaRPr lang="pt-BR" sz="1800" dirty="0" smtClean="0"/>
          </a:p>
          <a:p>
            <a:pPr lvl="2"/>
            <a:r>
              <a:rPr lang="pt-BR" sz="2300" dirty="0" smtClean="0"/>
              <a:t>África Subsaariana</a:t>
            </a:r>
          </a:p>
          <a:p>
            <a:pPr lvl="2"/>
            <a:r>
              <a:rPr lang="pt-BR" sz="2300" dirty="0" smtClean="0"/>
              <a:t>Sul da Ásia</a:t>
            </a:r>
          </a:p>
        </p:txBody>
      </p:sp>
      <p:sp>
        <p:nvSpPr>
          <p:cNvPr id="16388" name="Espaço Reservado para Conteúdo 7"/>
          <p:cNvSpPr>
            <a:spLocks noGrp="1"/>
          </p:cNvSpPr>
          <p:nvPr>
            <p:ph sz="half" idx="2"/>
          </p:nvPr>
        </p:nvSpPr>
        <p:spPr>
          <a:xfrm>
            <a:off x="4644008" y="1340768"/>
            <a:ext cx="4038600" cy="4435475"/>
          </a:xfrm>
        </p:spPr>
        <p:txBody>
          <a:bodyPr>
            <a:normAutofit fontScale="77500" lnSpcReduction="20000"/>
          </a:bodyPr>
          <a:lstStyle/>
          <a:p>
            <a:r>
              <a:rPr lang="pt-BR" sz="3100" dirty="0" smtClean="0"/>
              <a:t>Brasil </a:t>
            </a:r>
            <a:endParaRPr lang="pt-BR" dirty="0" smtClean="0"/>
          </a:p>
          <a:p>
            <a:pPr lvl="1"/>
            <a:r>
              <a:rPr lang="pt-BR" sz="2300" dirty="0" smtClean="0"/>
              <a:t>34 milhões  (17,6%) </a:t>
            </a:r>
            <a:r>
              <a:rPr lang="pt-BR" sz="2600" b="1" dirty="0" smtClean="0">
                <a:solidFill>
                  <a:srgbClr val="FF0000"/>
                </a:solidFill>
              </a:rPr>
              <a:t>sem água canalizada</a:t>
            </a:r>
            <a:r>
              <a:rPr lang="pt-BR" sz="2300" dirty="0" smtClean="0"/>
              <a:t> **</a:t>
            </a:r>
          </a:p>
          <a:p>
            <a:pPr lvl="1" algn="ctr"/>
            <a:r>
              <a:rPr lang="pt-BR" sz="2300" dirty="0" smtClean="0"/>
              <a:t>100 milhões (51,9 %) </a:t>
            </a:r>
            <a:r>
              <a:rPr lang="pt-BR" sz="2300" b="1" dirty="0" smtClean="0">
                <a:solidFill>
                  <a:srgbClr val="FF0000"/>
                </a:solidFill>
              </a:rPr>
              <a:t>sem coleta de esgoto </a:t>
            </a:r>
            <a:r>
              <a:rPr lang="pt-BR" sz="2300" dirty="0" smtClean="0"/>
              <a:t>**</a:t>
            </a:r>
          </a:p>
          <a:p>
            <a:pPr lvl="1"/>
            <a:r>
              <a:rPr lang="pt-BR" sz="2300" b="1" dirty="0" smtClean="0">
                <a:solidFill>
                  <a:srgbClr val="FF0000"/>
                </a:solidFill>
              </a:rPr>
              <a:t>120 milhões (62,5 %) sem Tratamento Esgoto </a:t>
            </a:r>
            <a:r>
              <a:rPr lang="pt-BR" sz="2300" b="1" dirty="0" smtClean="0"/>
              <a:t>**</a:t>
            </a:r>
          </a:p>
          <a:p>
            <a:pPr lvl="1"/>
            <a:endParaRPr lang="pt-BR" sz="2300" b="1" dirty="0" smtClean="0"/>
          </a:p>
          <a:p>
            <a:pPr lvl="1"/>
            <a:r>
              <a:rPr lang="pt-BR" sz="2300" b="1" dirty="0"/>
              <a:t>7</a:t>
            </a:r>
            <a:r>
              <a:rPr lang="pt-BR" sz="2300" b="1" dirty="0" smtClean="0"/>
              <a:t> </a:t>
            </a:r>
            <a:r>
              <a:rPr lang="pt-BR" sz="2300" b="1" dirty="0" smtClean="0"/>
              <a:t>milhões </a:t>
            </a:r>
            <a:r>
              <a:rPr lang="pt-BR" sz="2300" b="1" dirty="0" smtClean="0"/>
              <a:t> </a:t>
            </a:r>
            <a:r>
              <a:rPr lang="pt-BR" sz="2300" b="1" dirty="0" smtClean="0"/>
              <a:t>sem instalações sanitárias </a:t>
            </a:r>
            <a:r>
              <a:rPr lang="pt-BR" sz="2100" b="1" dirty="0" smtClean="0"/>
              <a:t>*</a:t>
            </a:r>
          </a:p>
          <a:p>
            <a:pPr lvl="1">
              <a:buNone/>
            </a:pPr>
            <a:endParaRPr lang="pt-BR" dirty="0" smtClean="0"/>
          </a:p>
          <a:p>
            <a:pPr lvl="1"/>
            <a:r>
              <a:rPr lang="pt-BR" dirty="0" smtClean="0"/>
              <a:t>CONCENTRAÇÃO DÉFICITS:</a:t>
            </a:r>
          </a:p>
          <a:p>
            <a:pPr lvl="2"/>
            <a:r>
              <a:rPr lang="pt-BR" sz="2300" dirty="0" smtClean="0"/>
              <a:t>Norte </a:t>
            </a:r>
          </a:p>
          <a:p>
            <a:pPr lvl="2"/>
            <a:r>
              <a:rPr lang="pt-BR" sz="2300" dirty="0" smtClean="0"/>
              <a:t>Nordeste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23850" y="6308725"/>
            <a:ext cx="1368425" cy="365125"/>
          </a:xfrm>
        </p:spPr>
        <p:txBody>
          <a:bodyPr/>
          <a:lstStyle/>
          <a:p>
            <a:pPr>
              <a:defRPr/>
            </a:pPr>
            <a:r>
              <a:rPr lang="pt-BR" smtClean="0"/>
              <a:t>18/09/2013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332E-75EC-4663-8C5D-55C41A9B0E56}" type="slidenum">
              <a:rPr lang="pt-BR"/>
              <a:pPr/>
              <a:t>3</a:t>
            </a:fld>
            <a:endParaRPr lang="pt-BR"/>
          </a:p>
        </p:txBody>
      </p:sp>
      <p:sp>
        <p:nvSpPr>
          <p:cNvPr id="16392" name="CaixaDeTexto 9"/>
          <p:cNvSpPr txBox="1">
            <a:spLocks noChangeArrowheads="1"/>
          </p:cNvSpPr>
          <p:nvPr/>
        </p:nvSpPr>
        <p:spPr bwMode="auto">
          <a:xfrm>
            <a:off x="2362200" y="5791200"/>
            <a:ext cx="367188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BR" sz="1000" dirty="0" smtClean="0"/>
              <a:t> Who-Unicef - PROGRESS ON SANITATION AND DRINKING WATER  / 2010 UPDATE</a:t>
            </a:r>
          </a:p>
          <a:p>
            <a:r>
              <a:rPr lang="pt-BR" sz="1000" dirty="0" smtClean="0"/>
              <a:t>** SNIS 2011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/>
              <a:t>Governança  e  Gestão - Frágeis e Lentos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/>
          <a:lstStyle/>
          <a:p>
            <a:r>
              <a:rPr lang="pt-BR" dirty="0" smtClean="0"/>
              <a:t>Novembro 1986 – Fim do PLANASA</a:t>
            </a:r>
          </a:p>
          <a:p>
            <a:endParaRPr lang="pt-BR" dirty="0" smtClean="0"/>
          </a:p>
          <a:p>
            <a:r>
              <a:rPr lang="pt-BR" dirty="0" smtClean="0"/>
              <a:t>Janeiro 2007 – Nova Lei de Diretrizes</a:t>
            </a:r>
          </a:p>
          <a:p>
            <a:endParaRPr lang="pt-BR" dirty="0" smtClean="0"/>
          </a:p>
          <a:p>
            <a:r>
              <a:rPr lang="pt-BR" dirty="0" smtClean="0"/>
              <a:t>Dezembro de 2013 – Possível Decreto do PLANSAB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pt-BR" sz="4400" dirty="0" smtClean="0"/>
              <a:t>Governança e Gestão - Frágeis e Lentos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4040188" cy="659352"/>
          </a:xfrm>
        </p:spPr>
        <p:txBody>
          <a:bodyPr/>
          <a:lstStyle/>
          <a:p>
            <a:r>
              <a:rPr lang="pt-BR" dirty="0" smtClean="0"/>
              <a:t> PLANASA  x PÓS PLANASA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half" idx="3"/>
          </p:nvPr>
        </p:nvSpPr>
        <p:spPr>
          <a:xfrm>
            <a:off x="4644008" y="1196752"/>
            <a:ext cx="4041775" cy="654843"/>
          </a:xfrm>
        </p:spPr>
        <p:txBody>
          <a:bodyPr/>
          <a:lstStyle/>
          <a:p>
            <a:r>
              <a:rPr lang="pt-BR" dirty="0" smtClean="0"/>
              <a:t>Água - Urbano</a:t>
            </a:r>
            <a:endParaRPr lang="pt-BR" dirty="0"/>
          </a:p>
        </p:txBody>
      </p:sp>
      <p:graphicFrame>
        <p:nvGraphicFramePr>
          <p:cNvPr id="9" name="Espaço Reservado para Conteúdo 10"/>
          <p:cNvGraphicFramePr>
            <a:graphicFrameLocks noGrp="1"/>
          </p:cNvGraphicFramePr>
          <p:nvPr>
            <p:ph sz="quarter" idx="2"/>
          </p:nvPr>
        </p:nvGraphicFramePr>
        <p:xfrm>
          <a:off x="457200" y="2514601"/>
          <a:ext cx="4040188" cy="293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tângulo 9"/>
          <p:cNvSpPr/>
          <p:nvPr/>
        </p:nvSpPr>
        <p:spPr>
          <a:xfrm>
            <a:off x="5364088" y="5373216"/>
            <a:ext cx="33488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 smtClean="0"/>
              <a:t>Fonte: SNIS</a:t>
            </a:r>
          </a:p>
          <a:p>
            <a:r>
              <a:rPr lang="pt-BR" sz="1100" b="1" dirty="0" smtClean="0"/>
              <a:t>Efeito do Censo 2010  </a:t>
            </a:r>
          </a:p>
          <a:p>
            <a:r>
              <a:rPr lang="pt-BR" sz="1100" b="1" dirty="0" smtClean="0"/>
              <a:t>-Revisão da Taxa de Ocupação Domiciliar</a:t>
            </a:r>
            <a:endParaRPr lang="pt-BR" sz="1100" dirty="0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13" name="Espaço Reservado para Dat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graphicFrame>
        <p:nvGraphicFramePr>
          <p:cNvPr id="16" name="Espaço Reservado para Conteúdo 10"/>
          <p:cNvGraphicFramePr>
            <a:graphicFrameLocks noGrp="1"/>
          </p:cNvGraphicFramePr>
          <p:nvPr>
            <p:ph sz="quarter" idx="4"/>
          </p:nvPr>
        </p:nvGraphicFramePr>
        <p:xfrm>
          <a:off x="4716016" y="1628800"/>
          <a:ext cx="4041775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Espaço Reservado para Conteúdo 11"/>
          <p:cNvGraphicFramePr>
            <a:graphicFrameLocks/>
          </p:cNvGraphicFramePr>
          <p:nvPr/>
        </p:nvGraphicFramePr>
        <p:xfrm>
          <a:off x="323528" y="1700808"/>
          <a:ext cx="4040188" cy="4206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4400" dirty="0" smtClean="0"/>
              <a:t>Governança e Gestão - Frágeis e Lentos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59352"/>
          </a:xfrm>
        </p:spPr>
        <p:txBody>
          <a:bodyPr/>
          <a:lstStyle/>
          <a:p>
            <a:r>
              <a:rPr lang="pt-BR" dirty="0" smtClean="0"/>
              <a:t> Coleta de Esgoto - Urbano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half" idx="3"/>
          </p:nvPr>
        </p:nvSpPr>
        <p:spPr>
          <a:xfrm>
            <a:off x="4572000" y="1124744"/>
            <a:ext cx="4041775" cy="654843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Tratamento  Esgoto - Urbano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139952" y="5805264"/>
            <a:ext cx="11521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 smtClean="0"/>
              <a:t>Fonte: SNIS</a:t>
            </a:r>
          </a:p>
          <a:p>
            <a:endParaRPr lang="pt-BR" sz="1100" b="1" dirty="0" smtClean="0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13" name="Espaço Reservado para Dat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graphicFrame>
        <p:nvGraphicFramePr>
          <p:cNvPr id="16" name="Espaço Reservado para Conteúdo 10"/>
          <p:cNvGraphicFramePr>
            <a:graphicFrameLocks noGrp="1"/>
          </p:cNvGraphicFramePr>
          <p:nvPr>
            <p:ph sz="quarter" idx="2"/>
          </p:nvPr>
        </p:nvGraphicFramePr>
        <p:xfrm>
          <a:off x="467544" y="1916833"/>
          <a:ext cx="4040188" cy="309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Espaço Reservado para Conteúdo 10"/>
          <p:cNvGraphicFramePr>
            <a:graphicFrameLocks noGrp="1"/>
          </p:cNvGraphicFramePr>
          <p:nvPr>
            <p:ph sz="quarter" idx="4"/>
          </p:nvPr>
        </p:nvGraphicFramePr>
        <p:xfrm>
          <a:off x="4572000" y="1844824"/>
          <a:ext cx="4041775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pt-BR" sz="4400" dirty="0" smtClean="0"/>
              <a:t>Governança e Gestão – Frágeis e Lentos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F998-5BCE-4833-A886-431B654C3C06}" type="slidenum">
              <a:rPr lang="pt-BR" smtClean="0"/>
              <a:pPr/>
              <a:t>7</a:t>
            </a:fld>
            <a:endParaRPr lang="pt-BR"/>
          </a:p>
        </p:txBody>
      </p:sp>
      <p:graphicFrame>
        <p:nvGraphicFramePr>
          <p:cNvPr id="7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835696" y="1052736"/>
            <a:ext cx="5456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Investimentos em Bilhões de Reais de Dezembro 2012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012160" y="5877272"/>
            <a:ext cx="2664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Fonte: SNIS</a:t>
            </a:r>
          </a:p>
          <a:p>
            <a:r>
              <a:rPr lang="pt-BR" sz="1400" dirty="0" smtClean="0"/>
              <a:t>Atualização CR pelo IPCA/IBGE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PLANSAB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Déficits de Acesso desiguais como o Brasil:</a:t>
            </a:r>
          </a:p>
          <a:p>
            <a:pPr lvl="1"/>
            <a:r>
              <a:rPr lang="pt-BR" dirty="0" smtClean="0"/>
              <a:t>Água x Esgoto</a:t>
            </a:r>
          </a:p>
          <a:p>
            <a:pPr lvl="1"/>
            <a:r>
              <a:rPr lang="pt-BR" dirty="0" smtClean="0"/>
              <a:t>Urbano x  Rural</a:t>
            </a:r>
          </a:p>
          <a:p>
            <a:pPr lvl="1"/>
            <a:r>
              <a:rPr lang="pt-BR" dirty="0" smtClean="0"/>
              <a:t>Sudeste  x  Norte/Nordeste</a:t>
            </a:r>
          </a:p>
          <a:p>
            <a:pPr lvl="1">
              <a:buNone/>
            </a:pPr>
            <a:endParaRPr lang="pt-BR" dirty="0" smtClean="0"/>
          </a:p>
          <a:p>
            <a:r>
              <a:rPr lang="pt-BR" dirty="0" smtClean="0"/>
              <a:t>Déficits QUALITATIVOS  relevantes e também desiguais:</a:t>
            </a:r>
          </a:p>
          <a:p>
            <a:pPr lvl="1"/>
            <a:r>
              <a:rPr lang="pt-BR" dirty="0" smtClean="0"/>
              <a:t>Controle da qualidade</a:t>
            </a:r>
          </a:p>
          <a:p>
            <a:pPr lvl="1"/>
            <a:r>
              <a:rPr lang="pt-BR" dirty="0" smtClean="0"/>
              <a:t>Paralisações e interrupções sistemáticas</a:t>
            </a:r>
          </a:p>
          <a:p>
            <a:pPr lvl="1"/>
            <a:r>
              <a:rPr lang="pt-BR" dirty="0" smtClean="0"/>
              <a:t>Índice de Perdas</a:t>
            </a:r>
          </a:p>
          <a:p>
            <a:pPr lvl="1">
              <a:buNone/>
            </a:pPr>
            <a:endParaRPr lang="pt-BR" dirty="0" smtClean="0"/>
          </a:p>
          <a:p>
            <a:r>
              <a:rPr lang="pt-BR" dirty="0" smtClean="0"/>
              <a:t>Déficits de Investimento</a:t>
            </a:r>
          </a:p>
          <a:p>
            <a:pPr lvl="1"/>
            <a:r>
              <a:rPr lang="pt-BR" dirty="0" smtClean="0"/>
              <a:t>Enormes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94352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PLANSAB - ÁGUA  - Acesso  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531812" y="1052736"/>
            <a:ext cx="4040188" cy="659352"/>
          </a:xfrm>
        </p:spPr>
        <p:txBody>
          <a:bodyPr/>
          <a:lstStyle/>
          <a:p>
            <a:pPr algn="ctr"/>
            <a:r>
              <a:rPr lang="pt-BR" dirty="0" smtClean="0"/>
              <a:t>URBANO</a:t>
            </a:r>
            <a:endParaRPr lang="pt-BR" sz="1600" dirty="0" smtClean="0"/>
          </a:p>
          <a:p>
            <a:pPr algn="ctr"/>
            <a:r>
              <a:rPr lang="pt-BR" sz="1600" dirty="0" smtClean="0"/>
              <a:t>% Domicílios com rede ou poço/nascente com canalização interna</a:t>
            </a:r>
            <a:endParaRPr lang="pt-BR" sz="1600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half" idx="3"/>
          </p:nvPr>
        </p:nvSpPr>
        <p:spPr>
          <a:xfrm>
            <a:off x="4499992" y="1052736"/>
            <a:ext cx="4041775" cy="654843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4200" dirty="0" smtClean="0"/>
              <a:t> RURAL</a:t>
            </a:r>
            <a:endParaRPr lang="pt-BR" sz="3400" dirty="0" smtClean="0"/>
          </a:p>
          <a:p>
            <a:pPr algn="ctr"/>
            <a:r>
              <a:rPr lang="pt-BR" sz="2900" dirty="0" smtClean="0"/>
              <a:t>% Domicílios com rede/poço com canalização interna</a:t>
            </a:r>
            <a:endParaRPr lang="pt-BR" sz="2500" dirty="0" smtClean="0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7707-269B-47AA-9B2D-8A5AA7E00ADB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18/09/2013</a:t>
            </a:r>
            <a:endParaRPr lang="pt-BR"/>
          </a:p>
        </p:txBody>
      </p:sp>
      <p:sp>
        <p:nvSpPr>
          <p:cNvPr id="13" name="Espaço Reservado para Rodapé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XXVII Congresso ABES - PAINEL 19</a:t>
            </a:r>
            <a:endParaRPr lang="pt-BR"/>
          </a:p>
        </p:txBody>
      </p:sp>
      <p:sp>
        <p:nvSpPr>
          <p:cNvPr id="14" name="Arco 13"/>
          <p:cNvSpPr/>
          <p:nvPr/>
        </p:nvSpPr>
        <p:spPr>
          <a:xfrm>
            <a:off x="3419872" y="1124744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6" name="Espaço Reservado para Conteúdo 8"/>
          <p:cNvGraphicFramePr>
            <a:graphicFrameLocks noGrp="1"/>
          </p:cNvGraphicFramePr>
          <p:nvPr>
            <p:ph sz="quarter" idx="4"/>
          </p:nvPr>
        </p:nvGraphicFramePr>
        <p:xfrm>
          <a:off x="4644008" y="1916832"/>
          <a:ext cx="4041775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Espaço Reservado para Conteúdo 8"/>
          <p:cNvGraphicFramePr>
            <a:graphicFrameLocks noGrp="1"/>
          </p:cNvGraphicFramePr>
          <p:nvPr>
            <p:ph sz="quarter" idx="2"/>
          </p:nvPr>
        </p:nvGraphicFramePr>
        <p:xfrm>
          <a:off x="395536" y="1628800"/>
          <a:ext cx="404018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799</TotalTime>
  <Words>1146</Words>
  <Application>Microsoft Office PowerPoint</Application>
  <PresentationFormat>Apresentação na tela (4:3)</PresentationFormat>
  <Paragraphs>314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Fluxo</vt:lpstr>
      <vt:lpstr>Universalização – Desafio Comum para o Saneamento no Mundo</vt:lpstr>
      <vt:lpstr>Universalização </vt:lpstr>
      <vt:lpstr>Água &amp; Esgoto Mundo e Brasil - Déficits</vt:lpstr>
      <vt:lpstr>Governança  e  Gestão - Frágeis e Lentos</vt:lpstr>
      <vt:lpstr>Governança e Gestão - Frágeis e Lentos</vt:lpstr>
      <vt:lpstr>Governança e Gestão - Frágeis e Lentos</vt:lpstr>
      <vt:lpstr>Governança e Gestão – Frágeis e Lentos</vt:lpstr>
      <vt:lpstr>PLANSAB </vt:lpstr>
      <vt:lpstr>PLANSAB - ÁGUA  - Acesso  </vt:lpstr>
      <vt:lpstr>PLANSAB - ÁGUA – Qualidade do Serviço- 1/2</vt:lpstr>
      <vt:lpstr>PLANSAB - Água – Qualidade do Serviço – 2/2</vt:lpstr>
      <vt:lpstr>PLANSAB -Coleta Esgoto – inclusive fossa séptica - Acesso </vt:lpstr>
      <vt:lpstr>PLANSAB - Esgoto – Qualidade do Serviço</vt:lpstr>
      <vt:lpstr>PLANSAB – Metas para Gestão Planejamento – Regulação - Fiscalização</vt:lpstr>
      <vt:lpstr>PLANSAB -Investimentos em Água e Esgoto</vt:lpstr>
      <vt:lpstr>PLANSAB - Investimentos em Água &amp; Esgoto 2014-2033  Tipo de Medida - Origem - Destino </vt:lpstr>
      <vt:lpstr>  Salto Quântico em Gestão para Universalização em 20 anos   Indicadores Operacionais Selecionados  - 26 CESB s – SNIS 2010</vt:lpstr>
      <vt:lpstr>Salto Quântico em Investimentos para Universalização em 20 anos</vt:lpstr>
      <vt:lpstr>Universalização </vt:lpstr>
      <vt:lpstr>Desenvolvimento do Saneamento  e  a Sustentabilidade do Planeta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Universalização – Desafio Comum para o Saneamento no Mundo</dc:title>
  <dc:creator>Carlos Rosito</dc:creator>
  <cp:lastModifiedBy>GP`X</cp:lastModifiedBy>
  <cp:revision>39</cp:revision>
  <dcterms:created xsi:type="dcterms:W3CDTF">2013-09-02T17:46:36Z</dcterms:created>
  <dcterms:modified xsi:type="dcterms:W3CDTF">2013-09-17T15:50:33Z</dcterms:modified>
</cp:coreProperties>
</file>