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348" r:id="rId2"/>
    <p:sldId id="351" r:id="rId3"/>
    <p:sldId id="257" r:id="rId4"/>
    <p:sldId id="354" r:id="rId5"/>
    <p:sldId id="355" r:id="rId6"/>
    <p:sldId id="356" r:id="rId7"/>
    <p:sldId id="357" r:id="rId8"/>
    <p:sldId id="360" r:id="rId9"/>
    <p:sldId id="361" r:id="rId10"/>
    <p:sldId id="362" r:id="rId11"/>
    <p:sldId id="363" r:id="rId12"/>
    <p:sldId id="359" r:id="rId13"/>
    <p:sldId id="358" r:id="rId14"/>
    <p:sldId id="364" r:id="rId15"/>
    <p:sldId id="365" r:id="rId16"/>
    <p:sldId id="366" r:id="rId17"/>
    <p:sldId id="367" r:id="rId18"/>
    <p:sldId id="335" r:id="rId19"/>
    <p:sldId id="338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73" autoAdjust="0"/>
    <p:restoredTop sz="98400" autoAdjust="0"/>
  </p:normalViewPr>
  <p:slideViewPr>
    <p:cSldViewPr>
      <p:cViewPr varScale="1">
        <p:scale>
          <a:sx n="88" d="100"/>
          <a:sy n="88" d="100"/>
        </p:scale>
        <p:origin x="146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2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8295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0843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640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3593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426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661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1801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5687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1929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371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7397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69485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046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22355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02529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104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0609FED-9A94-44EA-9875-92831345E53B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3252E00-018F-44F8-9D64-C145F4B436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61350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27584" y="404664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SANEAR – Serviço de Saneamento Ambiental de Rondonópolis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187624" y="4355812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Diretora Geral: Terezinha Silva de Souza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1187624" y="478786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Diretor Técnico: Eng. Hermes Ávila de Castro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187624" y="5219908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Diretora Adm. &amp; Financeira: Antonieta Garcete de Almeida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1187624" y="5651956"/>
            <a:ext cx="7956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Diretor de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Manutenção de Saneamento: </a:t>
            </a:r>
            <a:r>
              <a:rPr lang="pt-BR" b="1" dirty="0">
                <a:latin typeface="Arial" pitchFamily="34" charset="0"/>
                <a:cs typeface="Arial" pitchFamily="34" charset="0"/>
              </a:rPr>
              <a:t>Eng. Wemer Francis R. da Silva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187624" y="622802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" pitchFamily="34" charset="0"/>
                <a:cs typeface="Arial" pitchFamily="34" charset="0"/>
              </a:rPr>
              <a:t>Assessor Jurídico: Dr. Rafael 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259632" y="2662386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/>
              <a:t>FECHAMENTO DO LIXÃO MUNICIPAL E CRIAÇÃO DA COOPERATIVA NOVA ESPERANÇA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23370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71" y="0"/>
            <a:ext cx="9070258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9"/>
          <a:stretch/>
        </p:blipFill>
        <p:spPr>
          <a:xfrm>
            <a:off x="195288" y="1117600"/>
            <a:ext cx="3503814" cy="2383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aixaDeTexto 3"/>
          <p:cNvSpPr txBox="1"/>
          <p:nvPr/>
        </p:nvSpPr>
        <p:spPr>
          <a:xfrm>
            <a:off x="827584" y="404664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latin typeface="Arial" pitchFamily="34" charset="0"/>
                <a:cs typeface="Arial" pitchFamily="34" charset="0"/>
              </a:rPr>
              <a:t>SANEAR – Serviço de Saneamento Ambiental de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Rondonópolis</a:t>
            </a:r>
          </a:p>
          <a:p>
            <a:pPr algn="ctr"/>
            <a:r>
              <a:rPr lang="pt-BR" dirty="0">
                <a:latin typeface="Arial" pitchFamily="34" charset="0"/>
                <a:cs typeface="Arial" pitchFamily="34" charset="0"/>
              </a:rPr>
              <a:t>Autarquia Municipal – Lei 3.221 de 10 de maio de 2000</a:t>
            </a:r>
          </a:p>
          <a:p>
            <a:pPr algn="ctr"/>
            <a:endParaRPr lang="pt-B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648617" y="1052736"/>
            <a:ext cx="55801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- SANEMAT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- Companhia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de Saneamento do Estado do Mato Grosso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3692823" y="1628800"/>
            <a:ext cx="5292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- 1996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– SANEMAT – Encerra atividades -&gt;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Municípios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673068" y="2206605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 DAE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– Departamento de Água e Esgoto de Rondonópolis 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659873" y="2765239"/>
            <a:ext cx="5359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rial" pitchFamily="34" charset="0"/>
                <a:cs typeface="Arial" pitchFamily="34" charset="0"/>
              </a:rPr>
              <a:t>- Autarquia </a:t>
            </a:r>
            <a:r>
              <a:rPr lang="pt-BR" dirty="0">
                <a:latin typeface="Arial" pitchFamily="34" charset="0"/>
                <a:cs typeface="Arial" pitchFamily="34" charset="0"/>
              </a:rPr>
              <a:t>Municipal – Lei 3.221 de 10 de maio de 2000  ~ DAE -&gt; Autarquia</a:t>
            </a:r>
          </a:p>
        </p:txBody>
      </p:sp>
      <p:pic>
        <p:nvPicPr>
          <p:cNvPr id="12" name="Picture 1" descr="timbrad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 descr="mapas-brasi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030" y="3368025"/>
            <a:ext cx="3430799" cy="33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ixaDeTexto 13"/>
          <p:cNvSpPr txBox="1"/>
          <p:nvPr/>
        </p:nvSpPr>
        <p:spPr>
          <a:xfrm>
            <a:off x="251520" y="3685380"/>
            <a:ext cx="49685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Rondonópolis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está localizado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na região Sudeste do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estado.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Possui 222.316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habitantes (2017);</a:t>
            </a:r>
          </a:p>
          <a:p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Tem 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o segundo maior PIB do estado de 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Mato Grosso;</a:t>
            </a:r>
          </a:p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Está localizada estrategicamente no entroncamento das Rodovias BR-163 e </a:t>
            </a:r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BR-364;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3842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67544" y="2272804"/>
            <a:ext cx="813690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Arial" pitchFamily="34" charset="0"/>
                <a:cs typeface="Arial" pitchFamily="34" charset="0"/>
              </a:rPr>
              <a:t>Objetivo:</a:t>
            </a:r>
            <a:endParaRPr lang="pt-BR" b="1" dirty="0">
              <a:latin typeface="Arial" pitchFamily="34" charset="0"/>
              <a:cs typeface="Arial" pitchFamily="34" charset="0"/>
            </a:endParaRPr>
          </a:p>
          <a:p>
            <a:endParaRPr lang="pt-BR" b="1" dirty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b="1" dirty="0">
                <a:latin typeface="Arial" pitchFamily="34" charset="0"/>
                <a:cs typeface="Arial" pitchFamily="34" charset="0"/>
              </a:rPr>
              <a:t>demonstrar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experiência exitosa do Município de Rondonópolis em executar o fechamento do Lixão Municipal e promover o processo de inclusão social dos catadores de lixo para uma cooperativa </a:t>
            </a:r>
            <a:endParaRPr lang="pt-BR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859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67544" y="2028748"/>
            <a:ext cx="8136904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dirty="0" smtClean="0">
                <a:latin typeface="Arial" pitchFamily="34" charset="0"/>
                <a:cs typeface="Arial" pitchFamily="34" charset="0"/>
              </a:rPr>
              <a:t>Fechamento dos Lixões</a:t>
            </a:r>
            <a:endParaRPr lang="pt-BR" b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pt-BR" b="1" dirty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pt-BR" b="1" dirty="0">
                <a:latin typeface="Arial" pitchFamily="34" charset="0"/>
                <a:cs typeface="Arial" pitchFamily="34" charset="0"/>
              </a:rPr>
              <a:t>D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eterminação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do fechamento dos lixões  até 2.014 através da lei 12.305 de agosto 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2010.</a:t>
            </a:r>
          </a:p>
          <a:p>
            <a:pPr algn="just">
              <a:lnSpc>
                <a:spcPct val="150000"/>
              </a:lnSpc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Artigos 15º :</a:t>
            </a:r>
          </a:p>
          <a:p>
            <a:pPr algn="just">
              <a:lnSpc>
                <a:spcPct val="150000"/>
              </a:lnSpc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 - metas para a eliminação e recuperação de lixões, associadas à inclusão social e à emancipação econômica de catadores de materiais reutilizáveis e recicláveis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Vertente Ambiental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Vertente Social</a:t>
            </a:r>
          </a:p>
          <a:p>
            <a:pPr algn="just"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2213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67544" y="2472278"/>
            <a:ext cx="82809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latin typeface="Arial" pitchFamily="34" charset="0"/>
                <a:cs typeface="Arial" pitchFamily="34" charset="0"/>
              </a:rPr>
              <a:t>Abertura de processo licitatório em atendimento à licitação</a:t>
            </a:r>
            <a:endParaRPr lang="pt-BR" b="1" dirty="0">
              <a:latin typeface="Arial" pitchFamily="34" charset="0"/>
              <a:cs typeface="Arial" pitchFamily="34" charset="0"/>
            </a:endParaRPr>
          </a:p>
          <a:p>
            <a:endParaRPr lang="pt-BR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pt-BR" b="1" dirty="0" smtClean="0">
                <a:latin typeface="Arial" pitchFamily="34" charset="0"/>
                <a:cs typeface="Arial" pitchFamily="34" charset="0"/>
              </a:rPr>
              <a:t>Redução através de campanhas permanentes em educação ambiental;</a:t>
            </a:r>
          </a:p>
          <a:p>
            <a:pPr marL="285750" indent="-285750">
              <a:buFont typeface="Wingdings" pitchFamily="2" charset="2"/>
              <a:buChar char="ü"/>
            </a:pPr>
            <a:endParaRPr lang="pt-BR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pt-BR" b="1" dirty="0">
                <a:latin typeface="Arial" pitchFamily="34" charset="0"/>
                <a:cs typeface="Arial" pitchFamily="34" charset="0"/>
              </a:rPr>
              <a:t>Coleta Seletiva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285750" indent="-285750">
              <a:buFont typeface="Wingdings" pitchFamily="2" charset="2"/>
              <a:buChar char="ü"/>
            </a:pPr>
            <a:endParaRPr lang="pt-BR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pt-BR" b="1" dirty="0">
                <a:latin typeface="Arial" pitchFamily="34" charset="0"/>
                <a:cs typeface="Arial" pitchFamily="34" charset="0"/>
              </a:rPr>
              <a:t>Usina de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Triagem;</a:t>
            </a:r>
            <a:endParaRPr lang="pt-BR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pt-BR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ü"/>
            </a:pPr>
            <a:r>
              <a:rPr lang="pt-BR" b="1" dirty="0" smtClean="0">
                <a:latin typeface="Arial" pitchFamily="34" charset="0"/>
                <a:cs typeface="Arial" pitchFamily="34" charset="0"/>
              </a:rPr>
              <a:t>Coleta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de resíduos, transporte </a:t>
            </a:r>
            <a:r>
              <a:rPr lang="pt-BR" b="1" dirty="0">
                <a:latin typeface="Arial" pitchFamily="34" charset="0"/>
                <a:cs typeface="Arial" pitchFamily="34" charset="0"/>
              </a:rPr>
              <a:t>e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disposição </a:t>
            </a:r>
            <a:r>
              <a:rPr lang="pt-BR" b="1" dirty="0">
                <a:latin typeface="Arial" pitchFamily="34" charset="0"/>
                <a:cs typeface="Arial" pitchFamily="34" charset="0"/>
              </a:rPr>
              <a:t>ambientalmente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correta;</a:t>
            </a:r>
          </a:p>
          <a:p>
            <a:pPr marL="285750" indent="-285750">
              <a:buFont typeface="Wingdings" pitchFamily="2" charset="2"/>
              <a:buChar char="ü"/>
            </a:pPr>
            <a:endParaRPr lang="pt-BR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pt-BR" b="1" dirty="0" smtClean="0">
                <a:latin typeface="Arial" pitchFamily="34" charset="0"/>
                <a:cs typeface="Arial" pitchFamily="34" charset="0"/>
              </a:rPr>
              <a:t>Aterro </a:t>
            </a:r>
            <a:r>
              <a:rPr lang="pt-BR" b="1" dirty="0" smtClean="0">
                <a:latin typeface="Arial" pitchFamily="34" charset="0"/>
                <a:cs typeface="Arial" pitchFamily="34" charset="0"/>
              </a:rPr>
              <a:t>Sanitário;</a:t>
            </a:r>
          </a:p>
          <a:p>
            <a:pPr marL="285750" indent="-285750">
              <a:buFont typeface="Wingdings" pitchFamily="2" charset="2"/>
              <a:buChar char="ü"/>
            </a:pPr>
            <a:endParaRPr lang="pt-BR" b="1" dirty="0" smtClean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ü"/>
            </a:pPr>
            <a:endParaRPr lang="pt-BR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7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67544" y="2472278"/>
            <a:ext cx="8136904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eunião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provocada pelo Ministério Público do Estado de Mato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Grosso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por meio da Promotoria de Justiça de Defesa do Meio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Ambiente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ixaDeTexto 6"/>
          <p:cNvSpPr txBox="1"/>
          <p:nvPr/>
        </p:nvSpPr>
        <p:spPr>
          <a:xfrm>
            <a:off x="467544" y="3573016"/>
            <a:ext cx="626469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Promotoria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de Justiça de Defesa do Meio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Ambiente;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Ministério Público do Trabalho (MPT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SANEAR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Prefeitura de Rondonópolis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Serviço de Gerenciamento de Resíduos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SEGER.</a:t>
            </a:r>
          </a:p>
        </p:txBody>
      </p:sp>
    </p:spTree>
    <p:extLst>
      <p:ext uri="{BB962C8B-B14F-4D97-AF65-F5344CB8AC3E}">
        <p14:creationId xmlns:p14="http://schemas.microsoft.com/office/powerpoint/2010/main" val="2984761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323528" y="2269144"/>
            <a:ext cx="6984776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Termo de Cooperação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Promotoria de Justiça de Defesa do Meio Ambiente, Ministério Público do Trabalho (MPT), SANEAR e Prefeitura 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Rondonópolis;</a:t>
            </a:r>
          </a:p>
          <a:p>
            <a:pPr>
              <a:lnSpc>
                <a:spcPct val="150000"/>
              </a:lnSpc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Termo de Ajustamento de Conduta – TAC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SEGER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346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45326" y="1900519"/>
            <a:ext cx="5616624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Responsabilidades: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467544" y="3200732"/>
            <a:ext cx="6984776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45326" y="2852936"/>
            <a:ext cx="8136904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Ministério Público do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Trabalho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e Promotoria de Justiça de Defesa do Meio Ambiente : </a:t>
            </a: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1(um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) veiculo três quartos, equipado com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gaiola;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Aquisição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uniformes;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Fornecimento de EPIs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b="1" dirty="0" err="1">
                <a:latin typeface="Arial" panose="020B0604020202020204" pitchFamily="34" charset="0"/>
                <a:cs typeface="Arial" panose="020B0604020202020204" pitchFamily="34" charset="0"/>
              </a:rPr>
              <a:t>EPCs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 por um prazo de um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ano;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Confecção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de material de divulgação de programas de educação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ambiental;</a:t>
            </a:r>
          </a:p>
        </p:txBody>
      </p:sp>
    </p:spTree>
    <p:extLst>
      <p:ext uri="{BB962C8B-B14F-4D97-AF65-F5344CB8AC3E}">
        <p14:creationId xmlns:p14="http://schemas.microsoft.com/office/powerpoint/2010/main" val="2621972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41417" y="1894232"/>
            <a:ext cx="5616624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Responsabilidades: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467544" y="3200732"/>
            <a:ext cx="6984776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67544" y="2850057"/>
            <a:ext cx="813690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Prefeitura: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Assistentes Sociais;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Criação 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Decreto (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instituir separação e destinação às cooperativas);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Campanhas permanentes de educação ambiental;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Pagamento de sexta básica a cada cooperado por 1 (um) ano.</a:t>
            </a:r>
          </a:p>
        </p:txBody>
      </p:sp>
    </p:spTree>
    <p:extLst>
      <p:ext uri="{BB962C8B-B14F-4D97-AF65-F5344CB8AC3E}">
        <p14:creationId xmlns:p14="http://schemas.microsoft.com/office/powerpoint/2010/main" val="344997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40255" y="1892345"/>
            <a:ext cx="5616624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Responsabilidades: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467544" y="3200732"/>
            <a:ext cx="6984776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40255" y="2420888"/>
            <a:ext cx="8136904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SANEAR: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Disponibilizar advogado;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xpandir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 Programa de Coleta Seletiva e a Campanha Permanente de Educação Ambiental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ontratar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um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Supervisor;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Contratar Educadora Ambiental;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Adquirir e disponibilizar 2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(dois) veículos tipo três quartos novos carga seca e equipado com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gaiola;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Contratação da Cooperativa de Materiais Recicláveis </a:t>
            </a: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67544" y="6093296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b="1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Viabilidade financeira (Lei 174/2013 ) através da taxa de serviço de coleta, transporte e destinação final ambientalmente correta</a:t>
            </a:r>
            <a:endParaRPr lang="pt-BR" b="1" dirty="0" smtClean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16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40255" y="1892345"/>
            <a:ext cx="5616624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Responsabilidades: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467544" y="3200732"/>
            <a:ext cx="6984776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40255" y="2420888"/>
            <a:ext cx="8136904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SEGER: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onstruir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uma Usina de Triagem de Resíduos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Reciclados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com todos os equipamentos para operacionalização do serviço e arcar com todos custos de manutenção dos mesmos, incluindo energia elétrica 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água e transportes dos cooperados ao local de trabalho. </a:t>
            </a:r>
          </a:p>
        </p:txBody>
      </p:sp>
    </p:spTree>
    <p:extLst>
      <p:ext uri="{BB962C8B-B14F-4D97-AF65-F5344CB8AC3E}">
        <p14:creationId xmlns:p14="http://schemas.microsoft.com/office/powerpoint/2010/main" val="426261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67544" y="2492896"/>
            <a:ext cx="6696744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O Termo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estabeleceu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ainda a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criação de uma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cooperativa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467544" y="3200732"/>
            <a:ext cx="6984776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78195" y="3217816"/>
            <a:ext cx="7560840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Diagnóstico Social das famílias dos catadores;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Busca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experiências;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Movimento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Nacional dos Catadores de Recicláveis (MNCR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Central de Cooperativas </a:t>
            </a:r>
            <a:r>
              <a:rPr lang="pt-BR" b="1" dirty="0" err="1">
                <a:latin typeface="Arial" panose="020B0604020202020204" pitchFamily="34" charset="0"/>
                <a:cs typeface="Arial" panose="020B0604020202020204" pitchFamily="34" charset="0"/>
              </a:rPr>
              <a:t>Unisol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 – Brasil </a:t>
            </a: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Instituto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Lixo 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Cidadania</a:t>
            </a:r>
          </a:p>
        </p:txBody>
      </p:sp>
    </p:spTree>
    <p:extLst>
      <p:ext uri="{BB962C8B-B14F-4D97-AF65-F5344CB8AC3E}">
        <p14:creationId xmlns:p14="http://schemas.microsoft.com/office/powerpoint/2010/main" val="2240431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1979712" y="2636912"/>
            <a:ext cx="5544616" cy="1131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COOPERATIVA DE TRABALHO NOVA ESPERANÇA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315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440254" y="2162180"/>
            <a:ext cx="794816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O Sanear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irá promover a Contratação da Cooperativa de Materiais Recicláveis e o pagamento será realizado através de projeto de Lei que instituirá o PSAU – PAGAMENTO POR SERVIÇO AMBIENTAL URBANO</a:t>
            </a: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aixaDeTexto 16"/>
          <p:cNvSpPr txBox="1"/>
          <p:nvPr/>
        </p:nvSpPr>
        <p:spPr>
          <a:xfrm>
            <a:off x="467544" y="3200732"/>
            <a:ext cx="6984776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40254" y="3643250"/>
            <a:ext cx="7948169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PSAU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Composto por duas partes: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440254" y="4195313"/>
            <a:ext cx="7948169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responsabilidade da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SEGER -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o valor mensal de R$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450,00 durante 06 (seis) meses;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440254" y="5081545"/>
            <a:ext cx="794816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responsabilidade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do SANEAR -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valor pago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por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tonelada que deixou de ingressar no aterro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sanitário,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acrescido de 100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% no 1º ano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pt-BR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(Lei de regulamentação está em trâmite de aprovação).</a:t>
            </a:r>
          </a:p>
        </p:txBody>
      </p:sp>
    </p:spTree>
    <p:extLst>
      <p:ext uri="{BB962C8B-B14F-4D97-AF65-F5344CB8AC3E}">
        <p14:creationId xmlns:p14="http://schemas.microsoft.com/office/powerpoint/2010/main" val="232956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10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55576" y="1700808"/>
            <a:ext cx="7948169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01322"/>
            <a:ext cx="4018978" cy="275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4067944" y="2401321"/>
            <a:ext cx="247823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845" y="2429786"/>
            <a:ext cx="4026587" cy="272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aixaDeTexto 18"/>
          <p:cNvSpPr txBox="1"/>
          <p:nvPr/>
        </p:nvSpPr>
        <p:spPr>
          <a:xfrm>
            <a:off x="152397" y="5201367"/>
            <a:ext cx="8452051" cy="872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enda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média de R$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1.500,00. No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mês de janeiro/2018 cerca de 11 cooperados receberam acima de R$ 1.800,00 de um total de 20 cooperados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829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55576" y="1700808"/>
            <a:ext cx="7948169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RESULTADO: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4067944" y="2401321"/>
            <a:ext cx="247823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9" name="CaixaDeTexto 18"/>
          <p:cNvSpPr txBox="1"/>
          <p:nvPr/>
        </p:nvSpPr>
        <p:spPr>
          <a:xfrm>
            <a:off x="107504" y="5013176"/>
            <a:ext cx="89916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Melhorar a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qualidade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e quantidade do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material que está chegando na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UTR, onde em média 40,0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do material coletado é 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rejeito. Os </a:t>
            </a: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6 setores da coleta seletiva tem potencialidade de gerar em torno de 4 toneladas de material reciclável cada, porém existe setor que não ultrapassa 800 kg por dia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2290" name="Gráfico 1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248" y="2204864"/>
            <a:ext cx="45720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713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ln>
                  <a:solidFill>
                    <a:schemeClr val="accent1"/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SANEAR – Serviço de Saneamento Ambiental de Rondonópolis - MT</a:t>
            </a:r>
          </a:p>
        </p:txBody>
      </p:sp>
      <p:sp>
        <p:nvSpPr>
          <p:cNvPr id="11" name="CaixaDeTexto 10"/>
          <p:cNvSpPr txBox="1"/>
          <p:nvPr/>
        </p:nvSpPr>
        <p:spPr>
          <a:xfrm>
            <a:off x="755576" y="1700808"/>
            <a:ext cx="7948169" cy="456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CONCLUSÃO:</a:t>
            </a:r>
          </a:p>
        </p:txBody>
      </p:sp>
      <p:pic>
        <p:nvPicPr>
          <p:cNvPr id="8" name="Picture 1" descr="timbrad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9" r="38371"/>
          <a:stretch/>
        </p:blipFill>
        <p:spPr bwMode="auto">
          <a:xfrm>
            <a:off x="107504" y="128217"/>
            <a:ext cx="1872208" cy="552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7"/>
          <p:cNvSpPr>
            <a:spLocks noChangeArrowheads="1"/>
          </p:cNvSpPr>
          <p:nvPr/>
        </p:nvSpPr>
        <p:spPr bwMode="auto">
          <a:xfrm>
            <a:off x="4067944" y="2401321"/>
            <a:ext cx="2478233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9" name="CaixaDeTexto 18"/>
          <p:cNvSpPr txBox="1"/>
          <p:nvPr/>
        </p:nvSpPr>
        <p:spPr>
          <a:xfrm>
            <a:off x="107504" y="2831663"/>
            <a:ext cx="8991603" cy="336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BR" b="1" dirty="0">
                <a:latin typeface="Arial" panose="020B0604020202020204" pitchFamily="34" charset="0"/>
                <a:cs typeface="Arial" panose="020B0604020202020204" pitchFamily="34" charset="0"/>
              </a:rPr>
              <a:t>Portanto evidencia-se que o Projeto da Coleta Seletiva que está sendo implantado no Município de Rondonópolis está no caminho certo. A expectativa inicial era dos cooperados não alcançar no rateio mensal um salário mínimo e a realidade foi que o rateio referente ao mês de janeiro/2018 houve cooperado que trabalhou 149 horas (18,65 dias uteis) e recebeu R$ 2.178,60. Porém ainda existem muitos desafios a serem vencidos, principalmente no que diz respeito ao projeto da Educação Ambiental a fins de uma coleta com mais quantidade e qualidade no material depositado na UTR.</a:t>
            </a:r>
            <a:r>
              <a:rPr lang="pt-BR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416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855400" y="18864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RESÍDUOS SÓLIDOS URBANOS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COLETA SELETIVA</a:t>
            </a:r>
          </a:p>
        </p:txBody>
      </p:sp>
      <p:pic>
        <p:nvPicPr>
          <p:cNvPr id="9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2" name="Espaço Reservado para Conteúdo 5" descr="C:\Users\user\AppData\Local\Microsoft\Windows\Temporary Internet Files\Content.Word\IMG-20160308-WA0028.jpg"/>
          <p:cNvPicPr>
            <a:picLocks noGr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19899"/>
            <a:ext cx="4564702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0" r="54707" b="76242"/>
          <a:stretch/>
        </p:blipFill>
        <p:spPr bwMode="auto">
          <a:xfrm>
            <a:off x="5270175" y="4149080"/>
            <a:ext cx="2448272" cy="22039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99" y="1196752"/>
            <a:ext cx="3600400" cy="54062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527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6"/>
          <p:cNvSpPr txBox="1"/>
          <p:nvPr/>
        </p:nvSpPr>
        <p:spPr>
          <a:xfrm>
            <a:off x="855400" y="188640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RESÍDUOS SÓLIDOS URBANOS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SETORES DA COLETA SELETIVA</a:t>
            </a:r>
          </a:p>
        </p:txBody>
      </p:sp>
      <p:pic>
        <p:nvPicPr>
          <p:cNvPr id="9" name="Picture 1" descr="timbrad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9" t="3200" r="65294" b="89308"/>
          <a:stretch>
            <a:fillRect/>
          </a:stretch>
        </p:blipFill>
        <p:spPr bwMode="auto">
          <a:xfrm>
            <a:off x="8039035" y="249675"/>
            <a:ext cx="842794" cy="30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</p:pic>
      <p:pic>
        <p:nvPicPr>
          <p:cNvPr id="16" name="Espaço Reservado para Conteúdo 3"/>
          <p:cNvPicPr>
            <a:picLocks noGrp="1"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980728"/>
            <a:ext cx="8774325" cy="5682213"/>
          </a:xfrm>
          <a:prstGeom prst="rect">
            <a:avLst/>
          </a:prstGeom>
          <a:ln w="38100">
            <a:solidFill>
              <a:srgbClr val="00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196752"/>
            <a:ext cx="1161847" cy="1709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5937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Override1.xml><?xml version="1.0" encoding="utf-8"?>
<a:themeOverride xmlns:a="http://schemas.openxmlformats.org/drawingml/2006/main">
  <a:clrScheme name="Fatia">
    <a:dk1>
      <a:sysClr val="windowText" lastClr="000000"/>
    </a:dk1>
    <a:lt1>
      <a:sysClr val="window" lastClr="FFFFFF"/>
    </a:lt1>
    <a:dk2>
      <a:srgbClr val="146194"/>
    </a:dk2>
    <a:lt2>
      <a:srgbClr val="76DBF4"/>
    </a:lt2>
    <a:accent1>
      <a:srgbClr val="052F61"/>
    </a:accent1>
    <a:accent2>
      <a:srgbClr val="A50E82"/>
    </a:accent2>
    <a:accent3>
      <a:srgbClr val="14967C"/>
    </a:accent3>
    <a:accent4>
      <a:srgbClr val="6A9E1F"/>
    </a:accent4>
    <a:accent5>
      <a:srgbClr val="E87D37"/>
    </a:accent5>
    <a:accent6>
      <a:srgbClr val="C62324"/>
    </a:accent6>
    <a:hlink>
      <a:srgbClr val="0D2E46"/>
    </a:hlink>
    <a:folHlink>
      <a:srgbClr val="356A9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8051</TotalTime>
  <Words>1031</Words>
  <Application>Microsoft Office PowerPoint</Application>
  <PresentationFormat>Apresentação na tela (4:3)</PresentationFormat>
  <Paragraphs>108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Wingdings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Dalton</dc:creator>
  <cp:lastModifiedBy>User</cp:lastModifiedBy>
  <cp:revision>267</cp:revision>
  <dcterms:created xsi:type="dcterms:W3CDTF">2014-10-26T12:38:09Z</dcterms:created>
  <dcterms:modified xsi:type="dcterms:W3CDTF">2018-05-29T11:38:42Z</dcterms:modified>
</cp:coreProperties>
</file>