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81" r:id="rId3"/>
    <p:sldId id="258" r:id="rId4"/>
    <p:sldId id="282" r:id="rId5"/>
    <p:sldId id="260" r:id="rId6"/>
    <p:sldId id="264" r:id="rId7"/>
    <p:sldId id="280" r:id="rId8"/>
    <p:sldId id="270" r:id="rId9"/>
    <p:sldId id="271" r:id="rId10"/>
    <p:sldId id="273" r:id="rId11"/>
    <p:sldId id="278" r:id="rId12"/>
    <p:sldId id="274" r:id="rId13"/>
    <p:sldId id="277" r:id="rId14"/>
    <p:sldId id="276" r:id="rId15"/>
    <p:sldId id="275" r:id="rId16"/>
    <p:sldId id="272" r:id="rId17"/>
    <p:sldId id="279" r:id="rId18"/>
    <p:sldId id="261" r:id="rId19"/>
    <p:sldId id="262" r:id="rId20"/>
    <p:sldId id="283" r:id="rId21"/>
    <p:sldId id="263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22" autoAdjust="0"/>
  </p:normalViewPr>
  <p:slideViewPr>
    <p:cSldViewPr>
      <p:cViewPr varScale="1">
        <p:scale>
          <a:sx n="56" d="100"/>
          <a:sy n="56" d="100"/>
        </p:scale>
        <p:origin x="72" y="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ulianarodrigues\Desktop\Utilidades\Apresenta&#231;&#227;o%20PEOS\&#205;NDICE%20DE%20PERDAS%20VRP%20COMBAT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ulianarodrigues\Desktop\Utilidades\Apresenta&#231;&#227;o%20PEOS\&#205;NDICE%20DE%20PERDAS%20VRP%20COMBAT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en-US"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384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Volume </a:t>
            </a:r>
            <a:r>
              <a:rPr lang="en-US" sz="384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Perdido</a:t>
            </a:r>
            <a:endParaRPr lang="en-US" sz="384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en-US"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2826673228346458"/>
          <c:y val="0.10112208440754349"/>
          <c:w val="0.73962914338025365"/>
          <c:h val="0.76685763653850214"/>
        </c:manualLayout>
      </c:layout>
      <c:lineChart>
        <c:grouping val="standard"/>
        <c:varyColors val="0"/>
        <c:ser>
          <c:idx val="0"/>
          <c:order val="0"/>
          <c:tx>
            <c:strRef>
              <c:f>VM!$B$5</c:f>
              <c:strCache>
                <c:ptCount val="1"/>
                <c:pt idx="0">
                  <c:v>REDE (km)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>
                <a:solidFill>
                  <a:schemeClr val="accent2"/>
                </a:solidFill>
                <a:rou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VM!$C$4:$I$4</c:f>
              <c:strCache>
                <c:ptCount val="7"/>
                <c:pt idx="0">
                  <c:v>ABR/17</c:v>
                </c:pt>
                <c:pt idx="1">
                  <c:v>MAI/17</c:v>
                </c:pt>
                <c:pt idx="2">
                  <c:v>JUN/17</c:v>
                </c:pt>
                <c:pt idx="3">
                  <c:v>JUL/17</c:v>
                </c:pt>
                <c:pt idx="4">
                  <c:v>AGO/17</c:v>
                </c:pt>
                <c:pt idx="5">
                  <c:v>SET/17</c:v>
                </c:pt>
                <c:pt idx="6">
                  <c:v>OUT/17</c:v>
                </c:pt>
              </c:strCache>
            </c:strRef>
          </c:cat>
          <c:val>
            <c:numRef>
              <c:f>VM!$C$5:$I$5</c:f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5D3-46E6-9080-65647D4BA93E}"/>
            </c:ext>
          </c:extLst>
        </c:ser>
        <c:ser>
          <c:idx val="1"/>
          <c:order val="1"/>
          <c:tx>
            <c:strRef>
              <c:f>VM!$B$6</c:f>
              <c:strCache>
                <c:ptCount val="1"/>
                <c:pt idx="0">
                  <c:v>N° LIG.</c:v>
                </c:pt>
              </c:strCache>
            </c:strRef>
          </c:tx>
          <c:spPr>
            <a:ln w="34925" cap="rnd">
              <a:solidFill>
                <a:schemeClr val="accent4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>
                <a:solidFill>
                  <a:schemeClr val="accent4"/>
                </a:solidFill>
                <a:rou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VM!$C$4:$I$4</c:f>
              <c:strCache>
                <c:ptCount val="7"/>
                <c:pt idx="0">
                  <c:v>ABR/17</c:v>
                </c:pt>
                <c:pt idx="1">
                  <c:v>MAI/17</c:v>
                </c:pt>
                <c:pt idx="2">
                  <c:v>JUN/17</c:v>
                </c:pt>
                <c:pt idx="3">
                  <c:v>JUL/17</c:v>
                </c:pt>
                <c:pt idx="4">
                  <c:v>AGO/17</c:v>
                </c:pt>
                <c:pt idx="5">
                  <c:v>SET/17</c:v>
                </c:pt>
                <c:pt idx="6">
                  <c:v>OUT/17</c:v>
                </c:pt>
              </c:strCache>
            </c:strRef>
          </c:cat>
          <c:val>
            <c:numRef>
              <c:f>VM!$C$6:$I$6</c:f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5D3-46E6-9080-65647D4BA93E}"/>
            </c:ext>
          </c:extLst>
        </c:ser>
        <c:ser>
          <c:idx val="5"/>
          <c:order val="5"/>
          <c:tx>
            <c:strRef>
              <c:f>VM!$B$10</c:f>
              <c:strCache>
                <c:ptCount val="1"/>
                <c:pt idx="0">
                  <c:v>Volume Perdido</c:v>
                </c:pt>
              </c:strCache>
            </c:strRef>
          </c:tx>
          <c:spPr>
            <a:ln w="34925" cap="rnd">
              <a:solidFill>
                <a:srgbClr val="C00000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dLbls>
            <c:dLbl>
              <c:idx val="3"/>
              <c:layout>
                <c:manualLayout>
                  <c:x val="-4.0634512395261752E-2"/>
                  <c:y val="4.70834901706990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45D3-46E6-9080-65647D4BA93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0"/>
              <a:lstStyle/>
              <a:p>
                <a:pPr algn="ctr">
                  <a:defRPr lang="pt-BR"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VM!$C$4:$I$4</c:f>
              <c:strCache>
                <c:ptCount val="7"/>
                <c:pt idx="0">
                  <c:v>ABR/17</c:v>
                </c:pt>
                <c:pt idx="1">
                  <c:v>MAI/17</c:v>
                </c:pt>
                <c:pt idx="2">
                  <c:v>JUN/17</c:v>
                </c:pt>
                <c:pt idx="3">
                  <c:v>JUL/17</c:v>
                </c:pt>
                <c:pt idx="4">
                  <c:v>AGO/17</c:v>
                </c:pt>
                <c:pt idx="5">
                  <c:v>SET/17</c:v>
                </c:pt>
                <c:pt idx="6">
                  <c:v>OUT/17</c:v>
                </c:pt>
              </c:strCache>
            </c:strRef>
          </c:cat>
          <c:val>
            <c:numRef>
              <c:f>VM!$C$10:$I$10</c:f>
              <c:numCache>
                <c:formatCode>0.00%</c:formatCode>
                <c:ptCount val="7"/>
                <c:pt idx="0">
                  <c:v>0.82916653497266035</c:v>
                </c:pt>
                <c:pt idx="1">
                  <c:v>0.81398438797541939</c:v>
                </c:pt>
                <c:pt idx="2">
                  <c:v>0.76153001464128844</c:v>
                </c:pt>
                <c:pt idx="3">
                  <c:v>0.26686460807600948</c:v>
                </c:pt>
                <c:pt idx="4">
                  <c:v>0.29649688868402857</c:v>
                </c:pt>
                <c:pt idx="5">
                  <c:v>0.34223571067273645</c:v>
                </c:pt>
                <c:pt idx="6">
                  <c:v>0.24291835277314924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5D3-46E6-9080-65647D4BA93E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-1135348672"/>
        <c:axId val="-1135362272"/>
        <c:extLst xmlns:c16r2="http://schemas.microsoft.com/office/drawing/2015/06/chart"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VM!$B$7</c15:sqref>
                        </c15:formulaRef>
                      </c:ext>
                    </c:extLst>
                    <c:strCache>
                      <c:ptCount val="1"/>
                      <c:pt idx="0">
                        <c:v>VD</c:v>
                      </c:pt>
                    </c:strCache>
                  </c:strRef>
                </c:tx>
                <c:spPr>
                  <a:ln w="34925" cap="rnd">
                    <a:solidFill>
                      <a:schemeClr val="accent6"/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defRPr>
                      </a:pPr>
                      <a:endParaRPr lang="pt-BR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VM!$C$4:$I$4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VM!$C$7:$I$7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31639</c:v>
                      </c:pt>
                      <c:pt idx="1">
                        <c:v>30105</c:v>
                      </c:pt>
                      <c:pt idx="2">
                        <c:v>21856</c:v>
                      </c:pt>
                      <c:pt idx="3">
                        <c:v>8420</c:v>
                      </c:pt>
                      <c:pt idx="4">
                        <c:v>8678</c:v>
                      </c:pt>
                      <c:pt idx="5">
                        <c:v>9885</c:v>
                      </c:pt>
                      <c:pt idx="6">
                        <c:v>8402</c:v>
                      </c:pt>
                    </c:numCache>
                  </c:numRef>
                </c:val>
                <c:smooth val="0"/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3-45D3-46E6-9080-65647D4BA93E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VM!$B$8</c15:sqref>
                        </c15:formulaRef>
                      </c:ext>
                    </c:extLst>
                    <c:strCache>
                      <c:ptCount val="1"/>
                      <c:pt idx="0">
                        <c:v>VU</c:v>
                      </c:pt>
                    </c:strCache>
                  </c:strRef>
                </c:tx>
                <c:spPr>
                  <a:ln w="3492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defRPr>
                      </a:pPr>
                      <a:endParaRPr lang="pt-BR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VM!$C$4:$I$4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VM!$C$8:$I$8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5405</c:v>
                      </c:pt>
                      <c:pt idx="1">
                        <c:v>5600</c:v>
                      </c:pt>
                      <c:pt idx="2">
                        <c:v>5212</c:v>
                      </c:pt>
                      <c:pt idx="3">
                        <c:v>6173</c:v>
                      </c:pt>
                      <c:pt idx="4">
                        <c:v>6105</c:v>
                      </c:pt>
                      <c:pt idx="5">
                        <c:v>6502</c:v>
                      </c:pt>
                      <c:pt idx="6">
                        <c:v>6361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4-45D3-46E6-9080-65647D4BA93E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VM!$B$9</c15:sqref>
                        </c15:formulaRef>
                      </c:ext>
                    </c:extLst>
                    <c:strCache>
                      <c:ptCount val="1"/>
                      <c:pt idx="0">
                        <c:v>IANC</c:v>
                      </c:pt>
                    </c:strCache>
                  </c:strRef>
                </c:tx>
                <c:spPr>
                  <a:ln w="34925" cap="rnd">
                    <a:solidFill>
                      <a:schemeClr val="accent4">
                        <a:lumMod val="60000"/>
                      </a:schemeClr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defRPr>
                      </a:pPr>
                      <a:endParaRPr lang="pt-BR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VM!$C$4:$I$4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VM!$C$9:$I$9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26234</c:v>
                      </c:pt>
                      <c:pt idx="1">
                        <c:v>24505</c:v>
                      </c:pt>
                      <c:pt idx="2">
                        <c:v>16644</c:v>
                      </c:pt>
                      <c:pt idx="3">
                        <c:v>2247</c:v>
                      </c:pt>
                      <c:pt idx="4">
                        <c:v>2573</c:v>
                      </c:pt>
                      <c:pt idx="5">
                        <c:v>3383</c:v>
                      </c:pt>
                      <c:pt idx="6">
                        <c:v>2041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5-45D3-46E6-9080-65647D4BA93E}"/>
                  </c:ext>
                </c:extLst>
              </c15:ser>
            </c15:filteredLineSeries>
          </c:ext>
        </c:extLst>
      </c:lineChart>
      <c:catAx>
        <c:axId val="-1135348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accent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pt-BR"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135362272"/>
        <c:crosses val="autoZero"/>
        <c:auto val="1"/>
        <c:lblAlgn val="ctr"/>
        <c:lblOffset val="100"/>
        <c:noMultiLvlLbl val="0"/>
      </c:catAx>
      <c:valAx>
        <c:axId val="-113536227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pt-BR"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135348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8623600174978129"/>
          <c:y val="0.9466636530782101"/>
          <c:w val="0.22891688538932634"/>
          <c:h val="5.333634692178976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pt-BR"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>
      <a:outerShdw blurRad="40000" dist="23000" dir="5400000" rotWithShape="0">
        <a:srgbClr val="000000">
          <a:alpha val="35000"/>
        </a:srgbClr>
      </a:outerShdw>
    </a:effectLst>
  </c:spPr>
  <c:txPr>
    <a:bodyPr/>
    <a:lstStyle/>
    <a:p>
      <a:pPr>
        <a:defRPr sz="1200">
          <a:solidFill>
            <a:schemeClr val="lt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pt-BR" sz="384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Custo de Água Não Faturada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pt-BR" sz="384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5037454610952034"/>
          <c:y val="0.1319808987273019"/>
          <c:w val="0.70246629777630476"/>
          <c:h val="0.71310055055611099"/>
        </c:manualLayout>
      </c:layout>
      <c:lineChart>
        <c:grouping val="standard"/>
        <c:varyColors val="0"/>
        <c:ser>
          <c:idx val="4"/>
          <c:order val="4"/>
          <c:tx>
            <c:strRef>
              <c:f>Custos!$B$9</c:f>
              <c:strCache>
                <c:ptCount val="1"/>
                <c:pt idx="0">
                  <c:v>IANC</c:v>
                </c:pt>
              </c:strCache>
            </c:strRef>
          </c:tx>
          <c:spPr>
            <a:ln w="28575" cap="rnd">
              <a:solidFill>
                <a:schemeClr val="accent2">
                  <a:shade val="88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Custos!$C$4:$I$4</c:f>
              <c:strCache>
                <c:ptCount val="7"/>
                <c:pt idx="0">
                  <c:v>ABR/17</c:v>
                </c:pt>
                <c:pt idx="1">
                  <c:v>MAI/17</c:v>
                </c:pt>
                <c:pt idx="2">
                  <c:v>JUN/17</c:v>
                </c:pt>
                <c:pt idx="3">
                  <c:v>JUL/17</c:v>
                </c:pt>
                <c:pt idx="4">
                  <c:v>AGO/17</c:v>
                </c:pt>
                <c:pt idx="5">
                  <c:v>SET/17</c:v>
                </c:pt>
                <c:pt idx="6">
                  <c:v>OUT/17</c:v>
                </c:pt>
              </c:strCache>
            </c:strRef>
          </c:cat>
          <c:val>
            <c:numRef>
              <c:f>Custos!$C$9:$I$9</c:f>
              <c:numCache>
                <c:formatCode>#,##0</c:formatCode>
                <c:ptCount val="7"/>
                <c:pt idx="0">
                  <c:v>26234</c:v>
                </c:pt>
                <c:pt idx="1">
                  <c:v>24505</c:v>
                </c:pt>
                <c:pt idx="2">
                  <c:v>16644</c:v>
                </c:pt>
                <c:pt idx="3">
                  <c:v>2247</c:v>
                </c:pt>
                <c:pt idx="4">
                  <c:v>2573</c:v>
                </c:pt>
                <c:pt idx="5">
                  <c:v>3383</c:v>
                </c:pt>
                <c:pt idx="6">
                  <c:v>2041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19C-4B60-9AA3-18528D02E297}"/>
            </c:ext>
          </c:extLst>
        </c:ser>
        <c:ser>
          <c:idx val="8"/>
          <c:order val="8"/>
          <c:tx>
            <c:strRef>
              <c:f>Custos!$B$13</c:f>
              <c:strCache>
                <c:ptCount val="1"/>
                <c:pt idx="0">
                  <c:v>IANC (R$)</c:v>
                </c:pt>
              </c:strCache>
            </c:strRef>
          </c:tx>
          <c:spPr>
            <a:ln w="28575" cap="rnd">
              <a:solidFill>
                <a:schemeClr val="accent2">
                  <a:tint val="6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Custos!$C$4:$I$4</c:f>
              <c:strCache>
                <c:ptCount val="7"/>
                <c:pt idx="0">
                  <c:v>ABR/17</c:v>
                </c:pt>
                <c:pt idx="1">
                  <c:v>MAI/17</c:v>
                </c:pt>
                <c:pt idx="2">
                  <c:v>JUN/17</c:v>
                </c:pt>
                <c:pt idx="3">
                  <c:v>JUL/17</c:v>
                </c:pt>
                <c:pt idx="4">
                  <c:v>AGO/17</c:v>
                </c:pt>
                <c:pt idx="5">
                  <c:v>SET/17</c:v>
                </c:pt>
                <c:pt idx="6">
                  <c:v>OUT/17</c:v>
                </c:pt>
              </c:strCache>
            </c:strRef>
          </c:cat>
          <c:val>
            <c:numRef>
              <c:f>Custos!$C$13:$I$13</c:f>
              <c:numCache>
                <c:formatCode>#,##0.00</c:formatCode>
                <c:ptCount val="7"/>
                <c:pt idx="0">
                  <c:v>17508.571599999999</c:v>
                </c:pt>
                <c:pt idx="1">
                  <c:v>16354.637000000001</c:v>
                </c:pt>
                <c:pt idx="2">
                  <c:v>11108.205599999999</c:v>
                </c:pt>
                <c:pt idx="3">
                  <c:v>1499.6478</c:v>
                </c:pt>
                <c:pt idx="4">
                  <c:v>1717.2202</c:v>
                </c:pt>
                <c:pt idx="5">
                  <c:v>2257.8141999999998</c:v>
                </c:pt>
                <c:pt idx="6">
                  <c:v>1362.1633999999999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19C-4B60-9AA3-18528D02E297}"/>
            </c:ext>
          </c:extLst>
        </c:ser>
        <c:ser>
          <c:idx val="10"/>
          <c:order val="10"/>
          <c:tx>
            <c:strRef>
              <c:f>Custos!$B$15</c:f>
              <c:strCache>
                <c:ptCount val="1"/>
                <c:pt idx="0">
                  <c:v>Retorno (R$)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f>Custos!$C$4:$I$4</c:f>
              <c:strCache>
                <c:ptCount val="7"/>
                <c:pt idx="0">
                  <c:v>ABR/17</c:v>
                </c:pt>
                <c:pt idx="1">
                  <c:v>MAI/17</c:v>
                </c:pt>
                <c:pt idx="2">
                  <c:v>JUN/17</c:v>
                </c:pt>
                <c:pt idx="3">
                  <c:v>JUL/17</c:v>
                </c:pt>
                <c:pt idx="4">
                  <c:v>AGO/17</c:v>
                </c:pt>
                <c:pt idx="5">
                  <c:v>SET/17</c:v>
                </c:pt>
                <c:pt idx="6">
                  <c:v>OUT/17</c:v>
                </c:pt>
              </c:strCache>
            </c:strRef>
          </c:cat>
          <c:val>
            <c:numRef>
              <c:f>Custos!$C$15:$I$15</c:f>
              <c:numCache>
                <c:formatCode>#,##0.00</c:formatCode>
                <c:ptCount val="7"/>
                <c:pt idx="0">
                  <c:v>-508.57159999999931</c:v>
                </c:pt>
                <c:pt idx="1">
                  <c:v>645.36299999999937</c:v>
                </c:pt>
                <c:pt idx="2">
                  <c:v>5891.7944000000007</c:v>
                </c:pt>
                <c:pt idx="3">
                  <c:v>15500.352199999999</c:v>
                </c:pt>
                <c:pt idx="4">
                  <c:v>15282.7798</c:v>
                </c:pt>
                <c:pt idx="5">
                  <c:v>14742.185799999999</c:v>
                </c:pt>
                <c:pt idx="6">
                  <c:v>15637.836600000001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19C-4B60-9AA3-18528D02E2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201467792"/>
        <c:axId val="-1201467248"/>
        <c:extLst xmlns:c16r2="http://schemas.microsoft.com/office/drawing/2015/06/chart"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Custos!$B$5</c15:sqref>
                        </c15:formulaRef>
                      </c:ext>
                    </c:extLst>
                    <c:strCache>
                      <c:ptCount val="1"/>
                      <c:pt idx="0">
                        <c:v>REDE (km)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shade val="41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shade val="41000"/>
                      </a:schemeClr>
                    </a:solidFill>
                    <a:ln w="9525">
                      <a:solidFill>
                        <a:schemeClr val="accent2">
                          <a:shade val="41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Custos!$C$5:$I$5</c15:sqref>
                        </c15:formulaRef>
                      </c:ext>
                    </c:extLst>
                    <c:numCache>
                      <c:formatCode>#,##0.0</c:formatCode>
                      <c:ptCount val="7"/>
                      <c:pt idx="0">
                        <c:v>2.7</c:v>
                      </c:pt>
                      <c:pt idx="1">
                        <c:v>2.7</c:v>
                      </c:pt>
                      <c:pt idx="2">
                        <c:v>2.7</c:v>
                      </c:pt>
                      <c:pt idx="3">
                        <c:v>2.7</c:v>
                      </c:pt>
                      <c:pt idx="4">
                        <c:v>2.7</c:v>
                      </c:pt>
                      <c:pt idx="5">
                        <c:v>2.7</c:v>
                      </c:pt>
                      <c:pt idx="6">
                        <c:v>2.7</c:v>
                      </c:pt>
                    </c:numCache>
                  </c:numRef>
                </c:val>
                <c:smooth val="0"/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3-C19C-4B60-9AA3-18528D02E297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Custos!$B$6</c15:sqref>
                        </c15:formulaRef>
                      </c:ext>
                    </c:extLst>
                    <c:strCache>
                      <c:ptCount val="1"/>
                      <c:pt idx="0">
                        <c:v>N° LIG.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shade val="53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shade val="53000"/>
                      </a:schemeClr>
                    </a:solidFill>
                    <a:ln w="9525">
                      <a:solidFill>
                        <a:schemeClr val="accent2">
                          <a:shade val="53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Custos!$C$6:$I$6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668</c:v>
                      </c:pt>
                      <c:pt idx="1">
                        <c:v>668</c:v>
                      </c:pt>
                      <c:pt idx="2">
                        <c:v>668</c:v>
                      </c:pt>
                      <c:pt idx="3">
                        <c:v>668</c:v>
                      </c:pt>
                      <c:pt idx="4">
                        <c:v>668</c:v>
                      </c:pt>
                      <c:pt idx="5">
                        <c:v>668</c:v>
                      </c:pt>
                      <c:pt idx="6">
                        <c:v>668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4-C19C-4B60-9AA3-18528D02E297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Custos!$B$7</c15:sqref>
                        </c15:formulaRef>
                      </c:ext>
                    </c:extLst>
                    <c:strCache>
                      <c:ptCount val="1"/>
                      <c:pt idx="0">
                        <c:v>VD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shade val="65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shade val="65000"/>
                      </a:schemeClr>
                    </a:solidFill>
                    <a:ln w="9525">
                      <a:solidFill>
                        <a:schemeClr val="accent2">
                          <a:shade val="65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Custos!$C$7:$I$7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31639</c:v>
                      </c:pt>
                      <c:pt idx="1">
                        <c:v>30105</c:v>
                      </c:pt>
                      <c:pt idx="2">
                        <c:v>21856</c:v>
                      </c:pt>
                      <c:pt idx="3">
                        <c:v>8420</c:v>
                      </c:pt>
                      <c:pt idx="4">
                        <c:v>8678</c:v>
                      </c:pt>
                      <c:pt idx="5">
                        <c:v>9885</c:v>
                      </c:pt>
                      <c:pt idx="6">
                        <c:v>8402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5-C19C-4B60-9AA3-18528D02E297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Custos!$B$8</c15:sqref>
                        </c15:formulaRef>
                      </c:ext>
                    </c:extLst>
                    <c:strCache>
                      <c:ptCount val="1"/>
                      <c:pt idx="0">
                        <c:v>VU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shade val="76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shade val="76000"/>
                      </a:schemeClr>
                    </a:solidFill>
                    <a:ln w="9525">
                      <a:solidFill>
                        <a:schemeClr val="accent2">
                          <a:shade val="76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Custos!$C$8:$I$8</c15:sqref>
                        </c15:formulaRef>
                      </c:ext>
                    </c:extLst>
                    <c:numCache>
                      <c:formatCode>#,##0</c:formatCode>
                      <c:ptCount val="7"/>
                      <c:pt idx="0">
                        <c:v>5405</c:v>
                      </c:pt>
                      <c:pt idx="1">
                        <c:v>5600</c:v>
                      </c:pt>
                      <c:pt idx="2">
                        <c:v>5212</c:v>
                      </c:pt>
                      <c:pt idx="3">
                        <c:v>6173</c:v>
                      </c:pt>
                      <c:pt idx="4">
                        <c:v>6105</c:v>
                      </c:pt>
                      <c:pt idx="5">
                        <c:v>6502</c:v>
                      </c:pt>
                      <c:pt idx="6">
                        <c:v>6361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6-C19C-4B60-9AA3-18528D02E297}"/>
                  </c:ext>
                </c:extLst>
              </c15:ser>
            </c15:filteredLineSeries>
            <c15:filteredLineSeries>
              <c15:ser>
                <c:idx val="5"/>
                <c:order val="5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Custos!$B$10</c15:sqref>
                        </c15:formulaRef>
                      </c:ext>
                    </c:extLst>
                    <c:strCache>
                      <c:ptCount val="1"/>
                      <c:pt idx="0">
                        <c:v>IANC %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Custos!$C$10:$I$10</c15:sqref>
                        </c15:formulaRef>
                      </c:ext>
                    </c:extLst>
                    <c:numCache>
                      <c:formatCode>0.00%</c:formatCode>
                      <c:ptCount val="7"/>
                      <c:pt idx="0">
                        <c:v>0.82916653497266035</c:v>
                      </c:pt>
                      <c:pt idx="1">
                        <c:v>0.81398438797541939</c:v>
                      </c:pt>
                      <c:pt idx="2">
                        <c:v>0.76153001464128844</c:v>
                      </c:pt>
                      <c:pt idx="3">
                        <c:v>0.26686460807600948</c:v>
                      </c:pt>
                      <c:pt idx="4">
                        <c:v>0.29649688868402857</c:v>
                      </c:pt>
                      <c:pt idx="5">
                        <c:v>0.34223571067273645</c:v>
                      </c:pt>
                      <c:pt idx="6">
                        <c:v>0.24291835277314924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7-C19C-4B60-9AA3-18528D02E297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Custos!$B$11</c15:sqref>
                        </c15:formulaRef>
                      </c:ext>
                    </c:extLst>
                    <c:strCache>
                      <c:ptCount val="1"/>
                      <c:pt idx="0">
                        <c:v>CustoTotal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tint val="89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tint val="89000"/>
                      </a:schemeClr>
                    </a:solidFill>
                    <a:ln w="9525">
                      <a:solidFill>
                        <a:schemeClr val="accent2">
                          <a:tint val="89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Custos!$C$11:$I$11</c15:sqref>
                        </c15:formulaRef>
                      </c:ext>
                    </c:extLst>
                    <c:numCache>
                      <c:formatCode>#,##0.00</c:formatCode>
                      <c:ptCount val="7"/>
                      <c:pt idx="0">
                        <c:v>21115.868599999998</c:v>
                      </c:pt>
                      <c:pt idx="1">
                        <c:v>20092.077000000001</c:v>
                      </c:pt>
                      <c:pt idx="2">
                        <c:v>14586.6944</c:v>
                      </c:pt>
                      <c:pt idx="3">
                        <c:v>5619.5079999999998</c:v>
                      </c:pt>
                      <c:pt idx="4">
                        <c:v>5791.6971999999996</c:v>
                      </c:pt>
                      <c:pt idx="5">
                        <c:v>6597.2489999999998</c:v>
                      </c:pt>
                      <c:pt idx="6">
                        <c:v>5607.4948000000004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8-C19C-4B60-9AA3-18528D02E297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Custos!$B$12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ln w="28575" cap="rnd">
                    <a:solidFill>
                      <a:schemeClr val="accent2">
                        <a:tint val="77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tint val="77000"/>
                      </a:schemeClr>
                    </a:solidFill>
                    <a:ln w="9525">
                      <a:solidFill>
                        <a:schemeClr val="accent2">
                          <a:tint val="77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Custos!$C$12:$I$12</c15:sqref>
                        </c15:formulaRef>
                      </c:ext>
                    </c:extLst>
                    <c:numCache>
                      <c:formatCode>0%</c:formatCode>
                      <c:ptCount val="7"/>
                      <c:pt idx="0" formatCode="#,##0.00">
                        <c:v>0</c:v>
                      </c:pt>
                      <c:pt idx="1">
                        <c:v>-4.8484465375011707E-2</c:v>
                      </c:pt>
                      <c:pt idx="2">
                        <c:v>-0.27400763992692245</c:v>
                      </c:pt>
                      <c:pt idx="3">
                        <c:v>-0.61475109809663253</c:v>
                      </c:pt>
                      <c:pt idx="4">
                        <c:v>3.0641330166270749E-2</c:v>
                      </c:pt>
                      <c:pt idx="5">
                        <c:v>0.1390873473150496</c:v>
                      </c:pt>
                      <c:pt idx="6">
                        <c:v>-0.15002529084471414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9-C19C-4B60-9AA3-18528D02E297}"/>
                  </c:ext>
                </c:extLst>
              </c15:ser>
            </c15:filteredLineSeries>
            <c15:filteredLineSeries>
              <c15:ser>
                <c:idx val="9"/>
                <c:order val="9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Custos!$B$14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ln w="28575" cap="rnd">
                    <a:solidFill>
                      <a:schemeClr val="accent2">
                        <a:tint val="54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tint val="54000"/>
                      </a:schemeClr>
                    </a:solidFill>
                    <a:ln w="9525">
                      <a:solidFill>
                        <a:schemeClr val="accent2">
                          <a:tint val="54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Custos!$C$4:$I$4</c15:sqref>
                        </c15:formulaRef>
                      </c:ext>
                    </c:extLst>
                    <c:strCache>
                      <c:ptCount val="7"/>
                      <c:pt idx="0">
                        <c:v>ABR/17</c:v>
                      </c:pt>
                      <c:pt idx="1">
                        <c:v>MAI/17</c:v>
                      </c:pt>
                      <c:pt idx="2">
                        <c:v>JUN/17</c:v>
                      </c:pt>
                      <c:pt idx="3">
                        <c:v>JUL/17</c:v>
                      </c:pt>
                      <c:pt idx="4">
                        <c:v>AGO/17</c:v>
                      </c:pt>
                      <c:pt idx="5">
                        <c:v>SET/17</c:v>
                      </c:pt>
                      <c:pt idx="6">
                        <c:v>OUT/17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Custos!$C$14:$I$14</c15:sqref>
                        </c15:formulaRef>
                      </c:ext>
                    </c:extLst>
                    <c:numCache>
                      <c:formatCode>0%</c:formatCode>
                      <c:ptCount val="7"/>
                      <c:pt idx="0" formatCode="#,##0.00">
                        <c:v>0</c:v>
                      </c:pt>
                      <c:pt idx="1">
                        <c:v>-6.5906838453914693E-2</c:v>
                      </c:pt>
                      <c:pt idx="2">
                        <c:v>-0.32079167516833307</c:v>
                      </c:pt>
                      <c:pt idx="3">
                        <c:v>-0.86499639509733228</c:v>
                      </c:pt>
                      <c:pt idx="4">
                        <c:v>0.14508233199821988</c:v>
                      </c:pt>
                      <c:pt idx="5">
                        <c:v>0.31480761756704229</c:v>
                      </c:pt>
                      <c:pt idx="6">
                        <c:v>-0.3966893289979308</c:v>
                      </c:pt>
                    </c:numCache>
                  </c:numRef>
                </c: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A-C19C-4B60-9AA3-18528D02E297}"/>
                  </c:ext>
                </c:extLst>
              </c15:ser>
            </c15:filteredLineSeries>
          </c:ext>
        </c:extLst>
      </c:lineChart>
      <c:catAx>
        <c:axId val="-1201467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pt-BR"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201467248"/>
        <c:crosses val="autoZero"/>
        <c:auto val="1"/>
        <c:lblAlgn val="ctr"/>
        <c:lblOffset val="100"/>
        <c:noMultiLvlLbl val="0"/>
      </c:catAx>
      <c:valAx>
        <c:axId val="-1201467248"/>
        <c:scaling>
          <c:orientation val="minMax"/>
          <c:max val="30000"/>
          <c:min val="-1000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pt-BR"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201467792"/>
        <c:crossesAt val="1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pt-BR"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>
      <a:outerShdw blurRad="40000" dist="23000" dir="5400000" rotWithShape="0">
        <a:srgbClr val="000000">
          <a:alpha val="35000"/>
        </a:srgbClr>
      </a:outerShdw>
    </a:effectLst>
  </c:spPr>
  <c:txPr>
    <a:bodyPr/>
    <a:lstStyle/>
    <a:p>
      <a: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3200" kern="1200">
          <a:solidFill>
            <a:schemeClr val="tx1"/>
          </a:solidFill>
          <a:latin typeface="+mn-lt"/>
          <a:ea typeface="+mn-ea"/>
          <a:cs typeface="+mn-cs"/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/>
              <a:t>Juliana da Silva Rodrigues</a:t>
            </a:r>
          </a:p>
          <a:p>
            <a:pPr algn="l"/>
            <a:endParaRPr lang="pt-BR" sz="28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 smtClean="0"/>
              <a:t>Redução de Perdas Através de Padronização Operacional em Zonas de Macromedição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015" y="2348880"/>
            <a:ext cx="8229600" cy="1143000"/>
          </a:xfrm>
        </p:spPr>
        <p:txBody>
          <a:bodyPr/>
          <a:lstStyle/>
          <a:p>
            <a:r>
              <a:rPr lang="pt-BR" dirty="0" smtClean="0"/>
              <a:t>Diretrizes Desenvolvimento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633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555776" y="1268760"/>
            <a:ext cx="517858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Desenvolvimento de metodologia unificada de trabalho visando otimizar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estruturas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existentes;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Atuação focada nos locais de maior índice de perdas;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Avaliação da eficiência das ações implantadas;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Reestruturação de ações a partir do desempenho;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Implantação das novas demandas encontradas;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Acompanhamento contínuo.</a:t>
            </a:r>
          </a:p>
          <a:p>
            <a:endParaRPr lang="pt-B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have esquerda 6"/>
          <p:cNvSpPr/>
          <p:nvPr/>
        </p:nvSpPr>
        <p:spPr>
          <a:xfrm>
            <a:off x="2326395" y="1538790"/>
            <a:ext cx="248303" cy="720080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have esquerda 7"/>
          <p:cNvSpPr/>
          <p:nvPr/>
        </p:nvSpPr>
        <p:spPr>
          <a:xfrm>
            <a:off x="2326395" y="2460085"/>
            <a:ext cx="248303" cy="720080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have esquerda 8"/>
          <p:cNvSpPr/>
          <p:nvPr/>
        </p:nvSpPr>
        <p:spPr>
          <a:xfrm>
            <a:off x="2326395" y="3367689"/>
            <a:ext cx="248301" cy="511126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have esquerda 9"/>
          <p:cNvSpPr/>
          <p:nvPr/>
        </p:nvSpPr>
        <p:spPr>
          <a:xfrm>
            <a:off x="2335855" y="3951939"/>
            <a:ext cx="219921" cy="1205253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1926867" y="1635628"/>
            <a:ext cx="495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1926867" y="2578826"/>
            <a:ext cx="495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1926867" y="3392419"/>
            <a:ext cx="495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926867" y="4131970"/>
            <a:ext cx="495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endParaRPr lang="pt-BR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 smtClean="0"/>
              <a:t>PDCL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015" y="2348880"/>
            <a:ext cx="8229600" cy="1143000"/>
          </a:xfrm>
        </p:spPr>
        <p:txBody>
          <a:bodyPr/>
          <a:lstStyle/>
          <a:p>
            <a:r>
              <a:rPr lang="pt-BR" dirty="0" smtClean="0"/>
              <a:t>Perfil do Local de Estudo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24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871" y="274638"/>
            <a:ext cx="3767882" cy="517630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824910" y="836712"/>
            <a:ext cx="350373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Perfil da área trabalhada:</a:t>
            </a:r>
          </a:p>
          <a:p>
            <a:endParaRPr lang="pt-BR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Localização: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Zona Norte de São Paulo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Manancial: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Cantareira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Setor de Abastecimento: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Edu Chaves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N° ligações: 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53.281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Extensão de rede: 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282,68 km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400" dirty="0" err="1">
                <a:latin typeface="Arial" panose="020B0604020202020204" pitchFamily="34" charset="0"/>
                <a:cs typeface="Arial" panose="020B0604020202020204" pitchFamily="34" charset="0"/>
              </a:rPr>
              <a:t>VRPs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IANC: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50,8%</a:t>
            </a:r>
            <a:endParaRPr lang="pt-B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8992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493" y="1131209"/>
            <a:ext cx="5078065" cy="424200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CaixaDeTexto 4"/>
          <p:cNvSpPr txBox="1"/>
          <p:nvPr/>
        </p:nvSpPr>
        <p:spPr>
          <a:xfrm>
            <a:off x="5569013" y="1600203"/>
            <a:ext cx="3117787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Perfil área de VRP:</a:t>
            </a:r>
          </a:p>
          <a:p>
            <a:pPr>
              <a:lnSpc>
                <a:spcPct val="150000"/>
              </a:lnSpc>
            </a:pPr>
            <a:endParaRPr lang="pt-B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N° ligações: 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668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Extensão de rede: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 2,7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VD médio: 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30.000 m³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VU médio: 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5.500 m³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IANC: 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80%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IANC (R$) médio: 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R$ 17.000</a:t>
            </a:r>
          </a:p>
          <a:p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33467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015" y="2348880"/>
            <a:ext cx="8229600" cy="1143000"/>
          </a:xfrm>
        </p:spPr>
        <p:txBody>
          <a:bodyPr/>
          <a:lstStyle/>
          <a:p>
            <a:r>
              <a:rPr lang="pt-BR" dirty="0" smtClean="0"/>
              <a:t>Desenvolvimento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378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grpSp>
        <p:nvGrpSpPr>
          <p:cNvPr id="5" name="Grupo 4"/>
          <p:cNvGrpSpPr/>
          <p:nvPr/>
        </p:nvGrpSpPr>
        <p:grpSpPr>
          <a:xfrm rot="120000">
            <a:off x="687439" y="332290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6" name="Seta entalhada para a direita 5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Forma livre 6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Elipse 7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9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Forma livre 8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Elipse 9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Forma livre 10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Elipse 11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Forma livre 12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Elipse 13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Forma livre 14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Elipse 15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Forma livre 16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Elipse 17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Forma livre 18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Elipse 19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Forma livre 20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Elipse 21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3" name="CaixaDeTexto 22"/>
          <p:cNvSpPr txBox="1"/>
          <p:nvPr/>
        </p:nvSpPr>
        <p:spPr>
          <a:xfrm>
            <a:off x="894485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891750" y="3560034"/>
            <a:ext cx="7230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Verificação dos limites físicos in loco;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Garantir estanqueidade da área de macromedição e controle.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95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pSp>
        <p:nvGrpSpPr>
          <p:cNvPr id="4" name="Grupo 3"/>
          <p:cNvGrpSpPr/>
          <p:nvPr/>
        </p:nvGrpSpPr>
        <p:grpSpPr>
          <a:xfrm rot="120000">
            <a:off x="687439" y="332290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5" name="Seta entalhada para a direita 4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orma livre 5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Elipse 6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Forma livre 7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Elipse 8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orma livre 9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Elipse 10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orma livre 11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Elipse 12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orma livre 13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Elipse 14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orma livre 15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Elipse 16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orma livre 17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orma livre 19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2" name="CaixaDeTexto 21"/>
          <p:cNvSpPr txBox="1"/>
          <p:nvPr/>
        </p:nvSpPr>
        <p:spPr>
          <a:xfrm>
            <a:off x="911929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835666" y="3989188"/>
            <a:ext cx="72309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Verificação do funcionamento do </a:t>
            </a:r>
            <a:r>
              <a:rPr lang="pt-B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macromedidor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Verificação da confiabilidade dos dados;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Troca do </a:t>
            </a:r>
            <a:r>
              <a:rPr lang="pt-B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macromedidor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Aferição dos dados.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730211" y="2893335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Dados</a:t>
            </a:r>
          </a:p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96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pSp>
        <p:nvGrpSpPr>
          <p:cNvPr id="4" name="Grupo 3"/>
          <p:cNvGrpSpPr/>
          <p:nvPr/>
        </p:nvGrpSpPr>
        <p:grpSpPr>
          <a:xfrm rot="120000">
            <a:off x="687439" y="332290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5" name="Seta entalhada para a direita 4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orma livre 5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Elipse 6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Forma livre 7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Elipse 8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orma livre 9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Elipse 10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orma livre 11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Elipse 12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orma livre 13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Elipse 14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orma livre 15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Elipse 16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orma livre 17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orma livre 19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2" name="CaixaDeTexto 21"/>
          <p:cNvSpPr txBox="1"/>
          <p:nvPr/>
        </p:nvSpPr>
        <p:spPr>
          <a:xfrm>
            <a:off x="894485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835666" y="3989188"/>
            <a:ext cx="7230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Troca da VRP;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Trocas de hidrômetro preventivas;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Trocas de ramais preventivas.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730211" y="2893335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Dados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2552864" y="1587469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Ações</a:t>
            </a:r>
          </a:p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Internas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55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pSp>
        <p:nvGrpSpPr>
          <p:cNvPr id="4" name="Grupo 3"/>
          <p:cNvGrpSpPr/>
          <p:nvPr/>
        </p:nvGrpSpPr>
        <p:grpSpPr>
          <a:xfrm rot="120000">
            <a:off x="687439" y="332290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5" name="Seta entalhada para a direita 4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orma livre 5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Elipse 6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Forma livre 7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Elipse 8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orma livre 9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Elipse 10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orma livre 11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Elipse 12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orma livre 13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Elipse 14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orma livre 15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Elipse 16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orma livre 17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orma livre 19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2" name="CaixaDeTexto 21"/>
          <p:cNvSpPr txBox="1"/>
          <p:nvPr/>
        </p:nvSpPr>
        <p:spPr>
          <a:xfrm>
            <a:off x="894485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835666" y="3989188"/>
            <a:ext cx="7230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Medição de pressão em campo;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Montagem de mapa temático de pressões;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Análise para ações futuras.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730211" y="2893335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Dados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2552864" y="1587469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Ações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3433355" y="2923850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Mapa de</a:t>
            </a:r>
          </a:p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Pressões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21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pSp>
        <p:nvGrpSpPr>
          <p:cNvPr id="4" name="Grupo 3"/>
          <p:cNvGrpSpPr/>
          <p:nvPr/>
        </p:nvGrpSpPr>
        <p:grpSpPr>
          <a:xfrm rot="120000">
            <a:off x="687439" y="332290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5" name="Seta entalhada para a direita 4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orma livre 5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Elipse 6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Forma livre 7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Elipse 8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orma livre 9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Elipse 10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orma livre 11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Elipse 12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orma livre 13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Elipse 14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orma livre 15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Elipse 16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orma livre 17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orma livre 19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2" name="CaixaDeTexto 21"/>
          <p:cNvSpPr txBox="1"/>
          <p:nvPr/>
        </p:nvSpPr>
        <p:spPr>
          <a:xfrm>
            <a:off x="894485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835666" y="3989188"/>
            <a:ext cx="7230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Pesquisas direcionadas;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Criação de etapas de pesquisa.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730211" y="2893335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Dados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2552864" y="1587469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Ações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3433355" y="2923850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Mapa de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Pressões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4031066" y="1563243"/>
            <a:ext cx="1529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Pesquisa de vazamento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57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894485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35666" y="3989188"/>
            <a:ext cx="7230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Consertos resultantes das ações anteriores;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730211" y="2893335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Dados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552864" y="1587469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Ações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upo 7"/>
          <p:cNvGrpSpPr/>
          <p:nvPr/>
        </p:nvGrpSpPr>
        <p:grpSpPr>
          <a:xfrm rot="120000">
            <a:off x="681947" y="301457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9" name="Seta entalhada para a direita 8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orma livre 9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Elipse 10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orma livre 11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Elipse 12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orma livre 13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Elipse 14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orma livre 15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Elipse 16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orma livre 17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orma livre 19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Forma livre 21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Elipse 22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Forma livre 23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Elipse 24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6" name="CaixaDeTexto 25"/>
          <p:cNvSpPr txBox="1"/>
          <p:nvPr/>
        </p:nvSpPr>
        <p:spPr>
          <a:xfrm>
            <a:off x="3427863" y="2893017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Mapa de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Pressões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4025574" y="1532410"/>
            <a:ext cx="1529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Pesquisa de vazamento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5052854" y="2898957"/>
            <a:ext cx="1529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Consertos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19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69" y="347393"/>
            <a:ext cx="7264262" cy="5130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4139952" y="2780928"/>
            <a:ext cx="627564" cy="5364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Elipse 5"/>
          <p:cNvSpPr/>
          <p:nvPr/>
        </p:nvSpPr>
        <p:spPr>
          <a:xfrm>
            <a:off x="5076352" y="2375967"/>
            <a:ext cx="627564" cy="5364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922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pSp>
        <p:nvGrpSpPr>
          <p:cNvPr id="4" name="Grupo 3"/>
          <p:cNvGrpSpPr/>
          <p:nvPr/>
        </p:nvGrpSpPr>
        <p:grpSpPr>
          <a:xfrm rot="120000">
            <a:off x="687439" y="332290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5" name="Seta entalhada para a direita 4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orma livre 5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Elipse 6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Forma livre 7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Elipse 8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orma livre 9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Elipse 10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orma livre 11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Elipse 12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orma livre 13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Elipse 14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orma livre 15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Elipse 16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orma livre 17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orma livre 19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2" name="CaixaDeTexto 21"/>
          <p:cNvSpPr txBox="1"/>
          <p:nvPr/>
        </p:nvSpPr>
        <p:spPr>
          <a:xfrm>
            <a:off x="894485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835666" y="3989188"/>
            <a:ext cx="72309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Análises dos resultados obtidos;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Validação das etapas implementadas;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Inserção de novas ações necessárias;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Acompanhamento contínuo de ações existentes e novas demandas.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730211" y="2893335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Dados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2552864" y="1587469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Ações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3433355" y="2923850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Mapa de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Pressões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4031066" y="1563243"/>
            <a:ext cx="1529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Pesquisa de vazamento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5058346" y="2929790"/>
            <a:ext cx="1529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Consertos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5824600" y="1838177"/>
            <a:ext cx="1529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Verificação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3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Ações estruturais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pSp>
        <p:nvGrpSpPr>
          <p:cNvPr id="4" name="Grupo 3"/>
          <p:cNvGrpSpPr/>
          <p:nvPr/>
        </p:nvGrpSpPr>
        <p:grpSpPr>
          <a:xfrm rot="120000">
            <a:off x="687439" y="332290"/>
            <a:ext cx="8307206" cy="4299448"/>
            <a:chOff x="729256" y="1180748"/>
            <a:chExt cx="8307206" cy="4299448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sp>
          <p:nvSpPr>
            <p:cNvPr id="5" name="Seta entalhada para a direita 4"/>
            <p:cNvSpPr/>
            <p:nvPr/>
          </p:nvSpPr>
          <p:spPr>
            <a:xfrm rot="600000">
              <a:off x="755542" y="2407002"/>
              <a:ext cx="8280920" cy="1719779"/>
            </a:xfrm>
            <a:prstGeom prst="notchedRightArrow">
              <a:avLst/>
            </a:prstGeom>
            <a:solidFill>
              <a:schemeClr val="tx2">
                <a:lumMod val="60000"/>
                <a:lumOff val="40000"/>
              </a:schemeClr>
            </a:solidFill>
            <a:sp3d z="-227350" prstMaterial="matte"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orma livre 5"/>
            <p:cNvSpPr/>
            <p:nvPr/>
          </p:nvSpPr>
          <p:spPr>
            <a:xfrm rot="600000">
              <a:off x="729256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3" rIns="156463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Elipse 6"/>
            <p:cNvSpPr/>
            <p:nvPr/>
          </p:nvSpPr>
          <p:spPr>
            <a:xfrm rot="600000">
              <a:off x="1343060" y="257632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Forma livre 7"/>
            <p:cNvSpPr/>
            <p:nvPr/>
          </p:nvSpPr>
          <p:spPr>
            <a:xfrm>
              <a:off x="166636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Elipse 8"/>
            <p:cNvSpPr/>
            <p:nvPr/>
          </p:nvSpPr>
          <p:spPr>
            <a:xfrm rot="600000">
              <a:off x="2135148" y="2734512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orma livre 9"/>
            <p:cNvSpPr/>
            <p:nvPr/>
          </p:nvSpPr>
          <p:spPr>
            <a:xfrm>
              <a:off x="2603471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Elipse 10"/>
            <p:cNvSpPr/>
            <p:nvPr/>
          </p:nvSpPr>
          <p:spPr>
            <a:xfrm rot="600000">
              <a:off x="2927235" y="287853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40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orma livre 11"/>
            <p:cNvSpPr/>
            <p:nvPr/>
          </p:nvSpPr>
          <p:spPr>
            <a:xfrm>
              <a:off x="354057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Elipse 12"/>
            <p:cNvSpPr/>
            <p:nvPr/>
          </p:nvSpPr>
          <p:spPr>
            <a:xfrm rot="600000">
              <a:off x="3791333" y="3022545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orma livre 13"/>
            <p:cNvSpPr/>
            <p:nvPr/>
          </p:nvSpPr>
          <p:spPr>
            <a:xfrm>
              <a:off x="4477687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Elipse 14"/>
            <p:cNvSpPr/>
            <p:nvPr/>
          </p:nvSpPr>
          <p:spPr>
            <a:xfrm rot="600000">
              <a:off x="4655428" y="3152389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orma livre 15"/>
            <p:cNvSpPr/>
            <p:nvPr/>
          </p:nvSpPr>
          <p:spPr>
            <a:xfrm>
              <a:off x="5414794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Elipse 16"/>
            <p:cNvSpPr/>
            <p:nvPr/>
          </p:nvSpPr>
          <p:spPr>
            <a:xfrm rot="600000">
              <a:off x="5605705" y="3310578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orma livre 17"/>
            <p:cNvSpPr/>
            <p:nvPr/>
          </p:nvSpPr>
          <p:spPr>
            <a:xfrm>
              <a:off x="6351902" y="1180748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 rot="600000">
              <a:off x="6455628" y="3454593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  <a:alpha val="38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orma livre 19"/>
            <p:cNvSpPr/>
            <p:nvPr/>
          </p:nvSpPr>
          <p:spPr>
            <a:xfrm>
              <a:off x="7289009" y="3760417"/>
              <a:ext cx="892483" cy="1719779"/>
            </a:xfrm>
            <a:custGeom>
              <a:avLst/>
              <a:gdLst>
                <a:gd name="connsiteX0" fmla="*/ 0 w 892483"/>
                <a:gd name="connsiteY0" fmla="*/ 0 h 1719779"/>
                <a:gd name="connsiteX1" fmla="*/ 892483 w 892483"/>
                <a:gd name="connsiteY1" fmla="*/ 0 h 1719779"/>
                <a:gd name="connsiteX2" fmla="*/ 892483 w 892483"/>
                <a:gd name="connsiteY2" fmla="*/ 1719779 h 1719779"/>
                <a:gd name="connsiteX3" fmla="*/ 0 w 892483"/>
                <a:gd name="connsiteY3" fmla="*/ 1719779 h 1719779"/>
                <a:gd name="connsiteX4" fmla="*/ 0 w 892483"/>
                <a:gd name="connsiteY4" fmla="*/ 0 h 171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2483" h="1719779">
                  <a:moveTo>
                    <a:pt x="0" y="0"/>
                  </a:moveTo>
                  <a:lnTo>
                    <a:pt x="892483" y="0"/>
                  </a:lnTo>
                  <a:lnTo>
                    <a:pt x="892483" y="1719779"/>
                  </a:lnTo>
                  <a:lnTo>
                    <a:pt x="0" y="171977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none" lIns="156464" tIns="156464" rIns="156464" bIns="156464" numCol="1" spcCol="1270" anchor="ctr" anchorCtr="0">
              <a:noAutofit/>
              <a:sp3d extrusionH="28000" prstMaterial="matte"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2200" b="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 rot="600000">
              <a:off x="7333898" y="3598611"/>
              <a:ext cx="323026" cy="323026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sp3d extrusionH="152250" prstMaterial="matte">
              <a:bevelT w="165100" prst="coolSlan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2" name="CaixaDeTexto 21"/>
          <p:cNvSpPr txBox="1"/>
          <p:nvPr/>
        </p:nvSpPr>
        <p:spPr>
          <a:xfrm>
            <a:off x="894485" y="1556792"/>
            <a:ext cx="92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DMC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869481" y="3989188"/>
            <a:ext cx="7230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Implantação do padrão desenvolvido em outras áreas.</a:t>
            </a:r>
          </a:p>
          <a:p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730211" y="2893335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Dados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Medidor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2552864" y="1587469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Ações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3433355" y="2923850"/>
            <a:ext cx="114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Mapa de</a:t>
            </a:r>
          </a:p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Pressões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4031066" y="1563243"/>
            <a:ext cx="1529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Pesquisa de vazamento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5058346" y="2929790"/>
            <a:ext cx="1529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Consertos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5566294" y="1838539"/>
            <a:ext cx="1529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Verificação</a:t>
            </a:r>
            <a:endParaRPr lang="pt-BR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543414" y="2904960"/>
            <a:ext cx="162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Disseminação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47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015" y="2348880"/>
            <a:ext cx="8229600" cy="1143000"/>
          </a:xfrm>
        </p:spPr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417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948738"/>
              </p:ext>
            </p:extLst>
          </p:nvPr>
        </p:nvGraphicFramePr>
        <p:xfrm>
          <a:off x="20425" y="0"/>
          <a:ext cx="9144000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5618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endParaRPr lang="pt-BR" dirty="0"/>
          </a:p>
        </p:txBody>
      </p:sp>
      <p:graphicFrame>
        <p:nvGraphicFramePr>
          <p:cNvPr id="4" name="Gráfic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4917862"/>
              </p:ext>
            </p:extLst>
          </p:nvPr>
        </p:nvGraphicFramePr>
        <p:xfrm>
          <a:off x="17429" y="0"/>
          <a:ext cx="9126572" cy="5459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7083067" y="3674990"/>
            <a:ext cx="14484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-</a:t>
            </a:r>
            <a:r>
              <a:rPr lang="pt-BR" sz="2000" dirty="0"/>
              <a:t>92,22</a:t>
            </a:r>
            <a:r>
              <a:rPr lang="pt-BR" sz="2000" dirty="0"/>
              <a:t>%</a:t>
            </a:r>
            <a:endParaRPr lang="pt-BR" sz="2000" dirty="0"/>
          </a:p>
        </p:txBody>
      </p:sp>
      <p:sp>
        <p:nvSpPr>
          <p:cNvPr id="7" name="Seta para Baixo 14"/>
          <p:cNvSpPr/>
          <p:nvPr/>
        </p:nvSpPr>
        <p:spPr>
          <a:xfrm>
            <a:off x="6416299" y="3386958"/>
            <a:ext cx="504056" cy="576064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Seta para Baixo 15"/>
          <p:cNvSpPr/>
          <p:nvPr/>
        </p:nvSpPr>
        <p:spPr>
          <a:xfrm rot="10800000">
            <a:off x="6416299" y="1917517"/>
            <a:ext cx="504056" cy="576064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6830420" y="2139512"/>
            <a:ext cx="19537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lang="pt-BR"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pt-BR" sz="2000" dirty="0"/>
              <a:t>R$67.191,74 </a:t>
            </a:r>
            <a:endParaRPr lang="pt-BR" sz="2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3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015" y="2348880"/>
            <a:ext cx="8229600" cy="1143000"/>
          </a:xfrm>
        </p:spPr>
        <p:txBody>
          <a:bodyPr/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606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Juliana </a:t>
            </a:r>
            <a:r>
              <a:rPr lang="pt-BR" dirty="0"/>
              <a:t>S. Rodrigues</a:t>
            </a:r>
          </a:p>
          <a:p>
            <a:pPr marL="0" indent="0">
              <a:buNone/>
            </a:pPr>
            <a:r>
              <a:rPr lang="pt-BR" dirty="0"/>
              <a:t>julianarodrigues@sabesp.com.br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835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377</Words>
  <Application>Microsoft Office PowerPoint</Application>
  <PresentationFormat>Apresentação na tela (4:3)</PresentationFormat>
  <Paragraphs>134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4" baseType="lpstr">
      <vt:lpstr>Arial</vt:lpstr>
      <vt:lpstr>Calibri</vt:lpstr>
      <vt:lpstr>Tema do Office</vt:lpstr>
      <vt:lpstr>Redução de Perdas Através de Padronização Operacional em Zonas de Macromedição</vt:lpstr>
      <vt:lpstr>Diretrizes Desenvolvimento</vt:lpstr>
      <vt:lpstr>PDCL</vt:lpstr>
      <vt:lpstr>Perfil do Local de Estudo</vt:lpstr>
      <vt:lpstr>Apresentação do PowerPoint</vt:lpstr>
      <vt:lpstr>Apresentação do PowerPoint</vt:lpstr>
      <vt:lpstr>Desenvolvimento</vt:lpstr>
      <vt:lpstr>Ações estruturais</vt:lpstr>
      <vt:lpstr>Ações estruturais</vt:lpstr>
      <vt:lpstr>Ações estruturais</vt:lpstr>
      <vt:lpstr>Ações estruturais</vt:lpstr>
      <vt:lpstr>Ações estruturais</vt:lpstr>
      <vt:lpstr>Ações estruturais</vt:lpstr>
      <vt:lpstr>Apresentação do PowerPoint</vt:lpstr>
      <vt:lpstr>Ações estruturais</vt:lpstr>
      <vt:lpstr>Ações estruturais</vt:lpstr>
      <vt:lpstr>Resultados</vt:lpstr>
      <vt:lpstr>Apresentação do PowerPoint</vt:lpstr>
      <vt:lpstr>Apresentação do PowerPoint</vt:lpstr>
      <vt:lpstr>Conclusão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Juliana S</cp:lastModifiedBy>
  <cp:revision>29</cp:revision>
  <dcterms:created xsi:type="dcterms:W3CDTF">2018-05-02T19:43:05Z</dcterms:created>
  <dcterms:modified xsi:type="dcterms:W3CDTF">2018-05-29T03:46:20Z</dcterms:modified>
</cp:coreProperties>
</file>