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65" r:id="rId11"/>
    <p:sldId id="266" r:id="rId12"/>
    <p:sldId id="268" r:id="rId13"/>
    <p:sldId id="269" r:id="rId14"/>
    <p:sldId id="270" r:id="rId15"/>
    <p:sldId id="277" r:id="rId16"/>
    <p:sldId id="271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7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8AA22-89A4-4CA1-A2D4-78FB884F934E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3A9E8-EF9C-4540-ACF4-4051308097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508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52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3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14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93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3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4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07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90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10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89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7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5135-C6EC-4FEB-97E1-E7A17BEAE96C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Picture 3" descr="Z:\Documentos\2018\48º Congresso da Assemae\Peças Gráficas\Template Power Point\banner 730x124 (2) - Cópia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3"/>
            <a:ext cx="9180512" cy="1400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Z:\Documentos\2018\48º Congresso da Assemae\Peças Gráficas\Template Power Point\fundo power point.jpg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36512" y="0"/>
            <a:ext cx="9180512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9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>
            <p:ph type="subTitle" idx="4294967295"/>
          </p:nvPr>
        </p:nvSpPr>
        <p:spPr>
          <a:xfrm>
            <a:off x="683568" y="3789040"/>
            <a:ext cx="7776864" cy="1655762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/>
              <a:t>Autores: Pedro </a:t>
            </a:r>
            <a:r>
              <a:rPr lang="pt-BR" sz="2400" b="1" dirty="0" err="1"/>
              <a:t>Parlandi</a:t>
            </a:r>
            <a:r>
              <a:rPr lang="pt-BR" sz="2400" b="1" dirty="0"/>
              <a:t> Almeida; Amanda Pinheiro de Moura Xavier; Laís Martins de Oliveira; Karla Alcione da Silva </a:t>
            </a:r>
            <a:r>
              <a:rPr lang="pt-BR" sz="2400" b="1" dirty="0" err="1"/>
              <a:t>Cruvinel</a:t>
            </a:r>
            <a:r>
              <a:rPr lang="pt-BR" sz="2400" b="1" dirty="0"/>
              <a:t>; Saulo Bruno Silveira e Souza.</a:t>
            </a:r>
          </a:p>
          <a:p>
            <a:pPr algn="l"/>
            <a:endParaRPr lang="pt-BR" sz="2800" dirty="0"/>
          </a:p>
        </p:txBody>
      </p:sp>
      <p:sp>
        <p:nvSpPr>
          <p:cNvPr id="5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1124744"/>
            <a:ext cx="7956376" cy="2387600"/>
          </a:xfrm>
        </p:spPr>
        <p:txBody>
          <a:bodyPr anchor="ctr" anchorCtr="0">
            <a:normAutofit fontScale="90000"/>
          </a:bodyPr>
          <a:lstStyle/>
          <a:p>
            <a:r>
              <a:rPr lang="pt-BR" b="1" dirty="0"/>
              <a:t>DIAGNÓSTICO DO USO DA ÁGUA E DIRETRIZES PARA O USO RACIONAL DA ÁGUA EM EDIFÍCIO COMERCIAL</a:t>
            </a:r>
          </a:p>
        </p:txBody>
      </p:sp>
    </p:spTree>
    <p:extLst>
      <p:ext uri="{BB962C8B-B14F-4D97-AF65-F5344CB8AC3E}">
        <p14:creationId xmlns:p14="http://schemas.microsoft.com/office/powerpoint/2010/main" val="2602150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5328592" cy="778098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Perdas no alimentador predial: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="" xmlns:a16="http://schemas.microsoft.com/office/drawing/2014/main" id="{4FAA0909-E46A-4609-8D06-7B08078F1C87}"/>
              </a:ext>
            </a:extLst>
          </p:cNvPr>
          <p:cNvSpPr txBox="1">
            <a:spLocks/>
          </p:cNvSpPr>
          <p:nvPr/>
        </p:nvSpPr>
        <p:spPr>
          <a:xfrm>
            <a:off x="616274" y="1974850"/>
            <a:ext cx="8496944" cy="10203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Teste do hidrômetro (OLIVEIRA, 1999; SABESP, 2013)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="" xmlns:a16="http://schemas.microsoft.com/office/drawing/2014/main" id="{890DE6EA-20C3-476A-9630-36E0CB15CA0A}"/>
              </a:ext>
            </a:extLst>
          </p:cNvPr>
          <p:cNvSpPr txBox="1">
            <a:spLocks/>
          </p:cNvSpPr>
          <p:nvPr/>
        </p:nvSpPr>
        <p:spPr>
          <a:xfrm>
            <a:off x="179512" y="2676514"/>
            <a:ext cx="5328592" cy="778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/>
              <a:t>Perdas nos reservatórios: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="" xmlns:a16="http://schemas.microsoft.com/office/drawing/2014/main" id="{5D297A37-0FC5-4A24-A088-E4732379C7BB}"/>
              </a:ext>
            </a:extLst>
          </p:cNvPr>
          <p:cNvSpPr txBox="1">
            <a:spLocks/>
          </p:cNvSpPr>
          <p:nvPr/>
        </p:nvSpPr>
        <p:spPr>
          <a:xfrm>
            <a:off x="680747" y="3454612"/>
            <a:ext cx="8496944" cy="10203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Interrupção do sistema de bombeamento do reservatório inferior para o superior e verificação do nível de água (SABESP, 2013)</a:t>
            </a:r>
          </a:p>
        </p:txBody>
      </p:sp>
    </p:spTree>
    <p:extLst>
      <p:ext uri="{BB962C8B-B14F-4D97-AF65-F5344CB8AC3E}">
        <p14:creationId xmlns:p14="http://schemas.microsoft.com/office/powerpoint/2010/main" val="4824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6048672" cy="778098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Perdas nos aparelhos (SABESP, 2013):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="" xmlns:a16="http://schemas.microsoft.com/office/drawing/2014/main" id="{4FAA0909-E46A-4609-8D06-7B08078F1C87}"/>
              </a:ext>
            </a:extLst>
          </p:cNvPr>
          <p:cNvSpPr txBox="1">
            <a:spLocks/>
          </p:cNvSpPr>
          <p:nvPr/>
        </p:nvSpPr>
        <p:spPr>
          <a:xfrm>
            <a:off x="616274" y="1974850"/>
            <a:ext cx="8496944" cy="1454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b="1" dirty="0"/>
              <a:t>Ambientes interditados durante a realização: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/>
              <a:t>Torneiras: detecção de vazamentos visíveis;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/>
              <a:t>Bacias sanitárias e mictórios: detecção de vazamentos utilizando marcador;</a:t>
            </a:r>
          </a:p>
          <a:p>
            <a:pPr marL="457200" lvl="1" indent="0" algn="just">
              <a:buNone/>
            </a:pPr>
            <a:endParaRPr lang="pt-BR" sz="2400" dirty="0"/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="" xmlns:a16="http://schemas.microsoft.com/office/drawing/2014/main" id="{E686E35B-60B9-41BA-AFC0-D1060F9A1C0C}"/>
              </a:ext>
            </a:extLst>
          </p:cNvPr>
          <p:cNvSpPr txBox="1">
            <a:spLocks/>
          </p:cNvSpPr>
          <p:nvPr/>
        </p:nvSpPr>
        <p:spPr>
          <a:xfrm>
            <a:off x="647056" y="3717032"/>
            <a:ext cx="8496944" cy="1454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b="1" dirty="0"/>
              <a:t>Escoamentos ou filetes: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/>
              <a:t>Filetes finos: 8L/dia (FUNASA);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/>
              <a:t>Filetes grossos: 144 L/dia (SABESP, 2013)</a:t>
            </a:r>
          </a:p>
          <a:p>
            <a:pPr marL="457200" lvl="1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91695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1FFA3669-D95F-435A-8F0F-03A3160CFF42}"/>
              </a:ext>
            </a:extLst>
          </p:cNvPr>
          <p:cNvSpPr txBox="1"/>
          <p:nvPr/>
        </p:nvSpPr>
        <p:spPr>
          <a:xfrm>
            <a:off x="179512" y="1052736"/>
            <a:ext cx="88569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/>
              <a:t>O resultado foi negativo para perdas no alimentador predial e no reservatório inferior.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/>
              <a:t>No reservatório superior houve diminuição do nível de água.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/>
              <a:t>Perdas ocorridas em tubulações são facilmente identificadas e consertadas pela equipe de manutenção.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/>
              <a:t>As perdas identificadas são decorrentes de vazamentos visíveis, caracterizados por gotejamentos e escoamentos.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57135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41A9ED9C-CAD6-400F-8448-E838063771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04078"/>
              </p:ext>
            </p:extLst>
          </p:nvPr>
        </p:nvGraphicFramePr>
        <p:xfrm>
          <a:off x="1524000" y="1277032"/>
          <a:ext cx="6096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3841926474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3209268747"/>
                    </a:ext>
                  </a:extLst>
                </a:gridCol>
              </a:tblGrid>
              <a:tr h="352384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Parâmetros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Resultados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3542466"/>
                  </a:ext>
                </a:extLst>
              </a:tr>
              <a:tr h="616672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Indicador de consumo (L/pessoa/dia)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0927399"/>
                  </a:ext>
                </a:extLst>
              </a:tr>
              <a:tr h="352384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Perdas (m³/dia)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6296166"/>
                  </a:ext>
                </a:extLst>
              </a:tr>
              <a:tr h="616672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Índice de perdas por vazamento visível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/>
                        <a:t>12,05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4120475"/>
                  </a:ext>
                </a:extLst>
              </a:tr>
              <a:tr h="616672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Índice de aparelhos economizadores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/>
                        <a:t>48,16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11691135"/>
                  </a:ext>
                </a:extLst>
              </a:tr>
              <a:tr h="616672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Índice de vazamento visível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/>
                        <a:t>34,03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9699688"/>
                  </a:ext>
                </a:extLst>
              </a:tr>
              <a:tr h="88096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Índice de aparelhos com tempo de acionamento fora de norma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  <a:p>
                      <a:pPr algn="ctr"/>
                      <a:r>
                        <a:rPr lang="pt-BR" dirty="0"/>
                        <a:t>58,06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71230608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D38FED4C-5B2D-4E5E-AB2E-09FA442E4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880172"/>
            <a:ext cx="520824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Tabela 2 –</a:t>
            </a:r>
            <a:r>
              <a:rPr kumimoji="0" lang="pt-BR" altLang="pt-BR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Resumo dos resultados obtidos no estudo</a:t>
            </a: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6546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9C521055-4BEB-4E17-9635-4246A0EEC7C4}"/>
              </a:ext>
            </a:extLst>
          </p:cNvPr>
          <p:cNvSpPr txBox="1"/>
          <p:nvPr/>
        </p:nvSpPr>
        <p:spPr>
          <a:xfrm>
            <a:off x="179512" y="1124744"/>
            <a:ext cx="8784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Os índices encontrados possibilitou a identificação de ações prioritárias para redução do consumo de água.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Implementação do Programa de Uso Racional da Água (PURA).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Principal fonte de vazamentos: bacias sanitárias.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Alternativa: troca de 99 aparelhos do tipo válvula de descarga independente por bacias de caixa acoplada.</a:t>
            </a:r>
          </a:p>
        </p:txBody>
      </p:sp>
    </p:spTree>
    <p:extLst>
      <p:ext uri="{BB962C8B-B14F-4D97-AF65-F5344CB8AC3E}">
        <p14:creationId xmlns:p14="http://schemas.microsoft.com/office/powerpoint/2010/main" val="312259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sp>
        <p:nvSpPr>
          <p:cNvPr id="4" name="Retângulo com Único Canto Aparado 3"/>
          <p:cNvSpPr/>
          <p:nvPr/>
        </p:nvSpPr>
        <p:spPr>
          <a:xfrm>
            <a:off x="539552" y="1124744"/>
            <a:ext cx="3456384" cy="936104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 smtClean="0"/>
              <a:t>Válvula:</a:t>
            </a:r>
          </a:p>
          <a:p>
            <a:pPr algn="ctr"/>
            <a:r>
              <a:rPr lang="pt-BR" dirty="0" smtClean="0"/>
              <a:t>10 L/acionamento (SABESP, 2013)</a:t>
            </a:r>
            <a:endParaRPr lang="pt-BR" dirty="0"/>
          </a:p>
        </p:txBody>
      </p:sp>
      <p:sp>
        <p:nvSpPr>
          <p:cNvPr id="5" name="Retângulo com Único Canto Aparado 4"/>
          <p:cNvSpPr/>
          <p:nvPr/>
        </p:nvSpPr>
        <p:spPr>
          <a:xfrm>
            <a:off x="4644008" y="1136204"/>
            <a:ext cx="3456384" cy="936104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0,9 descargas/</a:t>
            </a:r>
            <a:r>
              <a:rPr lang="pt-BR" dirty="0" err="1" smtClean="0"/>
              <a:t>pessoa.dia</a:t>
            </a:r>
            <a:endParaRPr lang="pt-BR" dirty="0" smtClean="0"/>
          </a:p>
          <a:p>
            <a:r>
              <a:rPr lang="pt-BR" dirty="0" smtClean="0"/>
              <a:t>75% de volume parcial e 25% volume total (CAMPOS, 2012)</a:t>
            </a:r>
            <a:endParaRPr lang="pt-BR" dirty="0"/>
          </a:p>
        </p:txBody>
      </p:sp>
      <p:sp>
        <p:nvSpPr>
          <p:cNvPr id="6" name="Retângulo com Único Canto Aparado 5"/>
          <p:cNvSpPr/>
          <p:nvPr/>
        </p:nvSpPr>
        <p:spPr>
          <a:xfrm>
            <a:off x="4558853" y="2476922"/>
            <a:ext cx="3456384" cy="936104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 smtClean="0"/>
              <a:t>Média das descargas:</a:t>
            </a:r>
          </a:p>
          <a:p>
            <a:r>
              <a:rPr lang="pt-BR" dirty="0" smtClean="0"/>
              <a:t>3,75L/descarga</a:t>
            </a:r>
            <a:endParaRPr lang="pt-BR" dirty="0"/>
          </a:p>
        </p:txBody>
      </p:sp>
      <p:sp>
        <p:nvSpPr>
          <p:cNvPr id="7" name="Retângulo com Único Canto Aparado 6"/>
          <p:cNvSpPr/>
          <p:nvPr/>
        </p:nvSpPr>
        <p:spPr>
          <a:xfrm>
            <a:off x="486420" y="2476922"/>
            <a:ext cx="3456384" cy="936104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 smtClean="0"/>
              <a:t>Consumidores:</a:t>
            </a:r>
          </a:p>
          <a:p>
            <a:r>
              <a:rPr lang="pt-BR" smtClean="0"/>
              <a:t>3.738 pessoas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8" name="Retângulo com Único Canto Aparado 7"/>
          <p:cNvSpPr/>
          <p:nvPr/>
        </p:nvSpPr>
        <p:spPr>
          <a:xfrm>
            <a:off x="2483768" y="3829100"/>
            <a:ext cx="3456384" cy="1184076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b="1" dirty="0" smtClean="0"/>
              <a:t>Economia: </a:t>
            </a:r>
          </a:p>
          <a:p>
            <a:r>
              <a:rPr lang="pt-BR" dirty="0" smtClean="0"/>
              <a:t>6,75 L/descarga;</a:t>
            </a:r>
          </a:p>
          <a:p>
            <a:r>
              <a:rPr lang="pt-BR" dirty="0" smtClean="0"/>
              <a:t>21,19 m³/dia – 40%</a:t>
            </a:r>
          </a:p>
          <a:p>
            <a:endParaRPr lang="pt-BR" b="1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573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9C521055-4BEB-4E17-9635-4246A0EEC7C4}"/>
              </a:ext>
            </a:extLst>
          </p:cNvPr>
          <p:cNvSpPr txBox="1"/>
          <p:nvPr/>
        </p:nvSpPr>
        <p:spPr>
          <a:xfrm>
            <a:off x="0" y="112474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000" u="sng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000" u="sng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700696"/>
              </p:ext>
            </p:extLst>
          </p:nvPr>
        </p:nvGraphicFramePr>
        <p:xfrm>
          <a:off x="457200" y="1478687"/>
          <a:ext cx="8229600" cy="3357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4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Aparelho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Bacia sanitária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Volume economizado com a troca (m³/mês)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635,81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Preço do m³ (R$)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19,8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R$ economizados (mês)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12.589,04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Mão de obra (R$)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2.516,80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Preço dos aparelhos (R$)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15.830,10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Payback (meses)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1,45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980728"/>
            <a:ext cx="6892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Tabela 3 - Tempo de retorno do investimento para a troca das bacias sanitárias.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sp>
        <p:nvSpPr>
          <p:cNvPr id="4" name="Retângulo 3"/>
          <p:cNvSpPr/>
          <p:nvPr/>
        </p:nvSpPr>
        <p:spPr>
          <a:xfrm>
            <a:off x="107504" y="1412776"/>
            <a:ext cx="89289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A</a:t>
            </a:r>
            <a:r>
              <a:rPr lang="pt-BR" sz="2400" dirty="0" smtClean="0"/>
              <a:t>pós </a:t>
            </a:r>
            <a:r>
              <a:rPr lang="pt-BR" sz="2400" dirty="0"/>
              <a:t>a correção de perdas, o indicador de consumo esperado para o empreendimento será de 12,1 </a:t>
            </a:r>
            <a:r>
              <a:rPr lang="pt-BR" sz="2400" dirty="0" smtClean="0"/>
              <a:t>L/funcionário/dia;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R</a:t>
            </a:r>
            <a:r>
              <a:rPr lang="pt-BR" sz="2400" dirty="0" smtClean="0"/>
              <a:t>edução </a:t>
            </a:r>
            <a:r>
              <a:rPr lang="pt-BR" sz="2400" dirty="0"/>
              <a:t>de volume diário de 6,27 m³ </a:t>
            </a:r>
            <a:r>
              <a:rPr lang="pt-BR" sz="2400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S</a:t>
            </a:r>
            <a:r>
              <a:rPr lang="pt-BR" sz="2400" dirty="0" smtClean="0"/>
              <a:t>e </a:t>
            </a:r>
            <a:r>
              <a:rPr lang="pt-BR" sz="2400" dirty="0"/>
              <a:t>houver a troca das bacias </a:t>
            </a:r>
            <a:r>
              <a:rPr lang="pt-BR" sz="2400" dirty="0" smtClean="0"/>
              <a:t>sanitárias, </a:t>
            </a:r>
            <a:r>
              <a:rPr lang="pt-BR" sz="2400" dirty="0"/>
              <a:t>o indicador de consumo passará a ser de 8,25 L/funcionário/dia.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Para as torneiras e os mictórios serão necessárias manutenções </a:t>
            </a:r>
            <a:r>
              <a:rPr lang="pt-BR" sz="2400" dirty="0" smtClean="0"/>
              <a:t>periódicas.</a:t>
            </a:r>
          </a:p>
        </p:txBody>
      </p:sp>
    </p:spTree>
    <p:extLst>
      <p:ext uri="{BB962C8B-B14F-4D97-AF65-F5344CB8AC3E}">
        <p14:creationId xmlns:p14="http://schemas.microsoft.com/office/powerpoint/2010/main" val="318702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07504" y="1412776"/>
            <a:ext cx="89289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Para </a:t>
            </a:r>
            <a:r>
              <a:rPr lang="pt-BR" sz="2400" dirty="0"/>
              <a:t>garantir que as manutenções sejam feitas corretamente, a empresa deve criar um cronograma que organize as datas e aparelhos que devem ser </a:t>
            </a:r>
            <a:r>
              <a:rPr lang="pt-BR" sz="2400" dirty="0" smtClean="0"/>
              <a:t>verificados;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Cabe ressaltar que o edifício comercial em questão já conta com equipe terceirizada para manutenções </a:t>
            </a:r>
            <a:r>
              <a:rPr lang="pt-BR" sz="2400" dirty="0" smtClean="0"/>
              <a:t>diversas.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Para que as intervenções estruturais surtam efeito, é imprescindível ações de educação ambiental na </a:t>
            </a:r>
            <a:r>
              <a:rPr lang="pt-BR" sz="2400" dirty="0" smtClean="0"/>
              <a:t>empresa.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94803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07504" y="1582341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  <p:sp>
        <p:nvSpPr>
          <p:cNvPr id="5" name="Retângulo 4"/>
          <p:cNvSpPr/>
          <p:nvPr/>
        </p:nvSpPr>
        <p:spPr>
          <a:xfrm>
            <a:off x="107504" y="1412776"/>
            <a:ext cx="89289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O diagnóstico realizado </a:t>
            </a:r>
            <a:r>
              <a:rPr lang="pt-BR" sz="2400" dirty="0"/>
              <a:t>conforme metodologia da SABESP (</a:t>
            </a:r>
            <a:r>
              <a:rPr lang="pt-BR" sz="2400" dirty="0" smtClean="0"/>
              <a:t>2013), visando um correto cumprimento do Programa </a:t>
            </a:r>
            <a:r>
              <a:rPr lang="pt-BR" sz="2400" dirty="0"/>
              <a:t>de Uso Racional da </a:t>
            </a:r>
            <a:r>
              <a:rPr lang="pt-BR" sz="2400" dirty="0" smtClean="0"/>
              <a:t>Água permite: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 Correção</a:t>
            </a:r>
            <a:r>
              <a:rPr lang="pt-BR" sz="2400" dirty="0"/>
              <a:t>, troca e acompanhamento de </a:t>
            </a:r>
            <a:r>
              <a:rPr lang="pt-BR" sz="2400" dirty="0" smtClean="0"/>
              <a:t>aparelhos.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A</a:t>
            </a:r>
            <a:r>
              <a:rPr lang="pt-BR" sz="2400" dirty="0" smtClean="0"/>
              <a:t>s </a:t>
            </a:r>
            <a:r>
              <a:rPr lang="pt-BR" sz="2400" dirty="0"/>
              <a:t>trocas de aparelho começarão a serem pagas após 1 </a:t>
            </a:r>
            <a:r>
              <a:rPr lang="pt-BR" sz="2400" dirty="0" smtClean="0"/>
              <a:t>mês </a:t>
            </a:r>
            <a:r>
              <a:rPr lang="pt-BR" sz="2400" dirty="0"/>
              <a:t>e meio devido a economia que será gerada na conta de água do local.</a:t>
            </a:r>
            <a:endParaRPr lang="pt-BR" sz="24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8407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2818656" cy="778098"/>
          </a:xfrm>
        </p:spPr>
        <p:txBody>
          <a:bodyPr/>
          <a:lstStyle/>
          <a:p>
            <a:pPr algn="l"/>
            <a:r>
              <a:rPr lang="pt-BR" dirty="0"/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3773014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400" dirty="0"/>
              <a:t>A escassez progressiva em âmbito mundial vem gerando interesse para pesquisas que possibilitem a valorização e uso consciente da água (FERREIRA, 2005). 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São exemplos de desenvolvimento tecnológico e soluções alternativas: Água de reuso, gestão eficiente da demanda e redução dos índices de perdas (ANA, 2005).</a:t>
            </a:r>
          </a:p>
          <a:p>
            <a:pPr marL="0" indent="0" algn="just">
              <a:buNone/>
            </a:pPr>
            <a:endParaRPr lang="pt-BR" sz="2400" dirty="0"/>
          </a:p>
          <a:p>
            <a:pPr algn="just"/>
            <a:r>
              <a:rPr lang="pt-BR" sz="2400" dirty="0"/>
              <a:t>O Programa de Uso Racional da Água (PURA) é uma das formas de mesclar tecnologias adequadas com a conscientização do usuário.</a:t>
            </a:r>
          </a:p>
        </p:txBody>
      </p:sp>
    </p:spTree>
    <p:extLst>
      <p:ext uri="{BB962C8B-B14F-4D97-AF65-F5344CB8AC3E}">
        <p14:creationId xmlns:p14="http://schemas.microsoft.com/office/powerpoint/2010/main" val="4134874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07504" y="1582341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  <p:sp>
        <p:nvSpPr>
          <p:cNvPr id="5" name="Retângulo 4"/>
          <p:cNvSpPr/>
          <p:nvPr/>
        </p:nvSpPr>
        <p:spPr>
          <a:xfrm>
            <a:off x="107504" y="1412776"/>
            <a:ext cx="89289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S</a:t>
            </a:r>
            <a:r>
              <a:rPr lang="pt-BR" sz="2400" dirty="0" smtClean="0"/>
              <a:t>ugestões futuras: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P</a:t>
            </a:r>
            <a:r>
              <a:rPr lang="pt-BR" sz="2400" dirty="0" smtClean="0"/>
              <a:t>oderão </a:t>
            </a:r>
            <a:r>
              <a:rPr lang="pt-BR" sz="2400" dirty="0"/>
              <a:t>ser feitos estudos que abordem algum modelo que garanta o aproveitamento de água de chuva já que o bloco 10 dispõe de telhado com calhas de coleta instaladas mas não possui um reservatório específico para o caso, havendo necessidade de estudos de viabilidade futura.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1252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2818656" cy="778098"/>
          </a:xfrm>
        </p:spPr>
        <p:txBody>
          <a:bodyPr/>
          <a:lstStyle/>
          <a:p>
            <a:pPr algn="l"/>
            <a:r>
              <a:rPr lang="pt-BR" dirty="0"/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36004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3100" b="1" dirty="0"/>
              <a:t>Objetivo: </a:t>
            </a:r>
            <a:endParaRPr lang="pt-BR" sz="3100" b="1" dirty="0" smtClean="0"/>
          </a:p>
          <a:p>
            <a:pPr algn="just">
              <a:lnSpc>
                <a:spcPct val="170000"/>
              </a:lnSpc>
            </a:pPr>
            <a:r>
              <a:rPr lang="pt-BR" sz="3100" dirty="0">
                <a:latin typeface="+mj-lt"/>
              </a:rPr>
              <a:t>R</a:t>
            </a:r>
            <a:r>
              <a:rPr lang="pt-BR" sz="3100" dirty="0" smtClean="0">
                <a:latin typeface="+mj-lt"/>
              </a:rPr>
              <a:t>ealizar </a:t>
            </a:r>
            <a:r>
              <a:rPr lang="pt-BR" sz="3100" dirty="0">
                <a:latin typeface="+mj-lt"/>
              </a:rPr>
              <a:t>o diagnóstico de uso da água no sistema </a:t>
            </a:r>
            <a:r>
              <a:rPr lang="pt-BR" sz="3100" dirty="0" err="1">
                <a:latin typeface="+mj-lt"/>
              </a:rPr>
              <a:t>hidrossanitário</a:t>
            </a:r>
            <a:r>
              <a:rPr lang="pt-BR" sz="3100" dirty="0">
                <a:latin typeface="+mj-lt"/>
              </a:rPr>
              <a:t> em um Complexo Comercial, analisando os indicadores de consumo e propondo diretrizes para a implantação de um Programa de Uso Racional da Água (PURA)</a:t>
            </a:r>
          </a:p>
        </p:txBody>
      </p:sp>
    </p:spTree>
    <p:extLst>
      <p:ext uri="{BB962C8B-B14F-4D97-AF65-F5344CB8AC3E}">
        <p14:creationId xmlns:p14="http://schemas.microsoft.com/office/powerpoint/2010/main" val="70343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3610744" cy="778098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O empreendimento: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="" xmlns:a16="http://schemas.microsoft.com/office/drawing/2014/main" id="{4FAA0909-E46A-4609-8D06-7B08078F1C87}"/>
              </a:ext>
            </a:extLst>
          </p:cNvPr>
          <p:cNvSpPr txBox="1">
            <a:spLocks/>
          </p:cNvSpPr>
          <p:nvPr/>
        </p:nvSpPr>
        <p:spPr>
          <a:xfrm>
            <a:off x="1259632" y="2393504"/>
            <a:ext cx="8208912" cy="3583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Complexo Comercial na área de telecomunicação;</a:t>
            </a:r>
          </a:p>
          <a:p>
            <a:pPr marL="0" indent="0" algn="just">
              <a:buNone/>
            </a:pPr>
            <a:endParaRPr lang="pt-BR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Localizado no Município de Goiânia – GO;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Edificação estudada: Bloco 10</a:t>
            </a:r>
          </a:p>
          <a:p>
            <a:pPr marL="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32081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3610744" cy="778098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Bloco 10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="" xmlns:a16="http://schemas.microsoft.com/office/drawing/2014/main" id="{4FAA0909-E46A-4609-8D06-7B08078F1C87}"/>
              </a:ext>
            </a:extLst>
          </p:cNvPr>
          <p:cNvSpPr txBox="1">
            <a:spLocks/>
          </p:cNvSpPr>
          <p:nvPr/>
        </p:nvSpPr>
        <p:spPr>
          <a:xfrm>
            <a:off x="323528" y="1974850"/>
            <a:ext cx="8496944" cy="3583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Local de maior consumo de água dentre os 10 prédios do complexo;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Abriga o maior número de funcionários;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Horário comercial em tempo integral;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Possui dois andares com área de aproximadamente 7838,65 m²;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852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3610744" cy="778098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Bloco 10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="" xmlns:a16="http://schemas.microsoft.com/office/drawing/2014/main" id="{4FAA0909-E46A-4609-8D06-7B08078F1C87}"/>
              </a:ext>
            </a:extLst>
          </p:cNvPr>
          <p:cNvSpPr txBox="1">
            <a:spLocks/>
          </p:cNvSpPr>
          <p:nvPr/>
        </p:nvSpPr>
        <p:spPr>
          <a:xfrm>
            <a:off x="323528" y="1974850"/>
            <a:ext cx="8496944" cy="3583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Principais pontos de consumo: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000" dirty="0"/>
              <a:t>12 banheiros;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000" dirty="0"/>
              <a:t>1 lanchonete;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000" dirty="0"/>
              <a:t>Total de: 191 aparelhos </a:t>
            </a:r>
            <a:r>
              <a:rPr lang="pt-BR" sz="2000" dirty="0" err="1"/>
              <a:t>hidrossanitários</a:t>
            </a:r>
            <a:r>
              <a:rPr lang="pt-BR" sz="2000" dirty="0"/>
              <a:t> nos 2 andares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Abastecimento do bloco: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000" dirty="0"/>
              <a:t>2 reservatórios inferiores;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000" dirty="0"/>
              <a:t>1 reservatório superior;</a:t>
            </a:r>
          </a:p>
        </p:txBody>
      </p:sp>
    </p:spTree>
    <p:extLst>
      <p:ext uri="{BB962C8B-B14F-4D97-AF65-F5344CB8AC3E}">
        <p14:creationId xmlns:p14="http://schemas.microsoft.com/office/powerpoint/2010/main" val="78193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3610744" cy="778098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Bloco 10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="" xmlns:a16="http://schemas.microsoft.com/office/drawing/2014/main" id="{4FAA0909-E46A-4609-8D06-7B08078F1C87}"/>
              </a:ext>
            </a:extLst>
          </p:cNvPr>
          <p:cNvSpPr txBox="1">
            <a:spLocks/>
          </p:cNvSpPr>
          <p:nvPr/>
        </p:nvSpPr>
        <p:spPr>
          <a:xfrm>
            <a:off x="647056" y="2120665"/>
            <a:ext cx="8496944" cy="3583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Consumo total de água na edificação: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000" dirty="0"/>
              <a:t>52,05 m³/dia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000" dirty="0"/>
              <a:t>1561,50 m³/mês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Número de agentes consumidores: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000" dirty="0"/>
              <a:t>3768/dia (usuários fixos da edificação)</a:t>
            </a:r>
          </a:p>
        </p:txBody>
      </p:sp>
    </p:spTree>
    <p:extLst>
      <p:ext uri="{BB962C8B-B14F-4D97-AF65-F5344CB8AC3E}">
        <p14:creationId xmlns:p14="http://schemas.microsoft.com/office/powerpoint/2010/main" val="161079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4392488" cy="778098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Diagnóstico sobre perdas: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="" xmlns:a16="http://schemas.microsoft.com/office/drawing/2014/main" id="{4FAA0909-E46A-4609-8D06-7B08078F1C87}"/>
              </a:ext>
            </a:extLst>
          </p:cNvPr>
          <p:cNvSpPr txBox="1">
            <a:spLocks/>
          </p:cNvSpPr>
          <p:nvPr/>
        </p:nvSpPr>
        <p:spPr>
          <a:xfrm>
            <a:off x="647056" y="2120665"/>
            <a:ext cx="8496944" cy="10203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Visitas guiadas por funcionários da empresa;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Acesso às plantas baixas e hidráulica da edificação;</a:t>
            </a:r>
            <a:endParaRPr lang="pt-BR" sz="2000" dirty="0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="" xmlns:a16="http://schemas.microsoft.com/office/drawing/2014/main" id="{1FE22EAE-EDC9-4B82-A215-8943113A4853}"/>
              </a:ext>
            </a:extLst>
          </p:cNvPr>
          <p:cNvSpPr txBox="1">
            <a:spLocks/>
          </p:cNvSpPr>
          <p:nvPr/>
        </p:nvSpPr>
        <p:spPr>
          <a:xfrm>
            <a:off x="175061" y="3427567"/>
            <a:ext cx="4392488" cy="778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/>
              <a:t>Indicador de consumo: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="" xmlns:a16="http://schemas.microsoft.com/office/drawing/2014/main" id="{0C61D1E0-3993-42D1-A7E4-D3D44603E8D7}"/>
              </a:ext>
            </a:extLst>
          </p:cNvPr>
          <p:cNvSpPr txBox="1">
            <a:spLocks/>
          </p:cNvSpPr>
          <p:nvPr/>
        </p:nvSpPr>
        <p:spPr>
          <a:xfrm>
            <a:off x="629628" y="4083533"/>
            <a:ext cx="8496944" cy="10203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Consumo registrado nos medidores (referentes ao mês de agosto de 2017 e o número de agentes consumidores diários fixos);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59700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77582"/>
            <a:ext cx="6624736" cy="4268756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07504" y="1092806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latin typeface="+mj-lt"/>
                <a:cs typeface="Arial" panose="020B0604020202020204" pitchFamily="34" charset="0"/>
              </a:rPr>
              <a:t>Figura 1 - Vista em planta de um dos banheiros demonstrando o sentido que foram realizadas todas as leituras (da direita para a esquerda). Nomenclatura dos aparelhos sanitários em azul.</a:t>
            </a:r>
            <a:endParaRPr lang="pt-BR" sz="16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52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965</Words>
  <Application>Microsoft Office PowerPoint</Application>
  <PresentationFormat>Apresentação na tela (4:3)</PresentationFormat>
  <Paragraphs>154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Tema do Office</vt:lpstr>
      <vt:lpstr>DIAGNÓSTICO DO USO DA ÁGUA E DIRETRIZES PARA O USO RACIONAL DA ÁGUA EM EDIFÍCIO COMERCIAL</vt:lpstr>
      <vt:lpstr>Introdução</vt:lpstr>
      <vt:lpstr>Introdução</vt:lpstr>
      <vt:lpstr>Metodologia</vt:lpstr>
      <vt:lpstr>Metodologia</vt:lpstr>
      <vt:lpstr>Metodologia</vt:lpstr>
      <vt:lpstr>Metodologia</vt:lpstr>
      <vt:lpstr>Metodologia</vt:lpstr>
      <vt:lpstr>Metodologia</vt:lpstr>
      <vt:lpstr>Metodologia</vt:lpstr>
      <vt:lpstr>Metodologia</vt:lpstr>
      <vt:lpstr>Resultados</vt:lpstr>
      <vt:lpstr>Resultados</vt:lpstr>
      <vt:lpstr>Resultados</vt:lpstr>
      <vt:lpstr>Resultados</vt:lpstr>
      <vt:lpstr>Resultados</vt:lpstr>
      <vt:lpstr>Resultados</vt:lpstr>
      <vt:lpstr>Conclusão</vt:lpstr>
      <vt:lpstr>Conclusão</vt:lpstr>
      <vt:lpstr>Conclusão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Silva</dc:creator>
  <cp:lastModifiedBy>karlacruvinel</cp:lastModifiedBy>
  <cp:revision>33</cp:revision>
  <dcterms:created xsi:type="dcterms:W3CDTF">2018-05-02T19:43:05Z</dcterms:created>
  <dcterms:modified xsi:type="dcterms:W3CDTF">2018-05-30T10:34:13Z</dcterms:modified>
</cp:coreProperties>
</file>