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8" r:id="rId8"/>
    <p:sldId id="267" r:id="rId9"/>
    <p:sldId id="269" r:id="rId10"/>
    <p:sldId id="270" r:id="rId11"/>
    <p:sldId id="271" r:id="rId12"/>
    <p:sldId id="274" r:id="rId13"/>
    <p:sldId id="275" r:id="rId14"/>
    <p:sldId id="273" r:id="rId15"/>
    <p:sldId id="272" r:id="rId16"/>
    <p:sldId id="277" r:id="rId17"/>
    <p:sldId id="276" r:id="rId18"/>
    <p:sldId id="280" r:id="rId19"/>
    <p:sldId id="279" r:id="rId20"/>
    <p:sldId id="282" r:id="rId21"/>
    <p:sldId id="278" r:id="rId22"/>
    <p:sldId id="285" r:id="rId23"/>
    <p:sldId id="284" r:id="rId24"/>
    <p:sldId id="281" r:id="rId25"/>
    <p:sldId id="283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-dmae\DMAE-DT-Diretoria$\ABES20181204\Compilado_Quantitativos%20revDT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-dmae\DMAE-DT-Diretoria$\ABES20181204\Compilado_Quantitativos%20revDT.xlsx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2800" dirty="0" err="1" smtClean="0">
                <a:latin typeface="Calibri" panose="020F0502020204030204" pitchFamily="34" charset="0"/>
              </a:rPr>
              <a:t>Parâmetros</a:t>
            </a:r>
            <a:endParaRPr lang="en-US" sz="2800" dirty="0">
              <a:latin typeface="Calibri" panose="020F0502020204030204" pitchFamily="34" charset="0"/>
            </a:endParaRPr>
          </a:p>
        </c:rich>
      </c:tx>
      <c:layout>
        <c:manualLayout>
          <c:xMode val="edge"/>
          <c:yMode val="edge"/>
          <c:x val="0.11497418642792478"/>
          <c:y val="0.11150635172289229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Resumo!$E$1</c:f>
              <c:strCache>
                <c:ptCount val="1"/>
                <c:pt idx="0">
                  <c:v>Parâmetros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Resumo!$A$2:$A$5</c:f>
              <c:strCache>
                <c:ptCount val="4"/>
                <c:pt idx="0">
                  <c:v>Operacional ETAs</c:v>
                </c:pt>
                <c:pt idx="1">
                  <c:v>Apoio Analítico Dmae</c:v>
                </c:pt>
                <c:pt idx="2">
                  <c:v>Contratação (Portaria Consolidação MS 5/2017)</c:v>
                </c:pt>
                <c:pt idx="3">
                  <c:v>Contratação (Portaria SES 320/2014)</c:v>
                </c:pt>
              </c:strCache>
            </c:strRef>
          </c:cat>
          <c:val>
            <c:numRef>
              <c:f>Resumo!$E$2:$E$5</c:f>
              <c:numCache>
                <c:formatCode>0%</c:formatCode>
                <c:ptCount val="4"/>
                <c:pt idx="0">
                  <c:v>5.3892215568862277E-2</c:v>
                </c:pt>
                <c:pt idx="1">
                  <c:v>0.33532934131736525</c:v>
                </c:pt>
                <c:pt idx="2">
                  <c:v>0.32934131736526945</c:v>
                </c:pt>
                <c:pt idx="3">
                  <c:v>0.28143712574850299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600" b="1">
                <a:latin typeface="+mj-lt"/>
                <a:cs typeface="Arial" panose="020B0604020202020204" pitchFamily="34" charset="0"/>
              </a:defRPr>
            </a:pPr>
            <a:endParaRPr lang="pt-BR"/>
          </a:p>
        </c:txPr>
      </c:legendEntry>
      <c:legendEntry>
        <c:idx val="1"/>
        <c:txPr>
          <a:bodyPr/>
          <a:lstStyle/>
          <a:p>
            <a:pPr>
              <a:defRPr sz="1600" b="1">
                <a:latin typeface="+mj-lt"/>
                <a:cs typeface="Arial" panose="020B0604020202020204" pitchFamily="34" charset="0"/>
              </a:defRPr>
            </a:pPr>
            <a:endParaRPr lang="pt-BR"/>
          </a:p>
        </c:txPr>
      </c:legendEntry>
      <c:legendEntry>
        <c:idx val="2"/>
        <c:txPr>
          <a:bodyPr/>
          <a:lstStyle/>
          <a:p>
            <a:pPr>
              <a:defRPr sz="1600" b="1">
                <a:latin typeface="+mj-lt"/>
                <a:cs typeface="Arial" panose="020B0604020202020204" pitchFamily="34" charset="0"/>
              </a:defRPr>
            </a:pPr>
            <a:endParaRPr lang="pt-BR"/>
          </a:p>
        </c:txPr>
      </c:legendEntry>
      <c:legendEntry>
        <c:idx val="3"/>
        <c:txPr>
          <a:bodyPr/>
          <a:lstStyle/>
          <a:p>
            <a:pPr>
              <a:defRPr sz="1600" b="1">
                <a:latin typeface="+mj-lt"/>
                <a:cs typeface="Arial" panose="020B0604020202020204" pitchFamily="34" charset="0"/>
              </a:defRPr>
            </a:pPr>
            <a:endParaRPr lang="pt-BR"/>
          </a:p>
        </c:txPr>
      </c:legendEntry>
      <c:layout>
        <c:manualLayout>
          <c:xMode val="edge"/>
          <c:yMode val="edge"/>
          <c:x val="0.58824216601581614"/>
          <c:y val="3.767384454835538E-2"/>
          <c:w val="0.3963078304691775"/>
          <c:h val="0.84960753276204615"/>
        </c:manualLayout>
      </c:layout>
      <c:overlay val="0"/>
      <c:txPr>
        <a:bodyPr/>
        <a:lstStyle/>
        <a:p>
          <a:pPr>
            <a:defRPr>
              <a:latin typeface="Arial" panose="020B0604020202020204" pitchFamily="34" charset="0"/>
              <a:cs typeface="Arial" panose="020B0604020202020204" pitchFamily="34" charset="0"/>
            </a:defRPr>
          </a:pPr>
          <a:endParaRPr lang="pt-B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en-US" sz="2800" dirty="0" err="1">
                <a:latin typeface="Calibri" panose="020F0502020204030204" pitchFamily="34" charset="0"/>
                <a:cs typeface="Arial" panose="020B0604020202020204" pitchFamily="34" charset="0"/>
              </a:rPr>
              <a:t>Análises</a:t>
            </a:r>
            <a:endParaRPr lang="en-US" sz="2800" dirty="0">
              <a:latin typeface="Calibri" panose="020F0502020204030204" pitchFamily="34" charset="0"/>
              <a:cs typeface="Arial" panose="020B0604020202020204" pitchFamily="34" charset="0"/>
            </a:endParaRP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Resumo!$D$1</c:f>
              <c:strCache>
                <c:ptCount val="1"/>
                <c:pt idx="0">
                  <c:v>Análises</c:v>
                </c:pt>
              </c:strCache>
            </c:strRef>
          </c:tx>
          <c:dLbls>
            <c:dLbl>
              <c:idx val="0"/>
              <c:layout>
                <c:manualLayout>
                  <c:x val="-0.10019995473006864"/>
                  <c:y val="-0.283258038378877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3.5265310586176726E-2"/>
                  <c:y val="0.150634660250801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340625903173978E-2"/>
                  <c:y val="-9.0507185025418631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7047638456180034"/>
                  <c:y val="1.56043485589723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Resumo!$A$2:$A$5</c:f>
              <c:strCache>
                <c:ptCount val="4"/>
                <c:pt idx="0">
                  <c:v>Operacional ETAs</c:v>
                </c:pt>
                <c:pt idx="1">
                  <c:v>Apoio Analítico Dmae</c:v>
                </c:pt>
                <c:pt idx="2">
                  <c:v>Contratação (Portaria Consolidação MS 5/2017)</c:v>
                </c:pt>
                <c:pt idx="3">
                  <c:v>Contratação (Portaria SES 320/2014)</c:v>
                </c:pt>
              </c:strCache>
            </c:strRef>
          </c:cat>
          <c:val>
            <c:numRef>
              <c:f>Resumo!$D$2:$D$5</c:f>
              <c:numCache>
                <c:formatCode>0.00%</c:formatCode>
                <c:ptCount val="4"/>
                <c:pt idx="0">
                  <c:v>0.95846833106741913</c:v>
                </c:pt>
                <c:pt idx="1">
                  <c:v>3.9608535507186377E-2</c:v>
                </c:pt>
                <c:pt idx="2">
                  <c:v>1.1699061671149526E-3</c:v>
                </c:pt>
                <c:pt idx="3">
                  <c:v>7.5322725827949E-4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86FC5-0056-4EEE-AFA2-08C0A303EACF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20860-5CC6-4AAD-ADA7-11A6F81A66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1938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320860-5CC6-4AAD-ADA7-11A6F81A6642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352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476672"/>
            <a:ext cx="1078877" cy="41620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27" y="937453"/>
            <a:ext cx="1007402" cy="39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nacoesunidas.org/unicef-lanca-plano-preventivo-contra-diarreia-e-colera-entre-refugiados-rohingya-em-bangladesh/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hyperlink" Target="https://nacoesunidas.org/onu-e-parceiros-se-comprometem-a-reduzir-mortes-por-colera-em-90-ate-2030/" TargetMode="External"/><Relationship Id="rId4" Type="http://schemas.openxmlformats.org/officeDocument/2006/relationships/hyperlink" Target="https://www.youtube.com/watch?v=RNIOFxQiWfs" TargetMode="Externa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2.correiodopovo.com.br/Noticias/Cidades/2017/09/629906/Rio-Grande-do-Sul-abriga-tres-dos-10-rios-mais-poluidos-do-Brasil-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hyperlink" Target="http://www.sema.rs.gov.br/bacias-hidrograficas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novohamburgo.org/site/noticias/pelo-estado/pela-regiao-pelo-estado/2012/02/01/racionamento-nivel-do-rio-dos-sinos-chega-a-limite-estabelecido-em-sao-leopoldo/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://g1.globo.com/rs/rio-grande-do-sul/noticia/2017/01/lama-de-enchente-deixa-oito-cidades-sem-agua-no-vale-do-rio-do-sinos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g1.globo.com/rs/rio-grande-do-sul/noticia/2016/10/apos-problema-em-rio-fornecimento-de-agua-e-normalizado-em-gravatai.html" TargetMode="External"/><Relationship Id="rId5" Type="http://schemas.openxmlformats.org/officeDocument/2006/relationships/image" Target="../media/image25.png"/><Relationship Id="rId10" Type="http://schemas.openxmlformats.org/officeDocument/2006/relationships/hyperlink" Target="http://www.popa.com.br/imagens/paisagens/guaiba_verde.htm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gauchazh.clicrbs.com.br/geral/noticia/2016/12/nao-falta-estrutura-foram-problemas-acidentais-diz-diretor-da-corsan-sobre-falta-de-agua-8932320.html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orreiodopovo.com.br/Noticias/Geral/2016/8/596329/Moradores-voltam-a-reclamar-da-cor-e-do-cheiro-da-agua-em-Porto-Alegre" TargetMode="External"/><Relationship Id="rId5" Type="http://schemas.openxmlformats.org/officeDocument/2006/relationships/image" Target="../media/image28.png"/><Relationship Id="rId4" Type="http://schemas.openxmlformats.org/officeDocument/2006/relationships/hyperlink" Target="http://g1.globo.com/ap/amapa/noticia/2014/01/ligava-torneira-e-saia-oleo-ao-inves-de-agua-diz-morador-do-amapa.html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gauchazh.clicrbs.com.br/porto-alegre/noticia/2016/07/vigilancia-afirma-que-agua-da-torneira-e-potavel-em-porto-alegre-6571345.html" TargetMode="External"/><Relationship Id="rId3" Type="http://schemas.openxmlformats.org/officeDocument/2006/relationships/image" Target="../media/image43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g1.globo.com/rs/rio-grande-do-sul/noticia/2016/07/fepam-aponta-possivel-rota-de-gosto-e-cheiro-ruim-da-agua-em-porto-alegre.html" TargetMode="External"/><Relationship Id="rId5" Type="http://schemas.openxmlformats.org/officeDocument/2006/relationships/image" Target="../media/image44.png"/><Relationship Id="rId10" Type="http://schemas.openxmlformats.org/officeDocument/2006/relationships/hyperlink" Target="http://jcrs.uol.com.br/_conteudo/2017/02/geral/549128-moradores-voltam-a-reclamar-de-odor-e-gosto-da-agua-em-porto-alegre.html" TargetMode="External"/><Relationship Id="rId4" Type="http://schemas.openxmlformats.org/officeDocument/2006/relationships/hyperlink" Target="http://diariogaucho.clicrbs.com.br/rs/dia-a-dia/noticia/2016/05/a-agua-na-sua-casa-esta-com-cheiro-e-gosto-ruins-entenda-o-motivo-e-saiba-quando-ela-vai-voltar-ao-normal-5821011.html" TargetMode="External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5.pn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lproweb.procempa.com.br/pmpa/prefpoa/dmae/usu_doc/press_kit_revisado.pdf" TargetMode="External"/><Relationship Id="rId5" Type="http://schemas.openxmlformats.org/officeDocument/2006/relationships/image" Target="../media/image86.png"/><Relationship Id="rId10" Type="http://schemas.openxmlformats.org/officeDocument/2006/relationships/hyperlink" Target="http://www2.portoalegre.rs.gov.br/dmae/default.php?p_secao=352" TargetMode="External"/><Relationship Id="rId4" Type="http://schemas.openxmlformats.org/officeDocument/2006/relationships/hyperlink" Target="http://lproweb.procempa.com.br/pmpa/prefpoa/dmae/usu_doc/ecos_39_e_ecos_tecnica_final.pdf" TargetMode="External"/><Relationship Id="rId9" Type="http://schemas.openxmlformats.org/officeDocument/2006/relationships/image" Target="../media/image8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5496" y="2780928"/>
            <a:ext cx="8928992" cy="1368152"/>
          </a:xfrm>
        </p:spPr>
        <p:txBody>
          <a:bodyPr anchor="ctr" anchorCtr="0">
            <a:noAutofit/>
          </a:bodyPr>
          <a:lstStyle/>
          <a:p>
            <a:r>
              <a:rPr lang="pt-BR" sz="3200" b="1" dirty="0" smtClean="0"/>
              <a:t>Qualidade da Água para Consumo Humano: </a:t>
            </a:r>
            <a:r>
              <a:rPr lang="pt-BR" sz="3200" b="1" dirty="0" smtClean="0"/>
              <a:t>alterações </a:t>
            </a:r>
            <a:r>
              <a:rPr lang="pt-BR" sz="3200" b="1" dirty="0" smtClean="0"/>
              <a:t>de gosto e odor, controle analítico </a:t>
            </a: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>e </a:t>
            </a:r>
            <a:r>
              <a:rPr lang="pt-BR" sz="3200" b="1" dirty="0" smtClean="0"/>
              <a:t>operacional</a:t>
            </a:r>
            <a:endParaRPr lang="pt-BR" sz="3200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827584" y="4869160"/>
            <a:ext cx="7776864" cy="7920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1800" b="1" dirty="0" smtClean="0"/>
              <a:t>Marcelo Gil Faccin – Diretor de Tratamento e Meio </a:t>
            </a:r>
            <a:r>
              <a:rPr lang="pt-BR" sz="1800" b="1" dirty="0" smtClean="0"/>
              <a:t>Ambiente</a:t>
            </a:r>
          </a:p>
          <a:p>
            <a:pPr marL="0" indent="0" algn="ctr">
              <a:buNone/>
            </a:pPr>
            <a:r>
              <a:rPr lang="pt-BR" sz="1800" b="1" dirty="0" smtClean="0"/>
              <a:t>Departamento Municipal de Água e Esgotos de Porto Alegre/RS</a:t>
            </a:r>
            <a:endParaRPr lang="pt-BR" sz="1800" b="1" dirty="0" smtClean="0"/>
          </a:p>
          <a:p>
            <a:pPr algn="l"/>
            <a:endParaRPr lang="pt-BR" sz="2800" dirty="0"/>
          </a:p>
        </p:txBody>
      </p:sp>
      <p:sp>
        <p:nvSpPr>
          <p:cNvPr id="8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1412776"/>
            <a:ext cx="8573064" cy="504056"/>
          </a:xfrm>
        </p:spPr>
        <p:txBody>
          <a:bodyPr anchor="ctr" anchorCtr="0">
            <a:noAutofit/>
          </a:bodyPr>
          <a:lstStyle/>
          <a:p>
            <a:r>
              <a:rPr lang="pt-BR" sz="2800" b="1" dirty="0" smtClean="0"/>
              <a:t>Mesa-Redonda 2: Qualidade da Água e Laboratórios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291208" y="390203"/>
            <a:ext cx="3200672" cy="95056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No “mundo ideal”, a </a:t>
            </a:r>
            <a:endParaRPr lang="pt-BR" sz="2800" b="1" spc="-1" dirty="0" smtClean="0">
              <a:latin typeface="+mj-lt"/>
              <a:ea typeface="+mn-ea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  <a:ea typeface="+mn-ea"/>
                <a:cs typeface="+mn-cs"/>
              </a:rPr>
              <a:t>água 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potável é:</a:t>
            </a:r>
          </a:p>
        </p:txBody>
      </p:sp>
      <p:sp>
        <p:nvSpPr>
          <p:cNvPr id="5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-36512" y="1269628"/>
            <a:ext cx="2808312" cy="15113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marL="571500" indent="-571500"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Insípida</a:t>
            </a:r>
          </a:p>
          <a:p>
            <a:pPr marL="571500" indent="-571500"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Inodora</a:t>
            </a:r>
          </a:p>
          <a:p>
            <a:pPr marL="571500" indent="-571500"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Incolor!</a:t>
            </a:r>
            <a:endParaRPr sz="2800" b="1" spc="-1" dirty="0">
              <a:latin typeface="+mj-lt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76672"/>
            <a:ext cx="433644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3275856" y="2780928"/>
            <a:ext cx="4537075" cy="57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200" b="1" dirty="0">
                <a:latin typeface="+mj-lt"/>
                <a:cs typeface="Calibri" pitchFamily="34" charset="0"/>
                <a:hlinkClick r:id="rId4"/>
              </a:rPr>
              <a:t>https://www.youtube.com/watch?v=RNIOFxQiWfs</a:t>
            </a:r>
            <a:endParaRPr lang="pt-BR" altLang="pt-BR" sz="1200" b="1" dirty="0">
              <a:latin typeface="+mj-lt"/>
              <a:cs typeface="Calibri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de-DE" altLang="pt-BR" sz="1200" b="1" dirty="0">
                <a:latin typeface="+mj-lt"/>
                <a:cs typeface="Calibri" pitchFamily="34" charset="0"/>
              </a:rPr>
              <a:t>M-Wasser - Das Münchner Trinkwasser aus dem bayerischen Voralpenland</a:t>
            </a:r>
            <a:endParaRPr lang="pt-BR" altLang="pt-BR" sz="1200" b="1" dirty="0">
              <a:latin typeface="+mj-lt"/>
              <a:cs typeface="Calibri" pitchFamily="34" charset="0"/>
            </a:endParaRPr>
          </a:p>
        </p:txBody>
      </p:sp>
      <p:sp>
        <p:nvSpPr>
          <p:cNvPr id="8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291208" y="3068960"/>
            <a:ext cx="3416696" cy="51879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Já no “mundo real”...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014788"/>
            <a:ext cx="381635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090988"/>
            <a:ext cx="1362075" cy="272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486150"/>
            <a:ext cx="14017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5148064" y="3486150"/>
            <a:ext cx="3870325" cy="518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200" b="1" dirty="0">
                <a:latin typeface="+mj-lt"/>
                <a:cs typeface="Calibri" pitchFamily="34" charset="0"/>
                <a:hlinkClick r:id="rId8"/>
              </a:rPr>
              <a:t>https://nacoesunidas.org/unicef-lanca-plano-preventivo-contra-diarreia-e-colera-entre-refugiados-rohingya-em-bangladesh</a:t>
            </a:r>
            <a:r>
              <a:rPr lang="pt-BR" altLang="pt-BR" sz="1050" b="1" dirty="0">
                <a:cs typeface="Calibri" pitchFamily="34" charset="0"/>
                <a:hlinkClick r:id="rId8"/>
              </a:rPr>
              <a:t>/</a:t>
            </a:r>
            <a:endParaRPr lang="pt-BR" altLang="pt-BR" sz="1050" b="1" dirty="0">
              <a:cs typeface="Calibri" pitchFamily="34" charset="0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4014788"/>
            <a:ext cx="3870325" cy="279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4"/>
          <p:cNvSpPr txBox="1">
            <a:spLocks noChangeArrowheads="1"/>
          </p:cNvSpPr>
          <p:nvPr/>
        </p:nvSpPr>
        <p:spPr bwMode="auto">
          <a:xfrm>
            <a:off x="-36513" y="3572446"/>
            <a:ext cx="3887788" cy="43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200" b="1" dirty="0">
                <a:latin typeface="+mj-lt"/>
                <a:cs typeface="Calibri" pitchFamily="34" charset="0"/>
                <a:hlinkClick r:id="rId10"/>
              </a:rPr>
              <a:t>https://nacoesunidas.org/onu-e-parceiros-se-comprometem-a-reduzir-mortes-por-colera-em-90-ate-2030/</a:t>
            </a:r>
            <a:endParaRPr lang="pt-BR" altLang="pt-BR" sz="1200" b="1" dirty="0">
              <a:latin typeface="+mj-lt"/>
              <a:cs typeface="Calibri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242" y="4402442"/>
            <a:ext cx="748854" cy="75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6" y="1428904"/>
            <a:ext cx="8100392" cy="4210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51520" y="621407"/>
            <a:ext cx="7488832" cy="5753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2800" b="1" spc="-1" dirty="0" smtClean="0">
                <a:ea typeface="DejaVu Sans" pitchFamily="34" charset="0"/>
                <a:cs typeface="DejaVu Sans" pitchFamily="34" charset="0"/>
              </a:rPr>
              <a:t>Departamento Municipal de Água e Esgotos</a:t>
            </a:r>
            <a:endParaRPr lang="pt-BR" sz="2800" b="1" spc="-1" dirty="0"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827584" y="4221088"/>
            <a:ext cx="7488832" cy="1346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DejaVu Sans" pitchFamily="34" charset="0"/>
                <a:cs typeface="DejaVu Sans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Autarquia da </a:t>
            </a:r>
            <a:r>
              <a:rPr lang="pt-BR" altLang="pt-BR" sz="2800" b="1" dirty="0">
                <a:solidFill>
                  <a:schemeClr val="bg1"/>
                </a:solidFill>
                <a:latin typeface="+mj-lt"/>
              </a:rPr>
              <a:t>Prefeitura de Porto </a:t>
            </a: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Alegre/RS</a:t>
            </a:r>
            <a:endParaRPr lang="pt-BR" altLang="pt-BR" sz="2800" b="1" dirty="0">
              <a:solidFill>
                <a:schemeClr val="bg1"/>
              </a:solidFill>
              <a:latin typeface="+mj-lt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Força </a:t>
            </a:r>
            <a:r>
              <a:rPr lang="pt-BR" altLang="pt-BR" sz="2800" b="1" dirty="0">
                <a:solidFill>
                  <a:schemeClr val="bg1"/>
                </a:solidFill>
                <a:latin typeface="+mj-lt"/>
              </a:rPr>
              <a:t>de </a:t>
            </a: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Trabalho </a:t>
            </a:r>
            <a:r>
              <a:rPr lang="pt-BR" altLang="pt-BR" sz="2800" b="1" dirty="0">
                <a:solidFill>
                  <a:schemeClr val="bg1"/>
                </a:solidFill>
                <a:latin typeface="+mj-lt"/>
              </a:rPr>
              <a:t>(</a:t>
            </a: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2018): 1.787 servidores</a:t>
            </a:r>
            <a:endParaRPr lang="pt-BR" altLang="pt-BR" sz="2800" b="1" dirty="0">
              <a:solidFill>
                <a:schemeClr val="bg1"/>
              </a:solidFill>
              <a:latin typeface="+mj-lt"/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Total Receita (2018): </a:t>
            </a:r>
            <a:r>
              <a:rPr lang="pt-BR" altLang="pt-BR" sz="2800" b="1" dirty="0">
                <a:solidFill>
                  <a:schemeClr val="bg1"/>
                </a:solidFill>
                <a:latin typeface="+mj-lt"/>
              </a:rPr>
              <a:t>R$ </a:t>
            </a:r>
            <a:r>
              <a:rPr lang="pt-BR" altLang="pt-BR" sz="2800" b="1" dirty="0" smtClean="0">
                <a:solidFill>
                  <a:schemeClr val="bg1"/>
                </a:solidFill>
                <a:latin typeface="+mj-lt"/>
              </a:rPr>
              <a:t>586 milhões</a:t>
            </a:r>
            <a:endParaRPr lang="pt-BR" altLang="pt-BR" sz="28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4661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7646623" cy="43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077072"/>
            <a:ext cx="2803525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4217193"/>
            <a:ext cx="3128962" cy="151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188" y="4005064"/>
            <a:ext cx="3290887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50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4"/>
            <a:ext cx="7560840" cy="422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3789040"/>
            <a:ext cx="3008313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413" y="4149080"/>
            <a:ext cx="3146425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38" y="4509542"/>
            <a:ext cx="3170237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/>
            </a:extLst>
          </p:cNvPr>
          <p:cNvSpPr/>
          <p:nvPr/>
        </p:nvSpPr>
        <p:spPr>
          <a:xfrm>
            <a:off x="5364088" y="3728070"/>
            <a:ext cx="3257550" cy="78105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>
            <a:spAutoFit/>
          </a:bodyPr>
          <a:lstStyle/>
          <a:p>
            <a:pPr marL="68263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pt-BR" altLang="pt-BR" sz="2800" b="1" dirty="0">
                <a:solidFill>
                  <a:schemeClr val="bg2"/>
                </a:solidFill>
                <a:latin typeface="Arial Narrow" panose="020B0606020202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DBO removida: 9.385 toneladas em 2017</a:t>
            </a:r>
          </a:p>
        </p:txBody>
      </p:sp>
    </p:spTree>
    <p:extLst>
      <p:ext uri="{BB962C8B-B14F-4D97-AF65-F5344CB8AC3E}">
        <p14:creationId xmlns:p14="http://schemas.microsoft.com/office/powerpoint/2010/main" val="31797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>
                <a:latin typeface="+mj-lt"/>
              </a:rPr>
              <a:t>O</a:t>
            </a:r>
            <a:r>
              <a:rPr lang="pt-BR" sz="2800" b="1" spc="-1" dirty="0" smtClean="0">
                <a:latin typeface="+mj-lt"/>
              </a:rPr>
              <a:t> </a:t>
            </a:r>
            <a:r>
              <a:rPr lang="pt-BR" sz="2800" b="1" spc="-1" dirty="0">
                <a:latin typeface="+mj-lt"/>
              </a:rPr>
              <a:t>Lago Guaíba</a:t>
            </a:r>
          </a:p>
        </p:txBody>
      </p:sp>
      <p:pic>
        <p:nvPicPr>
          <p:cNvPr id="3" name="Picture 5" descr="http://www.sema.rs.gov.br/upload/recortes/201710/18142018_47804_GD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848579"/>
            <a:ext cx="4176464" cy="264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Shape 1">
            <a:extLst>
              <a:ext uri="{FF2B5EF4-FFF2-40B4-BE49-F238E27FC236}"/>
            </a:extLst>
          </p:cNvPr>
          <p:cNvSpPr txBox="1"/>
          <p:nvPr/>
        </p:nvSpPr>
        <p:spPr>
          <a:xfrm>
            <a:off x="6876256" y="2204864"/>
            <a:ext cx="1944216" cy="6339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marL="108000" eaLnBrk="1" fontAlgn="auto" hangingPunct="1">
              <a:spcBef>
                <a:spcPts val="1284"/>
              </a:spcBef>
              <a:spcAft>
                <a:spcPts val="0"/>
              </a:spcAft>
              <a:buClr>
                <a:srgbClr val="000000"/>
              </a:buClr>
              <a:buSzPct val="45000"/>
              <a:defRPr/>
            </a:pPr>
            <a:r>
              <a:rPr lang="pt-BR" sz="1200" b="1" spc="-1" dirty="0">
                <a:latin typeface="+mj-lt"/>
                <a:ea typeface="+mn-ea"/>
                <a:cs typeface="+mn-cs"/>
                <a:hlinkClick r:id="rId4"/>
              </a:rPr>
              <a:t>http://www.sema.rs.gov.br/bacias-hidrograficas</a:t>
            </a:r>
            <a:endParaRPr lang="pt-BR" sz="1200" b="1" spc="-1" dirty="0">
              <a:latin typeface="+mj-lt"/>
              <a:ea typeface="+mn-ea"/>
              <a:cs typeface="+mn-cs"/>
            </a:endParaRPr>
          </a:p>
        </p:txBody>
      </p:sp>
      <p:sp>
        <p:nvSpPr>
          <p:cNvPr id="5" name="object 2"/>
          <p:cNvSpPr>
            <a:spLocks noChangeArrowheads="1"/>
          </p:cNvSpPr>
          <p:nvPr/>
        </p:nvSpPr>
        <p:spPr bwMode="auto">
          <a:xfrm>
            <a:off x="2987824" y="2708920"/>
            <a:ext cx="5688633" cy="309634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13564"/>
            <a:ext cx="2520280" cy="2411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3" y="3208053"/>
            <a:ext cx="2401333" cy="2237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4"/>
          <p:cNvSpPr txBox="1">
            <a:spLocks noChangeArrowheads="1"/>
          </p:cNvSpPr>
          <p:nvPr/>
        </p:nvSpPr>
        <p:spPr bwMode="auto">
          <a:xfrm>
            <a:off x="107505" y="5450146"/>
            <a:ext cx="2088232" cy="1219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8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8"/>
              </a:rPr>
              <a:t>www2.correiodopovo.com.br/Noticias/Cidades/2017/09/629906/Rio-Grande-do-Sul-abriga-tres-dos-10-rios-mais-poluidos-do-Brasil-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Porto Alegre, Setembro de 2017.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09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8" y="32339"/>
            <a:ext cx="3024627" cy="3540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4624"/>
            <a:ext cx="2796664" cy="331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437217"/>
            <a:ext cx="3600401" cy="2558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7524327" y="1525960"/>
            <a:ext cx="1566831" cy="15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6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6"/>
              </a:rPr>
              <a:t>g1.globo.com/rs/rio-grande-do-sul/noticia/2016/10/apos-problema-em-rio-fornecimento-de-agua-e-normalizado-em-gravatai.html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Atividade Agrícola em Outubro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3059832" y="332656"/>
            <a:ext cx="1728192" cy="1724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7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7"/>
              </a:rPr>
              <a:t>g1.globo.com/rs/rio-grande-do-sul/noticia/2017/01/lama-de-enchente-deixa-oito-cidades-sem-agua-no-vale-do-rio-do-sinos.html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Enchente em Janeiro de 2017.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3059832" y="1844824"/>
            <a:ext cx="1664496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8"/>
              </a:rPr>
              <a:t>http://novohamburgo.org/site/noticias/pelo-estado/pela-regiao-pelo-estado/2012/02/01/racionamento-nivel-do-rio-dos-sinos-chega-a-limite-estabelecido-em-sao-leopoldo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8"/>
              </a:rPr>
              <a:t>/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Estiagem em Fevereiro de 2012.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8" name="Picture 6" descr="http://www.popa.com.br/imagens/paisagens/arvore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93543"/>
            <a:ext cx="4320479" cy="173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-36512" y="3573016"/>
            <a:ext cx="482453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10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10"/>
              </a:rPr>
              <a:t>www.popa.com.br/imagens/paisagens/guaiba_verde.htm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sz="1200" b="1" dirty="0">
                <a:latin typeface="+mj-lt"/>
                <a:cs typeface="Arial" panose="020B0604020202020204" pitchFamily="34" charset="0"/>
              </a:rPr>
              <a:t>Proliferação de </a:t>
            </a:r>
            <a:r>
              <a:rPr lang="pt-BR" sz="1200" b="1" dirty="0" smtClean="0">
                <a:latin typeface="+mj-lt"/>
                <a:cs typeface="Arial" panose="020B0604020202020204" pitchFamily="34" charset="0"/>
              </a:rPr>
              <a:t>algas. </a:t>
            </a:r>
            <a:r>
              <a:rPr lang="pt-BR" sz="1200" b="1" dirty="0" smtClean="0">
                <a:latin typeface="+mj-lt"/>
                <a:cs typeface="Arial" panose="020B0604020202020204" pitchFamily="34" charset="0"/>
              </a:rPr>
              <a:t>Lago </a:t>
            </a:r>
            <a:r>
              <a:rPr lang="pt-BR" sz="1200" b="1" dirty="0" smtClean="0">
                <a:latin typeface="+mj-lt"/>
                <a:cs typeface="Arial" panose="020B0604020202020204" pitchFamily="34" charset="0"/>
              </a:rPr>
              <a:t>Guaíba, Março de 2004.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19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88840"/>
            <a:ext cx="3744416" cy="299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4"/>
          <p:cNvSpPr txBox="1">
            <a:spLocks noChangeArrowheads="1"/>
          </p:cNvSpPr>
          <p:nvPr/>
        </p:nvSpPr>
        <p:spPr bwMode="auto">
          <a:xfrm>
            <a:off x="0" y="5013176"/>
            <a:ext cx="5076056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4"/>
              </a:rPr>
              <a:t>http://g1.globo.com/ap/amapa/noticia/2014/01/ligava-torneira-e-saia-oleo-ao-inves-de-agua-diz-morador-do-amapa.html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Contaminação por Óleo Diesel em Poços Rasos.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Macapá, Janeiro de 2014.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016" y="949376"/>
            <a:ext cx="3851480" cy="4237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5127700" y="5229200"/>
            <a:ext cx="4016299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6"/>
              </a:rPr>
              <a:t>http://www.correiodopovo.com.br/Noticias/Geral/2016/8/596329/Moradores-voltam-a-reclamar-da-cor-e-do-cheiro-da-agua-em-Porto-Alegre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Porto Alegre, Agosto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" y="116632"/>
            <a:ext cx="1966123" cy="346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1929610" y="404664"/>
            <a:ext cx="3074438" cy="128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8"/>
              </a:rPr>
              <a:t>https://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8"/>
              </a:rPr>
              <a:t>gauchazh.clicrbs.com.br/geral/noticia/2016/12/nao-falta-estrutura-foram-problemas-acidentais-diz-diretor-da-corsan-sobre-falta-de-agua-8932320.html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Arraste de Partículas após Manobras de Redes de Água.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Gravataí, Dezembro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35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1520" y="476672"/>
            <a:ext cx="7488831" cy="5753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2800" b="1" spc="-1" dirty="0" smtClean="0">
                <a:ea typeface="DejaVu Sans" pitchFamily="34" charset="0"/>
                <a:cs typeface="DejaVu Sans" pitchFamily="34" charset="0"/>
              </a:rPr>
              <a:t>Legislação Qualidade Água Consumo Humano</a:t>
            </a:r>
            <a:endParaRPr lang="pt-BR" sz="2800" b="1" spc="-1" dirty="0"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3" name="TextShape 1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251521" y="1124744"/>
            <a:ext cx="7776863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pPr marL="571500" indent="-5715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Portaria nº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56, 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de 14 de março de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1977;</a:t>
            </a:r>
            <a:endParaRPr lang="pt-BR" sz="2800" b="1" spc="-1" dirty="0">
              <a:latin typeface="+mj-lt"/>
              <a:ea typeface="+mn-ea"/>
              <a:cs typeface="+mn-cs"/>
            </a:endParaRPr>
          </a:p>
          <a:p>
            <a:pPr marL="571500" indent="-5715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 smtClean="0">
                <a:latin typeface="+mj-lt"/>
                <a:ea typeface="+mn-ea"/>
                <a:cs typeface="+mn-cs"/>
              </a:rPr>
              <a:t>Portaria nº 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36,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de 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19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de janeiro de 1990;</a:t>
            </a:r>
            <a:endParaRPr lang="pt-BR" sz="2800" b="1" spc="-1" dirty="0">
              <a:latin typeface="+mj-lt"/>
              <a:ea typeface="+mn-ea"/>
              <a:cs typeface="+mn-cs"/>
            </a:endParaRPr>
          </a:p>
          <a:p>
            <a:pPr marL="571500" indent="-5715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Portaria nº 1469, de 29 de dezembro de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2000;</a:t>
            </a:r>
            <a:endParaRPr lang="pt-BR" sz="2800" b="1" spc="-1" dirty="0">
              <a:latin typeface="+mj-lt"/>
              <a:ea typeface="+mn-ea"/>
              <a:cs typeface="+mn-cs"/>
            </a:endParaRPr>
          </a:p>
          <a:p>
            <a:pPr marL="571500" indent="-5715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>
                <a:latin typeface="+mj-lt"/>
                <a:ea typeface="+mn-ea"/>
                <a:cs typeface="+mn-cs"/>
              </a:rPr>
              <a:t>Portaria n° 518, de 25 de março de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2004;</a:t>
            </a:r>
            <a:endParaRPr lang="pt-BR" sz="2800" b="1" spc="-1" dirty="0">
              <a:latin typeface="+mj-lt"/>
              <a:ea typeface="+mn-ea"/>
              <a:cs typeface="+mn-cs"/>
            </a:endParaRPr>
          </a:p>
          <a:p>
            <a:pPr marL="571500" indent="-5715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 smtClean="0">
                <a:latin typeface="+mj-lt"/>
                <a:ea typeface="+mn-ea"/>
                <a:cs typeface="+mn-cs"/>
              </a:rPr>
              <a:t>Portaria nº 2914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, 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de 12 de dezembro de 2011;</a:t>
            </a:r>
            <a:endParaRPr lang="pt-BR" sz="2800" b="1" spc="-1" dirty="0">
              <a:latin typeface="+mj-lt"/>
              <a:ea typeface="+mn-ea"/>
              <a:cs typeface="+mn-cs"/>
            </a:endParaRPr>
          </a:p>
          <a:p>
            <a:pPr marL="571500" indent="-5715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pt-BR" sz="2800" b="1" spc="-1" dirty="0" smtClean="0">
                <a:latin typeface="+mj-lt"/>
                <a:ea typeface="+mn-ea"/>
                <a:cs typeface="+mn-cs"/>
              </a:rPr>
              <a:t>Portaria de Consolidação nº 5, de 03 de outubro de 2017 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(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Anexo </a:t>
            </a:r>
            <a:r>
              <a:rPr lang="pt-BR" sz="2800" b="1" spc="-1" dirty="0">
                <a:latin typeface="+mj-lt"/>
                <a:ea typeface="+mn-ea"/>
                <a:cs typeface="+mn-cs"/>
              </a:rPr>
              <a:t>XX</a:t>
            </a:r>
            <a:r>
              <a:rPr lang="pt-BR" sz="2800" b="1" spc="-1" dirty="0" smtClean="0">
                <a:latin typeface="+mj-lt"/>
                <a:ea typeface="+mn-ea"/>
                <a:cs typeface="+mn-cs"/>
              </a:rPr>
              <a:t>).</a:t>
            </a:r>
            <a:endParaRPr lang="pt-BR" sz="2800" b="1" spc="-1" dirty="0"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21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84984"/>
            <a:ext cx="1689100" cy="281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987800"/>
            <a:ext cx="1685925" cy="282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4139951" cy="561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4784"/>
            <a:ext cx="2987824" cy="2109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3131840" y="620936"/>
            <a:ext cx="4067175" cy="3024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pt-BR" sz="2000" b="1" spc="-1" dirty="0">
                <a:solidFill>
                  <a:schemeClr val="tx1"/>
                </a:solidFill>
              </a:rPr>
              <a:t>5 captações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1"/>
                </a:solidFill>
              </a:rPr>
              <a:t>4 foz dos rios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1"/>
                </a:solidFill>
              </a:rPr>
              <a:t>7 canal e margens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1"/>
                </a:solidFill>
              </a:rPr>
              <a:t>Mais de 5 mil análises (</a:t>
            </a:r>
            <a:r>
              <a:rPr lang="pt-BR" sz="2000" b="1" spc="-1" dirty="0" smtClean="0">
                <a:solidFill>
                  <a:schemeClr val="tx1"/>
                </a:solidFill>
              </a:rPr>
              <a:t>2018)</a:t>
            </a:r>
            <a:endParaRPr lang="pt-BR" sz="2000" b="1" spc="-1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endParaRPr lang="pt-BR" sz="2000" b="1" spc="-1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pt-BR" sz="2000" b="1" spc="-1" dirty="0" smtClean="0">
                <a:solidFill>
                  <a:schemeClr val="tx1"/>
                </a:solidFill>
              </a:rPr>
              <a:t>6 </a:t>
            </a:r>
            <a:r>
              <a:rPr lang="pt-BR" sz="2000" b="1" spc="-1" dirty="0">
                <a:solidFill>
                  <a:schemeClr val="tx1"/>
                </a:solidFill>
              </a:rPr>
              <a:t>Estações de Tratamento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1"/>
                </a:solidFill>
              </a:rPr>
              <a:t>346 pontos no Município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1"/>
                </a:solidFill>
              </a:rPr>
              <a:t>Mais de 900 coletas mensais</a:t>
            </a:r>
          </a:p>
          <a:p>
            <a:pPr eaLnBrk="1" hangingPunct="1">
              <a:defRPr/>
            </a:pPr>
            <a:r>
              <a:rPr lang="pt-BR" sz="2000" b="1" spc="-1" dirty="0" smtClean="0">
                <a:solidFill>
                  <a:schemeClr val="tx1"/>
                </a:solidFill>
              </a:rPr>
              <a:t>1 milhão análises </a:t>
            </a:r>
            <a:r>
              <a:rPr lang="pt-BR" sz="2000" b="1" spc="-1" dirty="0">
                <a:solidFill>
                  <a:schemeClr val="tx1"/>
                </a:solidFill>
              </a:rPr>
              <a:t>(</a:t>
            </a:r>
            <a:r>
              <a:rPr lang="pt-BR" sz="2000" b="1" spc="-1" dirty="0" smtClean="0">
                <a:solidFill>
                  <a:schemeClr val="tx1"/>
                </a:solidFill>
              </a:rPr>
              <a:t>2018)</a:t>
            </a:r>
            <a:endParaRPr lang="pt-BR" sz="2000" b="1" spc="-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07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70" y="188640"/>
            <a:ext cx="32067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3" y="1916832"/>
            <a:ext cx="3222625" cy="181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3016"/>
            <a:ext cx="2727325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87675" y="4248497"/>
            <a:ext cx="3168650" cy="1628775"/>
          </a:xfrm>
          <a:prstGeom prst="rect">
            <a:avLst/>
          </a:prstGeom>
          <a:blipFill dpi="0" rotWithShape="0">
            <a:blip r:embed="rId6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00000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4" y="4509120"/>
            <a:ext cx="2911475" cy="164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2635548"/>
            <a:ext cx="2824162" cy="2112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060848"/>
            <a:ext cx="3008313" cy="1998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1750"/>
            <a:ext cx="3168352" cy="237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40768"/>
            <a:ext cx="2664867" cy="1870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CaixaDeTexto 10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2555527" y="3573016"/>
            <a:ext cx="4176713" cy="101600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2000" b="1" spc="-1" dirty="0">
                <a:solidFill>
                  <a:schemeClr val="tx2"/>
                </a:solidFill>
                <a:latin typeface="+mn-lt"/>
                <a:cs typeface="+mn-cs"/>
              </a:rPr>
              <a:t>O </a:t>
            </a:r>
            <a:r>
              <a:rPr lang="pt-BR" sz="2000" b="1" spc="-1" dirty="0" smtClean="0">
                <a:solidFill>
                  <a:schemeClr val="tx2"/>
                </a:solidFill>
                <a:latin typeface="+mn-lt"/>
                <a:cs typeface="+mn-cs"/>
              </a:rPr>
              <a:t>Dmae </a:t>
            </a:r>
            <a:r>
              <a:rPr lang="pt-BR" sz="2000" b="1" spc="-1" dirty="0">
                <a:solidFill>
                  <a:schemeClr val="tx2"/>
                </a:solidFill>
                <a:latin typeface="+mn-lt"/>
                <a:cs typeface="+mn-cs"/>
              </a:rPr>
              <a:t>monitora regularmente: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pt-BR" sz="2000" b="1" spc="-1" dirty="0" smtClean="0">
                <a:solidFill>
                  <a:schemeClr val="tx2"/>
                </a:solidFill>
                <a:latin typeface="+mn-lt"/>
                <a:cs typeface="+mn-cs"/>
              </a:rPr>
              <a:t>   98 </a:t>
            </a:r>
            <a:r>
              <a:rPr lang="pt-BR" sz="2000" b="1" spc="-1" dirty="0">
                <a:solidFill>
                  <a:schemeClr val="tx2"/>
                </a:solidFill>
                <a:latin typeface="+mn-lt"/>
                <a:cs typeface="+mn-cs"/>
              </a:rPr>
              <a:t>parâmetros 5/2017/MS</a:t>
            </a:r>
          </a:p>
          <a:p>
            <a:pPr eaLnBrk="1" hangingPunct="1">
              <a:defRPr/>
            </a:pPr>
            <a:r>
              <a:rPr lang="pt-BR" sz="2000" b="1" spc="-1" dirty="0">
                <a:solidFill>
                  <a:schemeClr val="tx2"/>
                </a:solidFill>
                <a:latin typeface="+mn-lt"/>
                <a:cs typeface="+mn-cs"/>
              </a:rPr>
              <a:t>  </a:t>
            </a:r>
            <a:r>
              <a:rPr lang="pt-BR" sz="2000" b="1" spc="-1" dirty="0" smtClean="0">
                <a:solidFill>
                  <a:schemeClr val="tx2"/>
                </a:solidFill>
                <a:latin typeface="+mn-lt"/>
                <a:cs typeface="+mn-cs"/>
              </a:rPr>
              <a:t>  46 </a:t>
            </a:r>
            <a:r>
              <a:rPr lang="pt-BR" sz="2000" b="1" spc="-1" dirty="0">
                <a:solidFill>
                  <a:schemeClr val="tx2"/>
                </a:solidFill>
                <a:latin typeface="+mn-lt"/>
                <a:cs typeface="+mn-cs"/>
              </a:rPr>
              <a:t>parâmetros </a:t>
            </a:r>
            <a:r>
              <a:rPr lang="pt-BR" sz="2000" b="1" spc="-1" dirty="0" smtClean="0">
                <a:solidFill>
                  <a:schemeClr val="tx2"/>
                </a:solidFill>
                <a:latin typeface="+mn-lt"/>
                <a:cs typeface="+mn-cs"/>
              </a:rPr>
              <a:t>320/2014/SES</a:t>
            </a:r>
            <a:endParaRPr lang="pt-BR" sz="2000" b="1" spc="-1" dirty="0">
              <a:solidFill>
                <a:schemeClr val="tx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507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836712"/>
            <a:ext cx="2194736" cy="302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4"/>
          <p:cNvSpPr txBox="1">
            <a:spLocks noChangeArrowheads="1"/>
          </p:cNvSpPr>
          <p:nvPr/>
        </p:nvSpPr>
        <p:spPr bwMode="auto">
          <a:xfrm>
            <a:off x="-36511" y="3861048"/>
            <a:ext cx="2226838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4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4"/>
              </a:rPr>
              <a:t>diariogaucho.clicrbs.com.br/rs/dia-a-dia/noticia/2016/05/a-agua-na-sua-casa-esta-com-cheiro-e-gosto-ruins-entenda-o-motivo-e-saiba-quando-ela-vai-voltar-ao-normal-5821011.html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Maio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19192"/>
            <a:ext cx="2363926" cy="3061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2051720" y="4581128"/>
            <a:ext cx="2435934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6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6"/>
              </a:rPr>
              <a:t>g1.globo.com/rs/rio-grande-do-sul/noticia/2016/07/fepam-aponta-possivel-rota-de-gosto-e-cheiro-ruim-da-agua-em-porto-alegre.html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Julho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6085" y="908720"/>
            <a:ext cx="2217601" cy="303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4427984" y="3933056"/>
            <a:ext cx="2232248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8"/>
              </a:rPr>
              <a:t>https://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8"/>
              </a:rPr>
              <a:t>gauchazh.clicrbs.com.br/porto-alegre/noticia/2016/07/vigilancia-afirma-que-agua-da-torneira-e-potavel-em-porto-alegre-6571345.html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Julho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1700808"/>
            <a:ext cx="2555776" cy="3081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6588225" y="4797152"/>
            <a:ext cx="2517351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10"/>
              </a:rPr>
              <a:t>http://jcrs.uol.com.br/_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10"/>
              </a:rPr>
              <a:t>conteudo/2017/02/geral/549128-moradores-voltam-a-reclamar-de-odor-e-gosto-da-agua-em-porto-alegre.html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Fevereiro de 2017.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0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Segurança da Água para Consumo Humano</a:t>
            </a:r>
            <a:endParaRPr lang="pt-BR" sz="2800" b="1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6713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836711"/>
            <a:ext cx="2839896" cy="4896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003400"/>
            <a:ext cx="5040560" cy="292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140968"/>
            <a:ext cx="2443163" cy="267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044" y="3861047"/>
            <a:ext cx="3412460" cy="216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Cadastro Técnico</a:t>
            </a:r>
            <a:endParaRPr lang="pt-BR" sz="2800" b="1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2210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862961"/>
            <a:ext cx="5759149" cy="3631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2505185" cy="165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76872"/>
            <a:ext cx="2520280" cy="1657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77072"/>
            <a:ext cx="2520279" cy="1598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754" y="4221088"/>
            <a:ext cx="2321294" cy="1598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228752"/>
            <a:ext cx="2376264" cy="15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Controle Operacional</a:t>
            </a:r>
            <a:endParaRPr lang="pt-BR" sz="2800" b="1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9690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5524948" cy="338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96340"/>
            <a:ext cx="3868490" cy="2064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333" y="2852937"/>
            <a:ext cx="4516179" cy="25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eta em curva para a esquerda 4"/>
          <p:cNvSpPr/>
          <p:nvPr/>
        </p:nvSpPr>
        <p:spPr>
          <a:xfrm>
            <a:off x="6516216" y="1268760"/>
            <a:ext cx="731520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Sistema 156 POA</a:t>
            </a:r>
            <a:endParaRPr lang="pt-BR" sz="2800" b="1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550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3004"/>
            <a:ext cx="7704856" cy="481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853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156POA. Registros de Gosto e Odor em 2016</a:t>
            </a:r>
            <a:endParaRPr lang="pt-BR" sz="2800" b="1" spc="-1" dirty="0">
              <a:latin typeface="+mj-lt"/>
            </a:endParaRPr>
          </a:p>
        </p:txBody>
      </p:sp>
      <p:pic>
        <p:nvPicPr>
          <p:cNvPr id="3" name="Imagem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165" y="764704"/>
            <a:ext cx="2064579" cy="255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eta para a direita 3"/>
          <p:cNvSpPr/>
          <p:nvPr/>
        </p:nvSpPr>
        <p:spPr>
          <a:xfrm>
            <a:off x="2339752" y="1916832"/>
            <a:ext cx="432048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497" y="764704"/>
            <a:ext cx="2079551" cy="255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764704"/>
            <a:ext cx="2069206" cy="2550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56992"/>
            <a:ext cx="2086959" cy="2557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56992"/>
            <a:ext cx="2069958" cy="255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88" y="3356992"/>
            <a:ext cx="2074156" cy="255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eta para a direita 9"/>
          <p:cNvSpPr/>
          <p:nvPr/>
        </p:nvSpPr>
        <p:spPr>
          <a:xfrm>
            <a:off x="5076056" y="1916832"/>
            <a:ext cx="432048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 para a direita 10"/>
          <p:cNvSpPr/>
          <p:nvPr/>
        </p:nvSpPr>
        <p:spPr>
          <a:xfrm rot="10800000">
            <a:off x="5076057" y="4653136"/>
            <a:ext cx="432048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para a direita 11"/>
          <p:cNvSpPr/>
          <p:nvPr/>
        </p:nvSpPr>
        <p:spPr>
          <a:xfrm rot="10800000">
            <a:off x="2339753" y="4653136"/>
            <a:ext cx="432048" cy="2880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 em curva para a esquerda 12"/>
          <p:cNvSpPr/>
          <p:nvPr/>
        </p:nvSpPr>
        <p:spPr>
          <a:xfrm>
            <a:off x="7956376" y="2708920"/>
            <a:ext cx="576064" cy="1296144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395536" y="2996952"/>
            <a:ext cx="1647503" cy="360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1800" b="1" spc="-1" dirty="0" smtClean="0">
                <a:latin typeface="Arial"/>
                <a:ea typeface="DejaVu Sans" pitchFamily="34" charset="0"/>
                <a:cs typeface="DejaVu Sans" pitchFamily="34" charset="0"/>
              </a:rPr>
              <a:t>Abril</a:t>
            </a:r>
            <a:endParaRPr lang="pt-BR" sz="1800" b="1" spc="-1" dirty="0">
              <a:latin typeface="Arial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3271059" y="2979373"/>
            <a:ext cx="1647503" cy="360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1800" b="1" spc="-1" dirty="0" smtClean="0">
                <a:latin typeface="Arial"/>
                <a:ea typeface="DejaVu Sans" pitchFamily="34" charset="0"/>
                <a:cs typeface="DejaVu Sans" pitchFamily="34" charset="0"/>
              </a:rPr>
              <a:t>Maio</a:t>
            </a:r>
            <a:endParaRPr lang="pt-BR" sz="1800" b="1" spc="-1" dirty="0">
              <a:latin typeface="Arial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395535" y="5571661"/>
            <a:ext cx="1647503" cy="360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1800" b="1" spc="-1" dirty="0" smtClean="0">
                <a:latin typeface="Arial"/>
                <a:ea typeface="DejaVu Sans" pitchFamily="34" charset="0"/>
                <a:cs typeface="DejaVu Sans" pitchFamily="34" charset="0"/>
              </a:rPr>
              <a:t>Setembro</a:t>
            </a:r>
            <a:endParaRPr lang="pt-BR" sz="1800" b="1" spc="-1" dirty="0">
              <a:latin typeface="Arial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6161152" y="2996952"/>
            <a:ext cx="1647503" cy="360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1800" b="1" spc="-1" dirty="0" smtClean="0">
                <a:latin typeface="Arial"/>
                <a:ea typeface="DejaVu Sans" pitchFamily="34" charset="0"/>
                <a:cs typeface="DejaVu Sans" pitchFamily="34" charset="0"/>
              </a:rPr>
              <a:t>Junho</a:t>
            </a:r>
            <a:endParaRPr lang="pt-BR" sz="1800" b="1" spc="-1" dirty="0">
              <a:latin typeface="Arial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3275855" y="5571661"/>
            <a:ext cx="1647503" cy="360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1800" b="1" spc="-1" dirty="0" smtClean="0">
                <a:latin typeface="Arial"/>
                <a:ea typeface="DejaVu Sans" pitchFamily="34" charset="0"/>
                <a:cs typeface="DejaVu Sans" pitchFamily="34" charset="0"/>
              </a:rPr>
              <a:t>Agosto</a:t>
            </a:r>
            <a:endParaRPr lang="pt-BR" sz="1800" b="1" spc="-1" dirty="0">
              <a:latin typeface="Arial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>
          <a:xfrm>
            <a:off x="6170029" y="5571661"/>
            <a:ext cx="1647503" cy="36004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pt-BR" sz="1800" b="1" spc="-1" dirty="0" smtClean="0">
                <a:latin typeface="Arial"/>
                <a:ea typeface="DejaVu Sans" pitchFamily="34" charset="0"/>
                <a:cs typeface="DejaVu Sans" pitchFamily="34" charset="0"/>
              </a:rPr>
              <a:t>Julho</a:t>
            </a:r>
            <a:endParaRPr lang="pt-BR" sz="1800" b="1" spc="-1" dirty="0">
              <a:latin typeface="Arial"/>
              <a:ea typeface="DejaVu Sans" pitchFamily="34" charset="0"/>
              <a:cs typeface="DejaVu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09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Aplicação de Carvão Ativado e Dióxido de Cloro</a:t>
            </a:r>
            <a:endParaRPr lang="pt-BR" sz="2800" b="1" spc="-1" dirty="0">
              <a:latin typeface="+mj-lt"/>
            </a:endParaRPr>
          </a:p>
        </p:txBody>
      </p:sp>
      <p:pic>
        <p:nvPicPr>
          <p:cNvPr id="3" name="Picture 6" descr="ETA MV 22 06 2007 0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764704"/>
            <a:ext cx="3419227" cy="25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EBAB JLS antes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47108"/>
            <a:ext cx="3478224" cy="2608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1" descr="EBAB Tristeza 07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0968"/>
            <a:ext cx="3456384" cy="2559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DSC0469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4"/>
          <a:stretch>
            <a:fillRect/>
          </a:stretch>
        </p:blipFill>
        <p:spPr bwMode="auto">
          <a:xfrm>
            <a:off x="5076056" y="3356992"/>
            <a:ext cx="3502906" cy="2577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542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712" y="4221088"/>
            <a:ext cx="2482496" cy="1657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4625"/>
            <a:ext cx="4608512" cy="3796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361" y="4149080"/>
            <a:ext cx="2865159" cy="180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16632"/>
            <a:ext cx="3528392" cy="2450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789040"/>
            <a:ext cx="2520280" cy="1659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457748"/>
            <a:ext cx="2016224" cy="1139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77072"/>
            <a:ext cx="1276146" cy="1755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36912"/>
            <a:ext cx="1998697" cy="1709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560" y="2566666"/>
            <a:ext cx="2643430" cy="1510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m 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322" y="3239095"/>
            <a:ext cx="1982662" cy="1126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solidFill>
                  <a:schemeClr val="bg1"/>
                </a:solidFill>
                <a:latin typeface="+mj-lt"/>
              </a:rPr>
              <a:t>Evento Gosto e Odor 2016</a:t>
            </a:r>
            <a:endParaRPr lang="pt-BR" sz="2800" b="1" spc="-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3618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5" y="-4296"/>
            <a:ext cx="3312369" cy="292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188640"/>
            <a:ext cx="3888431" cy="2977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52936"/>
            <a:ext cx="3312368" cy="291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40968"/>
            <a:ext cx="5472608" cy="269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Shape 2"/>
          <p:cNvSpPr txBox="1"/>
          <p:nvPr/>
        </p:nvSpPr>
        <p:spPr>
          <a:xfrm>
            <a:off x="2699792" y="5373216"/>
            <a:ext cx="6336704" cy="50405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spc="-1" dirty="0" smtClean="0">
                <a:solidFill>
                  <a:srgbClr val="FF0000"/>
                </a:solidFill>
                <a:latin typeface="+mj-lt"/>
              </a:rPr>
              <a:t>Ação Civil Pública</a:t>
            </a:r>
            <a:endParaRPr sz="11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Elipse 6"/>
          <p:cNvSpPr/>
          <p:nvPr/>
        </p:nvSpPr>
        <p:spPr>
          <a:xfrm>
            <a:off x="8028384" y="5517232"/>
            <a:ext cx="936104" cy="36003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66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Evento Gosto e Odor 2017</a:t>
            </a:r>
            <a:endParaRPr lang="pt-BR" sz="2800" b="1" spc="-1" dirty="0">
              <a:latin typeface="+mj-lt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553317"/>
              </p:ext>
            </p:extLst>
          </p:nvPr>
        </p:nvGraphicFramePr>
        <p:xfrm>
          <a:off x="94951" y="754806"/>
          <a:ext cx="7573393" cy="23861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76542"/>
                <a:gridCol w="1613631"/>
                <a:gridCol w="1883220"/>
              </a:tblGrid>
              <a:tr h="21562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Resultados analíticos de 2-Metilisoborneol (MIB) e </a:t>
                      </a:r>
                      <a:r>
                        <a:rPr lang="pt-BR" sz="1100" u="none" strike="noStrike" dirty="0" err="1">
                          <a:effectLst/>
                        </a:rPr>
                        <a:t>Geosmina</a:t>
                      </a:r>
                      <a:r>
                        <a:rPr lang="pt-BR" sz="1100" u="none" strike="noStrike" dirty="0">
                          <a:effectLst/>
                        </a:rPr>
                        <a:t> nas amostras coletadas em 24/02/2017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87682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Amostra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MIB (</a:t>
                      </a:r>
                      <a:r>
                        <a:rPr lang="el-GR" sz="1100" u="none" strike="noStrike">
                          <a:effectLst/>
                        </a:rPr>
                        <a:t>μ</a:t>
                      </a:r>
                      <a:r>
                        <a:rPr lang="pt-BR" sz="1100" u="none" strike="noStrike">
                          <a:effectLst/>
                        </a:rPr>
                        <a:t>g/L)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Geosmina (</a:t>
                      </a:r>
                      <a:r>
                        <a:rPr lang="el-GR" sz="1100" u="none" strike="noStrike">
                          <a:effectLst/>
                        </a:rPr>
                        <a:t>μ</a:t>
                      </a:r>
                      <a:r>
                        <a:rPr lang="pt-BR" sz="1100" u="none" strike="noStrike">
                          <a:effectLst/>
                        </a:rPr>
                        <a:t>g/L)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1344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São João Bruta – coletada na ETA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0,068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1344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Moinhos de Vento Bruta – coletada na ETA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0,111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&lt;0,01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1344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José Loureiro da  Silva Bruta – coletada na ETA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0,042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1344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São João Tratada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0,063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13447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Moinhos de Vento Tratada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0,048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215622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José Loureiro da  Silva Tratada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0,053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&lt;0,01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974995"/>
              </p:ext>
            </p:extLst>
          </p:nvPr>
        </p:nvGraphicFramePr>
        <p:xfrm>
          <a:off x="107504" y="3212977"/>
          <a:ext cx="8928991" cy="2376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4256"/>
                <a:gridCol w="1080120"/>
                <a:gridCol w="1512168"/>
                <a:gridCol w="1512168"/>
                <a:gridCol w="2520279"/>
              </a:tblGrid>
              <a:tr h="355453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 </a:t>
                      </a:r>
                      <a:r>
                        <a:rPr lang="pt-BR" sz="1100" u="none" strike="noStrike" dirty="0" smtClean="0">
                          <a:effectLst/>
                        </a:rPr>
                        <a:t>MIB </a:t>
                      </a:r>
                      <a:r>
                        <a:rPr lang="pt-BR" sz="1100" u="none" strike="noStrike" dirty="0">
                          <a:effectLst/>
                        </a:rPr>
                        <a:t>e </a:t>
                      </a:r>
                      <a:r>
                        <a:rPr lang="pt-BR" sz="1100" u="none" strike="noStrike" dirty="0" err="1">
                          <a:effectLst/>
                        </a:rPr>
                        <a:t>Geosmina</a:t>
                      </a:r>
                      <a:r>
                        <a:rPr lang="pt-BR" sz="1100" u="none" strike="noStrike" dirty="0">
                          <a:effectLst/>
                        </a:rPr>
                        <a:t> </a:t>
                      </a:r>
                      <a:r>
                        <a:rPr lang="pt-BR" sz="1100" u="none" strike="noStrike" dirty="0" smtClean="0">
                          <a:effectLst/>
                        </a:rPr>
                        <a:t>x Cianobactérias x </a:t>
                      </a:r>
                      <a:r>
                        <a:rPr lang="pt-BR" sz="1100" u="none" strike="noStrike" dirty="0">
                          <a:effectLst/>
                        </a:rPr>
                        <a:t>Intensidade G1 </a:t>
                      </a:r>
                      <a:r>
                        <a:rPr lang="pt-BR" sz="1100" u="none" strike="noStrike" dirty="0" smtClean="0">
                          <a:effectLst/>
                        </a:rPr>
                        <a:t>(Painel Sensorial) nas </a:t>
                      </a:r>
                      <a:r>
                        <a:rPr lang="pt-BR" sz="1100" u="none" strike="noStrike" dirty="0">
                          <a:effectLst/>
                        </a:rPr>
                        <a:t>amostras coletadas em 02 e 03/03/2017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22411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Amostra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MIB (</a:t>
                      </a:r>
                      <a:r>
                        <a:rPr lang="el-GR" sz="1100" u="none" strike="noStrike">
                          <a:effectLst/>
                        </a:rPr>
                        <a:t>μ</a:t>
                      </a:r>
                      <a:r>
                        <a:rPr lang="pt-BR" sz="1100" u="none" strike="noStrike">
                          <a:effectLst/>
                        </a:rPr>
                        <a:t>g/L)</a:t>
                      </a:r>
                      <a:endParaRPr lang="pt-BR" sz="11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 err="1">
                          <a:effectLst/>
                        </a:rPr>
                        <a:t>Geosmina</a:t>
                      </a:r>
                      <a:r>
                        <a:rPr lang="pt-BR" sz="1100" u="none" strike="noStrike" dirty="0">
                          <a:effectLst/>
                        </a:rPr>
                        <a:t> (</a:t>
                      </a:r>
                      <a:r>
                        <a:rPr lang="el-GR" sz="1100" u="none" strike="noStrike" dirty="0">
                          <a:effectLst/>
                        </a:rPr>
                        <a:t>μ</a:t>
                      </a:r>
                      <a:r>
                        <a:rPr lang="pt-BR" sz="1100" u="none" strike="noStrike" dirty="0">
                          <a:effectLst/>
                        </a:rPr>
                        <a:t>g/L)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Cianobactérias </a:t>
                      </a:r>
                      <a:r>
                        <a:rPr lang="pt-BR" sz="1100" u="none" strike="noStrike" dirty="0" smtClean="0">
                          <a:effectLst/>
                        </a:rPr>
                        <a:t>(</a:t>
                      </a:r>
                      <a:r>
                        <a:rPr lang="pt-BR" sz="1100" u="none" strike="noStrike" dirty="0" err="1" smtClean="0">
                          <a:effectLst/>
                        </a:rPr>
                        <a:t>cel</a:t>
                      </a:r>
                      <a:r>
                        <a:rPr lang="pt-BR" sz="1100" u="none" strike="noStrike" dirty="0" smtClean="0">
                          <a:effectLst/>
                        </a:rPr>
                        <a:t>/</a:t>
                      </a:r>
                      <a:r>
                        <a:rPr lang="pt-BR" sz="1100" u="none" strike="noStrike" dirty="0" err="1" smtClean="0">
                          <a:effectLst/>
                        </a:rPr>
                        <a:t>mL</a:t>
                      </a:r>
                      <a:r>
                        <a:rPr lang="pt-BR" sz="1100" u="none" strike="noStrike" dirty="0">
                          <a:effectLst/>
                        </a:rPr>
                        <a:t>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Intensidade G1 </a:t>
                      </a:r>
                      <a:r>
                        <a:rPr lang="pt-BR" sz="1100" u="none" strike="noStrike" dirty="0" smtClean="0">
                          <a:effectLst/>
                        </a:rPr>
                        <a:t>(Painel Sensorial)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4152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Ponto 31 (foz do rio Gravataí)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0,284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52.339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7,3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4152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 dirty="0">
                          <a:effectLst/>
                        </a:rPr>
                        <a:t>Ponto 36 (Captação </a:t>
                      </a:r>
                      <a:r>
                        <a:rPr lang="pt-BR" sz="1100" u="none" strike="noStrike" dirty="0" err="1">
                          <a:effectLst/>
                        </a:rPr>
                        <a:t>ETAs</a:t>
                      </a:r>
                      <a:r>
                        <a:rPr lang="pt-BR" sz="1100" u="none" strike="noStrike" dirty="0">
                          <a:effectLst/>
                        </a:rPr>
                        <a:t> MV/SJ)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0,224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737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6,3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4152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Ponto 41b (Captação ETA JLS)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0,047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322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2,0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34152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 dirty="0">
                          <a:effectLst/>
                        </a:rPr>
                        <a:t>Ponto 45 E (Captação ETA T)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0,021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&lt;0,01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49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2,3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232308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Ponto 47-8b (Captação ETA BN)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0,020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&lt;0,01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567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 dirty="0">
                          <a:effectLst/>
                        </a:rPr>
                        <a:t>1,3</a:t>
                      </a:r>
                      <a:endParaRPr lang="pt-B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2483768" y="4077072"/>
            <a:ext cx="936158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292080" y="4077072"/>
            <a:ext cx="936158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7308304" y="4077072"/>
            <a:ext cx="936158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9427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Diagnóstico Apoio Analítico 2018</a:t>
            </a:r>
            <a:endParaRPr lang="pt-BR" sz="2800" b="1" spc="-1" dirty="0">
              <a:latin typeface="+mj-lt"/>
            </a:endParaRPr>
          </a:p>
        </p:txBody>
      </p:sp>
      <p:graphicFrame>
        <p:nvGraphicFramePr>
          <p:cNvPr id="3" name="Grá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572855"/>
              </p:ext>
            </p:extLst>
          </p:nvPr>
        </p:nvGraphicFramePr>
        <p:xfrm>
          <a:off x="-7552" y="980728"/>
          <a:ext cx="5803688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Gráfico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1514605"/>
              </p:ext>
            </p:extLst>
          </p:nvPr>
        </p:nvGraphicFramePr>
        <p:xfrm>
          <a:off x="5148064" y="1484784"/>
          <a:ext cx="3989403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3065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Considerações Finais</a:t>
            </a:r>
            <a:endParaRPr lang="pt-BR" sz="2800" b="1" spc="-1" dirty="0">
              <a:latin typeface="+mj-lt"/>
            </a:endParaRPr>
          </a:p>
        </p:txBody>
      </p:sp>
      <p:sp>
        <p:nvSpPr>
          <p:cNvPr id="3" name="TextShape 1">
            <a:extLst>
              <a:ext uri="{FF2B5EF4-FFF2-40B4-BE49-F238E27FC236}"/>
            </a:extLst>
          </p:cNvPr>
          <p:cNvSpPr txBox="1"/>
          <p:nvPr/>
        </p:nvSpPr>
        <p:spPr>
          <a:xfrm>
            <a:off x="360363" y="908050"/>
            <a:ext cx="8423275" cy="52578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rmAutofit/>
          </a:bodyPr>
          <a:lstStyle/>
          <a:p>
            <a:pPr eaLnBrk="1" hangingPunct="1">
              <a:defRPr/>
            </a:pPr>
            <a:r>
              <a:rPr lang="pt-BR" sz="2800" spc="-1" dirty="0">
                <a:latin typeface="+mj-lt"/>
              </a:rPr>
              <a:t>Como garantir recursos para </a:t>
            </a:r>
            <a:r>
              <a:rPr lang="pt-BR" sz="2800" spc="-1" dirty="0" smtClean="0">
                <a:latin typeface="+mj-lt"/>
              </a:rPr>
              <a:t>o </a:t>
            </a:r>
            <a:r>
              <a:rPr lang="pt-BR" sz="2800" spc="-1" dirty="0" smtClean="0">
                <a:latin typeface="+mj-lt"/>
              </a:rPr>
              <a:t>Setor Saneamento?</a:t>
            </a:r>
            <a:endParaRPr lang="pt-BR" sz="2800" spc="-1" dirty="0">
              <a:latin typeface="+mj-lt"/>
            </a:endParaRPr>
          </a:p>
          <a:p>
            <a:pPr eaLnBrk="1" hangingPunct="1">
              <a:defRPr/>
            </a:pPr>
            <a:endParaRPr lang="pt-BR" sz="2800" spc="-1" dirty="0">
              <a:latin typeface="+mj-lt"/>
            </a:endParaRPr>
          </a:p>
          <a:p>
            <a:pPr eaLnBrk="1" hangingPunct="1">
              <a:defRPr/>
            </a:pPr>
            <a:r>
              <a:rPr lang="pt-BR" sz="2800" spc="-1" dirty="0">
                <a:latin typeface="+mj-lt"/>
              </a:rPr>
              <a:t>Importância das diferentes visões na revisão da Portaria de Potabilidade: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pt-BR" sz="2800" spc="-1" dirty="0">
                <a:latin typeface="+mj-lt"/>
              </a:rPr>
              <a:t>Reduzir frequência de parâmetros sem resultados analíticos?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pt-BR" sz="2800" spc="-1" dirty="0" smtClean="0">
                <a:latin typeface="+mj-lt"/>
              </a:rPr>
              <a:t>Para </a:t>
            </a:r>
            <a:r>
              <a:rPr lang="pt-BR" sz="2800" spc="-1" dirty="0" smtClean="0">
                <a:latin typeface="+mj-lt"/>
              </a:rPr>
              <a:t>o Setor Saneamento</a:t>
            </a:r>
            <a:r>
              <a:rPr lang="pt-BR" sz="2800" spc="-1" dirty="0">
                <a:latin typeface="+mj-lt"/>
              </a:rPr>
              <a:t>, é mais significativo a pesquisa científica de poluentes emergentes ou o aumento nos índices de coleta e tratamento de esgotos?</a:t>
            </a:r>
          </a:p>
          <a:p>
            <a:pPr marL="342900" indent="-342900" eaLnBrk="1" hangingPunct="1">
              <a:buFontTx/>
              <a:buChar char="-"/>
              <a:defRPr/>
            </a:pPr>
            <a:r>
              <a:rPr lang="pt-BR" sz="2800" spc="-1" dirty="0" smtClean="0">
                <a:latin typeface="+mj-lt"/>
              </a:rPr>
              <a:t>Buscar o </a:t>
            </a:r>
            <a:r>
              <a:rPr lang="pt-BR" sz="2800" spc="-1" dirty="0">
                <a:latin typeface="+mj-lt"/>
              </a:rPr>
              <a:t>apoio da </a:t>
            </a:r>
            <a:r>
              <a:rPr lang="pt-BR" sz="2800" spc="-1" dirty="0" smtClean="0">
                <a:latin typeface="+mj-lt"/>
              </a:rPr>
              <a:t>ASSEMAE na </a:t>
            </a:r>
            <a:r>
              <a:rPr lang="pt-BR" sz="2800" spc="-1" dirty="0">
                <a:latin typeface="+mj-lt"/>
              </a:rPr>
              <a:t>razoabilidade da norma!</a:t>
            </a:r>
          </a:p>
          <a:p>
            <a:pPr marL="342900" indent="-342900" eaLnBrk="1" hangingPunct="1">
              <a:buFontTx/>
              <a:buChar char="-"/>
              <a:defRPr/>
            </a:pPr>
            <a:endParaRPr lang="pt-BR" sz="2600" spc="-1" dirty="0">
              <a:latin typeface="Arial"/>
              <a:ea typeface="+mn-ea"/>
              <a:cs typeface="+mn-cs"/>
            </a:endParaRPr>
          </a:p>
          <a:p>
            <a:pPr eaLnBrk="1" hangingPunct="1">
              <a:defRPr/>
            </a:pPr>
            <a:endParaRPr lang="pt-BR" sz="2500" spc="-1" dirty="0">
              <a:latin typeface="Arial"/>
              <a:ea typeface="+mn-ea"/>
              <a:cs typeface="+mn-cs"/>
            </a:endParaRPr>
          </a:p>
          <a:p>
            <a:pPr eaLnBrk="1" hangingPunct="1">
              <a:defRPr/>
            </a:pPr>
            <a:endParaRPr lang="pt-BR" sz="2500" spc="-1" dirty="0">
              <a:latin typeface="Arial"/>
              <a:ea typeface="+mn-ea"/>
              <a:cs typeface="+mn-cs"/>
            </a:endParaRPr>
          </a:p>
          <a:p>
            <a:pPr eaLnBrk="1" hangingPunct="1">
              <a:defRPr/>
            </a:pPr>
            <a:endParaRPr lang="pt-BR" sz="2900" spc="-1" dirty="0"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383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108" y="1918244"/>
            <a:ext cx="2793044" cy="381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4"/>
          <p:cNvSpPr txBox="1">
            <a:spLocks noChangeArrowheads="1"/>
          </p:cNvSpPr>
          <p:nvPr/>
        </p:nvSpPr>
        <p:spPr bwMode="auto">
          <a:xfrm>
            <a:off x="3059832" y="1196752"/>
            <a:ext cx="2793044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4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4"/>
              </a:rPr>
              <a:t>lproweb.procempa.com.br/pmpa/prefpoa/dmae/usu_doc/ecos_39_e_ecos_tecnica_final.pdf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Revista ECOS, Dezembro de 2016.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510" y="1484784"/>
            <a:ext cx="2423946" cy="3425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6156176" y="4941168"/>
            <a:ext cx="2567962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>
                <a:latin typeface="+mj-lt"/>
                <a:cs typeface="Arial" panose="020B0604020202020204" pitchFamily="34" charset="0"/>
                <a:hlinkClick r:id="rId6"/>
              </a:rPr>
              <a:t>http://</a:t>
            </a:r>
            <a:r>
              <a:rPr lang="pt-BR" altLang="pt-BR" sz="1200" b="1" dirty="0" smtClean="0">
                <a:latin typeface="+mj-lt"/>
                <a:cs typeface="Arial" panose="020B0604020202020204" pitchFamily="34" charset="0"/>
                <a:hlinkClick r:id="rId6"/>
              </a:rPr>
              <a:t>lproweb.procempa.com.br/pmpa/prefpoa/dmae/usu_doc/press_kit_revisado.pdf</a:t>
            </a:r>
            <a:endParaRPr lang="pt-BR" alt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Press Kit, Março de 2017.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764704"/>
            <a:ext cx="2005136" cy="2845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00" y="1772816"/>
            <a:ext cx="2015268" cy="2851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938" y="2780928"/>
            <a:ext cx="1962886" cy="277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-36512" y="5589241"/>
            <a:ext cx="2042893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sz="1200" b="1" dirty="0">
                <a:latin typeface="+mj-lt"/>
                <a:cs typeface="Arial" panose="020B0604020202020204" pitchFamily="34" charset="0"/>
                <a:hlinkClick r:id="rId10"/>
              </a:rPr>
              <a:t>http://</a:t>
            </a:r>
            <a:r>
              <a:rPr lang="pt-BR" sz="1200" b="1" dirty="0" smtClean="0">
                <a:latin typeface="+mj-lt"/>
                <a:cs typeface="Arial" panose="020B0604020202020204" pitchFamily="34" charset="0"/>
                <a:hlinkClick r:id="rId10"/>
              </a:rPr>
              <a:t>www2.portoalegre.rs.gov.br/dmae/default.php?p_secao=352</a:t>
            </a:r>
            <a:endParaRPr lang="pt-BR" sz="1200" b="1" dirty="0" smtClean="0">
              <a:latin typeface="+mj-lt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pt-BR" altLang="pt-BR" sz="1200" b="1" dirty="0" smtClean="0">
                <a:latin typeface="+mj-lt"/>
                <a:cs typeface="Arial" panose="020B0604020202020204" pitchFamily="34" charset="0"/>
              </a:rPr>
              <a:t>PMSB, Dezembro de 2015.</a:t>
            </a:r>
            <a:endParaRPr lang="pt-BR" altLang="pt-BR" sz="12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0" name="TextShape 2">
            <a:extLst>
              <a:ext uri="{FF2B5EF4-FFF2-40B4-BE49-F238E27FC236}"/>
            </a:extLst>
          </p:cNvPr>
          <p:cNvSpPr txBox="1"/>
          <p:nvPr/>
        </p:nvSpPr>
        <p:spPr>
          <a:xfrm>
            <a:off x="323528" y="332656"/>
            <a:ext cx="7416824" cy="43204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spc="-1" dirty="0" smtClean="0">
                <a:latin typeface="+mj-lt"/>
              </a:rPr>
              <a:t>Informações Complementares</a:t>
            </a:r>
            <a:endParaRPr lang="pt-BR" sz="2800" b="1" spc="-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114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68" y="692696"/>
            <a:ext cx="6959446" cy="4850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074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Arial"/>
      <a:ea typeface="DejaVu Sans"/>
      <a:cs typeface="DejaVu Sans"/>
    </a:majorFont>
    <a:minorFont>
      <a:latin typeface="Arial"/>
      <a:ea typeface="DejaVu Sans"/>
      <a:cs typeface="DejaVu Sans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Arial"/>
      <a:ea typeface="DejaVu Sans"/>
      <a:cs typeface="DejaVu Sans"/>
    </a:majorFont>
    <a:minorFont>
      <a:latin typeface="Arial"/>
      <a:ea typeface="DejaVu Sans"/>
      <a:cs typeface="DejaVu Sans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737</Words>
  <Application>Microsoft Office PowerPoint</Application>
  <PresentationFormat>Apresentação na tela (4:3)</PresentationFormat>
  <Paragraphs>181</Paragraphs>
  <Slides>25</Slides>
  <Notes>24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Tema do Office</vt:lpstr>
      <vt:lpstr>Qualidade da Água para Consumo Humano: alterações de gosto e odor, controle analítico  e operacional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Marcelo Gil Faccin</cp:lastModifiedBy>
  <cp:revision>43</cp:revision>
  <dcterms:created xsi:type="dcterms:W3CDTF">2018-05-02T19:43:05Z</dcterms:created>
  <dcterms:modified xsi:type="dcterms:W3CDTF">2019-05-03T14:24:02Z</dcterms:modified>
</cp:coreProperties>
</file>