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9" r:id="rId2"/>
    <p:sldId id="262" r:id="rId3"/>
    <p:sldId id="263" r:id="rId4"/>
    <p:sldId id="280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82" r:id="rId16"/>
    <p:sldId id="281" r:id="rId17"/>
    <p:sldId id="274" r:id="rId18"/>
    <p:sldId id="283" r:id="rId19"/>
    <p:sldId id="284" r:id="rId20"/>
    <p:sldId id="275" r:id="rId21"/>
    <p:sldId id="276" r:id="rId22"/>
    <p:sldId id="286" r:id="rId23"/>
    <p:sldId id="287" r:id="rId24"/>
    <p:sldId id="277" r:id="rId25"/>
    <p:sldId id="278" r:id="rId26"/>
    <p:sldId id="291" r:id="rId27"/>
    <p:sldId id="279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14A8D8-F471-4C9A-9979-2A829F808FC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FEA1BF-25F0-48F9-A883-0E07E8D89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44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287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556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787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4178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594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7837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366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3873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9928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28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2539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28448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224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8339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47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26122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6891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4839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4579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229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925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Método geométrico, diz que esse método é aceito pela CAGECE, conferir depois a SPO da CAGECE.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FEA1BF-25F0-48F9-A883-0E07E8D89F2A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647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253303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ANÁLISE HIDRÁULICA DA REDE DE DISTRIBUIÇÃO DE ÁGUA DA CIDADE DE JARDIM/CE A PARTIR DE MODELO COMPUTACIONAL 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lnSpcReduction="10000"/>
          </a:bodyPr>
          <a:lstStyle/>
          <a:p>
            <a:r>
              <a:rPr lang="pt-BR" sz="2800" b="1" dirty="0"/>
              <a:t>Autores: Juliana Ribeiro Costa, João Paulo Leite Félix, Francisco das Chagas Silva Júnior, Arthur Jordan de Azevedo </a:t>
            </a:r>
            <a:r>
              <a:rPr lang="pt-BR" sz="2800" b="1" dirty="0" err="1"/>
              <a:t>Toné</a:t>
            </a:r>
            <a:r>
              <a:rPr lang="pt-BR" sz="2800" b="1" dirty="0"/>
              <a:t> e Francisco de Assis Martins Ponce.</a:t>
            </a:r>
          </a:p>
          <a:p>
            <a:pPr algn="l"/>
            <a:endParaRPr lang="pt-BR" sz="2800" dirty="0"/>
          </a:p>
        </p:txBody>
      </p:sp>
      <p:pic>
        <p:nvPicPr>
          <p:cNvPr id="1026" name="Picture 2" descr="Image result for ifce">
            <a:extLst>
              <a:ext uri="{FF2B5EF4-FFF2-40B4-BE49-F238E27FC236}">
                <a16:creationId xmlns:a16="http://schemas.microsoft.com/office/drawing/2014/main" id="{D2248A0B-5AE8-4F40-918E-6D8BBF30C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527271"/>
            <a:ext cx="7956376" cy="504056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pt-BR" sz="3200" dirty="0"/>
              <a:t>INTRODUÇÃO/OBJETIVOS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/>
          <p:nvPr/>
        </p:nvSpPr>
        <p:spPr>
          <a:xfrm>
            <a:off x="611560" y="1340768"/>
            <a:ext cx="79208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As maiores deficiências observadas em sistemas de abastecimento de água se devem principalmente à deterioração dos sistemas mais antigos;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Necessidades de adequações dos serviços de abastecimento de água estão relacionadas à reabilitação de redes de distribuição de água mais antigas, bem como a construção e ampliação dos sistemas para atender às novas áreas de crescimento.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Este trabalho teve como objetivo analisar os parâmetros hidráulicos pressão e perda de carga linear da rede de distribuição de água do centro urbano do município de Jardim, no estado do Ceará, utilizando um modelo simplificado desenvolvido no software EPANET e considerando um cenário ótimo de disponibilidade de água. 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11560" y="1218159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Caracterização da Área de Estudo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Em 2018, o distrito tinha 1.538 ligações totais além de 14.018 m de extensão de rede;</a:t>
            </a:r>
          </a:p>
          <a:p>
            <a:pPr algn="just">
              <a:spcAft>
                <a:spcPts val="1200"/>
              </a:spcAft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2348880"/>
            <a:ext cx="5701380" cy="345191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C03B58C3-6E53-407D-A2CC-A5F4F8E15843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128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3568" y="1311574"/>
            <a:ext cx="792088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Caracterização da Área de Estudo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O sistema de abastecimento de Jardim/CE capta água través de manancial subterrâneo, por meio de poços tubulares;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 água captada é acumulada no reservatório existente (RE) do sistema localizado em cota que favorece o abastecimento da RDA por gravidade, sendo interligado à mesma por meio de adutora com 800,00 m de extensão, 250 mm de diâmetro, em ferro fundido. 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 rede existente tem a extensão total aproximada de 14.000,00 m e é composta, principalmente, por tubos de PVC com 50 mm de diâmetro (TONÉ, 2017).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869FE26E-B879-4A57-8C7C-222CDB41622F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330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19064" y="1484784"/>
            <a:ext cx="792088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Normas e Critérios de Projeto</a:t>
            </a:r>
          </a:p>
          <a:p>
            <a:pPr algn="just"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Critérios hidráulicos adotados CAGECE (2010):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Pressão dinâmica mínima de 10 </a:t>
            </a:r>
            <a:r>
              <a:rPr lang="pt-BR" sz="1600" dirty="0" err="1">
                <a:latin typeface="Arial" panose="020B0604020202020204" pitchFamily="34" charset="0"/>
                <a:cs typeface="Arial" panose="020B0604020202020204" pitchFamily="34" charset="0"/>
              </a:rPr>
              <a:t>m.c.a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Pressão estática máxima de 50 </a:t>
            </a:r>
            <a:r>
              <a:rPr lang="pt-BR" sz="1600" dirty="0" err="1">
                <a:latin typeface="Arial" panose="020B0604020202020204" pitchFamily="34" charset="0"/>
                <a:cs typeface="Arial" panose="020B0604020202020204" pitchFamily="34" charset="0"/>
              </a:rPr>
              <a:t>m.c.a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Perda de carga de acordo com a fórmula universal, sendo a perda de carga unitária máxima de 8 m/km para os trechos com tubulação velha ou nova;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Diâmetro mínimo dos condutos secundários de 50 mm;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Rugosidade de 0,1 mm para tubos de ferro fundido sendo eles novos ou velhos, de acordo Saint-Gobain (2015);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• Rugosidade de 0,06 mm para tubos de PVC sendo eles novos ou antigos, de acordo com o último Catálogo Técnico Infraestrutura Saneamento Água da Tigre (TIGRE, 2016).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AA36A9C1-D43F-422E-847B-5424C8279740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32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22429" y="1235397"/>
            <a:ext cx="792088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População do Estudo: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 análise da RDA de Jardim foi realizada de forma a verificar o comportamento da rede diante da demanda futura para a população urbana do ano de 2038, alcance de projeto de 20 anos;</a:t>
            </a:r>
          </a:p>
          <a:p>
            <a:pPr algn="just">
              <a:spcAft>
                <a:spcPts val="1200"/>
              </a:spcAft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Para a evolução da população, foi empregado o método da extrapolação gráfica (método é recomendado pela CAGECE (2010) para localidades com população do último Censo do IBGE dentro do intervalo de 5.000 a 50.000 habitantes).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3479609"/>
            <a:ext cx="4607594" cy="2340196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91D144D9-1CE3-4687-8B42-3F2725277224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231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39115" y="1266904"/>
            <a:ext cx="79208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Vazões de projeto:</a:t>
            </a:r>
          </a:p>
          <a:p>
            <a:pPr algn="just">
              <a:spcAft>
                <a:spcPts val="1200"/>
              </a:spcAft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F86D2CE-C74F-4EC7-BB84-78240DA45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1396" y="1772816"/>
            <a:ext cx="6444716" cy="273717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71ABD06-A933-4120-87E0-BF09915F9D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396" y="4560974"/>
            <a:ext cx="6444716" cy="909853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875DDDF3-C7B6-4005-952B-34B702BF2B13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500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19064" y="1325999"/>
            <a:ext cx="79208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Vazões de projeto:</a:t>
            </a:r>
          </a:p>
          <a:p>
            <a:pPr algn="just">
              <a:spcAft>
                <a:spcPts val="1200"/>
              </a:spcAft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705CB07-1DC1-425E-92E3-7F1811FD23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746" y="2219249"/>
            <a:ext cx="6858508" cy="2419502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0BFF74CB-CE49-4CA7-BB67-A0D882E0AF85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905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3568" y="1311574"/>
            <a:ext cx="79208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Vazões de projeto:</a:t>
            </a:r>
          </a:p>
          <a:p>
            <a:pPr algn="just">
              <a:spcAft>
                <a:spcPts val="1200"/>
              </a:spcAft>
            </a:pP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4A0D5B7-5F12-4271-8990-A77BF5E0D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904" y="2111793"/>
            <a:ext cx="6300192" cy="2053654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0ACCC1BB-17FA-4E17-ADCB-836F5F63885B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2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01316" y="1218159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Desenvolvimento do Modelo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701316" y="1909048"/>
            <a:ext cx="79563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pt-BR" dirty="0"/>
              <a:t>Com os dados do cadastro da RDA de Jardim/CE e das cotas de elevação da sede do município constantes em planta, e com auxílio do Google Earth para obtenção da imagem, desenhou-se o arruamento e criaram-se as curvas de nível da área utilizando o AUTOCAD CIVIL 3D.</a:t>
            </a:r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pt-BR" dirty="0"/>
              <a:t>No </a:t>
            </a:r>
            <a:r>
              <a:rPr lang="pt-BR" dirty="0" err="1"/>
              <a:t>CRede</a:t>
            </a:r>
            <a:r>
              <a:rPr lang="pt-BR" dirty="0"/>
              <a:t>, com a base das ruas e curvas de nível, foi desenhada a RDA de Jardim/CE obedecendo aos diâmetros e materiais especificados no cadastro da rede;</a:t>
            </a:r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pt-BR" dirty="0"/>
              <a:t>A rede foi ampliada, com tubulações de 50 mm de diâmetro em PVC, contemplando as áreas em expansão da cidade, e foram geradas as planilhas para criação do arquivo input do EPANET 2.0.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5025868E-DD4A-4D83-9E41-F345EC7C3C33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620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3568" y="124545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Cenários simulados para o distrito de Lagoa do Mato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55576" y="1982450"/>
            <a:ext cx="788436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t-BR" dirty="0"/>
              <a:t>• 1ª. Etapa de otimização – Simulação 1: </a:t>
            </a:r>
            <a:r>
              <a:rPr lang="pt-BR" dirty="0">
                <a:solidFill>
                  <a:srgbClr val="FF0000"/>
                </a:solidFill>
              </a:rPr>
              <a:t>modelo com a demanda para o alcance do projeto, ano de 2038;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• 2ª. Etapa de otimização – Simulação 2: </a:t>
            </a:r>
            <a:r>
              <a:rPr lang="pt-BR" dirty="0">
                <a:solidFill>
                  <a:srgbClr val="FF0000"/>
                </a:solidFill>
              </a:rPr>
              <a:t>modelo com a demanda para o alcance do projeto, ano de 2038, com duplicação e ampliação dos diâmetros das tubulações da RDA;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• 3ª. Etapa de otimização – Simulação 3: </a:t>
            </a:r>
            <a:r>
              <a:rPr lang="pt-BR" dirty="0">
                <a:solidFill>
                  <a:srgbClr val="FF0000"/>
                </a:solidFill>
              </a:rPr>
              <a:t>modelo com a demanda para o alcance do projeto, ano de 2038, com duplicação e ampliação dos diâmetros das tubulações da RDA e setorização do abastecimento com implantação de reservatórios elevados com fuste de 10,00 m.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44ECF4F6-7295-43B1-AF91-D07479DD297D}"/>
              </a:ext>
            </a:extLst>
          </p:cNvPr>
          <p:cNvSpPr txBox="1">
            <a:spLocks/>
          </p:cNvSpPr>
          <p:nvPr/>
        </p:nvSpPr>
        <p:spPr>
          <a:xfrm>
            <a:off x="683568" y="527270"/>
            <a:ext cx="7956376" cy="69088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MATERIAL E MÉTODOS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748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00400" y="1164537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População e Vazão de Distribuição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700400" y="1601187"/>
            <a:ext cx="7956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t-BR" dirty="0"/>
              <a:t>A projeção populacional da cidade de Jardim foi desenvolvida aplicando-se a estrapolação gráfica da curva.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1EE147C-29AB-4569-A4B9-9BB11BD38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393" y="2651954"/>
            <a:ext cx="8179213" cy="2048458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1D2420FD-790E-4422-A651-CB8D58BCA3F2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578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49952" y="101208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1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D3AC91D-49B4-4DCF-9A30-305560CC1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037" y="1956567"/>
            <a:ext cx="7941925" cy="3175216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29B1E21-8104-4A29-9840-563D30CE6687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880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01316" y="1061133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1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9A07CAE-A155-424B-9ABE-0D7B7B573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437" y="1836581"/>
            <a:ext cx="7508638" cy="3660841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1B42B261-43BB-4EDA-A46B-AF98B7412D72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051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0168" y="98619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1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EDBA966-C7D0-45A7-9B2E-074279159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752" y="1658312"/>
            <a:ext cx="4809523" cy="4201807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7064E413-C8DC-42F4-8C9A-3203239EAA52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076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3568" y="109543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1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803984" y="1887648"/>
            <a:ext cx="79563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73,74% dos trechos apresentaram valores abaixo de 8 m/km;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Pressões negativas em 98,62% dos nós;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5,11% dos nós estão com pressões abaixo de 10 </a:t>
            </a:r>
            <a:r>
              <a:rPr lang="pt-BR" dirty="0" err="1"/>
              <a:t>m.c.a</a:t>
            </a:r>
            <a:r>
              <a:rPr lang="pt-BR" dirty="0"/>
              <a:t>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FF0000"/>
                </a:solidFill>
              </a:rPr>
              <a:t>Hipótese</a:t>
            </a:r>
            <a:r>
              <a:rPr lang="pt-BR" dirty="0"/>
              <a:t>: A razão de uma parte menor dos nós da rede estarem com pressões negativas, está relacionada à existência de áreas de Jardim/CE que estão em conta topográfica acima da cota do RE.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30972F3C-55A5-49FF-B65F-371597C8893F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469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3568" y="1068827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2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7A23050-FCAD-4751-979E-7236E3B11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261" y="1861795"/>
            <a:ext cx="7843493" cy="3165643"/>
          </a:xfrm>
          <a:prstGeom prst="rect">
            <a:avLst/>
          </a:prstGeom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5E46F404-3AA7-4658-BE6B-A5AE62783189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670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19064" y="112474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2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F6FD3B3-C7FB-4638-98F3-520CEB7DB9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04" y="1892184"/>
            <a:ext cx="7524328" cy="363175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9CF88062-C656-411D-8358-D91ABCAA962E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3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19064" y="120422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2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873F26F-3E21-4AFE-93D9-984CF3562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94" y="1772816"/>
            <a:ext cx="8018750" cy="3664121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13D4AE5B-26C6-4189-B195-E4897A477B86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3084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19064" y="1125729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2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797120" y="2060848"/>
            <a:ext cx="7956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Todas as tubulações da rede passaram a funcionar com valor de perda de carga linear abaixo de 8,0 m/km;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17,72% de pontos com pressão abaixo de 10 </a:t>
            </a:r>
            <a:r>
              <a:rPr lang="pt-BR" dirty="0" err="1"/>
              <a:t>m.c.a</a:t>
            </a:r>
            <a:r>
              <a:rPr lang="pt-BR" dirty="0"/>
              <a:t>;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708668B-7B29-4DF1-9900-FB07A2D18B10}"/>
              </a:ext>
            </a:extLst>
          </p:cNvPr>
          <p:cNvSpPr txBox="1">
            <a:spLocks/>
          </p:cNvSpPr>
          <p:nvPr/>
        </p:nvSpPr>
        <p:spPr>
          <a:xfrm>
            <a:off x="683568" y="436935"/>
            <a:ext cx="7956376" cy="75981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1575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436935"/>
            <a:ext cx="7956376" cy="504056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05304" y="94007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3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705304" y="1243727"/>
            <a:ext cx="7956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t-BR" dirty="0"/>
              <a:t>implantando-se dois reservatórios elevados nos pontos de cota mais desfavorável em relação ao reservatório de distribuição existente. Dessa forma, a rede ficou dividida em três zonas de pressurização, com o RE sendo responsável pelo abastecimento de 52% da rede.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D836743-25FC-4B26-A06A-55EB7B256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536" y="2582855"/>
            <a:ext cx="7659709" cy="324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764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436935"/>
            <a:ext cx="7956376" cy="504056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705304" y="94007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3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5ADE424-BC02-4A18-ADA6-6256773A5D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808" y="1916832"/>
            <a:ext cx="8028384" cy="371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818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436935"/>
            <a:ext cx="7956376" cy="504056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E17CDC-424B-4FC4-944A-FFB5A239A42A}"/>
              </a:ext>
            </a:extLst>
          </p:cNvPr>
          <p:cNvSpPr txBox="1">
            <a:spLocks/>
          </p:cNvSpPr>
          <p:nvPr/>
        </p:nvSpPr>
        <p:spPr>
          <a:xfrm>
            <a:off x="680920" y="94007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3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48FC6DF-D077-4E8A-94ED-9BAB10148C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338" y="1916832"/>
            <a:ext cx="8342150" cy="385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065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707592" y="1627888"/>
            <a:ext cx="795637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Na Simulação 3, mesmo com a implantação dos novos reservatórios, também foi necessário fazer grandes intervenções, como a implantação de 1.105,68 m de rede em paralelo à rede existente;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A partir da otimização propostas na Simulação 3, a RDA de Jardim/CE passou a operar obedecendo aos valores especificado em norma para perda de carga linear e pressão mínima;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Todas as áreas da rede atuando com pressões acima de 10 </a:t>
            </a:r>
            <a:r>
              <a:rPr lang="pt-BR" dirty="0" err="1"/>
              <a:t>m.c.a</a:t>
            </a:r>
            <a:r>
              <a:rPr lang="pt-BR" dirty="0"/>
              <a:t>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Nenhum trecho apresentou valores acima de 8 m/km.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D633CD9-88FD-47C4-9961-F5DB4A88ABFE}"/>
              </a:ext>
            </a:extLst>
          </p:cNvPr>
          <p:cNvSpPr txBox="1">
            <a:spLocks/>
          </p:cNvSpPr>
          <p:nvPr/>
        </p:nvSpPr>
        <p:spPr>
          <a:xfrm>
            <a:off x="680920" y="94007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Cenário simulado 3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884EE075-687A-49FB-8244-85ADA4D06A3A}"/>
              </a:ext>
            </a:extLst>
          </p:cNvPr>
          <p:cNvSpPr txBox="1">
            <a:spLocks/>
          </p:cNvSpPr>
          <p:nvPr/>
        </p:nvSpPr>
        <p:spPr>
          <a:xfrm>
            <a:off x="683568" y="436934"/>
            <a:ext cx="5040560" cy="87247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6481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62686D81-1AEF-4EF9-8B0C-88D59B695A04}"/>
              </a:ext>
            </a:extLst>
          </p:cNvPr>
          <p:cNvSpPr txBox="1">
            <a:spLocks/>
          </p:cNvSpPr>
          <p:nvPr/>
        </p:nvSpPr>
        <p:spPr>
          <a:xfrm>
            <a:off x="683568" y="436934"/>
            <a:ext cx="5040560" cy="87247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/>
              <a:t>RESULTADOS E DISCUSSÃO	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B4773F2-93F3-4B5C-ADC6-7C44C97B0151}"/>
              </a:ext>
            </a:extLst>
          </p:cNvPr>
          <p:cNvSpPr txBox="1"/>
          <p:nvPr/>
        </p:nvSpPr>
        <p:spPr>
          <a:xfrm>
            <a:off x="707592" y="1627888"/>
            <a:ext cx="79563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Em relação ao modelo base, foi constatado que a rede, mesmo com ampliação de sua extensão, entraria em colapso, não tendo capacidade de atender à demanda futura;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Observou-se, também, que intervenções no modelo, como a ampliação de diâmetros e duplicação de trechos, não são suficientes para que a RDA de Jardim/CE atue em toda a sua extensão atendendo aos parâmetros especificados em norma;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dirty="0"/>
              <a:t>A partir da otimização hidráulica do modelo da RDA de Jardim/CE, foi verificado que, para atender a demanda futura, uma opção seria a setorização da rede em três zonas de abastecimento, acompanhado pela implantação de dois novos reservatórios, sendo os mesmos elevados com fuste mínimo de 10,00 m.</a:t>
            </a:r>
          </a:p>
        </p:txBody>
      </p:sp>
    </p:spTree>
    <p:extLst>
      <p:ext uri="{BB962C8B-B14F-4D97-AF65-F5344CB8AC3E}">
        <p14:creationId xmlns:p14="http://schemas.microsoft.com/office/powerpoint/2010/main" val="4249879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683568" y="1556792"/>
            <a:ext cx="79563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t-BR" dirty="0"/>
              <a:t>FCTH – FUNDAÇÃO CENTRO TECNOLÓGICO DE HIRÁULICA (2002). </a:t>
            </a:r>
            <a:r>
              <a:rPr lang="pt-BR" b="1" dirty="0" err="1"/>
              <a:t>CRede</a:t>
            </a:r>
            <a:r>
              <a:rPr lang="pt-BR" b="1" dirty="0"/>
              <a:t> – Software para Projeto de Redes de Abastecimento de Água: Manual do Usuário</a:t>
            </a:r>
            <a:r>
              <a:rPr lang="pt-BR" dirty="0"/>
              <a:t>.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GOMES, H. P. </a:t>
            </a:r>
            <a:r>
              <a:rPr lang="pt-BR" b="1" dirty="0"/>
              <a:t>Sistemas de Abastecimento de Água: Dimensionamento econômico e Operação de Redes e Elevatórias.</a:t>
            </a:r>
            <a:r>
              <a:rPr lang="pt-BR" dirty="0"/>
              <a:t> 3o ed. João Pessoa: Editora Universitária/UFPB, 2009. 277p.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HELLER, L.; PÁDUA, V. L. DE. </a:t>
            </a:r>
            <a:r>
              <a:rPr lang="pt-BR" b="1" dirty="0"/>
              <a:t>Abastecimento de água para consumo humano</a:t>
            </a:r>
            <a:r>
              <a:rPr lang="pt-BR" dirty="0"/>
              <a:t>. 1o ed. Belo Horizonte: UFMG, 2006. 860p.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TONÉ, A. J. A. </a:t>
            </a:r>
            <a:r>
              <a:rPr lang="pt-BR" b="1" dirty="0"/>
              <a:t>Parecer Técnico Rede de Distribuição de Água de Jardim</a:t>
            </a:r>
            <a:r>
              <a:rPr lang="pt-BR" dirty="0"/>
              <a:t>. Fortaleza, COGERH. 2017.</a:t>
            </a:r>
          </a:p>
          <a:p>
            <a:pPr algn="just">
              <a:spcAft>
                <a:spcPts val="1200"/>
              </a:spcAft>
            </a:pPr>
            <a:r>
              <a:rPr lang="pt-BR" dirty="0"/>
              <a:t>TSUTIYA (2006). </a:t>
            </a:r>
            <a:r>
              <a:rPr lang="pt-BR" b="1" dirty="0"/>
              <a:t>Abastecimento de água</a:t>
            </a:r>
            <a:r>
              <a:rPr lang="pt-BR" dirty="0"/>
              <a:t>. 3 ed. São Paulo: Departamento de Engenharia Hidráulica e Sanitária da Escola Politécnica da Universidade de São Paulo.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1AEA60FE-5727-45FE-8EE6-ED169F9B440E}"/>
              </a:ext>
            </a:extLst>
          </p:cNvPr>
          <p:cNvSpPr txBox="1">
            <a:spLocks/>
          </p:cNvSpPr>
          <p:nvPr/>
        </p:nvSpPr>
        <p:spPr>
          <a:xfrm>
            <a:off x="683568" y="436934"/>
            <a:ext cx="5040560" cy="87247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REFERÊNCIAS</a:t>
            </a:r>
          </a:p>
        </p:txBody>
      </p:sp>
    </p:spTree>
    <p:extLst>
      <p:ext uri="{BB962C8B-B14F-4D97-AF65-F5344CB8AC3E}">
        <p14:creationId xmlns:p14="http://schemas.microsoft.com/office/powerpoint/2010/main" val="3776026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504056"/>
          </a:xfrm>
        </p:spPr>
        <p:txBody>
          <a:bodyPr anchor="t" anchorCtr="0">
            <a:normAutofit fontScale="90000"/>
          </a:bodyPr>
          <a:lstStyle/>
          <a:p>
            <a:r>
              <a:rPr lang="pt-BR" sz="3200" dirty="0"/>
              <a:t>OBRIGADO!</a:t>
            </a:r>
            <a:br>
              <a:rPr lang="pt-BR" sz="32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Image result for ifce">
            <a:extLst>
              <a:ext uri="{FF2B5EF4-FFF2-40B4-BE49-F238E27FC236}">
                <a16:creationId xmlns:a16="http://schemas.microsoft.com/office/drawing/2014/main" id="{4A7C466D-8234-4FD1-8A73-BE71D0F70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3855"/>
            <a:ext cx="1835696" cy="69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8A3768A-12EF-4348-B0EC-787F055F4E90}"/>
              </a:ext>
            </a:extLst>
          </p:cNvPr>
          <p:cNvSpPr txBox="1"/>
          <p:nvPr/>
        </p:nvSpPr>
        <p:spPr>
          <a:xfrm>
            <a:off x="683568" y="2924944"/>
            <a:ext cx="79563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pt-BR" dirty="0"/>
              <a:t>Juliana Costa - Engenheira Civil</a:t>
            </a:r>
          </a:p>
          <a:p>
            <a:pPr algn="ctr">
              <a:spcAft>
                <a:spcPts val="1200"/>
              </a:spcAft>
            </a:pPr>
            <a:r>
              <a:rPr lang="pt-BR" dirty="0"/>
              <a:t>julianarcosta25@gmail.com</a:t>
            </a:r>
          </a:p>
        </p:txBody>
      </p:sp>
    </p:spTree>
    <p:extLst>
      <p:ext uri="{BB962C8B-B14F-4D97-AF65-F5344CB8AC3E}">
        <p14:creationId xmlns:p14="http://schemas.microsoft.com/office/powerpoint/2010/main" val="159986700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1860</Words>
  <Application>Microsoft Office PowerPoint</Application>
  <PresentationFormat>Apresentação na tela (4:3)</PresentationFormat>
  <Paragraphs>138</Paragraphs>
  <Slides>27</Slides>
  <Notes>22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Arial</vt:lpstr>
      <vt:lpstr>Calibri</vt:lpstr>
      <vt:lpstr>Wingdings</vt:lpstr>
      <vt:lpstr>Tema do Office</vt:lpstr>
      <vt:lpstr>ANÁLISE HIDRÁULICA DA REDE DE DISTRIBUIÇÃO DE ÁGUA DA CIDADE DE JARDIM/CE A PARTIR DE MODELO COMPUTACIONAL </vt:lpstr>
      <vt:lpstr>INTRODUÇÃO/OBJETIVOS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RESULTADOS E DISCUSSÃO  </vt:lpstr>
      <vt:lpstr>RESULTADOS E DISCUSSÃO  </vt:lpstr>
      <vt:lpstr>RESULTADOS E DISCUSSÃO  </vt:lpstr>
      <vt:lpstr>Apresentação do PowerPoint</vt:lpstr>
      <vt:lpstr>Apresentação do PowerPoint</vt:lpstr>
      <vt:lpstr>Apresentação do PowerPoint</vt:lpstr>
      <vt:lpstr>OBRIGADO!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6291</cp:lastModifiedBy>
  <cp:revision>35</cp:revision>
  <dcterms:created xsi:type="dcterms:W3CDTF">2018-05-02T19:43:05Z</dcterms:created>
  <dcterms:modified xsi:type="dcterms:W3CDTF">2019-05-07T13:23:26Z</dcterms:modified>
</cp:coreProperties>
</file>