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26"/>
  </p:handoutMasterIdLst>
  <p:sldIdLst>
    <p:sldId id="259" r:id="rId2"/>
    <p:sldId id="262" r:id="rId3"/>
    <p:sldId id="263" r:id="rId4"/>
    <p:sldId id="267" r:id="rId5"/>
    <p:sldId id="270" r:id="rId6"/>
    <p:sldId id="265" r:id="rId7"/>
    <p:sldId id="271" r:id="rId8"/>
    <p:sldId id="268" r:id="rId9"/>
    <p:sldId id="266" r:id="rId10"/>
    <p:sldId id="272" r:id="rId11"/>
    <p:sldId id="274" r:id="rId12"/>
    <p:sldId id="275" r:id="rId13"/>
    <p:sldId id="273" r:id="rId14"/>
    <p:sldId id="283" r:id="rId15"/>
    <p:sldId id="276" r:id="rId16"/>
    <p:sldId id="277" r:id="rId17"/>
    <p:sldId id="278" r:id="rId18"/>
    <p:sldId id="281" r:id="rId19"/>
    <p:sldId id="280" r:id="rId20"/>
    <p:sldId id="284" r:id="rId21"/>
    <p:sldId id="269" r:id="rId22"/>
    <p:sldId id="286" r:id="rId23"/>
    <p:sldId id="285" r:id="rId24"/>
    <p:sldId id="264" r:id="rId25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BB595"/>
    <a:srgbClr val="0CC4A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B4B98B0-60AC-42C2-AFA5-B58CD77FA1E5}" styleName="Estilo Claro 1 - Ênfas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60" d="100"/>
          <a:sy n="60" d="100"/>
        </p:scale>
        <p:origin x="-1572" y="-18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71" d="100"/>
          <a:sy n="71" d="100"/>
        </p:scale>
        <p:origin x="-2706" y="-9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F48AA22-89A4-4CA1-A2D4-78FB884F934E}" type="datetimeFigureOut">
              <a:rPr lang="pt-BR" smtClean="0"/>
              <a:t>06/05/2019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FC3A9E8-EF9C-4540-ACF4-4051308097D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1650808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06/05/2019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025232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06/05/2019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269338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06/05/2019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353356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1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06/05/2019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27462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1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1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06/05/2019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220775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06/05/2019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599089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06/05/2019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681072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1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06/05/2019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248910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06/05/2019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817689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06/05/2019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953814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06/05/2019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911422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2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7C5135-C6EC-4FEB-97E1-E7A17BEAE96C}" type="datetimeFigureOut">
              <a:rPr lang="pt-BR" smtClean="0"/>
              <a:t>06/05/2019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1" y="635635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1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  <p:pic>
        <p:nvPicPr>
          <p:cNvPr id="9" name="Picture 2" descr="C:\Users\gabriel.silva\Desktop\Template-49CNSA.jpg"/>
          <p:cNvPicPr>
            <a:picLocks noChangeAspect="1" noChangeArrowheads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-27384"/>
            <a:ext cx="9281121" cy="69433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27970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://www.scopus.com/" TargetMode="Externa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ítulo 1"/>
          <p:cNvSpPr>
            <a:spLocks noGrp="1"/>
          </p:cNvSpPr>
          <p:nvPr>
            <p:ph type="ctrTitle" idx="4294967295"/>
          </p:nvPr>
        </p:nvSpPr>
        <p:spPr>
          <a:xfrm>
            <a:off x="251520" y="1340768"/>
            <a:ext cx="8640960" cy="2387600"/>
          </a:xfrm>
        </p:spPr>
        <p:txBody>
          <a:bodyPr anchor="ctr" anchorCtr="0">
            <a:normAutofit/>
          </a:bodyPr>
          <a:lstStyle/>
          <a:p>
            <a:r>
              <a:rPr lang="pt-BR" sz="3800" b="1" dirty="0"/>
              <a:t>ANÁLISE QUANTITATIVA DA PRODUÇÃO CIENTÍFICA SOBRE CONTAMINANTES EMERGENTES NO BRASIL </a:t>
            </a:r>
            <a:endParaRPr lang="pt-BR" sz="3800" dirty="0"/>
          </a:p>
        </p:txBody>
      </p:sp>
      <p:sp>
        <p:nvSpPr>
          <p:cNvPr id="4" name="Subtítulo 2"/>
          <p:cNvSpPr>
            <a:spLocks noGrp="1"/>
          </p:cNvSpPr>
          <p:nvPr>
            <p:ph type="subTitle" idx="4294967295"/>
          </p:nvPr>
        </p:nvSpPr>
        <p:spPr>
          <a:xfrm>
            <a:off x="683568" y="3717032"/>
            <a:ext cx="7776864" cy="1655762"/>
          </a:xfrm>
        </p:spPr>
        <p:txBody>
          <a:bodyPr>
            <a:normAutofit/>
          </a:bodyPr>
          <a:lstStyle/>
          <a:p>
            <a:pPr algn="l"/>
            <a:r>
              <a:rPr lang="pt-BR" sz="2800" b="1" dirty="0" smtClean="0"/>
              <a:t>Autores:</a:t>
            </a:r>
          </a:p>
          <a:p>
            <a:pPr marL="0" indent="0" algn="l">
              <a:buNone/>
            </a:pPr>
            <a:endParaRPr lang="pt-BR" sz="2800" dirty="0"/>
          </a:p>
        </p:txBody>
      </p:sp>
      <p:pic>
        <p:nvPicPr>
          <p:cNvPr id="1026" name="Picture 2" descr="Resultado de imagem para logo ufmt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404664"/>
            <a:ext cx="900000" cy="10596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Resultado de imagem para logo ppgrh ufmt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352" y="456302"/>
            <a:ext cx="1101105" cy="100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1187624" y="4192293"/>
            <a:ext cx="9774832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000" b="1" dirty="0"/>
              <a:t>Jéssica Anastácia </a:t>
            </a:r>
            <a:r>
              <a:rPr lang="pt-BR" sz="2000" b="1" dirty="0" smtClean="0"/>
              <a:t>Alves</a:t>
            </a:r>
            <a:endParaRPr lang="pt-BR" sz="2000" dirty="0"/>
          </a:p>
          <a:p>
            <a:r>
              <a:rPr lang="pt-BR" sz="2000" dirty="0" smtClean="0"/>
              <a:t>Mestranda </a:t>
            </a:r>
            <a:r>
              <a:rPr lang="pt-BR" sz="2000" dirty="0"/>
              <a:t>em Recursos Hídricos </a:t>
            </a:r>
            <a:r>
              <a:rPr lang="pt-BR" sz="2000" dirty="0" smtClean="0"/>
              <a:t>(UFMT)</a:t>
            </a:r>
          </a:p>
          <a:p>
            <a:r>
              <a:rPr lang="pt-BR" sz="2000" b="1" dirty="0" smtClean="0"/>
              <a:t>Dr. Ibraim </a:t>
            </a:r>
            <a:r>
              <a:rPr lang="pt-BR" sz="2000" b="1" dirty="0" err="1"/>
              <a:t>Fantim</a:t>
            </a:r>
            <a:r>
              <a:rPr lang="pt-BR" sz="2000" b="1" dirty="0"/>
              <a:t> da Cruz</a:t>
            </a:r>
            <a:endParaRPr lang="pt-BR" sz="2000" dirty="0"/>
          </a:p>
          <a:p>
            <a:r>
              <a:rPr lang="pt-BR" sz="2000" dirty="0" smtClean="0"/>
              <a:t>Vice </a:t>
            </a:r>
            <a:r>
              <a:rPr lang="pt-BR" sz="2000" dirty="0"/>
              <a:t>Coordenador e professor do Mestrado de Recursos Hídricos </a:t>
            </a:r>
            <a:r>
              <a:rPr lang="pt-BR" sz="2000" dirty="0" smtClean="0"/>
              <a:t>(UFMT)</a:t>
            </a:r>
            <a:endParaRPr lang="pt-BR" sz="2000" dirty="0"/>
          </a:p>
        </p:txBody>
      </p:sp>
    </p:spTree>
    <p:extLst>
      <p:ext uri="{BB962C8B-B14F-4D97-AF65-F5344CB8AC3E}">
        <p14:creationId xmlns:p14="http://schemas.microsoft.com/office/powerpoint/2010/main" val="12695718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tângulo de cantos arredondados 14"/>
          <p:cNvSpPr/>
          <p:nvPr/>
        </p:nvSpPr>
        <p:spPr>
          <a:xfrm>
            <a:off x="1547664" y="1916832"/>
            <a:ext cx="6048672" cy="720000"/>
          </a:xfrm>
          <a:prstGeom prst="roundRect">
            <a:avLst/>
          </a:prstGeom>
          <a:noFill/>
          <a:ln>
            <a:solidFill>
              <a:srgbClr val="0BB59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395536" y="476672"/>
            <a:ext cx="8280920" cy="646331"/>
          </a:xfrm>
          <a:prstGeom prst="rect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4" name="CaixaDeTexto 3"/>
          <p:cNvSpPr txBox="1"/>
          <p:nvPr/>
        </p:nvSpPr>
        <p:spPr>
          <a:xfrm>
            <a:off x="395536" y="476672"/>
            <a:ext cx="82809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b="1" dirty="0">
                <a:solidFill>
                  <a:schemeClr val="accent5">
                    <a:lumMod val="50000"/>
                  </a:schemeClr>
                </a:solidFill>
              </a:rPr>
              <a:t>ANÁLISE QUANTITATIVA DA PRODUÇÃO CIENTÍFICA SOBRE CONTAMINANTES EMERGENTES NO BRASIL </a:t>
            </a:r>
            <a:endParaRPr lang="pt-BR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467544" y="1268760"/>
            <a:ext cx="19442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dirty="0" smtClean="0">
                <a:solidFill>
                  <a:schemeClr val="tx2">
                    <a:lumMod val="50000"/>
                  </a:schemeClr>
                </a:solidFill>
              </a:rPr>
              <a:t>SUMÁRIO</a:t>
            </a:r>
            <a:endParaRPr lang="pt-BR" sz="3200" dirty="0">
              <a:solidFill>
                <a:schemeClr val="tx2">
                  <a:lumMod val="50000"/>
                </a:schemeClr>
              </a:solidFill>
            </a:endParaRPr>
          </a:p>
        </p:txBody>
      </p:sp>
      <p:cxnSp>
        <p:nvCxnSpPr>
          <p:cNvPr id="8" name="Conector reto 7"/>
          <p:cNvCxnSpPr/>
          <p:nvPr/>
        </p:nvCxnSpPr>
        <p:spPr>
          <a:xfrm>
            <a:off x="539552" y="1772816"/>
            <a:ext cx="8136904" cy="0"/>
          </a:xfrm>
          <a:prstGeom prst="line">
            <a:avLst/>
          </a:prstGeom>
          <a:ln>
            <a:solidFill>
              <a:schemeClr val="tx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Retângulo 10"/>
          <p:cNvSpPr/>
          <p:nvPr/>
        </p:nvSpPr>
        <p:spPr>
          <a:xfrm>
            <a:off x="2594437" y="2041684"/>
            <a:ext cx="392177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pt-BR" sz="2800" dirty="0">
                <a:solidFill>
                  <a:schemeClr val="tx2">
                    <a:lumMod val="50000"/>
                  </a:schemeClr>
                </a:solidFill>
              </a:rPr>
              <a:t>INTRODUÇÃO/OBJETIVOS</a:t>
            </a:r>
            <a:endParaRPr lang="pt-BR" sz="2800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12" name="Retângulo 11"/>
          <p:cNvSpPr/>
          <p:nvPr/>
        </p:nvSpPr>
        <p:spPr>
          <a:xfrm>
            <a:off x="2787499" y="2977788"/>
            <a:ext cx="351269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pt-BR" sz="2800" dirty="0">
                <a:solidFill>
                  <a:schemeClr val="tx2">
                    <a:lumMod val="50000"/>
                  </a:schemeClr>
                </a:solidFill>
              </a:rPr>
              <a:t>MATERIAL E MÉTODOS</a:t>
            </a:r>
            <a:endParaRPr lang="pt-BR" sz="2800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13" name="Retângulo 12"/>
          <p:cNvSpPr/>
          <p:nvPr/>
        </p:nvSpPr>
        <p:spPr>
          <a:xfrm>
            <a:off x="2659519" y="3913892"/>
            <a:ext cx="385669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pt-BR" sz="2800" dirty="0">
                <a:solidFill>
                  <a:schemeClr val="tx2">
                    <a:lumMod val="50000"/>
                  </a:schemeClr>
                </a:solidFill>
              </a:rPr>
              <a:t>RESULTADOS/DISCUSSÃO</a:t>
            </a:r>
            <a:endParaRPr lang="pt-BR" sz="2800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14" name="Retângulo 13"/>
          <p:cNvSpPr/>
          <p:nvPr/>
        </p:nvSpPr>
        <p:spPr>
          <a:xfrm>
            <a:off x="3569497" y="4869160"/>
            <a:ext cx="201061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pt-BR" sz="2800" dirty="0">
                <a:solidFill>
                  <a:schemeClr val="tx2">
                    <a:lumMod val="50000"/>
                  </a:schemeClr>
                </a:solidFill>
              </a:rPr>
              <a:t>CONCLUSÃO</a:t>
            </a:r>
            <a:endParaRPr lang="pt-BR" sz="2800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9" name="Elipse 8"/>
          <p:cNvSpPr/>
          <p:nvPr/>
        </p:nvSpPr>
        <p:spPr>
          <a:xfrm>
            <a:off x="1043608" y="1922080"/>
            <a:ext cx="684000" cy="684000"/>
          </a:xfrm>
          <a:prstGeom prst="ellipse">
            <a:avLst/>
          </a:prstGeom>
          <a:solidFill>
            <a:schemeClr val="bg2"/>
          </a:solidFill>
          <a:ln>
            <a:solidFill>
              <a:srgbClr val="0BB59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6" name="CaixaDeTexto 15"/>
          <p:cNvSpPr txBox="1"/>
          <p:nvPr/>
        </p:nvSpPr>
        <p:spPr>
          <a:xfrm>
            <a:off x="1169584" y="2002470"/>
            <a:ext cx="4320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b="1" dirty="0" smtClean="0">
                <a:solidFill>
                  <a:schemeClr val="tx2">
                    <a:lumMod val="50000"/>
                  </a:schemeClr>
                </a:solidFill>
              </a:rPr>
              <a:t>1</a:t>
            </a:r>
            <a:endParaRPr lang="pt-BR" sz="2800" b="1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17" name="Retângulo de cantos arredondados 16"/>
          <p:cNvSpPr/>
          <p:nvPr/>
        </p:nvSpPr>
        <p:spPr>
          <a:xfrm>
            <a:off x="1547664" y="2852936"/>
            <a:ext cx="6048672" cy="720000"/>
          </a:xfrm>
          <a:prstGeom prst="roundRect">
            <a:avLst/>
          </a:prstGeom>
          <a:noFill/>
          <a:ln>
            <a:solidFill>
              <a:srgbClr val="0BB59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8" name="Elipse 17"/>
          <p:cNvSpPr/>
          <p:nvPr/>
        </p:nvSpPr>
        <p:spPr>
          <a:xfrm>
            <a:off x="1043608" y="2858184"/>
            <a:ext cx="684000" cy="684000"/>
          </a:xfrm>
          <a:prstGeom prst="ellipse">
            <a:avLst/>
          </a:prstGeom>
          <a:solidFill>
            <a:schemeClr val="bg2"/>
          </a:solidFill>
          <a:ln>
            <a:solidFill>
              <a:srgbClr val="0BB59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9" name="CaixaDeTexto 18"/>
          <p:cNvSpPr txBox="1"/>
          <p:nvPr/>
        </p:nvSpPr>
        <p:spPr>
          <a:xfrm>
            <a:off x="1169584" y="2938574"/>
            <a:ext cx="4320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b="1" dirty="0" smtClean="0">
                <a:solidFill>
                  <a:schemeClr val="tx2">
                    <a:lumMod val="50000"/>
                  </a:schemeClr>
                </a:solidFill>
              </a:rPr>
              <a:t>2</a:t>
            </a:r>
            <a:endParaRPr lang="pt-BR" sz="2800" b="1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20" name="Retângulo de cantos arredondados 19"/>
          <p:cNvSpPr/>
          <p:nvPr/>
        </p:nvSpPr>
        <p:spPr>
          <a:xfrm>
            <a:off x="1547664" y="3789040"/>
            <a:ext cx="6048672" cy="720000"/>
          </a:xfrm>
          <a:prstGeom prst="roundRect">
            <a:avLst/>
          </a:prstGeom>
          <a:noFill/>
          <a:ln>
            <a:solidFill>
              <a:srgbClr val="0BB59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1" name="Elipse 20"/>
          <p:cNvSpPr/>
          <p:nvPr/>
        </p:nvSpPr>
        <p:spPr>
          <a:xfrm>
            <a:off x="1043608" y="3794288"/>
            <a:ext cx="684000" cy="684000"/>
          </a:xfrm>
          <a:prstGeom prst="ellipse">
            <a:avLst/>
          </a:prstGeom>
          <a:solidFill>
            <a:schemeClr val="bg2"/>
          </a:solidFill>
          <a:ln>
            <a:solidFill>
              <a:srgbClr val="0BB59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2" name="CaixaDeTexto 21"/>
          <p:cNvSpPr txBox="1"/>
          <p:nvPr/>
        </p:nvSpPr>
        <p:spPr>
          <a:xfrm>
            <a:off x="1169584" y="3874678"/>
            <a:ext cx="4320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b="1" dirty="0" smtClean="0">
                <a:solidFill>
                  <a:schemeClr val="tx2">
                    <a:lumMod val="50000"/>
                  </a:schemeClr>
                </a:solidFill>
              </a:rPr>
              <a:t>3</a:t>
            </a:r>
            <a:endParaRPr lang="pt-BR" sz="2800" b="1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23" name="Retângulo de cantos arredondados 22"/>
          <p:cNvSpPr/>
          <p:nvPr/>
        </p:nvSpPr>
        <p:spPr>
          <a:xfrm>
            <a:off x="1547664" y="4741478"/>
            <a:ext cx="6048672" cy="720000"/>
          </a:xfrm>
          <a:prstGeom prst="roundRect">
            <a:avLst/>
          </a:prstGeom>
          <a:noFill/>
          <a:ln>
            <a:solidFill>
              <a:srgbClr val="0BB59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4" name="Elipse 23"/>
          <p:cNvSpPr/>
          <p:nvPr/>
        </p:nvSpPr>
        <p:spPr>
          <a:xfrm>
            <a:off x="1043608" y="4746726"/>
            <a:ext cx="684000" cy="684000"/>
          </a:xfrm>
          <a:prstGeom prst="ellipse">
            <a:avLst/>
          </a:prstGeom>
          <a:solidFill>
            <a:schemeClr val="bg2"/>
          </a:solidFill>
          <a:ln>
            <a:solidFill>
              <a:srgbClr val="0BB59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5" name="CaixaDeTexto 24"/>
          <p:cNvSpPr txBox="1"/>
          <p:nvPr/>
        </p:nvSpPr>
        <p:spPr>
          <a:xfrm>
            <a:off x="1169584" y="4827116"/>
            <a:ext cx="4320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tx2">
                    <a:lumMod val="50000"/>
                  </a:schemeClr>
                </a:solidFill>
              </a:rPr>
              <a:t>4</a:t>
            </a:r>
            <a:endParaRPr lang="pt-BR" sz="2800" b="1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445716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ixaDeTexto 3"/>
          <p:cNvSpPr txBox="1"/>
          <p:nvPr/>
        </p:nvSpPr>
        <p:spPr>
          <a:xfrm>
            <a:off x="467544" y="1268760"/>
            <a:ext cx="50405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dirty="0" smtClean="0">
                <a:solidFill>
                  <a:schemeClr val="tx2">
                    <a:lumMod val="50000"/>
                  </a:schemeClr>
                </a:solidFill>
              </a:rPr>
              <a:t>1. INTRODUÇÃO/OBJETIVOS</a:t>
            </a:r>
            <a:endParaRPr lang="pt-BR" sz="2800" dirty="0">
              <a:solidFill>
                <a:schemeClr val="tx2">
                  <a:lumMod val="50000"/>
                </a:schemeClr>
              </a:solidFill>
            </a:endParaRPr>
          </a:p>
        </p:txBody>
      </p:sp>
      <p:cxnSp>
        <p:nvCxnSpPr>
          <p:cNvPr id="5" name="Conector reto 4"/>
          <p:cNvCxnSpPr/>
          <p:nvPr/>
        </p:nvCxnSpPr>
        <p:spPr>
          <a:xfrm>
            <a:off x="539552" y="1700808"/>
            <a:ext cx="8136904" cy="0"/>
          </a:xfrm>
          <a:prstGeom prst="line">
            <a:avLst/>
          </a:prstGeom>
          <a:ln>
            <a:solidFill>
              <a:schemeClr val="tx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Retângulo 5"/>
          <p:cNvSpPr/>
          <p:nvPr/>
        </p:nvSpPr>
        <p:spPr>
          <a:xfrm>
            <a:off x="395536" y="476672"/>
            <a:ext cx="8280920" cy="646331"/>
          </a:xfrm>
          <a:prstGeom prst="rect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7" name="CaixaDeTexto 6"/>
          <p:cNvSpPr txBox="1"/>
          <p:nvPr/>
        </p:nvSpPr>
        <p:spPr>
          <a:xfrm>
            <a:off x="395536" y="476672"/>
            <a:ext cx="82809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b="1" dirty="0">
                <a:solidFill>
                  <a:schemeClr val="accent5">
                    <a:lumMod val="50000"/>
                  </a:schemeClr>
                </a:solidFill>
              </a:rPr>
              <a:t>ANÁLISE QUANTITATIVA DA PRODUÇÃO CIENTÍFICA SOBRE CONTAMINANTES EMERGENTES NO BRASIL </a:t>
            </a:r>
            <a:endParaRPr lang="pt-BR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755576" y="2027890"/>
            <a:ext cx="1625017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200" dirty="0" smtClean="0">
                <a:solidFill>
                  <a:schemeClr val="tx2">
                    <a:lumMod val="50000"/>
                  </a:schemeClr>
                </a:solidFill>
              </a:rPr>
              <a:t>Gestão de Recursos Hídricos</a:t>
            </a:r>
            <a:r>
              <a:rPr lang="pt-BR" sz="2400" dirty="0" smtClean="0"/>
              <a:t>	</a:t>
            </a:r>
            <a:r>
              <a:rPr lang="pt-BR" dirty="0" smtClean="0"/>
              <a:t>	</a:t>
            </a:r>
            <a:endParaRPr lang="pt-BR" dirty="0"/>
          </a:p>
        </p:txBody>
      </p:sp>
      <p:sp>
        <p:nvSpPr>
          <p:cNvPr id="8" name="CaixaDeTexto 7"/>
          <p:cNvSpPr txBox="1"/>
          <p:nvPr/>
        </p:nvSpPr>
        <p:spPr>
          <a:xfrm>
            <a:off x="3287809" y="2055686"/>
            <a:ext cx="156225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200" dirty="0" smtClean="0">
                <a:solidFill>
                  <a:schemeClr val="tx2">
                    <a:lumMod val="50000"/>
                  </a:schemeClr>
                </a:solidFill>
              </a:rPr>
              <a:t>Múltiplos usos </a:t>
            </a:r>
          </a:p>
          <a:p>
            <a:pPr algn="ctr"/>
            <a:r>
              <a:rPr lang="pt-BR" sz="2200" dirty="0" smtClean="0">
                <a:solidFill>
                  <a:schemeClr val="tx2">
                    <a:lumMod val="50000"/>
                  </a:schemeClr>
                </a:solidFill>
              </a:rPr>
              <a:t>da água</a:t>
            </a:r>
            <a:r>
              <a:rPr lang="pt-BR" sz="2200" dirty="0" smtClean="0"/>
              <a:t>	</a:t>
            </a:r>
            <a:r>
              <a:rPr lang="pt-BR" dirty="0" smtClean="0"/>
              <a:t>	</a:t>
            </a:r>
            <a:endParaRPr lang="pt-BR" dirty="0"/>
          </a:p>
        </p:txBody>
      </p:sp>
      <p:sp>
        <p:nvSpPr>
          <p:cNvPr id="9" name="CaixaDeTexto 8"/>
          <p:cNvSpPr txBox="1"/>
          <p:nvPr/>
        </p:nvSpPr>
        <p:spPr>
          <a:xfrm>
            <a:off x="5868144" y="2197167"/>
            <a:ext cx="252028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200" dirty="0" smtClean="0">
                <a:solidFill>
                  <a:schemeClr val="tx2">
                    <a:lumMod val="50000"/>
                  </a:schemeClr>
                </a:solidFill>
              </a:rPr>
              <a:t>Disponibilidade:</a:t>
            </a:r>
          </a:p>
          <a:p>
            <a:pPr algn="ctr"/>
            <a:r>
              <a:rPr lang="pt-BR" dirty="0" smtClean="0"/>
              <a:t>	</a:t>
            </a:r>
            <a:endParaRPr lang="pt-BR" dirty="0"/>
          </a:p>
        </p:txBody>
      </p:sp>
      <p:sp>
        <p:nvSpPr>
          <p:cNvPr id="10" name="Retângulo 9"/>
          <p:cNvSpPr/>
          <p:nvPr/>
        </p:nvSpPr>
        <p:spPr>
          <a:xfrm>
            <a:off x="5786642" y="2551110"/>
            <a:ext cx="28629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200" dirty="0">
                <a:solidFill>
                  <a:schemeClr val="tx2">
                    <a:lumMod val="50000"/>
                  </a:schemeClr>
                </a:solidFill>
              </a:rPr>
              <a:t>qualidade </a:t>
            </a:r>
            <a:r>
              <a:rPr lang="pt-BR" sz="2200" i="1" dirty="0">
                <a:solidFill>
                  <a:schemeClr val="tx2">
                    <a:lumMod val="50000"/>
                  </a:schemeClr>
                </a:solidFill>
              </a:rPr>
              <a:t>x</a:t>
            </a:r>
            <a:r>
              <a:rPr lang="pt-BR" sz="2200" dirty="0">
                <a:solidFill>
                  <a:schemeClr val="tx2">
                    <a:lumMod val="50000"/>
                  </a:schemeClr>
                </a:solidFill>
              </a:rPr>
              <a:t> quantidade</a:t>
            </a:r>
            <a:r>
              <a:rPr lang="pt-BR" dirty="0"/>
              <a:t>	</a:t>
            </a:r>
          </a:p>
        </p:txBody>
      </p:sp>
      <p:cxnSp>
        <p:nvCxnSpPr>
          <p:cNvPr id="12" name="Conector de seta reta 11"/>
          <p:cNvCxnSpPr/>
          <p:nvPr/>
        </p:nvCxnSpPr>
        <p:spPr>
          <a:xfrm>
            <a:off x="2483768" y="2636912"/>
            <a:ext cx="706848" cy="0"/>
          </a:xfrm>
          <a:prstGeom prst="straightConnector1">
            <a:avLst/>
          </a:prstGeom>
          <a:ln w="28575">
            <a:solidFill>
              <a:schemeClr val="tx2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Conector de seta reta 14"/>
          <p:cNvCxnSpPr/>
          <p:nvPr/>
        </p:nvCxnSpPr>
        <p:spPr>
          <a:xfrm>
            <a:off x="4860032" y="2636912"/>
            <a:ext cx="706848" cy="0"/>
          </a:xfrm>
          <a:prstGeom prst="straightConnector1">
            <a:avLst/>
          </a:prstGeom>
          <a:ln w="28575">
            <a:solidFill>
              <a:schemeClr val="tx2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CaixaDeTexto 16"/>
          <p:cNvSpPr txBox="1"/>
          <p:nvPr/>
        </p:nvSpPr>
        <p:spPr>
          <a:xfrm>
            <a:off x="802432" y="3645312"/>
            <a:ext cx="809004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pt-BR" sz="2200" dirty="0" smtClean="0">
                <a:solidFill>
                  <a:schemeClr val="tx2">
                    <a:lumMod val="50000"/>
                  </a:schemeClr>
                </a:solidFill>
              </a:rPr>
              <a:t>Potabilidade:    Portaria </a:t>
            </a:r>
            <a:r>
              <a:rPr lang="pt-BR" sz="2200" dirty="0">
                <a:solidFill>
                  <a:schemeClr val="tx2">
                    <a:lumMod val="50000"/>
                  </a:schemeClr>
                </a:solidFill>
              </a:rPr>
              <a:t>de Consolidação </a:t>
            </a:r>
            <a:r>
              <a:rPr lang="pt-BR" sz="2200" dirty="0" smtClean="0">
                <a:solidFill>
                  <a:schemeClr val="tx2">
                    <a:lumMod val="50000"/>
                  </a:schemeClr>
                </a:solidFill>
              </a:rPr>
              <a:t> 5/2017  (</a:t>
            </a:r>
            <a:r>
              <a:rPr lang="pt-BR" sz="2200" dirty="0">
                <a:solidFill>
                  <a:schemeClr val="tx2">
                    <a:lumMod val="50000"/>
                  </a:schemeClr>
                </a:solidFill>
              </a:rPr>
              <a:t>BRASIL, 2017</a:t>
            </a:r>
            <a:r>
              <a:rPr lang="pt-BR" sz="2200" dirty="0" smtClean="0">
                <a:solidFill>
                  <a:schemeClr val="tx2">
                    <a:lumMod val="50000"/>
                  </a:schemeClr>
                </a:solidFill>
              </a:rPr>
              <a:t>)</a:t>
            </a:r>
          </a:p>
          <a:p>
            <a:pPr marL="342900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pt-BR" sz="2200" dirty="0">
              <a:solidFill>
                <a:schemeClr val="tx2">
                  <a:lumMod val="50000"/>
                </a:schemeClr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pt-BR" sz="2200" dirty="0">
                <a:solidFill>
                  <a:schemeClr val="tx2">
                    <a:lumMod val="50000"/>
                  </a:schemeClr>
                </a:solidFill>
              </a:rPr>
              <a:t>Tratamento convencional de </a:t>
            </a:r>
            <a:r>
              <a:rPr lang="pt-BR" sz="2200" dirty="0" smtClean="0">
                <a:solidFill>
                  <a:schemeClr val="tx2">
                    <a:lumMod val="50000"/>
                  </a:schemeClr>
                </a:solidFill>
              </a:rPr>
              <a:t>água e esgoto para qualidade das águas:</a:t>
            </a:r>
          </a:p>
          <a:p>
            <a:r>
              <a:rPr lang="pt-BR" sz="2200" dirty="0">
                <a:solidFill>
                  <a:schemeClr val="tx2">
                    <a:lumMod val="50000"/>
                  </a:schemeClr>
                </a:solidFill>
              </a:rPr>
              <a:t>	</a:t>
            </a:r>
            <a:r>
              <a:rPr lang="pt-BR" sz="2200" dirty="0" smtClean="0">
                <a:solidFill>
                  <a:schemeClr val="tx2">
                    <a:lumMod val="50000"/>
                  </a:schemeClr>
                </a:solidFill>
              </a:rPr>
              <a:t>	Limitação:        Contaminantes emergentes</a:t>
            </a:r>
            <a:endParaRPr lang="pt-BR" sz="2200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18" name="Retângulo de cantos arredondados 17"/>
          <p:cNvSpPr/>
          <p:nvPr/>
        </p:nvSpPr>
        <p:spPr>
          <a:xfrm>
            <a:off x="611560" y="1916832"/>
            <a:ext cx="8037982" cy="1564426"/>
          </a:xfrm>
          <a:prstGeom prst="roundRect">
            <a:avLst/>
          </a:prstGeom>
          <a:noFill/>
          <a:ln>
            <a:solidFill>
              <a:srgbClr val="0BB59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229897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ixaDeTexto 3"/>
          <p:cNvSpPr txBox="1"/>
          <p:nvPr/>
        </p:nvSpPr>
        <p:spPr>
          <a:xfrm>
            <a:off x="467544" y="1268760"/>
            <a:ext cx="50405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dirty="0" smtClean="0">
                <a:solidFill>
                  <a:schemeClr val="tx2">
                    <a:lumMod val="50000"/>
                  </a:schemeClr>
                </a:solidFill>
              </a:rPr>
              <a:t>1. INTRODUÇÃO/OBJETIVOS</a:t>
            </a:r>
            <a:endParaRPr lang="pt-BR" sz="2800" dirty="0">
              <a:solidFill>
                <a:schemeClr val="tx2">
                  <a:lumMod val="50000"/>
                </a:schemeClr>
              </a:solidFill>
            </a:endParaRPr>
          </a:p>
        </p:txBody>
      </p:sp>
      <p:cxnSp>
        <p:nvCxnSpPr>
          <p:cNvPr id="5" name="Conector reto 4"/>
          <p:cNvCxnSpPr/>
          <p:nvPr/>
        </p:nvCxnSpPr>
        <p:spPr>
          <a:xfrm>
            <a:off x="539552" y="1700808"/>
            <a:ext cx="8136904" cy="0"/>
          </a:xfrm>
          <a:prstGeom prst="line">
            <a:avLst/>
          </a:prstGeom>
          <a:ln>
            <a:solidFill>
              <a:schemeClr val="tx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Retângulo 5"/>
          <p:cNvSpPr/>
          <p:nvPr/>
        </p:nvSpPr>
        <p:spPr>
          <a:xfrm>
            <a:off x="395536" y="476672"/>
            <a:ext cx="8280920" cy="646331"/>
          </a:xfrm>
          <a:prstGeom prst="rect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7" name="CaixaDeTexto 6"/>
          <p:cNvSpPr txBox="1"/>
          <p:nvPr/>
        </p:nvSpPr>
        <p:spPr>
          <a:xfrm>
            <a:off x="395536" y="476672"/>
            <a:ext cx="82809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b="1" dirty="0">
                <a:solidFill>
                  <a:schemeClr val="accent5">
                    <a:lumMod val="50000"/>
                  </a:schemeClr>
                </a:solidFill>
              </a:rPr>
              <a:t>ANÁLISE QUANTITATIVA DA PRODUÇÃO CIENTÍFICA SOBRE CONTAMINANTES EMERGENTES NO BRASIL </a:t>
            </a:r>
            <a:endParaRPr lang="pt-BR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2" name="Retângulo 1"/>
          <p:cNvSpPr/>
          <p:nvPr/>
        </p:nvSpPr>
        <p:spPr>
          <a:xfrm>
            <a:off x="1457654" y="2397304"/>
            <a:ext cx="6156684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200" dirty="0" smtClean="0">
                <a:solidFill>
                  <a:schemeClr val="tx2">
                    <a:lumMod val="50000"/>
                  </a:schemeClr>
                </a:solidFill>
              </a:rPr>
              <a:t>Substâncias </a:t>
            </a:r>
            <a:r>
              <a:rPr lang="pt-BR" sz="2200" dirty="0">
                <a:solidFill>
                  <a:schemeClr val="tx2">
                    <a:lumMod val="50000"/>
                  </a:schemeClr>
                </a:solidFill>
              </a:rPr>
              <a:t>potencialmente tóxicas, de origem sintética ou natural</a:t>
            </a:r>
            <a:endParaRPr lang="pt-BR" sz="2200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899592" y="3451647"/>
            <a:ext cx="7196844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sz="2200" dirty="0" smtClean="0">
                <a:solidFill>
                  <a:schemeClr val="tx2">
                    <a:lumMod val="50000"/>
                  </a:schemeClr>
                </a:solidFill>
              </a:rPr>
              <a:t>Presentes </a:t>
            </a:r>
            <a:r>
              <a:rPr lang="pt-BR" sz="2200" dirty="0">
                <a:solidFill>
                  <a:schemeClr val="tx2">
                    <a:lumMod val="50000"/>
                  </a:schemeClr>
                </a:solidFill>
              </a:rPr>
              <a:t>em medicamentos, produtos de higiene pessoal, </a:t>
            </a:r>
            <a:r>
              <a:rPr lang="pt-BR" sz="2200" dirty="0" smtClean="0">
                <a:solidFill>
                  <a:schemeClr val="tx2">
                    <a:lumMod val="50000"/>
                  </a:schemeClr>
                </a:solidFill>
              </a:rPr>
              <a:t>perfumes, produtos </a:t>
            </a:r>
            <a:r>
              <a:rPr lang="pt-BR" sz="2200" dirty="0">
                <a:solidFill>
                  <a:schemeClr val="tx2">
                    <a:lumMod val="50000"/>
                  </a:schemeClr>
                </a:solidFill>
              </a:rPr>
              <a:t>de limpeza, agrotóxicos, entre </a:t>
            </a:r>
            <a:r>
              <a:rPr lang="pt-BR" sz="2200" dirty="0" smtClean="0">
                <a:solidFill>
                  <a:schemeClr val="tx2">
                    <a:lumMod val="50000"/>
                  </a:schemeClr>
                </a:solidFill>
              </a:rPr>
              <a:t>outros;</a:t>
            </a:r>
            <a:endParaRPr lang="pt-BR" sz="2200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8" name="Retângulo 7"/>
          <p:cNvSpPr/>
          <p:nvPr/>
        </p:nvSpPr>
        <p:spPr>
          <a:xfrm>
            <a:off x="939552" y="4797152"/>
            <a:ext cx="7736904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sz="2200" dirty="0" smtClean="0">
                <a:solidFill>
                  <a:schemeClr val="tx2">
                    <a:lumMod val="50000"/>
                  </a:schemeClr>
                </a:solidFill>
              </a:rPr>
              <a:t>Impactos no </a:t>
            </a:r>
            <a:r>
              <a:rPr lang="pt-BR" sz="2200" dirty="0">
                <a:solidFill>
                  <a:schemeClr val="tx2">
                    <a:lumMod val="50000"/>
                  </a:schemeClr>
                </a:solidFill>
              </a:rPr>
              <a:t>meio </a:t>
            </a:r>
            <a:r>
              <a:rPr lang="pt-BR" sz="2200" dirty="0" smtClean="0">
                <a:solidFill>
                  <a:schemeClr val="tx2">
                    <a:lumMod val="50000"/>
                  </a:schemeClr>
                </a:solidFill>
              </a:rPr>
              <a:t>ambiente e riscos </a:t>
            </a:r>
            <a:r>
              <a:rPr lang="pt-BR" sz="2200" dirty="0">
                <a:solidFill>
                  <a:schemeClr val="tx2">
                    <a:lumMod val="50000"/>
                  </a:schemeClr>
                </a:solidFill>
              </a:rPr>
              <a:t>à saúde </a:t>
            </a:r>
            <a:r>
              <a:rPr lang="pt-BR" sz="2200" dirty="0" smtClean="0">
                <a:solidFill>
                  <a:schemeClr val="tx2">
                    <a:lumMod val="50000"/>
                  </a:schemeClr>
                </a:solidFill>
              </a:rPr>
              <a:t>humana precisam ser estudados</a:t>
            </a:r>
            <a:endParaRPr lang="pt-BR" sz="2200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9" name="Retângulo 8"/>
          <p:cNvSpPr/>
          <p:nvPr/>
        </p:nvSpPr>
        <p:spPr>
          <a:xfrm>
            <a:off x="867544" y="4293096"/>
            <a:ext cx="7448872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sz="2200" dirty="0" smtClean="0">
                <a:solidFill>
                  <a:schemeClr val="tx2">
                    <a:lumMod val="50000"/>
                  </a:schemeClr>
                </a:solidFill>
              </a:rPr>
              <a:t>Ainda </a:t>
            </a:r>
            <a:r>
              <a:rPr lang="pt-BR" sz="2200" dirty="0">
                <a:solidFill>
                  <a:schemeClr val="tx2">
                    <a:lumMod val="50000"/>
                  </a:schemeClr>
                </a:solidFill>
              </a:rPr>
              <a:t>não são contemplados por </a:t>
            </a:r>
            <a:r>
              <a:rPr lang="pt-BR" sz="2200" dirty="0" smtClean="0">
                <a:solidFill>
                  <a:schemeClr val="tx2">
                    <a:lumMod val="50000"/>
                  </a:schemeClr>
                </a:solidFill>
              </a:rPr>
              <a:t>legislações ;</a:t>
            </a:r>
            <a:endParaRPr lang="pt-BR" sz="2200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10" name="CaixaDeTexto 9"/>
          <p:cNvSpPr txBox="1"/>
          <p:nvPr/>
        </p:nvSpPr>
        <p:spPr>
          <a:xfrm>
            <a:off x="1115616" y="1966418"/>
            <a:ext cx="69847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dirty="0" smtClean="0">
                <a:solidFill>
                  <a:schemeClr val="tx2">
                    <a:lumMod val="50000"/>
                  </a:schemeClr>
                </a:solidFill>
              </a:rPr>
              <a:t>Contaminantes Emergentes ou Poluentes Emergentes</a:t>
            </a:r>
            <a:endParaRPr lang="pt-BR" sz="2400" b="1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12" name="Retângulo de cantos arredondados 11"/>
          <p:cNvSpPr/>
          <p:nvPr/>
        </p:nvSpPr>
        <p:spPr>
          <a:xfrm>
            <a:off x="827584" y="1844824"/>
            <a:ext cx="7378842" cy="1390574"/>
          </a:xfrm>
          <a:prstGeom prst="roundRect">
            <a:avLst/>
          </a:prstGeom>
          <a:noFill/>
          <a:ln>
            <a:solidFill>
              <a:srgbClr val="0BB59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319585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ixaDeTexto 3"/>
          <p:cNvSpPr txBox="1"/>
          <p:nvPr/>
        </p:nvSpPr>
        <p:spPr>
          <a:xfrm>
            <a:off x="467544" y="1196752"/>
            <a:ext cx="50405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dirty="0" smtClean="0">
                <a:solidFill>
                  <a:schemeClr val="tx2">
                    <a:lumMod val="50000"/>
                  </a:schemeClr>
                </a:solidFill>
              </a:rPr>
              <a:t>1. INTRODUÇÃO/OBJETIVOS</a:t>
            </a:r>
            <a:endParaRPr lang="pt-BR" sz="2800" dirty="0">
              <a:solidFill>
                <a:schemeClr val="tx2">
                  <a:lumMod val="50000"/>
                </a:schemeClr>
              </a:solidFill>
            </a:endParaRPr>
          </a:p>
        </p:txBody>
      </p:sp>
      <p:cxnSp>
        <p:nvCxnSpPr>
          <p:cNvPr id="5" name="Conector reto 4"/>
          <p:cNvCxnSpPr/>
          <p:nvPr/>
        </p:nvCxnSpPr>
        <p:spPr>
          <a:xfrm>
            <a:off x="539552" y="1628800"/>
            <a:ext cx="8136904" cy="0"/>
          </a:xfrm>
          <a:prstGeom prst="line">
            <a:avLst/>
          </a:prstGeom>
          <a:ln>
            <a:solidFill>
              <a:schemeClr val="tx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Retângulo 5"/>
          <p:cNvSpPr/>
          <p:nvPr/>
        </p:nvSpPr>
        <p:spPr>
          <a:xfrm>
            <a:off x="395536" y="476672"/>
            <a:ext cx="8280920" cy="646331"/>
          </a:xfrm>
          <a:prstGeom prst="rect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7" name="CaixaDeTexto 6"/>
          <p:cNvSpPr txBox="1"/>
          <p:nvPr/>
        </p:nvSpPr>
        <p:spPr>
          <a:xfrm>
            <a:off x="395536" y="476672"/>
            <a:ext cx="82809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b="1" dirty="0">
                <a:solidFill>
                  <a:schemeClr val="accent5">
                    <a:lumMod val="50000"/>
                  </a:schemeClr>
                </a:solidFill>
              </a:rPr>
              <a:t>ANÁLISE QUANTITATIVA DA PRODUÇÃO CIENTÍFICA SOBRE CONTAMINANTES EMERGENTES NO BRASIL </a:t>
            </a:r>
            <a:endParaRPr lang="pt-BR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10" name="Retângulo 9"/>
          <p:cNvSpPr/>
          <p:nvPr/>
        </p:nvSpPr>
        <p:spPr>
          <a:xfrm>
            <a:off x="725290" y="1772816"/>
            <a:ext cx="755497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000" dirty="0" smtClean="0">
                <a:solidFill>
                  <a:schemeClr val="tx2">
                    <a:lumMod val="50000"/>
                  </a:schemeClr>
                </a:solidFill>
              </a:rPr>
              <a:t>Objetivo:</a:t>
            </a:r>
          </a:p>
          <a:p>
            <a:endParaRPr lang="pt-BR" dirty="0"/>
          </a:p>
          <a:p>
            <a:r>
              <a:rPr lang="pt-BR" dirty="0" smtClean="0"/>
              <a:t> </a:t>
            </a:r>
            <a:endParaRPr lang="pt-BR" dirty="0"/>
          </a:p>
        </p:txBody>
      </p:sp>
      <p:sp>
        <p:nvSpPr>
          <p:cNvPr id="14" name="Retângulo 13"/>
          <p:cNvSpPr/>
          <p:nvPr/>
        </p:nvSpPr>
        <p:spPr>
          <a:xfrm>
            <a:off x="943517" y="3573016"/>
            <a:ext cx="7992888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spcAft>
                <a:spcPts val="400"/>
              </a:spcAft>
              <a:buFont typeface="Arial" panose="020B0604020202020204" pitchFamily="34" charset="0"/>
              <a:buChar char="•"/>
            </a:pPr>
            <a:r>
              <a:rPr lang="pt-BR" sz="2200" dirty="0" smtClean="0">
                <a:solidFill>
                  <a:schemeClr val="tx2">
                    <a:lumMod val="50000"/>
                  </a:schemeClr>
                </a:solidFill>
              </a:rPr>
              <a:t>Quantas </a:t>
            </a:r>
            <a:r>
              <a:rPr lang="pt-BR" sz="2200" dirty="0">
                <a:solidFill>
                  <a:schemeClr val="tx2">
                    <a:lumMod val="50000"/>
                  </a:schemeClr>
                </a:solidFill>
              </a:rPr>
              <a:t>publicações </a:t>
            </a:r>
            <a:r>
              <a:rPr lang="pt-BR" sz="2200" dirty="0" smtClean="0">
                <a:solidFill>
                  <a:schemeClr val="tx2">
                    <a:lumMod val="50000"/>
                  </a:schemeClr>
                </a:solidFill>
              </a:rPr>
              <a:t>e qual </a:t>
            </a:r>
            <a:r>
              <a:rPr lang="pt-BR" sz="2200" dirty="0">
                <a:solidFill>
                  <a:schemeClr val="tx2">
                    <a:lumMod val="50000"/>
                  </a:schemeClr>
                </a:solidFill>
              </a:rPr>
              <a:t>tipo; </a:t>
            </a:r>
            <a:endParaRPr lang="pt-BR" sz="2200" dirty="0" smtClean="0">
              <a:solidFill>
                <a:schemeClr val="tx2">
                  <a:lumMod val="50000"/>
                </a:schemeClr>
              </a:solidFill>
            </a:endParaRPr>
          </a:p>
          <a:p>
            <a:pPr marL="285750" indent="-285750">
              <a:spcAft>
                <a:spcPts val="400"/>
              </a:spcAft>
              <a:buFont typeface="Arial" panose="020B0604020202020204" pitchFamily="34" charset="0"/>
              <a:buChar char="•"/>
            </a:pPr>
            <a:r>
              <a:rPr lang="pt-BR" sz="2200" dirty="0" smtClean="0">
                <a:solidFill>
                  <a:schemeClr val="tx2">
                    <a:lumMod val="50000"/>
                  </a:schemeClr>
                </a:solidFill>
              </a:rPr>
              <a:t>Quais </a:t>
            </a:r>
            <a:r>
              <a:rPr lang="pt-BR" sz="2200" dirty="0">
                <a:solidFill>
                  <a:schemeClr val="tx2">
                    <a:lumMod val="50000"/>
                  </a:schemeClr>
                </a:solidFill>
              </a:rPr>
              <a:t>regiões do país </a:t>
            </a:r>
            <a:r>
              <a:rPr lang="pt-BR" sz="2200" dirty="0" smtClean="0">
                <a:solidFill>
                  <a:schemeClr val="tx2">
                    <a:lumMod val="50000"/>
                  </a:schemeClr>
                </a:solidFill>
              </a:rPr>
              <a:t>e </a:t>
            </a:r>
            <a:r>
              <a:rPr lang="pt-BR" sz="2200" dirty="0">
                <a:solidFill>
                  <a:schemeClr val="tx2">
                    <a:lumMod val="50000"/>
                  </a:schemeClr>
                </a:solidFill>
              </a:rPr>
              <a:t>instituições </a:t>
            </a:r>
            <a:r>
              <a:rPr lang="pt-BR" sz="2200" dirty="0" smtClean="0">
                <a:solidFill>
                  <a:schemeClr val="tx2">
                    <a:lumMod val="50000"/>
                  </a:schemeClr>
                </a:solidFill>
              </a:rPr>
              <a:t>concentram </a:t>
            </a:r>
            <a:r>
              <a:rPr lang="pt-BR" sz="2200" dirty="0">
                <a:solidFill>
                  <a:schemeClr val="tx2">
                    <a:lumMod val="50000"/>
                  </a:schemeClr>
                </a:solidFill>
              </a:rPr>
              <a:t>mais publicações; </a:t>
            </a:r>
            <a:endParaRPr lang="pt-BR" sz="2200" dirty="0" smtClean="0">
              <a:solidFill>
                <a:schemeClr val="tx2">
                  <a:lumMod val="50000"/>
                </a:schemeClr>
              </a:solidFill>
            </a:endParaRPr>
          </a:p>
          <a:p>
            <a:pPr marL="285750" indent="-285750">
              <a:spcAft>
                <a:spcPts val="400"/>
              </a:spcAft>
              <a:buFont typeface="Arial" panose="020B0604020202020204" pitchFamily="34" charset="0"/>
              <a:buChar char="•"/>
            </a:pPr>
            <a:r>
              <a:rPr lang="pt-BR" sz="2200" dirty="0" smtClean="0">
                <a:solidFill>
                  <a:schemeClr val="tx2">
                    <a:lumMod val="50000"/>
                  </a:schemeClr>
                </a:solidFill>
              </a:rPr>
              <a:t>Quais </a:t>
            </a:r>
            <a:r>
              <a:rPr lang="pt-BR" sz="2200" dirty="0">
                <a:solidFill>
                  <a:schemeClr val="tx2">
                    <a:lumMod val="50000"/>
                  </a:schemeClr>
                </a:solidFill>
              </a:rPr>
              <a:t>periódicos mais publicaram estudos do tema; </a:t>
            </a:r>
            <a:endParaRPr lang="pt-BR" sz="2200" dirty="0" smtClean="0">
              <a:solidFill>
                <a:schemeClr val="tx2">
                  <a:lumMod val="50000"/>
                </a:schemeClr>
              </a:solidFill>
            </a:endParaRPr>
          </a:p>
          <a:p>
            <a:pPr marL="285750" indent="-285750">
              <a:spcAft>
                <a:spcPts val="400"/>
              </a:spcAft>
              <a:buFont typeface="Arial" panose="020B0604020202020204" pitchFamily="34" charset="0"/>
              <a:buChar char="•"/>
            </a:pPr>
            <a:r>
              <a:rPr lang="pt-BR" sz="2200" dirty="0" smtClean="0">
                <a:solidFill>
                  <a:schemeClr val="tx2">
                    <a:lumMod val="50000"/>
                  </a:schemeClr>
                </a:solidFill>
              </a:rPr>
              <a:t>Quais </a:t>
            </a:r>
            <a:r>
              <a:rPr lang="pt-BR" sz="2200" dirty="0">
                <a:solidFill>
                  <a:schemeClr val="tx2">
                    <a:lumMod val="50000"/>
                  </a:schemeClr>
                </a:solidFill>
              </a:rPr>
              <a:t>autores produziram mais conhecimento na </a:t>
            </a:r>
            <a:r>
              <a:rPr lang="pt-BR" sz="2200" dirty="0" smtClean="0">
                <a:solidFill>
                  <a:schemeClr val="tx2">
                    <a:lumMod val="50000"/>
                  </a:schemeClr>
                </a:solidFill>
              </a:rPr>
              <a:t>área e os mais citados.</a:t>
            </a:r>
          </a:p>
        </p:txBody>
      </p:sp>
      <p:sp>
        <p:nvSpPr>
          <p:cNvPr id="15" name="Retângulo 14"/>
          <p:cNvSpPr/>
          <p:nvPr/>
        </p:nvSpPr>
        <p:spPr>
          <a:xfrm>
            <a:off x="1489736" y="1986694"/>
            <a:ext cx="711471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400" b="1" dirty="0" smtClean="0">
                <a:solidFill>
                  <a:schemeClr val="accent5">
                    <a:lumMod val="50000"/>
                  </a:schemeClr>
                </a:solidFill>
              </a:rPr>
              <a:t>Levantar</a:t>
            </a:r>
            <a:r>
              <a:rPr lang="pt-BR" sz="2400" b="1" dirty="0">
                <a:solidFill>
                  <a:schemeClr val="accent5">
                    <a:lumMod val="50000"/>
                  </a:schemeClr>
                </a:solidFill>
              </a:rPr>
              <a:t>, quantativamente, publicações feitas no Brasil sobre poluentes ou contaminantes emergentes</a:t>
            </a:r>
            <a:endParaRPr lang="pt-BR" sz="24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16" name="Retângulo 15"/>
          <p:cNvSpPr/>
          <p:nvPr/>
        </p:nvSpPr>
        <p:spPr>
          <a:xfrm>
            <a:off x="860561" y="3070121"/>
            <a:ext cx="5367623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sz="2200" i="1" dirty="0">
                <a:solidFill>
                  <a:schemeClr val="tx2">
                    <a:lumMod val="50000"/>
                  </a:schemeClr>
                </a:solidFill>
              </a:rPr>
              <a:t>Questionamentos que nortearam a pesquisa</a:t>
            </a:r>
            <a:r>
              <a:rPr lang="pt-BR" sz="2200" dirty="0"/>
              <a:t>: </a:t>
            </a:r>
          </a:p>
        </p:txBody>
      </p:sp>
      <p:cxnSp>
        <p:nvCxnSpPr>
          <p:cNvPr id="18" name="Conector reto 17"/>
          <p:cNvCxnSpPr/>
          <p:nvPr/>
        </p:nvCxnSpPr>
        <p:spPr>
          <a:xfrm>
            <a:off x="943517" y="3501008"/>
            <a:ext cx="5284667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480467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ixaDeTexto 3"/>
          <p:cNvSpPr txBox="1"/>
          <p:nvPr/>
        </p:nvSpPr>
        <p:spPr>
          <a:xfrm>
            <a:off x="467544" y="1268760"/>
            <a:ext cx="61206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dirty="0" smtClean="0">
                <a:solidFill>
                  <a:schemeClr val="tx2">
                    <a:lumMod val="50000"/>
                  </a:schemeClr>
                </a:solidFill>
              </a:rPr>
              <a:t>2. MATERIAL E MÉTODOS</a:t>
            </a:r>
            <a:endParaRPr lang="pt-BR" sz="3200" dirty="0">
              <a:solidFill>
                <a:schemeClr val="tx2">
                  <a:lumMod val="50000"/>
                </a:schemeClr>
              </a:solidFill>
            </a:endParaRPr>
          </a:p>
        </p:txBody>
      </p:sp>
      <p:cxnSp>
        <p:nvCxnSpPr>
          <p:cNvPr id="5" name="Conector reto 4"/>
          <p:cNvCxnSpPr/>
          <p:nvPr/>
        </p:nvCxnSpPr>
        <p:spPr>
          <a:xfrm>
            <a:off x="539552" y="1772816"/>
            <a:ext cx="8136904" cy="0"/>
          </a:xfrm>
          <a:prstGeom prst="line">
            <a:avLst/>
          </a:prstGeom>
          <a:ln>
            <a:solidFill>
              <a:schemeClr val="tx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Retângulo 5"/>
          <p:cNvSpPr/>
          <p:nvPr/>
        </p:nvSpPr>
        <p:spPr>
          <a:xfrm>
            <a:off x="395536" y="476672"/>
            <a:ext cx="8280920" cy="646331"/>
          </a:xfrm>
          <a:prstGeom prst="rect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7" name="CaixaDeTexto 6"/>
          <p:cNvSpPr txBox="1"/>
          <p:nvPr/>
        </p:nvSpPr>
        <p:spPr>
          <a:xfrm>
            <a:off x="395536" y="476672"/>
            <a:ext cx="82809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b="1" dirty="0">
                <a:solidFill>
                  <a:schemeClr val="accent5">
                    <a:lumMod val="50000"/>
                  </a:schemeClr>
                </a:solidFill>
              </a:rPr>
              <a:t>ANÁLISE QUANTITATIVA DA PRODUÇÃO CIENTÍFICA SOBRE CONTAMINANTES EMERGENTES NO BRASIL </a:t>
            </a:r>
            <a:endParaRPr lang="pt-BR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683568" y="1853535"/>
            <a:ext cx="784887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200" dirty="0" smtClean="0">
                <a:solidFill>
                  <a:schemeClr val="tx2">
                    <a:lumMod val="50000"/>
                  </a:schemeClr>
                </a:solidFill>
              </a:rPr>
              <a:t>Levantamento de trabalhos nacionais feitos por pesquisadores brasileiros:</a:t>
            </a:r>
            <a:endParaRPr lang="pt-BR" sz="2200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827584" y="2708920"/>
            <a:ext cx="7848872" cy="8463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pt-BR" sz="2200" dirty="0" smtClean="0">
                <a:solidFill>
                  <a:schemeClr val="tx2">
                    <a:lumMod val="50000"/>
                  </a:schemeClr>
                </a:solidFill>
              </a:rPr>
              <a:t>Banco de Dados: </a:t>
            </a:r>
            <a:r>
              <a:rPr lang="pt-BR" sz="2200" i="1" dirty="0" smtClean="0">
                <a:solidFill>
                  <a:schemeClr val="tx2">
                    <a:lumMod val="50000"/>
                  </a:schemeClr>
                </a:solidFill>
              </a:rPr>
              <a:t>Scopus</a:t>
            </a:r>
          </a:p>
          <a:p>
            <a:pPr>
              <a:spcAft>
                <a:spcPts val="600"/>
              </a:spcAft>
            </a:pPr>
            <a:r>
              <a:rPr lang="pt-BR" sz="2200" dirty="0" smtClean="0">
                <a:solidFill>
                  <a:schemeClr val="tx2">
                    <a:lumMod val="50000"/>
                  </a:schemeClr>
                </a:solidFill>
              </a:rPr>
              <a:t>	         (</a:t>
            </a:r>
            <a:r>
              <a:rPr lang="pt-BR" sz="2200" dirty="0">
                <a:solidFill>
                  <a:schemeClr val="tx2">
                    <a:lumMod val="50000"/>
                  </a:schemeClr>
                </a:solidFill>
              </a:rPr>
              <a:t>Disponível em: </a:t>
            </a:r>
            <a:r>
              <a:rPr lang="pt-BR" sz="2200" i="1" dirty="0" smtClean="0">
                <a:hlinkClick r:id="rId2"/>
              </a:rPr>
              <a:t>http</a:t>
            </a:r>
            <a:r>
              <a:rPr lang="pt-BR" sz="2200" i="1" dirty="0">
                <a:hlinkClick r:id="rId2"/>
              </a:rPr>
              <a:t>://</a:t>
            </a:r>
            <a:r>
              <a:rPr lang="pt-BR" sz="2200" i="1" dirty="0" smtClean="0">
                <a:hlinkClick r:id="rId2"/>
              </a:rPr>
              <a:t>www.scopus.com</a:t>
            </a:r>
            <a:r>
              <a:rPr lang="pt-BR" sz="2200" i="1" dirty="0" smtClean="0">
                <a:solidFill>
                  <a:schemeClr val="tx2">
                    <a:lumMod val="50000"/>
                  </a:schemeClr>
                </a:solidFill>
              </a:rPr>
              <a:t>)</a:t>
            </a:r>
            <a:endParaRPr lang="pt-BR" sz="2200" i="1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827584" y="3806750"/>
            <a:ext cx="7560840" cy="8463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pt-BR" sz="2200" dirty="0" smtClean="0">
                <a:solidFill>
                  <a:schemeClr val="tx2">
                    <a:lumMod val="50000"/>
                  </a:schemeClr>
                </a:solidFill>
              </a:rPr>
              <a:t>Pesquisa por </a:t>
            </a:r>
            <a:r>
              <a:rPr lang="pt-BR" sz="2200" dirty="0">
                <a:solidFill>
                  <a:schemeClr val="tx2">
                    <a:lumMod val="50000"/>
                  </a:schemeClr>
                </a:solidFill>
              </a:rPr>
              <a:t>termos </a:t>
            </a:r>
            <a:r>
              <a:rPr lang="pt-BR" sz="2200" dirty="0" smtClean="0">
                <a:solidFill>
                  <a:schemeClr val="tx2">
                    <a:lumMod val="50000"/>
                  </a:schemeClr>
                </a:solidFill>
              </a:rPr>
              <a:t>conjugados: </a:t>
            </a:r>
          </a:p>
          <a:p>
            <a:pPr>
              <a:spcAft>
                <a:spcPts val="600"/>
              </a:spcAft>
            </a:pPr>
            <a:r>
              <a:rPr lang="pt-BR" sz="2200" dirty="0">
                <a:solidFill>
                  <a:schemeClr val="tx2">
                    <a:lumMod val="50000"/>
                  </a:schemeClr>
                </a:solidFill>
              </a:rPr>
              <a:t>	 </a:t>
            </a:r>
            <a:r>
              <a:rPr lang="pt-BR" sz="2200" dirty="0" smtClean="0">
                <a:solidFill>
                  <a:schemeClr val="tx2">
                    <a:lumMod val="50000"/>
                  </a:schemeClr>
                </a:solidFill>
              </a:rPr>
              <a:t>       </a:t>
            </a:r>
            <a:r>
              <a:rPr lang="pt-BR" sz="2200" i="1" dirty="0" smtClean="0">
                <a:solidFill>
                  <a:schemeClr val="tx2">
                    <a:lumMod val="50000"/>
                  </a:schemeClr>
                </a:solidFill>
              </a:rPr>
              <a:t>“emerging </a:t>
            </a:r>
            <a:r>
              <a:rPr lang="pt-BR" sz="2200" i="1" dirty="0">
                <a:solidFill>
                  <a:schemeClr val="tx2">
                    <a:lumMod val="50000"/>
                  </a:schemeClr>
                </a:solidFill>
              </a:rPr>
              <a:t>contaminants” </a:t>
            </a:r>
            <a:r>
              <a:rPr lang="pt-BR" sz="2200" dirty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pt-BR" sz="2200" dirty="0" smtClean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pt-BR" sz="2200" i="1" dirty="0">
                <a:solidFill>
                  <a:schemeClr val="tx2">
                    <a:lumMod val="50000"/>
                  </a:schemeClr>
                </a:solidFill>
              </a:rPr>
              <a:t>“emerging pollutants”</a:t>
            </a:r>
            <a:endParaRPr lang="pt-BR" sz="2200" i="1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11" name="Retângulo 10"/>
          <p:cNvSpPr/>
          <p:nvPr/>
        </p:nvSpPr>
        <p:spPr>
          <a:xfrm>
            <a:off x="827584" y="4870321"/>
            <a:ext cx="3429529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sz="2200" dirty="0" smtClean="0">
                <a:solidFill>
                  <a:schemeClr val="tx2">
                    <a:lumMod val="50000"/>
                  </a:schemeClr>
                </a:solidFill>
              </a:rPr>
              <a:t>Operador boleano:   </a:t>
            </a:r>
            <a:r>
              <a:rPr lang="pt-BR" sz="2200" i="1" dirty="0">
                <a:solidFill>
                  <a:schemeClr val="tx2">
                    <a:lumMod val="50000"/>
                  </a:schemeClr>
                </a:solidFill>
              </a:rPr>
              <a:t>“or</a:t>
            </a:r>
            <a:r>
              <a:rPr lang="pt-BR" sz="2200" i="1" dirty="0" smtClean="0">
                <a:solidFill>
                  <a:schemeClr val="tx2">
                    <a:lumMod val="50000"/>
                  </a:schemeClr>
                </a:solidFill>
              </a:rPr>
              <a:t>” </a:t>
            </a:r>
            <a:endParaRPr lang="pt-BR" sz="2200" i="1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469920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ixaDeTexto 3"/>
          <p:cNvSpPr txBox="1"/>
          <p:nvPr/>
        </p:nvSpPr>
        <p:spPr>
          <a:xfrm>
            <a:off x="467544" y="1268760"/>
            <a:ext cx="61206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dirty="0" smtClean="0">
                <a:solidFill>
                  <a:schemeClr val="tx2">
                    <a:lumMod val="50000"/>
                  </a:schemeClr>
                </a:solidFill>
              </a:rPr>
              <a:t>2. MATERIAL E MÉTODOS</a:t>
            </a:r>
            <a:endParaRPr lang="pt-BR" sz="3200" dirty="0">
              <a:solidFill>
                <a:schemeClr val="tx2">
                  <a:lumMod val="50000"/>
                </a:schemeClr>
              </a:solidFill>
            </a:endParaRPr>
          </a:p>
        </p:txBody>
      </p:sp>
      <p:cxnSp>
        <p:nvCxnSpPr>
          <p:cNvPr id="5" name="Conector reto 4"/>
          <p:cNvCxnSpPr/>
          <p:nvPr/>
        </p:nvCxnSpPr>
        <p:spPr>
          <a:xfrm>
            <a:off x="539552" y="1772816"/>
            <a:ext cx="8136904" cy="0"/>
          </a:xfrm>
          <a:prstGeom prst="line">
            <a:avLst/>
          </a:prstGeom>
          <a:ln>
            <a:solidFill>
              <a:schemeClr val="tx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Retângulo 5"/>
          <p:cNvSpPr/>
          <p:nvPr/>
        </p:nvSpPr>
        <p:spPr>
          <a:xfrm>
            <a:off x="395536" y="476672"/>
            <a:ext cx="8280920" cy="646331"/>
          </a:xfrm>
          <a:prstGeom prst="rect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7" name="CaixaDeTexto 6"/>
          <p:cNvSpPr txBox="1"/>
          <p:nvPr/>
        </p:nvSpPr>
        <p:spPr>
          <a:xfrm>
            <a:off x="395536" y="476672"/>
            <a:ext cx="82809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b="1" dirty="0">
                <a:solidFill>
                  <a:schemeClr val="accent5">
                    <a:lumMod val="50000"/>
                  </a:schemeClr>
                </a:solidFill>
              </a:rPr>
              <a:t>ANÁLISE QUANTITATIVA DA PRODUÇÃO CIENTÍFICA SOBRE CONTAMINANTES EMERGENTES NO BRASIL </a:t>
            </a:r>
            <a:endParaRPr lang="pt-BR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683568" y="1853535"/>
            <a:ext cx="784887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200" dirty="0" smtClean="0">
                <a:solidFill>
                  <a:schemeClr val="tx2">
                    <a:lumMod val="50000"/>
                  </a:schemeClr>
                </a:solidFill>
              </a:rPr>
              <a:t>Levantamento de trabalhos nacionais feitos por pesquisadores brasileiros:</a:t>
            </a:r>
            <a:endParaRPr lang="pt-BR" sz="2200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827584" y="3645024"/>
            <a:ext cx="7848872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pt-BR" sz="2200" dirty="0" smtClean="0">
                <a:solidFill>
                  <a:schemeClr val="tx2">
                    <a:lumMod val="50000"/>
                  </a:schemeClr>
                </a:solidFill>
              </a:rPr>
              <a:t>Período considerado: 2008 a 2018	</a:t>
            </a:r>
            <a:endParaRPr lang="pt-BR" sz="2200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798696" y="4200246"/>
            <a:ext cx="7848872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sz="2200" dirty="0" smtClean="0">
                <a:solidFill>
                  <a:schemeClr val="tx2">
                    <a:lumMod val="50000"/>
                  </a:schemeClr>
                </a:solidFill>
              </a:rPr>
              <a:t>Limitadores:</a:t>
            </a:r>
            <a:endParaRPr lang="pt-BR" sz="2200" i="1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9" name="Retângulo 8"/>
          <p:cNvSpPr/>
          <p:nvPr/>
        </p:nvSpPr>
        <p:spPr>
          <a:xfrm>
            <a:off x="1691680" y="4593902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pPr marL="285750" indent="-285750">
              <a:spcAft>
                <a:spcPts val="1200"/>
              </a:spcAft>
              <a:buFont typeface="Wingdings" panose="05000000000000000000" pitchFamily="2" charset="2"/>
              <a:buChar char="ü"/>
            </a:pPr>
            <a:r>
              <a:rPr lang="pt-BR" sz="2200" dirty="0" smtClean="0">
                <a:solidFill>
                  <a:schemeClr val="tx2">
                    <a:lumMod val="50000"/>
                  </a:schemeClr>
                </a:solidFill>
              </a:rPr>
              <a:t>Trabalhos </a:t>
            </a:r>
            <a:r>
              <a:rPr lang="pt-BR" sz="2200" dirty="0">
                <a:solidFill>
                  <a:schemeClr val="tx2">
                    <a:lumMod val="50000"/>
                  </a:schemeClr>
                </a:solidFill>
              </a:rPr>
              <a:t>finalizados feitos no Brasil </a:t>
            </a:r>
          </a:p>
          <a:p>
            <a:pPr marL="285750" indent="-285750">
              <a:spcAft>
                <a:spcPts val="1200"/>
              </a:spcAft>
              <a:buFont typeface="Wingdings" panose="05000000000000000000" pitchFamily="2" charset="2"/>
              <a:buChar char="ü"/>
            </a:pPr>
            <a:r>
              <a:rPr lang="pt-BR" sz="2200" dirty="0" smtClean="0">
                <a:solidFill>
                  <a:schemeClr val="tx2">
                    <a:lumMod val="50000"/>
                  </a:schemeClr>
                </a:solidFill>
              </a:rPr>
              <a:t>Pesquisadores </a:t>
            </a:r>
            <a:r>
              <a:rPr lang="pt-BR" sz="2200" dirty="0">
                <a:solidFill>
                  <a:schemeClr val="tx2">
                    <a:lumMod val="50000"/>
                  </a:schemeClr>
                </a:solidFill>
              </a:rPr>
              <a:t>brasileiros</a:t>
            </a:r>
            <a:endParaRPr lang="pt-BR" sz="2200" i="1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11" name="Retângulo 10"/>
          <p:cNvSpPr/>
          <p:nvPr/>
        </p:nvSpPr>
        <p:spPr>
          <a:xfrm>
            <a:off x="788429" y="2731567"/>
            <a:ext cx="7239955" cy="8463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pt-BR" sz="2200" dirty="0" smtClean="0">
                <a:solidFill>
                  <a:schemeClr val="tx2">
                    <a:lumMod val="50000"/>
                  </a:schemeClr>
                </a:solidFill>
              </a:rPr>
              <a:t>Os termos estão presentes em:</a:t>
            </a:r>
          </a:p>
          <a:p>
            <a:pPr>
              <a:spcAft>
                <a:spcPts val="600"/>
              </a:spcAft>
            </a:pPr>
            <a:r>
              <a:rPr lang="pt-BR" sz="2200" dirty="0" smtClean="0">
                <a:solidFill>
                  <a:schemeClr val="tx2">
                    <a:lumMod val="50000"/>
                  </a:schemeClr>
                </a:solidFill>
              </a:rPr>
              <a:t>	       título, palavras-chave e/ou resumo dos trabalhos.</a:t>
            </a:r>
            <a:endParaRPr lang="pt-BR" sz="2200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111073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tângulo de cantos arredondados 13"/>
          <p:cNvSpPr/>
          <p:nvPr/>
        </p:nvSpPr>
        <p:spPr>
          <a:xfrm>
            <a:off x="5508104" y="4725144"/>
            <a:ext cx="3168352" cy="936104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cxnSp>
        <p:nvCxnSpPr>
          <p:cNvPr id="5" name="Conector reto 4"/>
          <p:cNvCxnSpPr/>
          <p:nvPr/>
        </p:nvCxnSpPr>
        <p:spPr>
          <a:xfrm>
            <a:off x="539552" y="1772816"/>
            <a:ext cx="8136904" cy="0"/>
          </a:xfrm>
          <a:prstGeom prst="line">
            <a:avLst/>
          </a:prstGeom>
          <a:ln>
            <a:solidFill>
              <a:schemeClr val="tx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Retângulo 5"/>
          <p:cNvSpPr/>
          <p:nvPr/>
        </p:nvSpPr>
        <p:spPr>
          <a:xfrm>
            <a:off x="395536" y="476672"/>
            <a:ext cx="8280920" cy="646331"/>
          </a:xfrm>
          <a:prstGeom prst="rect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7" name="CaixaDeTexto 6"/>
          <p:cNvSpPr txBox="1"/>
          <p:nvPr/>
        </p:nvSpPr>
        <p:spPr>
          <a:xfrm>
            <a:off x="395536" y="476672"/>
            <a:ext cx="82809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b="1" dirty="0">
                <a:solidFill>
                  <a:schemeClr val="accent5">
                    <a:lumMod val="50000"/>
                  </a:schemeClr>
                </a:solidFill>
              </a:rPr>
              <a:t>ANÁLISE QUANTITATIVA DA PRODUÇÃO CIENTÍFICA SOBRE CONTAMINANTES EMERGENTES NO BRASIL </a:t>
            </a:r>
            <a:endParaRPr lang="pt-BR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467544" y="1268760"/>
            <a:ext cx="51845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dirty="0" smtClean="0">
                <a:solidFill>
                  <a:schemeClr val="tx2">
                    <a:lumMod val="50000"/>
                  </a:schemeClr>
                </a:solidFill>
              </a:rPr>
              <a:t>3. RESULTADOS/DISCUSSÃO</a:t>
            </a:r>
            <a:endParaRPr lang="pt-BR" sz="3200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683568" y="1880631"/>
            <a:ext cx="432048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 smtClean="0">
                <a:solidFill>
                  <a:schemeClr val="tx2">
                    <a:lumMod val="50000"/>
                  </a:schemeClr>
                </a:solidFill>
              </a:rPr>
              <a:t>Resultados globais:</a:t>
            </a:r>
          </a:p>
          <a:p>
            <a:endParaRPr lang="pt-BR" dirty="0"/>
          </a:p>
        </p:txBody>
      </p:sp>
      <p:sp>
        <p:nvSpPr>
          <p:cNvPr id="10" name="Retângulo 9"/>
          <p:cNvSpPr/>
          <p:nvPr/>
        </p:nvSpPr>
        <p:spPr>
          <a:xfrm>
            <a:off x="899592" y="2348880"/>
            <a:ext cx="7488832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t-BR" sz="2200" dirty="0" smtClean="0">
                <a:solidFill>
                  <a:schemeClr val="accent1">
                    <a:lumMod val="50000"/>
                  </a:schemeClr>
                </a:solidFill>
              </a:rPr>
              <a:t>Levantamento: termos </a:t>
            </a:r>
            <a:r>
              <a:rPr lang="pt-BR" sz="2200" dirty="0">
                <a:solidFill>
                  <a:schemeClr val="accent1">
                    <a:lumMod val="50000"/>
                  </a:schemeClr>
                </a:solidFill>
              </a:rPr>
              <a:t>“</a:t>
            </a:r>
            <a:r>
              <a:rPr lang="pt-BR" sz="2200" i="1" dirty="0">
                <a:solidFill>
                  <a:schemeClr val="accent1">
                    <a:lumMod val="50000"/>
                  </a:schemeClr>
                </a:solidFill>
              </a:rPr>
              <a:t>emerging contaminants</a:t>
            </a:r>
            <a:r>
              <a:rPr lang="pt-BR" sz="2200" dirty="0">
                <a:solidFill>
                  <a:schemeClr val="accent1">
                    <a:lumMod val="50000"/>
                  </a:schemeClr>
                </a:solidFill>
              </a:rPr>
              <a:t>” e “</a:t>
            </a:r>
            <a:r>
              <a:rPr lang="pt-BR" sz="2200" i="1" dirty="0">
                <a:solidFill>
                  <a:schemeClr val="accent1">
                    <a:lumMod val="50000"/>
                  </a:schemeClr>
                </a:solidFill>
              </a:rPr>
              <a:t>emerging pollutants</a:t>
            </a:r>
            <a:r>
              <a:rPr lang="pt-BR" sz="2200" dirty="0" smtClean="0">
                <a:solidFill>
                  <a:schemeClr val="accent1">
                    <a:lumMod val="50000"/>
                  </a:schemeClr>
                </a:solidFill>
              </a:rPr>
              <a:t>”; operador </a:t>
            </a:r>
            <a:r>
              <a:rPr lang="pt-BR" sz="2200" dirty="0">
                <a:solidFill>
                  <a:schemeClr val="accent1">
                    <a:lumMod val="50000"/>
                  </a:schemeClr>
                </a:solidFill>
              </a:rPr>
              <a:t>boleano </a:t>
            </a:r>
            <a:r>
              <a:rPr lang="pt-BR" sz="2200" i="1" dirty="0">
                <a:solidFill>
                  <a:schemeClr val="accent1">
                    <a:lumMod val="50000"/>
                  </a:schemeClr>
                </a:solidFill>
              </a:rPr>
              <a:t>“</a:t>
            </a:r>
            <a:r>
              <a:rPr lang="pt-BR" sz="2200" i="1" dirty="0" smtClean="0">
                <a:solidFill>
                  <a:schemeClr val="accent1">
                    <a:lumMod val="50000"/>
                  </a:schemeClr>
                </a:solidFill>
              </a:rPr>
              <a:t>or”; </a:t>
            </a:r>
            <a:r>
              <a:rPr lang="pt-BR" sz="2200" dirty="0" smtClean="0">
                <a:solidFill>
                  <a:schemeClr val="accent1">
                    <a:lumMod val="50000"/>
                  </a:schemeClr>
                </a:solidFill>
              </a:rPr>
              <a:t>período </a:t>
            </a:r>
            <a:r>
              <a:rPr lang="pt-BR" sz="2200" dirty="0">
                <a:solidFill>
                  <a:schemeClr val="accent1">
                    <a:lumMod val="50000"/>
                  </a:schemeClr>
                </a:solidFill>
              </a:rPr>
              <a:t>de 2008 a </a:t>
            </a:r>
            <a:r>
              <a:rPr lang="pt-BR" sz="2200" dirty="0" smtClean="0">
                <a:solidFill>
                  <a:schemeClr val="accent1">
                    <a:lumMod val="50000"/>
                  </a:schemeClr>
                </a:solidFill>
              </a:rPr>
              <a:t>2019:</a:t>
            </a:r>
            <a:endParaRPr lang="pt-BR" sz="22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1" name="Retângulo 10"/>
          <p:cNvSpPr/>
          <p:nvPr/>
        </p:nvSpPr>
        <p:spPr>
          <a:xfrm>
            <a:off x="2771800" y="3140968"/>
            <a:ext cx="3491469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sz="2200" b="1" dirty="0">
                <a:solidFill>
                  <a:schemeClr val="accent5">
                    <a:lumMod val="50000"/>
                  </a:schemeClr>
                </a:solidFill>
              </a:rPr>
              <a:t>3315 publicações finalizadas</a:t>
            </a:r>
            <a:endParaRPr lang="pt-BR" sz="22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12" name="CaixaDeTexto 11"/>
          <p:cNvSpPr txBox="1"/>
          <p:nvPr/>
        </p:nvSpPr>
        <p:spPr>
          <a:xfrm>
            <a:off x="1331640" y="3645024"/>
            <a:ext cx="6552728" cy="17851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sz="2200" dirty="0">
                <a:solidFill>
                  <a:schemeClr val="tx2">
                    <a:lumMod val="50000"/>
                  </a:schemeClr>
                </a:solidFill>
              </a:rPr>
              <a:t>Estados Unidos da América (705 publicações</a:t>
            </a:r>
            <a:r>
              <a:rPr lang="pt-BR" sz="2200" dirty="0" smtClean="0">
                <a:solidFill>
                  <a:schemeClr val="tx2">
                    <a:lumMod val="50000"/>
                  </a:schemeClr>
                </a:solidFill>
              </a:rPr>
              <a:t>),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pt-BR" sz="2200" dirty="0">
              <a:solidFill>
                <a:schemeClr val="tx2">
                  <a:lumMod val="50000"/>
                </a:schemeClr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sz="2200" dirty="0" smtClean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pt-BR" sz="2200" dirty="0">
                <a:solidFill>
                  <a:schemeClr val="tx2">
                    <a:lumMod val="50000"/>
                  </a:schemeClr>
                </a:solidFill>
              </a:rPr>
              <a:t>Espanha (637 publicações) </a:t>
            </a:r>
            <a:endParaRPr lang="pt-BR" sz="2200" dirty="0" smtClean="0">
              <a:solidFill>
                <a:schemeClr val="tx2">
                  <a:lumMod val="50000"/>
                </a:schemeClr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pt-BR" sz="2200" dirty="0">
              <a:solidFill>
                <a:schemeClr val="tx2">
                  <a:lumMod val="50000"/>
                </a:schemeClr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sz="2200" dirty="0" smtClean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pt-BR" sz="2200" dirty="0">
                <a:solidFill>
                  <a:schemeClr val="tx2">
                    <a:lumMod val="50000"/>
                  </a:schemeClr>
                </a:solidFill>
              </a:rPr>
              <a:t>China (552 publicações).</a:t>
            </a:r>
            <a:endParaRPr lang="pt-BR" sz="2200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13" name="CaixaDeTexto 12"/>
          <p:cNvSpPr txBox="1"/>
          <p:nvPr/>
        </p:nvSpPr>
        <p:spPr>
          <a:xfrm>
            <a:off x="5508104" y="4797152"/>
            <a:ext cx="316835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2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Brasil (180 publicações)</a:t>
            </a:r>
          </a:p>
          <a:p>
            <a:pPr algn="ctr"/>
            <a:r>
              <a:rPr lang="pt-BR" sz="22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Total: 5,4%</a:t>
            </a:r>
            <a:endParaRPr lang="pt-BR" sz="22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81183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ixaDeTexto 3"/>
          <p:cNvSpPr txBox="1"/>
          <p:nvPr/>
        </p:nvSpPr>
        <p:spPr>
          <a:xfrm>
            <a:off x="467544" y="1268760"/>
            <a:ext cx="51845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dirty="0" smtClean="0">
                <a:solidFill>
                  <a:schemeClr val="tx2">
                    <a:lumMod val="50000"/>
                  </a:schemeClr>
                </a:solidFill>
              </a:rPr>
              <a:t>3. RESULTADOS/DISCUSSÃO</a:t>
            </a:r>
            <a:endParaRPr lang="pt-BR" sz="3200" dirty="0">
              <a:solidFill>
                <a:schemeClr val="tx2">
                  <a:lumMod val="50000"/>
                </a:schemeClr>
              </a:solidFill>
            </a:endParaRPr>
          </a:p>
        </p:txBody>
      </p:sp>
      <p:cxnSp>
        <p:nvCxnSpPr>
          <p:cNvPr id="5" name="Conector reto 4"/>
          <p:cNvCxnSpPr/>
          <p:nvPr/>
        </p:nvCxnSpPr>
        <p:spPr>
          <a:xfrm>
            <a:off x="539552" y="1772816"/>
            <a:ext cx="8136904" cy="0"/>
          </a:xfrm>
          <a:prstGeom prst="line">
            <a:avLst/>
          </a:prstGeom>
          <a:ln>
            <a:solidFill>
              <a:schemeClr val="tx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Retângulo 5"/>
          <p:cNvSpPr/>
          <p:nvPr/>
        </p:nvSpPr>
        <p:spPr>
          <a:xfrm>
            <a:off x="395536" y="476672"/>
            <a:ext cx="8280920" cy="646331"/>
          </a:xfrm>
          <a:prstGeom prst="rect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7" name="CaixaDeTexto 6"/>
          <p:cNvSpPr txBox="1"/>
          <p:nvPr/>
        </p:nvSpPr>
        <p:spPr>
          <a:xfrm>
            <a:off x="395536" y="476672"/>
            <a:ext cx="82809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b="1" dirty="0">
                <a:solidFill>
                  <a:schemeClr val="accent5">
                    <a:lumMod val="50000"/>
                  </a:schemeClr>
                </a:solidFill>
              </a:rPr>
              <a:t>ANÁLISE QUANTITATIVA DA PRODUÇÃO CIENTÍFICA SOBRE CONTAMINANTES EMERGENTES NO BRASIL </a:t>
            </a:r>
            <a:endParaRPr lang="pt-BR" dirty="0">
              <a:solidFill>
                <a:schemeClr val="accent5">
                  <a:lumMod val="50000"/>
                </a:schemeClr>
              </a:solidFill>
            </a:endParaRPr>
          </a:p>
        </p:txBody>
      </p:sp>
      <p:pic>
        <p:nvPicPr>
          <p:cNvPr id="2050" name="Gráfico 1"/>
          <p:cNvPicPr>
            <a:picLocks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925" t="3008" r="1659" b="3491"/>
          <a:stretch>
            <a:fillRect/>
          </a:stretch>
        </p:blipFill>
        <p:spPr bwMode="auto">
          <a:xfrm>
            <a:off x="971600" y="2420888"/>
            <a:ext cx="7200000" cy="324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tângulo 1"/>
          <p:cNvSpPr/>
          <p:nvPr/>
        </p:nvSpPr>
        <p:spPr>
          <a:xfrm>
            <a:off x="1797971" y="1905225"/>
            <a:ext cx="562006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sz="2400" b="1" dirty="0">
                <a:solidFill>
                  <a:schemeClr val="tx2">
                    <a:lumMod val="50000"/>
                  </a:schemeClr>
                </a:solidFill>
              </a:rPr>
              <a:t>Tipos de publicações </a:t>
            </a:r>
            <a:r>
              <a:rPr lang="pt-BR" sz="2400" b="1" dirty="0" smtClean="0">
                <a:solidFill>
                  <a:schemeClr val="tx2">
                    <a:lumMod val="50000"/>
                  </a:schemeClr>
                </a:solidFill>
              </a:rPr>
              <a:t> - Brasil (2008 – 2018)</a:t>
            </a:r>
            <a:endParaRPr lang="pt-BR" sz="2400" b="1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99849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ixaDeTexto 3"/>
          <p:cNvSpPr txBox="1"/>
          <p:nvPr/>
        </p:nvSpPr>
        <p:spPr>
          <a:xfrm>
            <a:off x="467544" y="1268760"/>
            <a:ext cx="51845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dirty="0" smtClean="0">
                <a:solidFill>
                  <a:schemeClr val="tx2">
                    <a:lumMod val="50000"/>
                  </a:schemeClr>
                </a:solidFill>
              </a:rPr>
              <a:t>3. RESULTADOS/DISCUSSÃO</a:t>
            </a:r>
            <a:endParaRPr lang="pt-BR" sz="3200" dirty="0">
              <a:solidFill>
                <a:schemeClr val="tx2">
                  <a:lumMod val="50000"/>
                </a:schemeClr>
              </a:solidFill>
            </a:endParaRPr>
          </a:p>
        </p:txBody>
      </p:sp>
      <p:cxnSp>
        <p:nvCxnSpPr>
          <p:cNvPr id="5" name="Conector reto 4"/>
          <p:cNvCxnSpPr/>
          <p:nvPr/>
        </p:nvCxnSpPr>
        <p:spPr>
          <a:xfrm>
            <a:off x="539552" y="1772816"/>
            <a:ext cx="8136904" cy="0"/>
          </a:xfrm>
          <a:prstGeom prst="line">
            <a:avLst/>
          </a:prstGeom>
          <a:ln>
            <a:solidFill>
              <a:schemeClr val="tx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Retângulo 5"/>
          <p:cNvSpPr/>
          <p:nvPr/>
        </p:nvSpPr>
        <p:spPr>
          <a:xfrm>
            <a:off x="395536" y="476672"/>
            <a:ext cx="8280920" cy="646331"/>
          </a:xfrm>
          <a:prstGeom prst="rect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7" name="CaixaDeTexto 6"/>
          <p:cNvSpPr txBox="1"/>
          <p:nvPr/>
        </p:nvSpPr>
        <p:spPr>
          <a:xfrm>
            <a:off x="395536" y="476672"/>
            <a:ext cx="82809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b="1" dirty="0">
                <a:solidFill>
                  <a:schemeClr val="accent5">
                    <a:lumMod val="50000"/>
                  </a:schemeClr>
                </a:solidFill>
              </a:rPr>
              <a:t>ANÁLISE QUANTITATIVA DA PRODUÇÃO CIENTÍFICA SOBRE CONTAMINANTES EMERGENTES NO BRASIL </a:t>
            </a:r>
            <a:endParaRPr lang="pt-BR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683568" y="1880631"/>
            <a:ext cx="432048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 smtClean="0">
                <a:solidFill>
                  <a:schemeClr val="tx2">
                    <a:lumMod val="50000"/>
                  </a:schemeClr>
                </a:solidFill>
              </a:rPr>
              <a:t>Resultados nacionais:</a:t>
            </a:r>
          </a:p>
          <a:p>
            <a:endParaRPr lang="pt-BR" dirty="0"/>
          </a:p>
        </p:txBody>
      </p:sp>
      <p:sp>
        <p:nvSpPr>
          <p:cNvPr id="9" name="CaixaDeTexto 8"/>
          <p:cNvSpPr txBox="1"/>
          <p:nvPr/>
        </p:nvSpPr>
        <p:spPr>
          <a:xfrm>
            <a:off x="971600" y="2348880"/>
            <a:ext cx="784887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200" dirty="0" smtClean="0">
                <a:solidFill>
                  <a:schemeClr val="tx2">
                    <a:lumMod val="50000"/>
                  </a:schemeClr>
                </a:solidFill>
              </a:rPr>
              <a:t>Levantamento de trabalhos nacionais feitos por pesquisadores brasileiros:</a:t>
            </a:r>
            <a:endParaRPr lang="pt-BR" sz="2200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10" name="Retângulo 9"/>
          <p:cNvSpPr/>
          <p:nvPr/>
        </p:nvSpPr>
        <p:spPr>
          <a:xfrm>
            <a:off x="2808723" y="3068960"/>
            <a:ext cx="3348802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sz="2200" b="1" dirty="0" smtClean="0">
                <a:solidFill>
                  <a:schemeClr val="accent5">
                    <a:lumMod val="50000"/>
                  </a:schemeClr>
                </a:solidFill>
              </a:rPr>
              <a:t>125 </a:t>
            </a:r>
            <a:r>
              <a:rPr lang="pt-BR" sz="2200" b="1" dirty="0">
                <a:solidFill>
                  <a:schemeClr val="accent5">
                    <a:lumMod val="50000"/>
                  </a:schemeClr>
                </a:solidFill>
              </a:rPr>
              <a:t>publicações finalizadas</a:t>
            </a:r>
            <a:endParaRPr lang="pt-BR" sz="22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975488" y="3789040"/>
            <a:ext cx="7268919" cy="16773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pt-BR" sz="2200" dirty="0" smtClean="0">
                <a:solidFill>
                  <a:schemeClr val="tx2">
                    <a:lumMod val="50000"/>
                  </a:schemeClr>
                </a:solidFill>
              </a:rPr>
              <a:t>Tipo de publicações: 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pt-BR" sz="2200" dirty="0" smtClean="0">
                <a:solidFill>
                  <a:schemeClr val="tx2">
                    <a:lumMod val="50000"/>
                  </a:schemeClr>
                </a:solidFill>
              </a:rPr>
              <a:t>Artigos </a:t>
            </a:r>
            <a:r>
              <a:rPr lang="pt-BR" sz="2200" dirty="0">
                <a:solidFill>
                  <a:schemeClr val="tx2">
                    <a:lumMod val="50000"/>
                  </a:schemeClr>
                </a:solidFill>
              </a:rPr>
              <a:t>(86,5</a:t>
            </a:r>
            <a:r>
              <a:rPr lang="pt-BR" sz="2200" dirty="0" smtClean="0">
                <a:solidFill>
                  <a:schemeClr val="tx2">
                    <a:lumMod val="50000"/>
                  </a:schemeClr>
                </a:solidFill>
              </a:rPr>
              <a:t>%)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pt-BR" sz="2200" dirty="0" smtClean="0">
                <a:solidFill>
                  <a:schemeClr val="tx2">
                    <a:lumMod val="50000"/>
                  </a:schemeClr>
                </a:solidFill>
              </a:rPr>
              <a:t>Trabalhos </a:t>
            </a:r>
            <a:r>
              <a:rPr lang="pt-BR" sz="2200" dirty="0">
                <a:solidFill>
                  <a:schemeClr val="tx2">
                    <a:lumMod val="50000"/>
                  </a:schemeClr>
                </a:solidFill>
              </a:rPr>
              <a:t>de revisão (8,8</a:t>
            </a:r>
            <a:r>
              <a:rPr lang="pt-BR" sz="2200" dirty="0" smtClean="0">
                <a:solidFill>
                  <a:schemeClr val="tx2">
                    <a:lumMod val="50000"/>
                  </a:schemeClr>
                </a:solidFill>
              </a:rPr>
              <a:t>%)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pt-BR" sz="2200" dirty="0" smtClean="0">
                <a:solidFill>
                  <a:schemeClr val="tx2">
                    <a:lumMod val="50000"/>
                  </a:schemeClr>
                </a:solidFill>
              </a:rPr>
              <a:t>Capítulos </a:t>
            </a:r>
            <a:r>
              <a:rPr lang="pt-BR" sz="2200" dirty="0">
                <a:solidFill>
                  <a:schemeClr val="tx2">
                    <a:lumMod val="50000"/>
                  </a:schemeClr>
                </a:solidFill>
              </a:rPr>
              <a:t>de livros, livros e editoriais (4,7%).</a:t>
            </a:r>
            <a:endParaRPr lang="pt-BR" sz="2200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115008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ixaDeTexto 3"/>
          <p:cNvSpPr txBox="1"/>
          <p:nvPr/>
        </p:nvSpPr>
        <p:spPr>
          <a:xfrm>
            <a:off x="467544" y="1268760"/>
            <a:ext cx="51845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dirty="0" smtClean="0">
                <a:solidFill>
                  <a:schemeClr val="tx2">
                    <a:lumMod val="50000"/>
                  </a:schemeClr>
                </a:solidFill>
              </a:rPr>
              <a:t>3. RESULTADOS/DISCUSSÃO</a:t>
            </a:r>
            <a:endParaRPr lang="pt-BR" sz="3200" dirty="0">
              <a:solidFill>
                <a:schemeClr val="tx2">
                  <a:lumMod val="50000"/>
                </a:schemeClr>
              </a:solidFill>
            </a:endParaRPr>
          </a:p>
        </p:txBody>
      </p:sp>
      <p:cxnSp>
        <p:nvCxnSpPr>
          <p:cNvPr id="5" name="Conector reto 4"/>
          <p:cNvCxnSpPr/>
          <p:nvPr/>
        </p:nvCxnSpPr>
        <p:spPr>
          <a:xfrm>
            <a:off x="539552" y="1772816"/>
            <a:ext cx="8136904" cy="0"/>
          </a:xfrm>
          <a:prstGeom prst="line">
            <a:avLst/>
          </a:prstGeom>
          <a:ln>
            <a:solidFill>
              <a:schemeClr val="tx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Retângulo 5"/>
          <p:cNvSpPr/>
          <p:nvPr/>
        </p:nvSpPr>
        <p:spPr>
          <a:xfrm>
            <a:off x="395536" y="476672"/>
            <a:ext cx="8280920" cy="646331"/>
          </a:xfrm>
          <a:prstGeom prst="rect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7" name="CaixaDeTexto 6"/>
          <p:cNvSpPr txBox="1"/>
          <p:nvPr/>
        </p:nvSpPr>
        <p:spPr>
          <a:xfrm>
            <a:off x="395536" y="476672"/>
            <a:ext cx="82809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b="1" dirty="0">
                <a:solidFill>
                  <a:schemeClr val="accent5">
                    <a:lumMod val="50000"/>
                  </a:schemeClr>
                </a:solidFill>
              </a:rPr>
              <a:t>ANÁLISE QUANTITATIVA DA PRODUÇÃO CIENTÍFICA SOBRE CONTAMINANTES EMERGENTES NO BRASIL </a:t>
            </a:r>
            <a:endParaRPr lang="pt-BR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2" name="Retângulo 1"/>
          <p:cNvSpPr/>
          <p:nvPr/>
        </p:nvSpPr>
        <p:spPr>
          <a:xfrm>
            <a:off x="1202327" y="1905225"/>
            <a:ext cx="666733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sz="2400" b="1" dirty="0" smtClean="0">
                <a:solidFill>
                  <a:schemeClr val="tx2">
                    <a:lumMod val="50000"/>
                  </a:schemeClr>
                </a:solidFill>
              </a:rPr>
              <a:t>Total de Publicações nacionais anuais (2008 – 2018)</a:t>
            </a:r>
            <a:endParaRPr lang="pt-BR" sz="2400" b="1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3074" name="Gráfico 1"/>
          <p:cNvPicPr>
            <a:picLocks noChangeArrowheads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604" t="4109" r="1613" b="3925"/>
          <a:stretch/>
        </p:blipFill>
        <p:spPr bwMode="auto">
          <a:xfrm>
            <a:off x="971600" y="2420888"/>
            <a:ext cx="7200000" cy="324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709022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ixaDeTexto 3"/>
          <p:cNvSpPr txBox="1"/>
          <p:nvPr/>
        </p:nvSpPr>
        <p:spPr>
          <a:xfrm>
            <a:off x="467544" y="1268760"/>
            <a:ext cx="51845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dirty="0" smtClean="0">
                <a:solidFill>
                  <a:schemeClr val="tx2">
                    <a:lumMod val="50000"/>
                  </a:schemeClr>
                </a:solidFill>
              </a:rPr>
              <a:t>3. RESULTADOS/DISCUSSÃO</a:t>
            </a:r>
            <a:endParaRPr lang="pt-BR" sz="3200" dirty="0">
              <a:solidFill>
                <a:schemeClr val="tx2">
                  <a:lumMod val="50000"/>
                </a:schemeClr>
              </a:solidFill>
            </a:endParaRPr>
          </a:p>
        </p:txBody>
      </p:sp>
      <p:cxnSp>
        <p:nvCxnSpPr>
          <p:cNvPr id="5" name="Conector reto 4"/>
          <p:cNvCxnSpPr/>
          <p:nvPr/>
        </p:nvCxnSpPr>
        <p:spPr>
          <a:xfrm>
            <a:off x="539552" y="1772816"/>
            <a:ext cx="8136904" cy="0"/>
          </a:xfrm>
          <a:prstGeom prst="line">
            <a:avLst/>
          </a:prstGeom>
          <a:ln>
            <a:solidFill>
              <a:schemeClr val="tx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Retângulo 5"/>
          <p:cNvSpPr/>
          <p:nvPr/>
        </p:nvSpPr>
        <p:spPr>
          <a:xfrm>
            <a:off x="395536" y="476672"/>
            <a:ext cx="8280920" cy="646331"/>
          </a:xfrm>
          <a:prstGeom prst="rect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7" name="CaixaDeTexto 6"/>
          <p:cNvSpPr txBox="1"/>
          <p:nvPr/>
        </p:nvSpPr>
        <p:spPr>
          <a:xfrm>
            <a:off x="395536" y="476672"/>
            <a:ext cx="82809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b="1" dirty="0">
                <a:solidFill>
                  <a:schemeClr val="accent5">
                    <a:lumMod val="50000"/>
                  </a:schemeClr>
                </a:solidFill>
              </a:rPr>
              <a:t>ANÁLISE QUANTITATIVA DA PRODUÇÃO CIENTÍFICA SOBRE CONTAMINANTES EMERGENTES NO BRASIL </a:t>
            </a:r>
            <a:endParaRPr lang="pt-BR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2" name="Retângulo 1"/>
          <p:cNvSpPr/>
          <p:nvPr/>
        </p:nvSpPr>
        <p:spPr>
          <a:xfrm>
            <a:off x="1687794" y="1959223"/>
            <a:ext cx="583653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sz="2400" b="1" dirty="0">
                <a:solidFill>
                  <a:schemeClr val="tx2">
                    <a:lumMod val="50000"/>
                  </a:schemeClr>
                </a:solidFill>
              </a:rPr>
              <a:t>Publicações por região do </a:t>
            </a:r>
            <a:r>
              <a:rPr lang="pt-BR" sz="2400" b="1" dirty="0">
                <a:solidFill>
                  <a:schemeClr val="tx2">
                    <a:lumMod val="50000"/>
                  </a:schemeClr>
                </a:solidFill>
              </a:rPr>
              <a:t>país </a:t>
            </a:r>
            <a:r>
              <a:rPr lang="pt-BR" sz="2400" b="1" dirty="0" smtClean="0">
                <a:solidFill>
                  <a:schemeClr val="tx2">
                    <a:lumMod val="50000"/>
                  </a:schemeClr>
                </a:solidFill>
              </a:rPr>
              <a:t>(2008 – 2018)</a:t>
            </a:r>
            <a:endParaRPr lang="pt-BR" sz="2400" b="1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4098" name="Gráfico 1"/>
          <p:cNvPicPr>
            <a:picLocks noChangeArrowheads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271" t="3545" r="1822" b="4489"/>
          <a:stretch/>
        </p:blipFill>
        <p:spPr bwMode="auto">
          <a:xfrm>
            <a:off x="1135117" y="2680138"/>
            <a:ext cx="6905298" cy="29796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938453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ixaDeTexto 3"/>
          <p:cNvSpPr txBox="1"/>
          <p:nvPr/>
        </p:nvSpPr>
        <p:spPr>
          <a:xfrm>
            <a:off x="467544" y="1268760"/>
            <a:ext cx="51845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dirty="0" smtClean="0">
                <a:solidFill>
                  <a:schemeClr val="tx2">
                    <a:lumMod val="50000"/>
                  </a:schemeClr>
                </a:solidFill>
              </a:rPr>
              <a:t>3. RESULTADOS/DISCUSSÃO</a:t>
            </a:r>
            <a:endParaRPr lang="pt-BR" sz="3200" dirty="0">
              <a:solidFill>
                <a:schemeClr val="tx2">
                  <a:lumMod val="50000"/>
                </a:schemeClr>
              </a:solidFill>
            </a:endParaRPr>
          </a:p>
        </p:txBody>
      </p:sp>
      <p:cxnSp>
        <p:nvCxnSpPr>
          <p:cNvPr id="5" name="Conector reto 4"/>
          <p:cNvCxnSpPr/>
          <p:nvPr/>
        </p:nvCxnSpPr>
        <p:spPr>
          <a:xfrm>
            <a:off x="539552" y="1772816"/>
            <a:ext cx="8136904" cy="0"/>
          </a:xfrm>
          <a:prstGeom prst="line">
            <a:avLst/>
          </a:prstGeom>
          <a:ln>
            <a:solidFill>
              <a:schemeClr val="tx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Retângulo 5"/>
          <p:cNvSpPr/>
          <p:nvPr/>
        </p:nvSpPr>
        <p:spPr>
          <a:xfrm>
            <a:off x="395536" y="476672"/>
            <a:ext cx="8280920" cy="646331"/>
          </a:xfrm>
          <a:prstGeom prst="rect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7" name="CaixaDeTexto 6"/>
          <p:cNvSpPr txBox="1"/>
          <p:nvPr/>
        </p:nvSpPr>
        <p:spPr>
          <a:xfrm>
            <a:off x="395536" y="476672"/>
            <a:ext cx="82809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b="1" dirty="0">
                <a:solidFill>
                  <a:schemeClr val="accent5">
                    <a:lumMod val="50000"/>
                  </a:schemeClr>
                </a:solidFill>
              </a:rPr>
              <a:t>ANÁLISE QUANTITATIVA DA PRODUÇÃO CIENTÍFICA SOBRE CONTAMINANTES EMERGENTES NO BRASIL </a:t>
            </a:r>
            <a:endParaRPr lang="pt-BR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683568" y="1880631"/>
            <a:ext cx="432048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 smtClean="0">
                <a:solidFill>
                  <a:schemeClr val="tx2">
                    <a:lumMod val="50000"/>
                  </a:schemeClr>
                </a:solidFill>
              </a:rPr>
              <a:t>Resultados nacionais:</a:t>
            </a:r>
          </a:p>
          <a:p>
            <a:endParaRPr lang="pt-BR" dirty="0"/>
          </a:p>
        </p:txBody>
      </p:sp>
      <p:sp>
        <p:nvSpPr>
          <p:cNvPr id="2" name="Retângulo 1"/>
          <p:cNvSpPr/>
          <p:nvPr/>
        </p:nvSpPr>
        <p:spPr>
          <a:xfrm>
            <a:off x="1259632" y="3068960"/>
            <a:ext cx="7272808" cy="24622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pt-BR" sz="2200" i="1" dirty="0" smtClean="0">
                <a:solidFill>
                  <a:schemeClr val="tx2">
                    <a:lumMod val="50000"/>
                  </a:schemeClr>
                </a:solidFill>
              </a:rPr>
              <a:t>Região Sudeste</a:t>
            </a:r>
            <a:r>
              <a:rPr lang="pt-BR" sz="2200" dirty="0" smtClean="0">
                <a:solidFill>
                  <a:schemeClr val="tx2">
                    <a:lumMod val="50000"/>
                  </a:schemeClr>
                </a:solidFill>
              </a:rPr>
              <a:t>: </a:t>
            </a:r>
            <a:r>
              <a:rPr lang="pt-BR" sz="2200" dirty="0">
                <a:solidFill>
                  <a:schemeClr val="tx2">
                    <a:lumMod val="50000"/>
                  </a:schemeClr>
                </a:solidFill>
              </a:rPr>
              <a:t>Universidade de São Paulo (USP), Universidade Estadual de Campinas (Unicamp) e Universidade Estadual de São Paulo (</a:t>
            </a:r>
            <a:r>
              <a:rPr lang="pt-BR" sz="2200" dirty="0" smtClean="0">
                <a:solidFill>
                  <a:schemeClr val="tx2">
                    <a:lumMod val="50000"/>
                  </a:schemeClr>
                </a:solidFill>
              </a:rPr>
              <a:t>UNESP)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pt-BR" sz="2200" dirty="0">
              <a:solidFill>
                <a:schemeClr val="tx2">
                  <a:lumMod val="50000"/>
                </a:schemeClr>
              </a:solidFill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pt-BR" sz="2200" i="1" dirty="0" smtClean="0">
                <a:solidFill>
                  <a:schemeClr val="tx2">
                    <a:lumMod val="50000"/>
                  </a:schemeClr>
                </a:solidFill>
              </a:rPr>
              <a:t>Região Sul</a:t>
            </a:r>
            <a:r>
              <a:rPr lang="pt-BR" sz="2200" dirty="0" smtClean="0">
                <a:solidFill>
                  <a:schemeClr val="tx2">
                    <a:lumMod val="50000"/>
                  </a:schemeClr>
                </a:solidFill>
              </a:rPr>
              <a:t>: </a:t>
            </a:r>
            <a:r>
              <a:rPr lang="pt-BR" sz="2200" dirty="0">
                <a:solidFill>
                  <a:schemeClr val="tx2">
                    <a:lumMod val="50000"/>
                  </a:schemeClr>
                </a:solidFill>
              </a:rPr>
              <a:t>a Universidade Federal do Rio Grande do Sul (UFGRS), a Universidade Federal do Paraná (UFPR) e a Universidade Tecnológica Federal do Paraná (</a:t>
            </a:r>
            <a:r>
              <a:rPr lang="pt-BR" sz="2200" dirty="0" smtClean="0">
                <a:solidFill>
                  <a:schemeClr val="tx2">
                    <a:lumMod val="50000"/>
                  </a:schemeClr>
                </a:solidFill>
              </a:rPr>
              <a:t>UTFPR)</a:t>
            </a:r>
          </a:p>
        </p:txBody>
      </p:sp>
      <p:sp>
        <p:nvSpPr>
          <p:cNvPr id="11" name="CaixaDeTexto 10"/>
          <p:cNvSpPr txBox="1"/>
          <p:nvPr/>
        </p:nvSpPr>
        <p:spPr>
          <a:xfrm>
            <a:off x="971600" y="2403851"/>
            <a:ext cx="7848872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200" dirty="0" smtClean="0">
                <a:solidFill>
                  <a:schemeClr val="tx2">
                    <a:lumMod val="50000"/>
                  </a:schemeClr>
                </a:solidFill>
              </a:rPr>
              <a:t>Publicações por região do Brasil:</a:t>
            </a:r>
            <a:endParaRPr lang="pt-BR" sz="2200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373005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ixaDeTexto 3"/>
          <p:cNvSpPr txBox="1"/>
          <p:nvPr/>
        </p:nvSpPr>
        <p:spPr>
          <a:xfrm>
            <a:off x="467544" y="1268760"/>
            <a:ext cx="51845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dirty="0" smtClean="0">
                <a:solidFill>
                  <a:schemeClr val="tx2">
                    <a:lumMod val="50000"/>
                  </a:schemeClr>
                </a:solidFill>
              </a:rPr>
              <a:t>3. RESULTADOS/DISCUSSÃO</a:t>
            </a:r>
            <a:endParaRPr lang="pt-BR" sz="3200" dirty="0">
              <a:solidFill>
                <a:schemeClr val="tx2">
                  <a:lumMod val="50000"/>
                </a:schemeClr>
              </a:solidFill>
            </a:endParaRPr>
          </a:p>
        </p:txBody>
      </p:sp>
      <p:cxnSp>
        <p:nvCxnSpPr>
          <p:cNvPr id="5" name="Conector reto 4"/>
          <p:cNvCxnSpPr/>
          <p:nvPr/>
        </p:nvCxnSpPr>
        <p:spPr>
          <a:xfrm>
            <a:off x="539552" y="1772816"/>
            <a:ext cx="8136904" cy="0"/>
          </a:xfrm>
          <a:prstGeom prst="line">
            <a:avLst/>
          </a:prstGeom>
          <a:ln>
            <a:solidFill>
              <a:schemeClr val="tx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Retângulo 5"/>
          <p:cNvSpPr/>
          <p:nvPr/>
        </p:nvSpPr>
        <p:spPr>
          <a:xfrm>
            <a:off x="395536" y="476672"/>
            <a:ext cx="8280920" cy="646331"/>
          </a:xfrm>
          <a:prstGeom prst="rect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7" name="CaixaDeTexto 6"/>
          <p:cNvSpPr txBox="1"/>
          <p:nvPr/>
        </p:nvSpPr>
        <p:spPr>
          <a:xfrm>
            <a:off x="395536" y="476672"/>
            <a:ext cx="82809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b="1" dirty="0">
                <a:solidFill>
                  <a:schemeClr val="accent5">
                    <a:lumMod val="50000"/>
                  </a:schemeClr>
                </a:solidFill>
              </a:rPr>
              <a:t>ANÁLISE QUANTITATIVA DA PRODUÇÃO CIENTÍFICA SOBRE CONTAMINANTES EMERGENTES NO BRASIL </a:t>
            </a:r>
            <a:endParaRPr lang="pt-BR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683568" y="1880631"/>
            <a:ext cx="432048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 smtClean="0">
                <a:solidFill>
                  <a:schemeClr val="tx2">
                    <a:lumMod val="50000"/>
                  </a:schemeClr>
                </a:solidFill>
              </a:rPr>
              <a:t>Resultados nacionais:</a:t>
            </a:r>
          </a:p>
          <a:p>
            <a:endParaRPr lang="pt-BR" dirty="0"/>
          </a:p>
        </p:txBody>
      </p:sp>
      <p:sp>
        <p:nvSpPr>
          <p:cNvPr id="2" name="Retângulo 1"/>
          <p:cNvSpPr/>
          <p:nvPr/>
        </p:nvSpPr>
        <p:spPr>
          <a:xfrm>
            <a:off x="971600" y="2694933"/>
            <a:ext cx="7272808" cy="24622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t-BR" sz="2400" dirty="0" smtClean="0"/>
              <a:t>	</a:t>
            </a:r>
            <a:r>
              <a:rPr lang="pt-BR" sz="2400" i="1" dirty="0" smtClean="0">
                <a:solidFill>
                  <a:schemeClr val="tx2">
                    <a:lumMod val="50000"/>
                  </a:schemeClr>
                </a:solidFill>
              </a:rPr>
              <a:t>   Alto </a:t>
            </a:r>
            <a:r>
              <a:rPr lang="pt-BR" sz="2400" i="1" dirty="0">
                <a:solidFill>
                  <a:schemeClr val="tx2">
                    <a:lumMod val="50000"/>
                  </a:schemeClr>
                </a:solidFill>
              </a:rPr>
              <a:t>desempenho nas regiões sul e sudeste não é </a:t>
            </a:r>
            <a:r>
              <a:rPr lang="pt-BR" sz="2400" i="1" dirty="0" smtClean="0">
                <a:solidFill>
                  <a:schemeClr val="tx2">
                    <a:lumMod val="50000"/>
                  </a:schemeClr>
                </a:solidFill>
              </a:rPr>
              <a:t>distribuídos entre os estados</a:t>
            </a:r>
          </a:p>
          <a:p>
            <a:pPr algn="just"/>
            <a:endParaRPr lang="pt-BR" sz="2400" dirty="0"/>
          </a:p>
          <a:p>
            <a:pPr marL="1257300" lvl="2" indent="-342900" algn="just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pt-BR" sz="2400" dirty="0" smtClean="0">
                <a:solidFill>
                  <a:schemeClr val="tx2">
                    <a:lumMod val="50000"/>
                  </a:schemeClr>
                </a:solidFill>
              </a:rPr>
              <a:t>Região sul: Paraná - </a:t>
            </a:r>
            <a:r>
              <a:rPr lang="pt-BR" sz="2400" dirty="0">
                <a:solidFill>
                  <a:schemeClr val="tx2">
                    <a:lumMod val="50000"/>
                  </a:schemeClr>
                </a:solidFill>
              </a:rPr>
              <a:t>60% </a:t>
            </a:r>
            <a:r>
              <a:rPr lang="pt-BR" sz="2400" dirty="0" smtClean="0">
                <a:solidFill>
                  <a:schemeClr val="tx2">
                    <a:lumMod val="50000"/>
                  </a:schemeClr>
                </a:solidFill>
              </a:rPr>
              <a:t>do total </a:t>
            </a:r>
            <a:r>
              <a:rPr lang="pt-BR" sz="2400" dirty="0">
                <a:solidFill>
                  <a:schemeClr val="tx2">
                    <a:lumMod val="50000"/>
                  </a:schemeClr>
                </a:solidFill>
              </a:rPr>
              <a:t>da </a:t>
            </a:r>
            <a:r>
              <a:rPr lang="pt-BR" sz="2400" dirty="0" smtClean="0">
                <a:solidFill>
                  <a:schemeClr val="tx2">
                    <a:lumMod val="50000"/>
                  </a:schemeClr>
                </a:solidFill>
              </a:rPr>
              <a:t>região</a:t>
            </a:r>
          </a:p>
          <a:p>
            <a:pPr marL="1257300" lvl="2" indent="-342900" algn="just"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pt-BR" sz="2400" dirty="0" smtClean="0">
              <a:solidFill>
                <a:schemeClr val="tx2">
                  <a:lumMod val="50000"/>
                </a:schemeClr>
              </a:solidFill>
            </a:endParaRPr>
          </a:p>
          <a:p>
            <a:pPr marL="1257300" lvl="2" indent="-342900" algn="just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pt-BR" sz="2400" dirty="0" smtClean="0">
                <a:solidFill>
                  <a:schemeClr val="tx2">
                    <a:lumMod val="50000"/>
                  </a:schemeClr>
                </a:solidFill>
              </a:rPr>
              <a:t>Região sudeste: São </a:t>
            </a:r>
            <a:r>
              <a:rPr lang="pt-BR" sz="2400" dirty="0">
                <a:solidFill>
                  <a:schemeClr val="tx2">
                    <a:lumMod val="50000"/>
                  </a:schemeClr>
                </a:solidFill>
              </a:rPr>
              <a:t>Paulo </a:t>
            </a:r>
            <a:r>
              <a:rPr lang="pt-BR" sz="2400" dirty="0" smtClean="0">
                <a:solidFill>
                  <a:schemeClr val="tx2">
                    <a:lumMod val="50000"/>
                  </a:schemeClr>
                </a:solidFill>
              </a:rPr>
              <a:t>- 65</a:t>
            </a:r>
            <a:r>
              <a:rPr lang="pt-BR" sz="2400" dirty="0">
                <a:solidFill>
                  <a:schemeClr val="tx2">
                    <a:lumMod val="50000"/>
                  </a:schemeClr>
                </a:solidFill>
              </a:rPr>
              <a:t>% do </a:t>
            </a:r>
            <a:r>
              <a:rPr lang="pt-BR" sz="2400" dirty="0" smtClean="0">
                <a:solidFill>
                  <a:schemeClr val="tx2">
                    <a:lumMod val="50000"/>
                  </a:schemeClr>
                </a:solidFill>
              </a:rPr>
              <a:t>total</a:t>
            </a:r>
            <a:endParaRPr lang="pt-BR" sz="2200" dirty="0" smtClean="0">
              <a:solidFill>
                <a:schemeClr val="tx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08545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ixaDeTexto 3"/>
          <p:cNvSpPr txBox="1"/>
          <p:nvPr/>
        </p:nvSpPr>
        <p:spPr>
          <a:xfrm>
            <a:off x="467544" y="1268760"/>
            <a:ext cx="51845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dirty="0" smtClean="0">
                <a:solidFill>
                  <a:schemeClr val="tx2">
                    <a:lumMod val="50000"/>
                  </a:schemeClr>
                </a:solidFill>
              </a:rPr>
              <a:t>3. RESULTADOS/DISCUSSÃO</a:t>
            </a:r>
            <a:endParaRPr lang="pt-BR" sz="3200" dirty="0">
              <a:solidFill>
                <a:schemeClr val="tx2">
                  <a:lumMod val="50000"/>
                </a:schemeClr>
              </a:solidFill>
            </a:endParaRPr>
          </a:p>
        </p:txBody>
      </p:sp>
      <p:cxnSp>
        <p:nvCxnSpPr>
          <p:cNvPr id="5" name="Conector reto 4"/>
          <p:cNvCxnSpPr/>
          <p:nvPr/>
        </p:nvCxnSpPr>
        <p:spPr>
          <a:xfrm>
            <a:off x="539552" y="1772816"/>
            <a:ext cx="8136904" cy="0"/>
          </a:xfrm>
          <a:prstGeom prst="line">
            <a:avLst/>
          </a:prstGeom>
          <a:ln>
            <a:solidFill>
              <a:schemeClr val="tx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Retângulo 5"/>
          <p:cNvSpPr/>
          <p:nvPr/>
        </p:nvSpPr>
        <p:spPr>
          <a:xfrm>
            <a:off x="395536" y="476672"/>
            <a:ext cx="8280920" cy="646331"/>
          </a:xfrm>
          <a:prstGeom prst="rect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7" name="CaixaDeTexto 6"/>
          <p:cNvSpPr txBox="1"/>
          <p:nvPr/>
        </p:nvSpPr>
        <p:spPr>
          <a:xfrm>
            <a:off x="395536" y="476672"/>
            <a:ext cx="82809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b="1" dirty="0">
                <a:solidFill>
                  <a:schemeClr val="accent5">
                    <a:lumMod val="50000"/>
                  </a:schemeClr>
                </a:solidFill>
              </a:rPr>
              <a:t>ANÁLISE QUANTITATIVA DA PRODUÇÃO CIENTÍFICA SOBRE CONTAMINANTES EMERGENTES NO BRASIL </a:t>
            </a:r>
            <a:endParaRPr lang="pt-BR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2" name="Retângulo 1"/>
          <p:cNvSpPr/>
          <p:nvPr/>
        </p:nvSpPr>
        <p:spPr>
          <a:xfrm>
            <a:off x="1547664" y="1959223"/>
            <a:ext cx="602389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sz="2400" b="1" dirty="0">
                <a:solidFill>
                  <a:schemeClr val="tx2">
                    <a:lumMod val="50000"/>
                  </a:schemeClr>
                </a:solidFill>
              </a:rPr>
              <a:t>Periódicos que mais publicaram</a:t>
            </a:r>
            <a:r>
              <a:rPr lang="pt-BR" sz="2400" dirty="0"/>
              <a:t> </a:t>
            </a:r>
            <a:r>
              <a:rPr lang="pt-BR" sz="2400" b="1" dirty="0" smtClean="0">
                <a:solidFill>
                  <a:schemeClr val="tx2">
                    <a:lumMod val="50000"/>
                  </a:schemeClr>
                </a:solidFill>
              </a:rPr>
              <a:t>(2008 – 2018)</a:t>
            </a:r>
            <a:endParaRPr lang="pt-BR" sz="2400" b="1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5122" name="Imagem 1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5859" y="2492896"/>
            <a:ext cx="8170597" cy="316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649275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ixaDeTexto 3"/>
          <p:cNvSpPr txBox="1"/>
          <p:nvPr/>
        </p:nvSpPr>
        <p:spPr>
          <a:xfrm>
            <a:off x="467544" y="1268760"/>
            <a:ext cx="51845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dirty="0" smtClean="0">
                <a:solidFill>
                  <a:schemeClr val="tx2">
                    <a:lumMod val="50000"/>
                  </a:schemeClr>
                </a:solidFill>
              </a:rPr>
              <a:t>3. RESULTADOS/DISCUSSÃO</a:t>
            </a:r>
            <a:endParaRPr lang="pt-BR" sz="3200" dirty="0">
              <a:solidFill>
                <a:schemeClr val="tx2">
                  <a:lumMod val="50000"/>
                </a:schemeClr>
              </a:solidFill>
            </a:endParaRPr>
          </a:p>
        </p:txBody>
      </p:sp>
      <p:cxnSp>
        <p:nvCxnSpPr>
          <p:cNvPr id="5" name="Conector reto 4"/>
          <p:cNvCxnSpPr/>
          <p:nvPr/>
        </p:nvCxnSpPr>
        <p:spPr>
          <a:xfrm>
            <a:off x="539552" y="1772816"/>
            <a:ext cx="8136904" cy="0"/>
          </a:xfrm>
          <a:prstGeom prst="line">
            <a:avLst/>
          </a:prstGeom>
          <a:ln>
            <a:solidFill>
              <a:schemeClr val="tx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Retângulo 5"/>
          <p:cNvSpPr/>
          <p:nvPr/>
        </p:nvSpPr>
        <p:spPr>
          <a:xfrm>
            <a:off x="395536" y="476672"/>
            <a:ext cx="8280920" cy="646331"/>
          </a:xfrm>
          <a:prstGeom prst="rect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7" name="CaixaDeTexto 6"/>
          <p:cNvSpPr txBox="1"/>
          <p:nvPr/>
        </p:nvSpPr>
        <p:spPr>
          <a:xfrm>
            <a:off x="395536" y="476672"/>
            <a:ext cx="82809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b="1" dirty="0">
                <a:solidFill>
                  <a:schemeClr val="accent5">
                    <a:lumMod val="50000"/>
                  </a:schemeClr>
                </a:solidFill>
              </a:rPr>
              <a:t>ANÁLISE QUANTITATIVA DA PRODUÇÃO CIENTÍFICA SOBRE CONTAMINANTES EMERGENTES NO BRASIL </a:t>
            </a:r>
            <a:endParaRPr lang="pt-BR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2" name="Retângulo 1"/>
          <p:cNvSpPr/>
          <p:nvPr/>
        </p:nvSpPr>
        <p:spPr>
          <a:xfrm>
            <a:off x="1547664" y="1844824"/>
            <a:ext cx="602389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sz="2400" b="1" dirty="0">
                <a:solidFill>
                  <a:schemeClr val="tx2">
                    <a:lumMod val="50000"/>
                  </a:schemeClr>
                </a:solidFill>
              </a:rPr>
              <a:t>Periódicos que mais publicaram</a:t>
            </a:r>
            <a:r>
              <a:rPr lang="pt-BR" sz="2400" dirty="0"/>
              <a:t> </a:t>
            </a:r>
            <a:r>
              <a:rPr lang="pt-BR" sz="2400" b="1" dirty="0" smtClean="0">
                <a:solidFill>
                  <a:schemeClr val="tx2">
                    <a:lumMod val="50000"/>
                  </a:schemeClr>
                </a:solidFill>
              </a:rPr>
              <a:t>(2008 – 2018)</a:t>
            </a:r>
            <a:endParaRPr lang="pt-BR" sz="2400" b="1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6146" name="Imagem 1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16"/>
          <a:stretch>
            <a:fillRect/>
          </a:stretch>
        </p:blipFill>
        <p:spPr bwMode="auto">
          <a:xfrm>
            <a:off x="1115616" y="2276872"/>
            <a:ext cx="7080468" cy="352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776412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ixaDeTexto 3"/>
          <p:cNvSpPr txBox="1"/>
          <p:nvPr/>
        </p:nvSpPr>
        <p:spPr>
          <a:xfrm>
            <a:off x="467544" y="1268760"/>
            <a:ext cx="51845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dirty="0" smtClean="0">
                <a:solidFill>
                  <a:schemeClr val="tx2">
                    <a:lumMod val="50000"/>
                  </a:schemeClr>
                </a:solidFill>
              </a:rPr>
              <a:t>3. RESULTADOS/DISCUSSÃO</a:t>
            </a:r>
            <a:endParaRPr lang="pt-BR" sz="3200" dirty="0">
              <a:solidFill>
                <a:schemeClr val="tx2">
                  <a:lumMod val="50000"/>
                </a:schemeClr>
              </a:solidFill>
            </a:endParaRPr>
          </a:p>
        </p:txBody>
      </p:sp>
      <p:cxnSp>
        <p:nvCxnSpPr>
          <p:cNvPr id="5" name="Conector reto 4"/>
          <p:cNvCxnSpPr/>
          <p:nvPr/>
        </p:nvCxnSpPr>
        <p:spPr>
          <a:xfrm>
            <a:off x="539552" y="1772816"/>
            <a:ext cx="8136904" cy="0"/>
          </a:xfrm>
          <a:prstGeom prst="line">
            <a:avLst/>
          </a:prstGeom>
          <a:ln>
            <a:solidFill>
              <a:schemeClr val="tx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Retângulo 5"/>
          <p:cNvSpPr/>
          <p:nvPr/>
        </p:nvSpPr>
        <p:spPr>
          <a:xfrm>
            <a:off x="395536" y="476672"/>
            <a:ext cx="8280920" cy="646331"/>
          </a:xfrm>
          <a:prstGeom prst="rect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7" name="CaixaDeTexto 6"/>
          <p:cNvSpPr txBox="1"/>
          <p:nvPr/>
        </p:nvSpPr>
        <p:spPr>
          <a:xfrm>
            <a:off x="395536" y="476672"/>
            <a:ext cx="82809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b="1" dirty="0">
                <a:solidFill>
                  <a:schemeClr val="accent5">
                    <a:lumMod val="50000"/>
                  </a:schemeClr>
                </a:solidFill>
              </a:rPr>
              <a:t>ANÁLISE QUANTITATIVA DA PRODUÇÃO CIENTÍFICA SOBRE CONTAMINANTES EMERGENTES NO BRASIL </a:t>
            </a:r>
            <a:endParaRPr lang="pt-BR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683568" y="1880631"/>
            <a:ext cx="432048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 smtClean="0">
                <a:solidFill>
                  <a:schemeClr val="tx2">
                    <a:lumMod val="50000"/>
                  </a:schemeClr>
                </a:solidFill>
              </a:rPr>
              <a:t>Resultados nacionais:</a:t>
            </a:r>
          </a:p>
          <a:p>
            <a:endParaRPr lang="pt-BR" dirty="0"/>
          </a:p>
        </p:txBody>
      </p:sp>
      <p:sp>
        <p:nvSpPr>
          <p:cNvPr id="2" name="Retângulo 1"/>
          <p:cNvSpPr/>
          <p:nvPr/>
        </p:nvSpPr>
        <p:spPr>
          <a:xfrm>
            <a:off x="1007604" y="2420888"/>
            <a:ext cx="7812868" cy="35702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200" i="1" dirty="0" smtClean="0">
                <a:solidFill>
                  <a:schemeClr val="tx2">
                    <a:lumMod val="50000"/>
                  </a:schemeClr>
                </a:solidFill>
              </a:rPr>
              <a:t>Principais </a:t>
            </a:r>
            <a:r>
              <a:rPr lang="pt-BR" sz="2200" i="1" dirty="0">
                <a:solidFill>
                  <a:schemeClr val="tx2">
                    <a:lumMod val="50000"/>
                  </a:schemeClr>
                </a:solidFill>
              </a:rPr>
              <a:t>assuntos </a:t>
            </a:r>
            <a:r>
              <a:rPr lang="pt-BR" sz="2200" i="1" dirty="0" smtClean="0">
                <a:solidFill>
                  <a:schemeClr val="tx2">
                    <a:lumMod val="50000"/>
                  </a:schemeClr>
                </a:solidFill>
              </a:rPr>
              <a:t>abordados: </a:t>
            </a:r>
          </a:p>
          <a:p>
            <a:endParaRPr lang="pt-BR" sz="2200" dirty="0">
              <a:solidFill>
                <a:schemeClr val="tx2">
                  <a:lumMod val="50000"/>
                </a:schemeClr>
              </a:solidFill>
            </a:endParaRPr>
          </a:p>
          <a:p>
            <a:pPr marL="800100" lvl="1" indent="-342900">
              <a:spcAft>
                <a:spcPts val="1500"/>
              </a:spcAft>
              <a:buFont typeface="Arial" panose="020B0604020202020204" pitchFamily="34" charset="0"/>
              <a:buChar char="•"/>
            </a:pPr>
            <a:r>
              <a:rPr lang="pt-BR" sz="2200" dirty="0" smtClean="0">
                <a:solidFill>
                  <a:schemeClr val="tx2">
                    <a:lumMod val="50000"/>
                  </a:schemeClr>
                </a:solidFill>
              </a:rPr>
              <a:t>Identificação </a:t>
            </a:r>
            <a:r>
              <a:rPr lang="pt-BR" sz="2200" dirty="0">
                <a:solidFill>
                  <a:schemeClr val="tx2">
                    <a:lumMod val="50000"/>
                  </a:schemeClr>
                </a:solidFill>
              </a:rPr>
              <a:t>e remoção dos micropoluentes emergentes </a:t>
            </a:r>
            <a:endParaRPr lang="pt-BR" sz="2200" dirty="0" smtClean="0">
              <a:solidFill>
                <a:schemeClr val="tx2">
                  <a:lumMod val="50000"/>
                </a:schemeClr>
              </a:solidFill>
            </a:endParaRPr>
          </a:p>
          <a:p>
            <a:pPr marL="800100" lvl="1" indent="-342900">
              <a:spcAft>
                <a:spcPts val="1500"/>
              </a:spcAft>
              <a:buFont typeface="Arial" panose="020B0604020202020204" pitchFamily="34" charset="0"/>
              <a:buChar char="•"/>
            </a:pPr>
            <a:r>
              <a:rPr lang="pt-BR" sz="2200" dirty="0" smtClean="0">
                <a:solidFill>
                  <a:schemeClr val="tx2">
                    <a:lumMod val="50000"/>
                  </a:schemeClr>
                </a:solidFill>
              </a:rPr>
              <a:t>Avanços nos métodos de detecção de micropoluentes</a:t>
            </a:r>
            <a:endParaRPr lang="pt-BR" sz="2200" dirty="0">
              <a:solidFill>
                <a:schemeClr val="tx2">
                  <a:lumMod val="50000"/>
                </a:schemeClr>
              </a:solidFill>
            </a:endParaRPr>
          </a:p>
          <a:p>
            <a:pPr marL="800100" lvl="1" indent="-342900">
              <a:spcAft>
                <a:spcPts val="1500"/>
              </a:spcAft>
              <a:buFont typeface="Arial" panose="020B0604020202020204" pitchFamily="34" charset="0"/>
              <a:buChar char="•"/>
            </a:pPr>
            <a:r>
              <a:rPr lang="pt-BR" sz="2200" dirty="0">
                <a:solidFill>
                  <a:schemeClr val="tx2">
                    <a:lumMod val="50000"/>
                  </a:schemeClr>
                </a:solidFill>
              </a:rPr>
              <a:t>P</a:t>
            </a:r>
            <a:r>
              <a:rPr lang="pt-BR" sz="2200" dirty="0" smtClean="0">
                <a:solidFill>
                  <a:schemeClr val="tx2">
                    <a:lumMod val="50000"/>
                  </a:schemeClr>
                </a:solidFill>
              </a:rPr>
              <a:t>ossíveis impactos </a:t>
            </a:r>
            <a:r>
              <a:rPr lang="pt-BR" sz="2200" dirty="0">
                <a:solidFill>
                  <a:schemeClr val="tx2">
                    <a:lumMod val="50000"/>
                  </a:schemeClr>
                </a:solidFill>
              </a:rPr>
              <a:t>para </a:t>
            </a:r>
            <a:r>
              <a:rPr lang="pt-BR" sz="2200" dirty="0" smtClean="0">
                <a:solidFill>
                  <a:schemeClr val="tx2">
                    <a:lumMod val="50000"/>
                  </a:schemeClr>
                </a:solidFill>
              </a:rPr>
              <a:t>o ambiente aquático e o equilíbrio de comunidades aquáticas</a:t>
            </a:r>
          </a:p>
          <a:p>
            <a:pPr marL="800100" lvl="1" indent="-342900">
              <a:spcAft>
                <a:spcPts val="1500"/>
              </a:spcAft>
              <a:buFont typeface="Arial" panose="020B0604020202020204" pitchFamily="34" charset="0"/>
              <a:buChar char="•"/>
            </a:pPr>
            <a:r>
              <a:rPr lang="pt-BR" sz="2200" dirty="0" smtClean="0">
                <a:solidFill>
                  <a:schemeClr val="tx2">
                    <a:lumMod val="50000"/>
                  </a:schemeClr>
                </a:solidFill>
              </a:rPr>
              <a:t>Riscos à saúde humana</a:t>
            </a:r>
          </a:p>
          <a:p>
            <a:endParaRPr lang="pt-BR" sz="2200" dirty="0"/>
          </a:p>
        </p:txBody>
      </p:sp>
    </p:spTree>
    <p:extLst>
      <p:ext uri="{BB962C8B-B14F-4D97-AF65-F5344CB8AC3E}">
        <p14:creationId xmlns:p14="http://schemas.microsoft.com/office/powerpoint/2010/main" val="29083097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ixaDeTexto 3"/>
          <p:cNvSpPr txBox="1"/>
          <p:nvPr/>
        </p:nvSpPr>
        <p:spPr>
          <a:xfrm>
            <a:off x="467544" y="1268760"/>
            <a:ext cx="51845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dirty="0" smtClean="0">
                <a:solidFill>
                  <a:schemeClr val="tx2">
                    <a:lumMod val="50000"/>
                  </a:schemeClr>
                </a:solidFill>
              </a:rPr>
              <a:t>3. RESULTADOS/DISCUSSÃO</a:t>
            </a:r>
            <a:endParaRPr lang="pt-BR" sz="3200" dirty="0">
              <a:solidFill>
                <a:schemeClr val="tx2">
                  <a:lumMod val="50000"/>
                </a:schemeClr>
              </a:solidFill>
            </a:endParaRPr>
          </a:p>
        </p:txBody>
      </p:sp>
      <p:cxnSp>
        <p:nvCxnSpPr>
          <p:cNvPr id="5" name="Conector reto 4"/>
          <p:cNvCxnSpPr/>
          <p:nvPr/>
        </p:nvCxnSpPr>
        <p:spPr>
          <a:xfrm>
            <a:off x="539552" y="1772816"/>
            <a:ext cx="8136904" cy="0"/>
          </a:xfrm>
          <a:prstGeom prst="line">
            <a:avLst/>
          </a:prstGeom>
          <a:ln>
            <a:solidFill>
              <a:schemeClr val="tx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Retângulo 5"/>
          <p:cNvSpPr/>
          <p:nvPr/>
        </p:nvSpPr>
        <p:spPr>
          <a:xfrm>
            <a:off x="395536" y="476672"/>
            <a:ext cx="8280920" cy="646331"/>
          </a:xfrm>
          <a:prstGeom prst="rect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7" name="CaixaDeTexto 6"/>
          <p:cNvSpPr txBox="1"/>
          <p:nvPr/>
        </p:nvSpPr>
        <p:spPr>
          <a:xfrm>
            <a:off x="395536" y="476672"/>
            <a:ext cx="82809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b="1" dirty="0">
                <a:solidFill>
                  <a:schemeClr val="accent5">
                    <a:lumMod val="50000"/>
                  </a:schemeClr>
                </a:solidFill>
              </a:rPr>
              <a:t>ANÁLISE QUANTITATIVA DA PRODUÇÃO CIENTÍFICA SOBRE CONTAMINANTES EMERGENTES NO BRASIL </a:t>
            </a:r>
            <a:endParaRPr lang="pt-BR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683568" y="1880631"/>
            <a:ext cx="432048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 smtClean="0">
                <a:solidFill>
                  <a:schemeClr val="tx2">
                    <a:lumMod val="50000"/>
                  </a:schemeClr>
                </a:solidFill>
              </a:rPr>
              <a:t>Resultados nacionais:</a:t>
            </a:r>
          </a:p>
          <a:p>
            <a:endParaRPr lang="pt-BR" dirty="0"/>
          </a:p>
        </p:txBody>
      </p:sp>
      <p:sp>
        <p:nvSpPr>
          <p:cNvPr id="3" name="Retângulo 2"/>
          <p:cNvSpPr/>
          <p:nvPr/>
        </p:nvSpPr>
        <p:spPr>
          <a:xfrm>
            <a:off x="3499768" y="3933056"/>
            <a:ext cx="2063706" cy="14465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BR" sz="2200" b="1" dirty="0">
                <a:solidFill>
                  <a:schemeClr val="accent5">
                    <a:lumMod val="50000"/>
                  </a:schemeClr>
                </a:solidFill>
              </a:rPr>
              <a:t>160 </a:t>
            </a:r>
            <a:r>
              <a:rPr lang="pt-BR" sz="2200" b="1" dirty="0">
                <a:solidFill>
                  <a:schemeClr val="accent5">
                    <a:lumMod val="50000"/>
                  </a:schemeClr>
                </a:solidFill>
              </a:rPr>
              <a:t>autores</a:t>
            </a:r>
          </a:p>
          <a:p>
            <a:pPr algn="ctr"/>
            <a:endParaRPr lang="pt-BR" sz="2200" b="1" dirty="0">
              <a:solidFill>
                <a:schemeClr val="accent5">
                  <a:lumMod val="50000"/>
                </a:schemeClr>
              </a:solidFill>
            </a:endParaRPr>
          </a:p>
          <a:p>
            <a:pPr algn="ctr"/>
            <a:r>
              <a:rPr lang="pt-BR" sz="2200" b="1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endParaRPr lang="pt-BR" sz="2200" b="1" dirty="0">
              <a:solidFill>
                <a:schemeClr val="accent5">
                  <a:lumMod val="50000"/>
                </a:schemeClr>
              </a:solidFill>
            </a:endParaRPr>
          </a:p>
          <a:p>
            <a:pPr algn="ctr"/>
            <a:r>
              <a:rPr lang="pt-BR" sz="2200" b="1" dirty="0" smtClean="0">
                <a:solidFill>
                  <a:schemeClr val="accent5">
                    <a:lumMod val="50000"/>
                  </a:schemeClr>
                </a:solidFill>
              </a:rPr>
              <a:t>  82 </a:t>
            </a:r>
            <a:r>
              <a:rPr lang="pt-BR" sz="2200" b="1" dirty="0">
                <a:solidFill>
                  <a:schemeClr val="accent5">
                    <a:lumMod val="50000"/>
                  </a:schemeClr>
                </a:solidFill>
              </a:rPr>
              <a:t>instituições </a:t>
            </a:r>
          </a:p>
        </p:txBody>
      </p:sp>
      <p:sp>
        <p:nvSpPr>
          <p:cNvPr id="9" name="Retângulo 8"/>
          <p:cNvSpPr/>
          <p:nvPr/>
        </p:nvSpPr>
        <p:spPr>
          <a:xfrm>
            <a:off x="971600" y="2464003"/>
            <a:ext cx="756084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200" dirty="0">
                <a:solidFill>
                  <a:schemeClr val="tx2">
                    <a:lumMod val="50000"/>
                  </a:schemeClr>
                </a:solidFill>
              </a:rPr>
              <a:t>Autores com maior número de publicações e total de </a:t>
            </a:r>
            <a:r>
              <a:rPr lang="pt-BR" sz="2200" dirty="0" smtClean="0">
                <a:solidFill>
                  <a:schemeClr val="tx2">
                    <a:lumMod val="50000"/>
                  </a:schemeClr>
                </a:solidFill>
              </a:rPr>
              <a:t>citações</a:t>
            </a:r>
            <a:endParaRPr lang="pt-BR" sz="2200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10" name="Retângulo 9"/>
          <p:cNvSpPr/>
          <p:nvPr/>
        </p:nvSpPr>
        <p:spPr>
          <a:xfrm>
            <a:off x="2808723" y="3068960"/>
            <a:ext cx="3348802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sz="2200" b="1" dirty="0" smtClean="0">
                <a:solidFill>
                  <a:schemeClr val="accent5">
                    <a:lumMod val="50000"/>
                  </a:schemeClr>
                </a:solidFill>
              </a:rPr>
              <a:t>125 </a:t>
            </a:r>
            <a:r>
              <a:rPr lang="pt-BR" sz="2200" b="1" dirty="0">
                <a:solidFill>
                  <a:schemeClr val="accent5">
                    <a:lumMod val="50000"/>
                  </a:schemeClr>
                </a:solidFill>
              </a:rPr>
              <a:t>publicações finalizadas</a:t>
            </a:r>
            <a:endParaRPr lang="pt-BR" sz="22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cxnSp>
        <p:nvCxnSpPr>
          <p:cNvPr id="12" name="Conector de seta reta 11"/>
          <p:cNvCxnSpPr/>
          <p:nvPr/>
        </p:nvCxnSpPr>
        <p:spPr>
          <a:xfrm>
            <a:off x="4572000" y="3501008"/>
            <a:ext cx="0" cy="433209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Conector de seta reta 12"/>
          <p:cNvCxnSpPr/>
          <p:nvPr/>
        </p:nvCxnSpPr>
        <p:spPr>
          <a:xfrm>
            <a:off x="4572000" y="4435951"/>
            <a:ext cx="0" cy="433209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292243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ixaDeTexto 3"/>
          <p:cNvSpPr txBox="1"/>
          <p:nvPr/>
        </p:nvSpPr>
        <p:spPr>
          <a:xfrm>
            <a:off x="467544" y="1188041"/>
            <a:ext cx="51845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dirty="0" smtClean="0">
                <a:solidFill>
                  <a:schemeClr val="tx2">
                    <a:lumMod val="50000"/>
                  </a:schemeClr>
                </a:solidFill>
              </a:rPr>
              <a:t>3. RESULTADOS/DISCUSSÃO</a:t>
            </a:r>
            <a:endParaRPr lang="pt-BR" sz="3200" dirty="0">
              <a:solidFill>
                <a:schemeClr val="tx2">
                  <a:lumMod val="50000"/>
                </a:schemeClr>
              </a:solidFill>
            </a:endParaRPr>
          </a:p>
        </p:txBody>
      </p:sp>
      <p:cxnSp>
        <p:nvCxnSpPr>
          <p:cNvPr id="5" name="Conector reto 4"/>
          <p:cNvCxnSpPr/>
          <p:nvPr/>
        </p:nvCxnSpPr>
        <p:spPr>
          <a:xfrm>
            <a:off x="539552" y="1692097"/>
            <a:ext cx="8136904" cy="0"/>
          </a:xfrm>
          <a:prstGeom prst="line">
            <a:avLst/>
          </a:prstGeom>
          <a:ln>
            <a:solidFill>
              <a:schemeClr val="tx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Retângulo 5"/>
          <p:cNvSpPr/>
          <p:nvPr/>
        </p:nvSpPr>
        <p:spPr>
          <a:xfrm>
            <a:off x="395536" y="476672"/>
            <a:ext cx="8280920" cy="646331"/>
          </a:xfrm>
          <a:prstGeom prst="rect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7" name="CaixaDeTexto 6"/>
          <p:cNvSpPr txBox="1"/>
          <p:nvPr/>
        </p:nvSpPr>
        <p:spPr>
          <a:xfrm>
            <a:off x="395536" y="476672"/>
            <a:ext cx="82809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b="1" dirty="0">
                <a:solidFill>
                  <a:schemeClr val="accent5">
                    <a:lumMod val="50000"/>
                  </a:schemeClr>
                </a:solidFill>
              </a:rPr>
              <a:t>ANÁLISE QUANTITATIVA DA PRODUÇÃO CIENTÍFICA SOBRE CONTAMINANTES EMERGENTES NO BRASIL </a:t>
            </a:r>
            <a:endParaRPr lang="pt-BR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2" name="Retângulo 1"/>
          <p:cNvSpPr/>
          <p:nvPr/>
        </p:nvSpPr>
        <p:spPr>
          <a:xfrm>
            <a:off x="1547665" y="1772816"/>
            <a:ext cx="655272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400" b="1" dirty="0" smtClean="0">
                <a:solidFill>
                  <a:schemeClr val="tx2">
                    <a:lumMod val="50000"/>
                  </a:schemeClr>
                </a:solidFill>
              </a:rPr>
              <a:t>Autores com maior número de publicações e total de citações (2008 – 2018)</a:t>
            </a:r>
            <a:endParaRPr lang="pt-BR" sz="2400" b="1" dirty="0">
              <a:solidFill>
                <a:schemeClr val="tx2">
                  <a:lumMod val="50000"/>
                </a:schemeClr>
              </a:solidFill>
            </a:endParaRPr>
          </a:p>
        </p:txBody>
      </p:sp>
      <p:graphicFrame>
        <p:nvGraphicFramePr>
          <p:cNvPr id="3" name="Tabel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87737875"/>
              </p:ext>
            </p:extLst>
          </p:nvPr>
        </p:nvGraphicFramePr>
        <p:xfrm>
          <a:off x="683568" y="2609438"/>
          <a:ext cx="7776864" cy="3051810"/>
        </p:xfrm>
        <a:graphic>
          <a:graphicData uri="http://schemas.openxmlformats.org/drawingml/2006/table">
            <a:tbl>
              <a:tblPr firstRow="1" firstCol="1" bandRow="1">
                <a:tableStyleId>{3B4B98B0-60AC-42C2-AFA5-B58CD77FA1E5}</a:tableStyleId>
              </a:tblPr>
              <a:tblGrid>
                <a:gridCol w="1705013"/>
                <a:gridCol w="3650667"/>
                <a:gridCol w="1350212"/>
                <a:gridCol w="1070972"/>
              </a:tblGrid>
              <a:tr h="63888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2000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</a:rPr>
                        <a:t>Autores</a:t>
                      </a:r>
                      <a:endParaRPr lang="pt-BR" sz="200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2000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</a:rPr>
                        <a:t>Instituição</a:t>
                      </a:r>
                      <a:endParaRPr lang="pt-BR" sz="200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2000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</a:rPr>
                        <a:t>Número de Publicações</a:t>
                      </a:r>
                      <a:endParaRPr lang="pt-BR" sz="200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2000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</a:rPr>
                        <a:t>Total de Citações</a:t>
                      </a:r>
                      <a:endParaRPr lang="pt-BR" sz="200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</a:tr>
              <a:tr h="32518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200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</a:rPr>
                        <a:t>Jardim, W.F.</a:t>
                      </a:r>
                      <a:endParaRPr lang="pt-BR" sz="200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200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</a:rPr>
                        <a:t>Universidade Estadual de Campinas</a:t>
                      </a:r>
                      <a:endParaRPr lang="pt-BR" sz="200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2000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</a:rPr>
                        <a:t>7</a:t>
                      </a:r>
                      <a:endParaRPr lang="pt-BR" sz="200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2000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</a:rPr>
                        <a:t>303</a:t>
                      </a:r>
                      <a:endParaRPr lang="pt-BR" sz="200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</a:tr>
              <a:tr h="32518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200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</a:rPr>
                        <a:t>Montagner, C.C.</a:t>
                      </a:r>
                      <a:endParaRPr lang="pt-BR" sz="200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200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</a:rPr>
                        <a:t>Universidade Estadual de Campinas</a:t>
                      </a:r>
                      <a:endParaRPr lang="pt-BR" sz="200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200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</a:rPr>
                        <a:t>7</a:t>
                      </a:r>
                      <a:endParaRPr lang="pt-BR" sz="200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2000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</a:rPr>
                        <a:t>164</a:t>
                      </a:r>
                      <a:endParaRPr lang="pt-BR" sz="200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</a:tr>
              <a:tr h="32518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200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</a:rPr>
                        <a:t>Sodré, F.F.</a:t>
                      </a:r>
                      <a:endParaRPr lang="pt-BR" sz="200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200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</a:rPr>
                        <a:t>Universidade Federal de Brasília</a:t>
                      </a:r>
                      <a:endParaRPr lang="pt-BR" sz="200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200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</a:rPr>
                        <a:t>7</a:t>
                      </a:r>
                      <a:endParaRPr lang="pt-BR" sz="200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2000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</a:rPr>
                        <a:t>241</a:t>
                      </a:r>
                      <a:endParaRPr lang="pt-BR" sz="200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</a:tr>
              <a:tr h="32518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200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</a:rPr>
                        <a:t>Teixeira, A.C.S.C.</a:t>
                      </a:r>
                      <a:endParaRPr lang="pt-BR" sz="200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200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</a:rPr>
                        <a:t>Universidade de São Paulo</a:t>
                      </a:r>
                      <a:endParaRPr lang="pt-BR" sz="200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200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</a:rPr>
                        <a:t>6</a:t>
                      </a:r>
                      <a:endParaRPr lang="pt-BR" sz="200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2000" dirty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</a:rPr>
                        <a:t>78</a:t>
                      </a:r>
                      <a:endParaRPr lang="pt-BR" sz="200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497153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ixaDeTexto 3"/>
          <p:cNvSpPr txBox="1"/>
          <p:nvPr/>
        </p:nvSpPr>
        <p:spPr>
          <a:xfrm>
            <a:off x="467544" y="1268760"/>
            <a:ext cx="51845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dirty="0" smtClean="0">
                <a:solidFill>
                  <a:schemeClr val="tx2">
                    <a:lumMod val="50000"/>
                  </a:schemeClr>
                </a:solidFill>
              </a:rPr>
              <a:t>3. RESULTADOS/DISCUSSÃO</a:t>
            </a:r>
            <a:endParaRPr lang="pt-BR" sz="3200" dirty="0">
              <a:solidFill>
                <a:schemeClr val="tx2">
                  <a:lumMod val="50000"/>
                </a:schemeClr>
              </a:solidFill>
            </a:endParaRPr>
          </a:p>
        </p:txBody>
      </p:sp>
      <p:cxnSp>
        <p:nvCxnSpPr>
          <p:cNvPr id="5" name="Conector reto 4"/>
          <p:cNvCxnSpPr/>
          <p:nvPr/>
        </p:nvCxnSpPr>
        <p:spPr>
          <a:xfrm>
            <a:off x="539552" y="1772816"/>
            <a:ext cx="8136904" cy="0"/>
          </a:xfrm>
          <a:prstGeom prst="line">
            <a:avLst/>
          </a:prstGeom>
          <a:ln>
            <a:solidFill>
              <a:schemeClr val="tx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Retângulo 5"/>
          <p:cNvSpPr/>
          <p:nvPr/>
        </p:nvSpPr>
        <p:spPr>
          <a:xfrm>
            <a:off x="395536" y="476672"/>
            <a:ext cx="8280920" cy="646331"/>
          </a:xfrm>
          <a:prstGeom prst="rect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7" name="CaixaDeTexto 6"/>
          <p:cNvSpPr txBox="1"/>
          <p:nvPr/>
        </p:nvSpPr>
        <p:spPr>
          <a:xfrm>
            <a:off x="395536" y="476672"/>
            <a:ext cx="82809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b="1" dirty="0">
                <a:solidFill>
                  <a:schemeClr val="accent5">
                    <a:lumMod val="50000"/>
                  </a:schemeClr>
                </a:solidFill>
              </a:rPr>
              <a:t>ANÁLISE QUANTITATIVA DA PRODUÇÃO CIENTÍFICA SOBRE CONTAMINANTES EMERGENTES NO BRASIL </a:t>
            </a:r>
            <a:endParaRPr lang="pt-BR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683568" y="1880631"/>
            <a:ext cx="432048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 smtClean="0">
                <a:solidFill>
                  <a:schemeClr val="tx2">
                    <a:lumMod val="50000"/>
                  </a:schemeClr>
                </a:solidFill>
              </a:rPr>
              <a:t>Resultados nacionais:</a:t>
            </a:r>
          </a:p>
          <a:p>
            <a:endParaRPr lang="pt-BR" dirty="0"/>
          </a:p>
        </p:txBody>
      </p:sp>
      <p:graphicFrame>
        <p:nvGraphicFramePr>
          <p:cNvPr id="3" name="Tabel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58417123"/>
              </p:ext>
            </p:extLst>
          </p:nvPr>
        </p:nvGraphicFramePr>
        <p:xfrm>
          <a:off x="755576" y="2395767"/>
          <a:ext cx="7704858" cy="3121465"/>
        </p:xfrm>
        <a:graphic>
          <a:graphicData uri="http://schemas.openxmlformats.org/drawingml/2006/table">
            <a:tbl>
              <a:tblPr firstRow="1" firstCol="1" bandRow="1">
                <a:tableStyleId>{3B4B98B0-60AC-42C2-AFA5-B58CD77FA1E5}</a:tableStyleId>
              </a:tblPr>
              <a:tblGrid>
                <a:gridCol w="1689228"/>
                <a:gridCol w="3268680"/>
                <a:gridCol w="1685895"/>
                <a:gridCol w="1061055"/>
              </a:tblGrid>
              <a:tr h="87585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2200" dirty="0">
                          <a:effectLst/>
                        </a:rPr>
                        <a:t>Autores</a:t>
                      </a:r>
                      <a:endParaRPr lang="pt-BR" sz="2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2200" dirty="0">
                          <a:effectLst/>
                        </a:rPr>
                        <a:t>Instituição</a:t>
                      </a:r>
                      <a:endParaRPr lang="pt-BR" sz="2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2200" dirty="0">
                          <a:effectLst/>
                        </a:rPr>
                        <a:t>Número de Publicações</a:t>
                      </a:r>
                      <a:endParaRPr lang="pt-BR" sz="2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2200">
                          <a:effectLst/>
                        </a:rPr>
                        <a:t>Total de Citações</a:t>
                      </a:r>
                      <a:endParaRPr lang="pt-BR" sz="2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</a:tr>
              <a:tr h="72189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2200" dirty="0">
                          <a:effectLst/>
                        </a:rPr>
                        <a:t>Fadini, P.S.</a:t>
                      </a:r>
                      <a:endParaRPr lang="pt-BR" sz="2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2200">
                          <a:effectLst/>
                        </a:rPr>
                        <a:t>Universidade Federal de São Carlos</a:t>
                      </a:r>
                      <a:endParaRPr lang="pt-BR" sz="2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2200" dirty="0">
                          <a:effectLst/>
                        </a:rPr>
                        <a:t>4</a:t>
                      </a:r>
                      <a:endParaRPr lang="pt-BR" sz="2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2200" dirty="0">
                          <a:effectLst/>
                        </a:rPr>
                        <a:t>75</a:t>
                      </a:r>
                      <a:endParaRPr lang="pt-BR" sz="2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</a:tr>
              <a:tr h="72189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2200">
                          <a:effectLst/>
                        </a:rPr>
                        <a:t>Mozeto, A.A.</a:t>
                      </a:r>
                      <a:endParaRPr lang="pt-BR" sz="2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2200">
                          <a:effectLst/>
                        </a:rPr>
                        <a:t>Universidade Federal de São Carlos</a:t>
                      </a:r>
                      <a:endParaRPr lang="pt-BR" sz="2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2200" dirty="0">
                          <a:effectLst/>
                        </a:rPr>
                        <a:t>4</a:t>
                      </a:r>
                      <a:endParaRPr lang="pt-BR" sz="2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2200" dirty="0">
                          <a:effectLst/>
                        </a:rPr>
                        <a:t>75</a:t>
                      </a:r>
                      <a:endParaRPr lang="pt-BR" sz="2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</a:tr>
              <a:tr h="72189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2200" dirty="0">
                          <a:effectLst/>
                        </a:rPr>
                        <a:t>Trindade, M.A.G.</a:t>
                      </a:r>
                      <a:endParaRPr lang="pt-BR" sz="2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2200" dirty="0">
                          <a:effectLst/>
                        </a:rPr>
                        <a:t>Universidade Federal de Grande Dourados</a:t>
                      </a:r>
                      <a:endParaRPr lang="pt-BR" sz="2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2200" dirty="0">
                          <a:effectLst/>
                        </a:rPr>
                        <a:t>4</a:t>
                      </a:r>
                      <a:endParaRPr lang="pt-BR" sz="2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2200" dirty="0">
                          <a:effectLst/>
                        </a:rPr>
                        <a:t>12</a:t>
                      </a:r>
                      <a:endParaRPr lang="pt-BR" sz="2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20954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ixaDeTexto 3"/>
          <p:cNvSpPr txBox="1"/>
          <p:nvPr/>
        </p:nvSpPr>
        <p:spPr>
          <a:xfrm>
            <a:off x="467544" y="1268760"/>
            <a:ext cx="43924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dirty="0" smtClean="0">
                <a:solidFill>
                  <a:schemeClr val="tx2">
                    <a:lumMod val="50000"/>
                  </a:schemeClr>
                </a:solidFill>
              </a:rPr>
              <a:t>4. CONCLUSÃO</a:t>
            </a:r>
            <a:endParaRPr lang="pt-BR" sz="3200" dirty="0">
              <a:solidFill>
                <a:schemeClr val="tx2">
                  <a:lumMod val="50000"/>
                </a:schemeClr>
              </a:solidFill>
            </a:endParaRPr>
          </a:p>
        </p:txBody>
      </p:sp>
      <p:cxnSp>
        <p:nvCxnSpPr>
          <p:cNvPr id="5" name="Conector reto 4"/>
          <p:cNvCxnSpPr/>
          <p:nvPr/>
        </p:nvCxnSpPr>
        <p:spPr>
          <a:xfrm>
            <a:off x="539552" y="1772816"/>
            <a:ext cx="8136904" cy="0"/>
          </a:xfrm>
          <a:prstGeom prst="line">
            <a:avLst/>
          </a:prstGeom>
          <a:ln>
            <a:solidFill>
              <a:schemeClr val="tx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Retângulo 5"/>
          <p:cNvSpPr/>
          <p:nvPr/>
        </p:nvSpPr>
        <p:spPr>
          <a:xfrm>
            <a:off x="395536" y="476672"/>
            <a:ext cx="8280920" cy="646331"/>
          </a:xfrm>
          <a:prstGeom prst="rect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7" name="CaixaDeTexto 6"/>
          <p:cNvSpPr txBox="1"/>
          <p:nvPr/>
        </p:nvSpPr>
        <p:spPr>
          <a:xfrm>
            <a:off x="395536" y="476672"/>
            <a:ext cx="82809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b="1" dirty="0">
                <a:solidFill>
                  <a:schemeClr val="accent5">
                    <a:lumMod val="50000"/>
                  </a:schemeClr>
                </a:solidFill>
              </a:rPr>
              <a:t>ANÁLISE QUANTITATIVA DA PRODUÇÃO CIENTÍFICA SOBRE CONTAMINANTES EMERGENTES NO BRASIL </a:t>
            </a:r>
            <a:endParaRPr lang="pt-BR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8" name="Retângulo 7"/>
          <p:cNvSpPr/>
          <p:nvPr/>
        </p:nvSpPr>
        <p:spPr>
          <a:xfrm>
            <a:off x="932569" y="1917993"/>
            <a:ext cx="6653232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sz="2200" i="1" dirty="0" smtClean="0">
                <a:solidFill>
                  <a:schemeClr val="tx2">
                    <a:lumMod val="50000"/>
                  </a:schemeClr>
                </a:solidFill>
              </a:rPr>
              <a:t>Análise dos questionamentos </a:t>
            </a:r>
            <a:r>
              <a:rPr lang="pt-BR" sz="2200" i="1" dirty="0">
                <a:solidFill>
                  <a:schemeClr val="tx2">
                    <a:lumMod val="50000"/>
                  </a:schemeClr>
                </a:solidFill>
              </a:rPr>
              <a:t>que nortearam a pesquisa</a:t>
            </a:r>
            <a:r>
              <a:rPr lang="pt-BR" sz="2200" dirty="0"/>
              <a:t>: </a:t>
            </a:r>
          </a:p>
        </p:txBody>
      </p:sp>
      <p:cxnSp>
        <p:nvCxnSpPr>
          <p:cNvPr id="9" name="Conector reto 8"/>
          <p:cNvCxnSpPr/>
          <p:nvPr/>
        </p:nvCxnSpPr>
        <p:spPr>
          <a:xfrm>
            <a:off x="1015525" y="2348880"/>
            <a:ext cx="6940851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Retângulo 9"/>
          <p:cNvSpPr/>
          <p:nvPr/>
        </p:nvSpPr>
        <p:spPr>
          <a:xfrm>
            <a:off x="1021231" y="2523192"/>
            <a:ext cx="3070456" cy="261610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sz="2200" dirty="0" smtClean="0">
                <a:solidFill>
                  <a:schemeClr val="tx2">
                    <a:lumMod val="50000"/>
                  </a:schemeClr>
                </a:solidFill>
              </a:rPr>
              <a:t>Total: </a:t>
            </a:r>
            <a:r>
              <a:rPr lang="pt-BR" sz="2200" i="1" dirty="0" smtClean="0">
                <a:solidFill>
                  <a:schemeClr val="tx2">
                    <a:lumMod val="50000"/>
                  </a:schemeClr>
                </a:solidFill>
              </a:rPr>
              <a:t>125 publicações</a:t>
            </a:r>
            <a:r>
              <a:rPr lang="pt-BR" sz="2200" dirty="0" smtClean="0">
                <a:solidFill>
                  <a:schemeClr val="tx2">
                    <a:lumMod val="50000"/>
                  </a:schemeClr>
                </a:solidFill>
              </a:rPr>
              <a:t>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pt-BR" sz="2200" dirty="0">
              <a:solidFill>
                <a:schemeClr val="tx2">
                  <a:lumMod val="50000"/>
                </a:schemeClr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sz="2200" dirty="0" smtClean="0">
                <a:solidFill>
                  <a:schemeClr val="tx2">
                    <a:lumMod val="50000"/>
                  </a:schemeClr>
                </a:solidFill>
              </a:rPr>
              <a:t>Período:  </a:t>
            </a:r>
            <a:r>
              <a:rPr lang="pt-BR" sz="2200" i="1" dirty="0" smtClean="0">
                <a:solidFill>
                  <a:schemeClr val="tx2">
                    <a:lumMod val="50000"/>
                  </a:schemeClr>
                </a:solidFill>
              </a:rPr>
              <a:t>2008 - 2018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pt-BR" sz="2200" dirty="0" smtClean="0">
              <a:solidFill>
                <a:schemeClr val="tx2">
                  <a:lumMod val="50000"/>
                </a:schemeClr>
              </a:solidFill>
            </a:endParaRPr>
          </a:p>
          <a:p>
            <a:r>
              <a:rPr lang="pt-BR" sz="2200" dirty="0" smtClean="0">
                <a:solidFill>
                  <a:schemeClr val="tx2">
                    <a:lumMod val="50000"/>
                  </a:schemeClr>
                </a:solidFill>
              </a:rPr>
              <a:t>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pt-BR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pt-BR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pt-BR" dirty="0"/>
          </a:p>
        </p:txBody>
      </p:sp>
      <p:sp>
        <p:nvSpPr>
          <p:cNvPr id="16" name="Retângulo 15"/>
          <p:cNvSpPr/>
          <p:nvPr/>
        </p:nvSpPr>
        <p:spPr>
          <a:xfrm>
            <a:off x="-3345970" y="2804086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pt-BR" dirty="0" smtClean="0"/>
              <a:t>. </a:t>
            </a:r>
            <a:endParaRPr lang="pt-BR" dirty="0"/>
          </a:p>
        </p:txBody>
      </p:sp>
      <p:sp>
        <p:nvSpPr>
          <p:cNvPr id="18" name="Retângulo 17"/>
          <p:cNvSpPr/>
          <p:nvPr/>
        </p:nvSpPr>
        <p:spPr>
          <a:xfrm>
            <a:off x="1805686" y="3573016"/>
            <a:ext cx="600667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pt-BR" dirty="0">
                <a:solidFill>
                  <a:schemeClr val="tx2">
                    <a:lumMod val="50000"/>
                  </a:schemeClr>
                </a:solidFill>
              </a:rPr>
              <a:t>Não  há crescimento uniforme ao longo dos anos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pt-BR" dirty="0">
                <a:solidFill>
                  <a:schemeClr val="tx2">
                    <a:lumMod val="50000"/>
                  </a:schemeClr>
                </a:solidFill>
              </a:rPr>
              <a:t>Aumento do número de instituições</a:t>
            </a:r>
            <a:endParaRPr lang="pt-BR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19" name="Retângulo 18"/>
          <p:cNvSpPr/>
          <p:nvPr/>
        </p:nvSpPr>
        <p:spPr>
          <a:xfrm>
            <a:off x="1835696" y="4870901"/>
            <a:ext cx="662473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pt-BR" dirty="0">
                <a:solidFill>
                  <a:schemeClr val="tx2">
                    <a:lumMod val="50000"/>
                  </a:schemeClr>
                </a:solidFill>
              </a:rPr>
              <a:t>Maior produção:  sul e sudeste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pt-BR" dirty="0">
                <a:solidFill>
                  <a:schemeClr val="tx2">
                    <a:lumMod val="50000"/>
                  </a:schemeClr>
                </a:solidFill>
              </a:rPr>
              <a:t>Distribuição não uniforme  entre os estados.</a:t>
            </a:r>
            <a:endParaRPr lang="pt-BR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20" name="Retângulo 19"/>
          <p:cNvSpPr/>
          <p:nvPr/>
        </p:nvSpPr>
        <p:spPr>
          <a:xfrm>
            <a:off x="988014" y="4499828"/>
            <a:ext cx="247490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dirty="0">
                <a:solidFill>
                  <a:schemeClr val="tx2">
                    <a:lumMod val="50000"/>
                  </a:schemeClr>
                </a:solidFill>
              </a:rPr>
              <a:t>Publicações regionais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6511314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ixaDeTexto 3"/>
          <p:cNvSpPr txBox="1"/>
          <p:nvPr/>
        </p:nvSpPr>
        <p:spPr>
          <a:xfrm>
            <a:off x="467544" y="1268760"/>
            <a:ext cx="43924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dirty="0" smtClean="0">
                <a:solidFill>
                  <a:schemeClr val="tx2">
                    <a:lumMod val="50000"/>
                  </a:schemeClr>
                </a:solidFill>
              </a:rPr>
              <a:t>4. CONCLUSÃO</a:t>
            </a:r>
            <a:endParaRPr lang="pt-BR" sz="3200" dirty="0">
              <a:solidFill>
                <a:schemeClr val="tx2">
                  <a:lumMod val="50000"/>
                </a:schemeClr>
              </a:solidFill>
            </a:endParaRPr>
          </a:p>
        </p:txBody>
      </p:sp>
      <p:cxnSp>
        <p:nvCxnSpPr>
          <p:cNvPr id="5" name="Conector reto 4"/>
          <p:cNvCxnSpPr/>
          <p:nvPr/>
        </p:nvCxnSpPr>
        <p:spPr>
          <a:xfrm>
            <a:off x="539552" y="1772816"/>
            <a:ext cx="8136904" cy="0"/>
          </a:xfrm>
          <a:prstGeom prst="line">
            <a:avLst/>
          </a:prstGeom>
          <a:ln>
            <a:solidFill>
              <a:schemeClr val="tx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Retângulo 5"/>
          <p:cNvSpPr/>
          <p:nvPr/>
        </p:nvSpPr>
        <p:spPr>
          <a:xfrm>
            <a:off x="395536" y="476672"/>
            <a:ext cx="8280920" cy="646331"/>
          </a:xfrm>
          <a:prstGeom prst="rect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7" name="CaixaDeTexto 6"/>
          <p:cNvSpPr txBox="1"/>
          <p:nvPr/>
        </p:nvSpPr>
        <p:spPr>
          <a:xfrm>
            <a:off x="395536" y="476672"/>
            <a:ext cx="82809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b="1" dirty="0">
                <a:solidFill>
                  <a:schemeClr val="accent5">
                    <a:lumMod val="50000"/>
                  </a:schemeClr>
                </a:solidFill>
              </a:rPr>
              <a:t>ANÁLISE QUANTITATIVA DA PRODUÇÃO CIENTÍFICA SOBRE CONTAMINANTES EMERGENTES NO BRASIL </a:t>
            </a:r>
            <a:endParaRPr lang="pt-BR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8" name="Retângulo 7"/>
          <p:cNvSpPr/>
          <p:nvPr/>
        </p:nvSpPr>
        <p:spPr>
          <a:xfrm>
            <a:off x="932569" y="1917993"/>
            <a:ext cx="6653232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sz="2200" i="1" dirty="0" smtClean="0">
                <a:solidFill>
                  <a:schemeClr val="tx2">
                    <a:lumMod val="50000"/>
                  </a:schemeClr>
                </a:solidFill>
              </a:rPr>
              <a:t>Análise dos questionamentos </a:t>
            </a:r>
            <a:r>
              <a:rPr lang="pt-BR" sz="2200" i="1" dirty="0">
                <a:solidFill>
                  <a:schemeClr val="tx2">
                    <a:lumMod val="50000"/>
                  </a:schemeClr>
                </a:solidFill>
              </a:rPr>
              <a:t>que nortearam a pesquisa</a:t>
            </a:r>
            <a:r>
              <a:rPr lang="pt-BR" sz="2200" dirty="0"/>
              <a:t>: </a:t>
            </a:r>
          </a:p>
        </p:txBody>
      </p:sp>
      <p:cxnSp>
        <p:nvCxnSpPr>
          <p:cNvPr id="9" name="Conector reto 8"/>
          <p:cNvCxnSpPr/>
          <p:nvPr/>
        </p:nvCxnSpPr>
        <p:spPr>
          <a:xfrm>
            <a:off x="1015525" y="2348880"/>
            <a:ext cx="6940851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Retângulo 15"/>
          <p:cNvSpPr/>
          <p:nvPr/>
        </p:nvSpPr>
        <p:spPr>
          <a:xfrm>
            <a:off x="1763688" y="4653136"/>
            <a:ext cx="6306494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buFont typeface="Wingdings" panose="05000000000000000000" pitchFamily="2" charset="2"/>
              <a:buChar char="ü"/>
            </a:pPr>
            <a:r>
              <a:rPr lang="pt-BR" sz="2200" i="1" dirty="0">
                <a:solidFill>
                  <a:schemeClr val="tx2">
                    <a:lumMod val="50000"/>
                  </a:schemeClr>
                </a:solidFill>
              </a:rPr>
              <a:t>8 autores </a:t>
            </a:r>
            <a:r>
              <a:rPr lang="pt-BR" sz="2200" dirty="0">
                <a:solidFill>
                  <a:schemeClr val="tx2">
                    <a:lumMod val="50000"/>
                  </a:schemeClr>
                </a:solidFill>
              </a:rPr>
              <a:t>que apresentaram maior número de publicações e trabalhos mais citados</a:t>
            </a:r>
            <a:endParaRPr lang="pt-BR" sz="2200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17" name="Retângulo 16"/>
          <p:cNvSpPr/>
          <p:nvPr/>
        </p:nvSpPr>
        <p:spPr>
          <a:xfrm>
            <a:off x="985315" y="2564904"/>
            <a:ext cx="7084867" cy="24622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sz="2200" dirty="0">
                <a:solidFill>
                  <a:schemeClr val="tx2">
                    <a:lumMod val="50000"/>
                  </a:schemeClr>
                </a:solidFill>
              </a:rPr>
              <a:t>Caracterização: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pt-BR" sz="2200" dirty="0" smtClean="0">
              <a:solidFill>
                <a:schemeClr val="tx2">
                  <a:lumMod val="50000"/>
                </a:schemeClr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pt-BR" sz="2200" dirty="0">
              <a:solidFill>
                <a:schemeClr val="tx2">
                  <a:lumMod val="50000"/>
                </a:schemeClr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pt-BR" sz="2200" dirty="0" smtClean="0">
              <a:solidFill>
                <a:schemeClr val="tx2">
                  <a:lumMod val="50000"/>
                </a:schemeClr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pt-BR" sz="2200" dirty="0" smtClean="0">
              <a:solidFill>
                <a:schemeClr val="tx2">
                  <a:lumMod val="50000"/>
                </a:schemeClr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sz="2200" dirty="0" smtClean="0">
                <a:solidFill>
                  <a:schemeClr val="tx2">
                    <a:lumMod val="50000"/>
                  </a:schemeClr>
                </a:solidFill>
              </a:rPr>
              <a:t>Autores</a:t>
            </a:r>
            <a:r>
              <a:rPr lang="pt-BR" sz="2200" dirty="0">
                <a:solidFill>
                  <a:schemeClr val="tx2">
                    <a:lumMod val="50000"/>
                  </a:schemeClr>
                </a:solidFill>
              </a:rPr>
              <a:t>: </a:t>
            </a:r>
            <a:r>
              <a:rPr lang="pt-BR" sz="2200" dirty="0" smtClean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pt-BR" sz="2200" i="1" dirty="0" smtClean="0">
                <a:solidFill>
                  <a:schemeClr val="tx2">
                    <a:lumMod val="50000"/>
                  </a:schemeClr>
                </a:solidFill>
              </a:rPr>
              <a:t>160</a:t>
            </a:r>
            <a:endParaRPr lang="pt-BR" sz="2200" i="1" dirty="0">
              <a:solidFill>
                <a:schemeClr val="tx2">
                  <a:lumMod val="50000"/>
                </a:schemeClr>
              </a:solidFill>
            </a:endParaRPr>
          </a:p>
          <a:p>
            <a:r>
              <a:rPr lang="pt-BR" sz="2200" dirty="0" smtClean="0">
                <a:solidFill>
                  <a:schemeClr val="tx2">
                    <a:lumMod val="50000"/>
                  </a:schemeClr>
                </a:solidFill>
              </a:rPr>
              <a:t> </a:t>
            </a:r>
            <a:endParaRPr lang="pt-BR" sz="2200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2" name="Retângulo 1"/>
          <p:cNvSpPr/>
          <p:nvPr/>
        </p:nvSpPr>
        <p:spPr>
          <a:xfrm>
            <a:off x="1796252" y="2996952"/>
            <a:ext cx="6273929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buFont typeface="Wingdings" panose="05000000000000000000" pitchFamily="2" charset="2"/>
              <a:buChar char="ü"/>
            </a:pPr>
            <a:r>
              <a:rPr lang="pt-BR" sz="2200" i="1" dirty="0" smtClean="0">
                <a:solidFill>
                  <a:schemeClr val="tx2">
                    <a:lumMod val="50000"/>
                  </a:schemeClr>
                </a:solidFill>
              </a:rPr>
              <a:t>12 </a:t>
            </a:r>
            <a:r>
              <a:rPr lang="pt-BR" sz="2200" i="1" dirty="0">
                <a:solidFill>
                  <a:schemeClr val="tx2">
                    <a:lumMod val="50000"/>
                  </a:schemeClr>
                </a:solidFill>
              </a:rPr>
              <a:t>periódicos</a:t>
            </a:r>
          </a:p>
          <a:p>
            <a:pPr marL="342900" indent="-342900" algn="just">
              <a:buFont typeface="Wingdings" panose="05000000000000000000" pitchFamily="2" charset="2"/>
              <a:buChar char="ü"/>
            </a:pPr>
            <a:r>
              <a:rPr lang="pt-BR" sz="2200" dirty="0">
                <a:solidFill>
                  <a:schemeClr val="tx2">
                    <a:lumMod val="50000"/>
                  </a:schemeClr>
                </a:solidFill>
              </a:rPr>
              <a:t>Áreas de conhecimento: ciências ambientais, </a:t>
            </a:r>
            <a:r>
              <a:rPr lang="pt-BR" sz="2200" dirty="0" smtClean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pt-BR" sz="2200" dirty="0">
                <a:solidFill>
                  <a:schemeClr val="tx2">
                    <a:lumMod val="50000"/>
                  </a:schemeClr>
                </a:solidFill>
              </a:rPr>
              <a:t>química e </a:t>
            </a:r>
            <a:r>
              <a:rPr lang="pt-BR" sz="2200" dirty="0" smtClean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pt-BR" sz="2200" dirty="0">
                <a:solidFill>
                  <a:schemeClr val="tx2">
                    <a:lumMod val="50000"/>
                  </a:schemeClr>
                </a:solidFill>
              </a:rPr>
              <a:t>ciências agrárias</a:t>
            </a:r>
            <a:endParaRPr lang="pt-BR" sz="2200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907562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ixaDeTexto 3"/>
          <p:cNvSpPr txBox="1"/>
          <p:nvPr/>
        </p:nvSpPr>
        <p:spPr>
          <a:xfrm>
            <a:off x="467544" y="1268760"/>
            <a:ext cx="43924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dirty="0" smtClean="0">
                <a:solidFill>
                  <a:schemeClr val="tx2">
                    <a:lumMod val="50000"/>
                  </a:schemeClr>
                </a:solidFill>
              </a:rPr>
              <a:t>4. CONCLUSÃO</a:t>
            </a:r>
            <a:endParaRPr lang="pt-BR" sz="3200" dirty="0">
              <a:solidFill>
                <a:schemeClr val="tx2">
                  <a:lumMod val="50000"/>
                </a:schemeClr>
              </a:solidFill>
            </a:endParaRPr>
          </a:p>
        </p:txBody>
      </p:sp>
      <p:cxnSp>
        <p:nvCxnSpPr>
          <p:cNvPr id="5" name="Conector reto 4"/>
          <p:cNvCxnSpPr/>
          <p:nvPr/>
        </p:nvCxnSpPr>
        <p:spPr>
          <a:xfrm>
            <a:off x="539552" y="1772816"/>
            <a:ext cx="8136904" cy="0"/>
          </a:xfrm>
          <a:prstGeom prst="line">
            <a:avLst/>
          </a:prstGeom>
          <a:ln>
            <a:solidFill>
              <a:schemeClr val="tx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Retângulo 5"/>
          <p:cNvSpPr/>
          <p:nvPr/>
        </p:nvSpPr>
        <p:spPr>
          <a:xfrm>
            <a:off x="395536" y="476672"/>
            <a:ext cx="8280920" cy="646331"/>
          </a:xfrm>
          <a:prstGeom prst="rect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7" name="CaixaDeTexto 6"/>
          <p:cNvSpPr txBox="1"/>
          <p:nvPr/>
        </p:nvSpPr>
        <p:spPr>
          <a:xfrm>
            <a:off x="395536" y="476672"/>
            <a:ext cx="82809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b="1" dirty="0">
                <a:solidFill>
                  <a:schemeClr val="accent5">
                    <a:lumMod val="50000"/>
                  </a:schemeClr>
                </a:solidFill>
              </a:rPr>
              <a:t>ANÁLISE QUANTITATIVA DA PRODUÇÃO CIENTÍFICA SOBRE CONTAMINANTES EMERGENTES NO BRASIL </a:t>
            </a:r>
            <a:endParaRPr lang="pt-BR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2" name="Retângulo 1"/>
          <p:cNvSpPr/>
          <p:nvPr/>
        </p:nvSpPr>
        <p:spPr>
          <a:xfrm>
            <a:off x="759124" y="2132856"/>
            <a:ext cx="7701308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pt-BR" sz="2200" dirty="0" smtClean="0">
                <a:solidFill>
                  <a:schemeClr val="tx2">
                    <a:lumMod val="50000"/>
                  </a:schemeClr>
                </a:solidFill>
              </a:rPr>
              <a:t>Conhecer os </a:t>
            </a:r>
            <a:r>
              <a:rPr lang="pt-BR" sz="2200" dirty="0">
                <a:solidFill>
                  <a:schemeClr val="tx2">
                    <a:lumMod val="50000"/>
                  </a:schemeClr>
                </a:solidFill>
              </a:rPr>
              <a:t>efeitos e impactos </a:t>
            </a:r>
            <a:r>
              <a:rPr lang="pt-BR" sz="2200" dirty="0" smtClean="0">
                <a:solidFill>
                  <a:schemeClr val="tx2">
                    <a:lumMod val="50000"/>
                  </a:schemeClr>
                </a:solidFill>
              </a:rPr>
              <a:t>dos contaminantes emergentes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pt-BR" sz="2200" dirty="0" smtClean="0">
              <a:solidFill>
                <a:schemeClr val="tx2">
                  <a:lumMod val="50000"/>
                </a:schemeClr>
              </a:solidFill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pt-BR" sz="2200" dirty="0" smtClean="0">
                <a:solidFill>
                  <a:schemeClr val="tx2">
                    <a:lumMod val="50000"/>
                  </a:schemeClr>
                </a:solidFill>
              </a:rPr>
              <a:t>Criar </a:t>
            </a:r>
            <a:r>
              <a:rPr lang="pt-BR" sz="2200" dirty="0">
                <a:solidFill>
                  <a:schemeClr val="tx2">
                    <a:lumMod val="50000"/>
                  </a:schemeClr>
                </a:solidFill>
              </a:rPr>
              <a:t>legislações para minimizar </a:t>
            </a:r>
            <a:r>
              <a:rPr lang="pt-BR" sz="2200" dirty="0" smtClean="0">
                <a:solidFill>
                  <a:schemeClr val="tx2">
                    <a:lumMod val="50000"/>
                  </a:schemeClr>
                </a:solidFill>
              </a:rPr>
              <a:t>impactos;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pt-BR" sz="2200" dirty="0">
              <a:solidFill>
                <a:schemeClr val="tx2">
                  <a:lumMod val="50000"/>
                </a:schemeClr>
              </a:solidFill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pt-BR" sz="2200" dirty="0" smtClean="0">
                <a:solidFill>
                  <a:schemeClr val="tx2">
                    <a:lumMod val="50000"/>
                  </a:schemeClr>
                </a:solidFill>
              </a:rPr>
              <a:t>Orientar ou, quando necessário, restringir o uso de componentes;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pt-BR" sz="2200" dirty="0" smtClean="0">
              <a:solidFill>
                <a:schemeClr val="tx2">
                  <a:lumMod val="50000"/>
                </a:schemeClr>
              </a:solidFill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pt-BR" sz="2200" dirty="0" smtClean="0">
                <a:solidFill>
                  <a:schemeClr val="tx2">
                    <a:lumMod val="50000"/>
                  </a:schemeClr>
                </a:solidFill>
              </a:rPr>
              <a:t>Garantir medidas </a:t>
            </a:r>
            <a:r>
              <a:rPr lang="pt-BR" sz="2200" dirty="0">
                <a:solidFill>
                  <a:schemeClr val="tx2">
                    <a:lumMod val="50000"/>
                  </a:schemeClr>
                </a:solidFill>
              </a:rPr>
              <a:t>adequadas e valores de referência, </a:t>
            </a:r>
            <a:r>
              <a:rPr lang="pt-BR" sz="2200" dirty="0" smtClean="0">
                <a:solidFill>
                  <a:schemeClr val="tx2">
                    <a:lumMod val="50000"/>
                  </a:schemeClr>
                </a:solidFill>
              </a:rPr>
              <a:t>para águas </a:t>
            </a:r>
            <a:r>
              <a:rPr lang="pt-BR" sz="2200" dirty="0">
                <a:solidFill>
                  <a:schemeClr val="tx2">
                    <a:lumMod val="50000"/>
                  </a:schemeClr>
                </a:solidFill>
              </a:rPr>
              <a:t>que possam ter sido expostas a estes componentes. </a:t>
            </a:r>
          </a:p>
          <a:p>
            <a:pPr algn="just"/>
            <a:endParaRPr lang="pt-BR" sz="2200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39714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ixaDeTexto 3"/>
          <p:cNvSpPr txBox="1"/>
          <p:nvPr/>
        </p:nvSpPr>
        <p:spPr>
          <a:xfrm>
            <a:off x="3563888" y="2564903"/>
            <a:ext cx="219624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dirty="0" smtClean="0">
                <a:solidFill>
                  <a:schemeClr val="tx2">
                    <a:lumMod val="50000"/>
                  </a:schemeClr>
                </a:solidFill>
              </a:rPr>
              <a:t>Obrigada!</a:t>
            </a:r>
            <a:endParaRPr lang="pt-BR" sz="3200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1691680" y="4365104"/>
            <a:ext cx="619268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dirty="0" smtClean="0">
                <a:solidFill>
                  <a:schemeClr val="tx2">
                    <a:lumMod val="50000"/>
                  </a:schemeClr>
                </a:solidFill>
              </a:rPr>
              <a:t>Jéssica Anastácia Alves</a:t>
            </a:r>
          </a:p>
          <a:p>
            <a:pPr algn="ctr"/>
            <a:r>
              <a:rPr lang="pt-BR" i="1" dirty="0" smtClean="0">
                <a:solidFill>
                  <a:schemeClr val="tx2">
                    <a:lumMod val="50000"/>
                  </a:schemeClr>
                </a:solidFill>
              </a:rPr>
              <a:t>Mestranda em Recursos Hídricos</a:t>
            </a:r>
          </a:p>
          <a:p>
            <a:pPr algn="ctr"/>
            <a:r>
              <a:rPr lang="pt-BR" dirty="0" smtClean="0">
                <a:solidFill>
                  <a:schemeClr val="tx2">
                    <a:lumMod val="50000"/>
                  </a:schemeClr>
                </a:solidFill>
              </a:rPr>
              <a:t>Contato:</a:t>
            </a:r>
          </a:p>
          <a:p>
            <a:pPr algn="ctr"/>
            <a:r>
              <a:rPr lang="pt-BR" dirty="0" smtClean="0">
                <a:solidFill>
                  <a:schemeClr val="tx2">
                    <a:lumMod val="50000"/>
                  </a:schemeClr>
                </a:solidFill>
              </a:rPr>
              <a:t>jessicaalves@ufmt.br</a:t>
            </a:r>
            <a:endParaRPr lang="pt-BR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27610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2839</TotalTime>
  <Words>1063</Words>
  <Application>Microsoft Office PowerPoint</Application>
  <PresentationFormat>Apresentação na tela (4:3)</PresentationFormat>
  <Paragraphs>216</Paragraphs>
  <Slides>24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24</vt:i4>
      </vt:variant>
    </vt:vector>
  </HeadingPairs>
  <TitlesOfParts>
    <vt:vector size="25" baseType="lpstr">
      <vt:lpstr>Tema do Office</vt:lpstr>
      <vt:lpstr>ANÁLISE QUANTITATIVA DA PRODUÇÃO CIENTÍFICA SOBRE CONTAMINANTES EMERGENTES NO BRASIL 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Gabriel Silva</dc:creator>
  <cp:lastModifiedBy>Jessica Alves</cp:lastModifiedBy>
  <cp:revision>67</cp:revision>
  <dcterms:created xsi:type="dcterms:W3CDTF">2018-05-02T19:43:05Z</dcterms:created>
  <dcterms:modified xsi:type="dcterms:W3CDTF">2019-05-08T14:02:03Z</dcterms:modified>
</cp:coreProperties>
</file>