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584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4604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7968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551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401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1333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744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1300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2595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896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0867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A7F93-6E48-4C87-830F-310DE3B8F93A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332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girlene.chucre@funasa.gov.br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904214" y="2492896"/>
            <a:ext cx="728764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>
                <a:latin typeface="Arial Black" panose="020B0A04020102020204" pitchFamily="34" charset="0"/>
              </a:rPr>
              <a:t>A EDUCAÇÃO - DO DISCURSO À PRÁTICA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47812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de cantos arredondados 2"/>
          <p:cNvSpPr/>
          <p:nvPr/>
        </p:nvSpPr>
        <p:spPr>
          <a:xfrm>
            <a:off x="3038253" y="516367"/>
            <a:ext cx="3096344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>
                <a:solidFill>
                  <a:schemeClr val="tx1"/>
                </a:solidFill>
              </a:rPr>
              <a:t>APRESENTAÇÃO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922681" y="1111215"/>
            <a:ext cx="5180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/>
              <a:t>1ª Estação: Princípios e Diretrizes  </a:t>
            </a:r>
            <a:endParaRPr lang="pt-BR" sz="2800" dirty="0"/>
          </a:p>
        </p:txBody>
      </p:sp>
      <p:sp>
        <p:nvSpPr>
          <p:cNvPr id="7" name="Retângulo de cantos arredondados 6"/>
          <p:cNvSpPr/>
          <p:nvPr/>
        </p:nvSpPr>
        <p:spPr>
          <a:xfrm>
            <a:off x="328820" y="1520959"/>
            <a:ext cx="1368152" cy="72297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schemeClr val="tx1"/>
                </a:solidFill>
              </a:rPr>
              <a:t>Missão </a:t>
            </a:r>
          </a:p>
          <a:p>
            <a:pPr algn="ctr"/>
            <a:r>
              <a:rPr lang="pt-BR" sz="2400" b="1" dirty="0">
                <a:solidFill>
                  <a:schemeClr val="tx1"/>
                </a:solidFill>
              </a:rPr>
              <a:t>Funasa</a:t>
            </a:r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679198" y="1536379"/>
            <a:ext cx="5382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dirty="0">
                <a:ea typeface="Geneva" pitchFamily="16" charset="-128"/>
              </a:rPr>
              <a:t>Promover a saúde pública e a inclusão social por meio de ações de saneamento e saúde ambiental.</a:t>
            </a:r>
          </a:p>
        </p:txBody>
      </p:sp>
      <p:sp>
        <p:nvSpPr>
          <p:cNvPr id="9" name="Retângulo de cantos arredondados 8"/>
          <p:cNvSpPr/>
          <p:nvPr/>
        </p:nvSpPr>
        <p:spPr>
          <a:xfrm>
            <a:off x="319088" y="3413238"/>
            <a:ext cx="1368152" cy="72297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</a:rPr>
              <a:t>Atuação</a:t>
            </a:r>
            <a:endParaRPr lang="pt-BR" sz="2400" b="1" dirty="0">
              <a:solidFill>
                <a:schemeClr val="tx1"/>
              </a:solidFill>
            </a:endParaRPr>
          </a:p>
        </p:txBody>
      </p:sp>
      <p:cxnSp>
        <p:nvCxnSpPr>
          <p:cNvPr id="10" name="Conector de seta reta 9"/>
          <p:cNvCxnSpPr>
            <a:stCxn id="7" idx="2"/>
            <a:endCxn id="9" idx="0"/>
          </p:cNvCxnSpPr>
          <p:nvPr/>
        </p:nvCxnSpPr>
        <p:spPr>
          <a:xfrm flipH="1">
            <a:off x="1003164" y="2243936"/>
            <a:ext cx="9732" cy="11693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tângulo de cantos arredondados 12"/>
          <p:cNvSpPr/>
          <p:nvPr/>
        </p:nvSpPr>
        <p:spPr>
          <a:xfrm>
            <a:off x="1794930" y="2232378"/>
            <a:ext cx="1368152" cy="72297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schemeClr val="tx1"/>
                </a:solidFill>
              </a:rPr>
              <a:t>DENSP</a:t>
            </a:r>
            <a:endParaRPr lang="pt-BR" sz="2400" b="1" dirty="0">
              <a:solidFill>
                <a:schemeClr val="tx1"/>
              </a:solidFill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342945" y="4660167"/>
            <a:ext cx="1368152" cy="72297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schemeClr val="tx1"/>
                </a:solidFill>
              </a:rPr>
              <a:t>DESAM</a:t>
            </a:r>
            <a:endParaRPr lang="pt-BR" sz="2400" b="1" dirty="0">
              <a:solidFill>
                <a:schemeClr val="tx1"/>
              </a:solidFill>
            </a:endParaRPr>
          </a:p>
        </p:txBody>
      </p:sp>
      <p:cxnSp>
        <p:nvCxnSpPr>
          <p:cNvPr id="17" name="Conector de seta reta 16"/>
          <p:cNvCxnSpPr>
            <a:endCxn id="14" idx="0"/>
          </p:cNvCxnSpPr>
          <p:nvPr/>
        </p:nvCxnSpPr>
        <p:spPr>
          <a:xfrm>
            <a:off x="1027021" y="4136215"/>
            <a:ext cx="0" cy="5239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Conector de seta reta 21"/>
          <p:cNvCxnSpPr>
            <a:stCxn id="9" idx="3"/>
          </p:cNvCxnSpPr>
          <p:nvPr/>
        </p:nvCxnSpPr>
        <p:spPr>
          <a:xfrm flipV="1">
            <a:off x="1687240" y="2920499"/>
            <a:ext cx="360721" cy="8542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Retângulo de cantos arredondados 26"/>
          <p:cNvSpPr/>
          <p:nvPr/>
        </p:nvSpPr>
        <p:spPr>
          <a:xfrm>
            <a:off x="1793535" y="3843886"/>
            <a:ext cx="6965359" cy="1961377"/>
          </a:xfrm>
          <a:prstGeom prst="round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Retângulo de cantos arredondados 28"/>
          <p:cNvSpPr/>
          <p:nvPr/>
        </p:nvSpPr>
        <p:spPr>
          <a:xfrm>
            <a:off x="3261040" y="2181982"/>
            <a:ext cx="5361579" cy="1592188"/>
          </a:xfrm>
          <a:prstGeom prst="round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3267149" y="2219380"/>
            <a:ext cx="51097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pt-BR" sz="1600" dirty="0"/>
              <a:t>Objetivo de fomentar soluções de saneamento para prevenção e controle de doenças;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pt-BR" sz="1600" dirty="0"/>
              <a:t>Promover as melhorias sanitárias domiciliares, a cooperação técnica, estudos e pesquisas e ações de saneamento rural, contribuindo para a erradicação da extrema pobreza.</a:t>
            </a:r>
            <a:endParaRPr lang="pt-BR" sz="1600" dirty="0"/>
          </a:p>
        </p:txBody>
      </p:sp>
      <p:sp>
        <p:nvSpPr>
          <p:cNvPr id="1030" name="Retângulo 1029"/>
          <p:cNvSpPr/>
          <p:nvPr/>
        </p:nvSpPr>
        <p:spPr>
          <a:xfrm>
            <a:off x="1835753" y="3910658"/>
            <a:ext cx="67974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rgbClr val="172938"/>
                </a:solidFill>
                <a:latin typeface="Arial" panose="020B0604020202020204" pitchFamily="34" charset="0"/>
              </a:rPr>
              <a:t>Planejar, coordenar, supervisionar e monitorar a execução das atividades relativas:</a:t>
            </a:r>
            <a:endParaRPr lang="pt-BR" sz="1400" dirty="0"/>
          </a:p>
        </p:txBody>
      </p:sp>
      <p:sp>
        <p:nvSpPr>
          <p:cNvPr id="1031" name="Retângulo 1030"/>
          <p:cNvSpPr/>
          <p:nvPr/>
        </p:nvSpPr>
        <p:spPr>
          <a:xfrm>
            <a:off x="1859485" y="4148694"/>
            <a:ext cx="6941627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400" dirty="0">
                <a:solidFill>
                  <a:srgbClr val="172938"/>
                </a:solidFill>
                <a:latin typeface="Arial" panose="020B0604020202020204" pitchFamily="34" charset="0"/>
              </a:rPr>
              <a:t>à formulação e implementação de ações de promoção e proteção à saúde ambiental, em consonância com a política do Subsistema Nacional de Vigilância em Saúde Ambiental;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400" dirty="0">
                <a:solidFill>
                  <a:srgbClr val="172938"/>
                </a:solidFill>
                <a:latin typeface="Arial" panose="020B0604020202020204" pitchFamily="34" charset="0"/>
              </a:rPr>
              <a:t>ao controle da qualidade de água para consumo humano proveniente de sistemas de abastecimento público, conforme critérios e parâmetros estabelecidos pelo Ministério da Saúde; 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400" dirty="0">
                <a:solidFill>
                  <a:srgbClr val="172938"/>
                </a:solidFill>
                <a:latin typeface="Arial" panose="020B0604020202020204" pitchFamily="34" charset="0"/>
              </a:rPr>
              <a:t>ao apoio ao desenvolvimento de estudos e pesquisas na área de saúde ambiental</a:t>
            </a:r>
            <a:r>
              <a:rPr lang="pt-BR" sz="1600" dirty="0">
                <a:solidFill>
                  <a:srgbClr val="172938"/>
                </a:solidFill>
                <a:latin typeface="Arial" panose="020B0604020202020204" pitchFamily="34" charset="0"/>
              </a:rPr>
              <a:t>.</a:t>
            </a:r>
            <a:endParaRPr lang="pt-BR" sz="1600" dirty="0">
              <a:solidFill>
                <a:srgbClr val="172938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26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de cantos arredondados 4"/>
          <p:cNvSpPr/>
          <p:nvPr/>
        </p:nvSpPr>
        <p:spPr>
          <a:xfrm>
            <a:off x="3038253" y="516367"/>
            <a:ext cx="3096344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APRESENTAÇÃO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6" name="Picture 2" descr="http://www.funasa.gov.br/documents/20182/24417/DESAM.png/d27aa5cf-4534-4704-b30d-b23bbcb55d63?t=15004055379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1412776"/>
            <a:ext cx="8604448" cy="3432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273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3038253" y="516367"/>
            <a:ext cx="3096344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APRESENTAÇÃO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051720" y="1756292"/>
            <a:ext cx="56886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b="1" dirty="0" smtClean="0"/>
              <a:t>Conjunto de fatores sociais, econômicos, políticos, culturais, ambientais, comportamentais e também biológicos. Contribui para a construção de ações que possibilitam responder </a:t>
            </a:r>
            <a:r>
              <a:rPr lang="pt-BR" b="1" dirty="0" smtClean="0"/>
              <a:t>as </a:t>
            </a:r>
            <a:r>
              <a:rPr lang="pt-BR" b="1" dirty="0" smtClean="0"/>
              <a:t>necessidades sociais da saúde.</a:t>
            </a:r>
          </a:p>
          <a:p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1676844" y="1231568"/>
            <a:ext cx="57423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/>
              <a:t>1ª Estação: A Educação Ambiental no âmbito Funasa. </a:t>
            </a:r>
            <a:endParaRPr lang="pt-BR" sz="2000" dirty="0"/>
          </a:p>
        </p:txBody>
      </p:sp>
      <p:sp>
        <p:nvSpPr>
          <p:cNvPr id="10" name="Retângulo de cantos arredondados 9"/>
          <p:cNvSpPr/>
          <p:nvPr/>
        </p:nvSpPr>
        <p:spPr>
          <a:xfrm>
            <a:off x="323528" y="1871000"/>
            <a:ext cx="1656184" cy="83099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42559" y="1871000"/>
            <a:ext cx="23883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2400" b="1" dirty="0" smtClean="0"/>
              <a:t>Promoção </a:t>
            </a:r>
            <a:endParaRPr lang="pt-BR" sz="2400" b="1" dirty="0" smtClean="0"/>
          </a:p>
          <a:p>
            <a:pPr lvl="0" algn="ctr"/>
            <a:r>
              <a:rPr lang="pt-BR" sz="2400" b="1" dirty="0" smtClean="0"/>
              <a:t>da </a:t>
            </a:r>
            <a:r>
              <a:rPr lang="pt-BR" sz="2400" b="1" dirty="0" smtClean="0"/>
              <a:t>Saúde </a:t>
            </a: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323528" y="3157740"/>
            <a:ext cx="1656184" cy="83099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BR" sz="2400" b="1" dirty="0">
                <a:solidFill>
                  <a:schemeClr val="tx1"/>
                </a:solidFill>
              </a:rPr>
              <a:t>Saúde Ambiental</a:t>
            </a: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323527" y="4647580"/>
            <a:ext cx="2022271" cy="111347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schemeClr val="tx1"/>
                </a:solidFill>
              </a:rPr>
              <a:t>Educação</a:t>
            </a:r>
            <a:r>
              <a:rPr lang="pt-BR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>
                <a:solidFill>
                  <a:schemeClr val="tx1"/>
                </a:solidFill>
              </a:rPr>
              <a:t>em</a:t>
            </a:r>
            <a:r>
              <a:rPr lang="pt-BR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2400" b="1" dirty="0">
                <a:solidFill>
                  <a:schemeClr val="tx1"/>
                </a:solidFill>
              </a:rPr>
              <a:t>Saúde</a:t>
            </a:r>
            <a:r>
              <a:rPr lang="pt-BR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2400" b="1" dirty="0">
                <a:solidFill>
                  <a:schemeClr val="tx1"/>
                </a:solidFill>
              </a:rPr>
              <a:t>Ambiental</a:t>
            </a:r>
          </a:p>
        </p:txBody>
      </p:sp>
      <p:sp>
        <p:nvSpPr>
          <p:cNvPr id="18" name="Pentágono 17"/>
          <p:cNvSpPr/>
          <p:nvPr/>
        </p:nvSpPr>
        <p:spPr>
          <a:xfrm>
            <a:off x="2044098" y="2996952"/>
            <a:ext cx="6056294" cy="1185289"/>
          </a:xfrm>
          <a:prstGeom prst="homePlat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Pentágono 19"/>
          <p:cNvSpPr/>
          <p:nvPr/>
        </p:nvSpPr>
        <p:spPr>
          <a:xfrm>
            <a:off x="2044098" y="1772815"/>
            <a:ext cx="6056294" cy="1180341"/>
          </a:xfrm>
          <a:prstGeom prst="homePlat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tângulo 20"/>
          <p:cNvSpPr/>
          <p:nvPr/>
        </p:nvSpPr>
        <p:spPr>
          <a:xfrm>
            <a:off x="2044098" y="2970935"/>
            <a:ext cx="53823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Área da saúde pública afeta ao conhecimento científico, à formulação de políticas públicas e às ações relacionadas entre a saúde humana e os fatores que a determinam e condicionam</a:t>
            </a:r>
            <a:endParaRPr lang="pt-BR" dirty="0"/>
          </a:p>
        </p:txBody>
      </p:sp>
      <p:sp>
        <p:nvSpPr>
          <p:cNvPr id="22" name="Pentágono 21"/>
          <p:cNvSpPr/>
          <p:nvPr/>
        </p:nvSpPr>
        <p:spPr>
          <a:xfrm>
            <a:off x="2411760" y="4409313"/>
            <a:ext cx="6164899" cy="1395951"/>
          </a:xfrm>
          <a:prstGeom prst="homePlat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2411760" y="4399944"/>
            <a:ext cx="56116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b="1" dirty="0"/>
              <a:t>Processo educativo permanente, sistemático e contínuo, que ocorre nas relações que se estabelecem entre os diversos sujeitos na sociedade, no meio ambiente, com as diversas formas de vida, que afetam a saúde humana e sua qualidade de vida.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62809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de cantos arredondados 4"/>
          <p:cNvSpPr/>
          <p:nvPr/>
        </p:nvSpPr>
        <p:spPr>
          <a:xfrm>
            <a:off x="3653237" y="495046"/>
            <a:ext cx="2448272" cy="59274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2939391" y="606753"/>
            <a:ext cx="3875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CONVOCAR VONTADES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661282" y="1193502"/>
            <a:ext cx="58143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/>
              <a:t>2ª Estação: A importância da Educação em Saúde nos cenários brasileiros.</a:t>
            </a:r>
            <a:endParaRPr lang="pt-BR" sz="2000" dirty="0"/>
          </a:p>
        </p:txBody>
      </p:sp>
      <p:sp>
        <p:nvSpPr>
          <p:cNvPr id="8" name="Retângulo 7"/>
          <p:cNvSpPr/>
          <p:nvPr/>
        </p:nvSpPr>
        <p:spPr>
          <a:xfrm>
            <a:off x="1320558" y="1547445"/>
            <a:ext cx="711363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endParaRPr lang="pt-BR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2000" dirty="0"/>
              <a:t> Fomento a Educação em Saúde Ambiental e à Mobilização Social em Saneamento junto ao Programa Saneamento da Funasa (PAC I e II);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BR" sz="2000" dirty="0" smtClean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2000" dirty="0" smtClean="0">
                <a:solidFill>
                  <a:srgbClr val="FF0000"/>
                </a:solidFill>
              </a:rPr>
              <a:t> </a:t>
            </a:r>
            <a:r>
              <a:rPr lang="pt-BR" sz="2000" dirty="0"/>
              <a:t>"Programa Água para Todos": Cisternas do </a:t>
            </a:r>
            <a:r>
              <a:rPr lang="pt-BR" sz="2000" dirty="0" err="1"/>
              <a:t>Semi</a:t>
            </a:r>
            <a:r>
              <a:rPr lang="pt-BR" sz="2000" dirty="0"/>
              <a:t> </a:t>
            </a:r>
            <a:r>
              <a:rPr lang="pt-BR" sz="2000" dirty="0" smtClean="0"/>
              <a:t>Árido, Salta z</a:t>
            </a:r>
            <a:endParaRPr lang="pt-BR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BR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2000" dirty="0" smtClean="0"/>
              <a:t> </a:t>
            </a:r>
            <a:r>
              <a:rPr lang="pt-BR" sz="2000" dirty="0"/>
              <a:t>Cooperação Técnica em Saúde Ambiental e Saneamento Básico,    visando à inserção e o desenvolvimento de ações;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BR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2000" dirty="0" smtClean="0"/>
              <a:t>Produção </a:t>
            </a:r>
            <a:r>
              <a:rPr lang="pt-BR" sz="2000" dirty="0"/>
              <a:t>de material educativo, didático e pedagógico em apoio à prática educativa e Incentivo à busca de novas ferramentas e estratégias de aprendizagem; </a:t>
            </a:r>
          </a:p>
        </p:txBody>
      </p:sp>
    </p:spTree>
    <p:extLst>
      <p:ext uri="{BB962C8B-B14F-4D97-AF65-F5344CB8AC3E}">
        <p14:creationId xmlns:p14="http://schemas.microsoft.com/office/powerpoint/2010/main" val="112456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de cantos arredondados 4"/>
          <p:cNvSpPr/>
          <p:nvPr/>
        </p:nvSpPr>
        <p:spPr>
          <a:xfrm>
            <a:off x="2529110" y="548680"/>
            <a:ext cx="4180764" cy="59274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699792" y="548680"/>
            <a:ext cx="3875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/>
              <a:t>Experiências Exitosas </a:t>
            </a:r>
            <a:endParaRPr lang="pt-BR" sz="2800" dirty="0"/>
          </a:p>
        </p:txBody>
      </p:sp>
      <p:sp>
        <p:nvSpPr>
          <p:cNvPr id="7" name="Retângulo 6"/>
          <p:cNvSpPr/>
          <p:nvPr/>
        </p:nvSpPr>
        <p:spPr>
          <a:xfrm>
            <a:off x="776192" y="1325840"/>
            <a:ext cx="7686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/>
              <a:t>3ª Estação: A Educação em Saúde Ambiental, Inclusão Social e Sustentabilidade. </a:t>
            </a:r>
            <a:endParaRPr lang="pt-BR" sz="2000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1988840"/>
            <a:ext cx="3600400" cy="240026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592" y="2019722"/>
            <a:ext cx="3918448" cy="2196054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1" t="209" b="8427"/>
          <a:stretch/>
        </p:blipFill>
        <p:spPr>
          <a:xfrm>
            <a:off x="2917359" y="4412400"/>
            <a:ext cx="3658397" cy="204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20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75" y="-319521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559249" y="22841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latin typeface="Elephant" panose="02020904090505020303" pitchFamily="18" charset="0"/>
              </a:rPr>
              <a:t>Reflexão</a:t>
            </a:r>
            <a:endParaRPr lang="pt-BR" sz="3200" dirty="0" smtClean="0">
              <a:latin typeface="Elephant" panose="02020904090505020303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115610" y="1844824"/>
            <a:ext cx="490350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>
                <a:latin typeface="Eras Light ITC" panose="020B0402030504020804" pitchFamily="34" charset="0"/>
              </a:rPr>
              <a:t>“Eu sei que o meu trabalho, é uma gota no oceano, </a:t>
            </a:r>
          </a:p>
          <a:p>
            <a:r>
              <a:rPr lang="pt-BR" sz="3200" dirty="0">
                <a:latin typeface="Eras Light ITC" panose="020B0402030504020804" pitchFamily="34" charset="0"/>
              </a:rPr>
              <a:t>mas, sem ele o oceano seria menor”.</a:t>
            </a:r>
            <a:endParaRPr lang="pt-BR" sz="3200" dirty="0">
              <a:latin typeface="Eras Light ITC" panose="020B04020305040208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437180" y="3537595"/>
            <a:ext cx="2276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latin typeface="Rage Italic" panose="03070502040507070304" pitchFamily="66" charset="0"/>
              </a:rPr>
              <a:t>Madre Tereza de Calcutá</a:t>
            </a:r>
            <a:endParaRPr lang="pt-BR" dirty="0">
              <a:latin typeface="Rage Italic" panose="03070502040507070304" pitchFamily="66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876811"/>
            <a:ext cx="3096344" cy="232225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449389"/>
            <a:ext cx="1843154" cy="245753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349" y="4011702"/>
            <a:ext cx="3351523" cy="2513642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31" y="586523"/>
            <a:ext cx="2131859" cy="284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6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75" y="-319521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079743" y="188640"/>
            <a:ext cx="29752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400" dirty="0"/>
              <a:t>OBRIGADA! </a:t>
            </a:r>
            <a:endParaRPr lang="pt-BR" sz="4400" dirty="0"/>
          </a:p>
        </p:txBody>
      </p:sp>
      <p:sp>
        <p:nvSpPr>
          <p:cNvPr id="6" name="Retângulo 5"/>
          <p:cNvSpPr/>
          <p:nvPr/>
        </p:nvSpPr>
        <p:spPr>
          <a:xfrm>
            <a:off x="1403648" y="1124744"/>
            <a:ext cx="55983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b="1" dirty="0"/>
              <a:t>Agradecimentos:</a:t>
            </a:r>
          </a:p>
          <a:p>
            <a:r>
              <a:rPr lang="pt-BR" sz="2000" dirty="0"/>
              <a:t>	</a:t>
            </a:r>
          </a:p>
          <a:p>
            <a:r>
              <a:rPr lang="pt-BR" sz="2000" dirty="0"/>
              <a:t>	Fundação Nacional de Saúde (Funasa)</a:t>
            </a:r>
          </a:p>
          <a:p>
            <a:r>
              <a:rPr lang="pt-BR" sz="2000" dirty="0"/>
              <a:t>	Departamento de Saúde Ambiental </a:t>
            </a:r>
            <a:r>
              <a:rPr lang="pt-BR" sz="2000" dirty="0" smtClean="0"/>
              <a:t>-</a:t>
            </a:r>
            <a:r>
              <a:rPr lang="pt-BR" sz="2000" dirty="0" err="1" smtClean="0"/>
              <a:t>Desam</a:t>
            </a:r>
            <a:endParaRPr lang="pt-BR" sz="2000" dirty="0"/>
          </a:p>
          <a:p>
            <a:r>
              <a:rPr lang="pt-BR" sz="2000" dirty="0"/>
              <a:t>                Superintendência Estadual </a:t>
            </a:r>
            <a:r>
              <a:rPr lang="pt-BR" sz="2000" dirty="0" smtClean="0"/>
              <a:t>no Amapá- </a:t>
            </a:r>
            <a:r>
              <a:rPr lang="pt-BR" sz="2000" dirty="0" err="1" smtClean="0"/>
              <a:t>Suest</a:t>
            </a:r>
            <a:r>
              <a:rPr lang="pt-BR" sz="2000" dirty="0" smtClean="0"/>
              <a:t>/AP </a:t>
            </a:r>
            <a:endParaRPr lang="pt-B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b="1" dirty="0" smtClean="0"/>
              <a:t>Contato</a:t>
            </a:r>
            <a:r>
              <a:rPr lang="pt-BR" sz="2000" b="1" dirty="0"/>
              <a:t>:</a:t>
            </a:r>
          </a:p>
          <a:p>
            <a:endParaRPr lang="pt-BR" sz="2000" b="1" dirty="0"/>
          </a:p>
          <a:p>
            <a:r>
              <a:rPr lang="pt-BR" sz="2000" b="1" dirty="0"/>
              <a:t>	</a:t>
            </a:r>
            <a:r>
              <a:rPr lang="pt-BR" sz="2000" dirty="0" err="1" smtClean="0"/>
              <a:t>Profa.Esp</a:t>
            </a:r>
            <a:r>
              <a:rPr lang="pt-BR" sz="2000" b="1" dirty="0" err="1" smtClean="0"/>
              <a:t>.</a:t>
            </a:r>
            <a:r>
              <a:rPr lang="pt-BR" sz="2000" dirty="0" err="1" smtClean="0"/>
              <a:t>Girlene</a:t>
            </a:r>
            <a:r>
              <a:rPr lang="pt-BR" sz="2000" dirty="0" smtClean="0"/>
              <a:t> </a:t>
            </a:r>
            <a:r>
              <a:rPr lang="pt-BR" sz="2000" dirty="0"/>
              <a:t>Picanço </a:t>
            </a:r>
            <a:r>
              <a:rPr lang="pt-BR" sz="2000" dirty="0" err="1"/>
              <a:t>Chucre</a:t>
            </a:r>
            <a:endParaRPr lang="pt-BR" sz="2000" dirty="0"/>
          </a:p>
          <a:p>
            <a:r>
              <a:rPr lang="pt-BR" sz="2000" b="1" dirty="0"/>
              <a:t>	</a:t>
            </a:r>
            <a:r>
              <a:rPr lang="pt-BR" sz="2000" dirty="0"/>
              <a:t>e-mail: </a:t>
            </a:r>
            <a:r>
              <a:rPr lang="pt-BR" sz="2000" u="sng" dirty="0">
                <a:hlinkClick r:id="rId3"/>
              </a:rPr>
              <a:t>girlene.chucre@funasa.gov.br</a:t>
            </a:r>
            <a:endParaRPr lang="pt-BR" sz="2000" u="sng" dirty="0"/>
          </a:p>
          <a:p>
            <a:r>
              <a:rPr lang="pt-BR" sz="2000" dirty="0"/>
              <a:t>	(96) 98400-2328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32564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433</Words>
  <Application>Microsoft Office PowerPoint</Application>
  <PresentationFormat>Apresentação na tela (4:3)</PresentationFormat>
  <Paragraphs>55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7" baseType="lpstr">
      <vt:lpstr>Arial</vt:lpstr>
      <vt:lpstr>Arial Black</vt:lpstr>
      <vt:lpstr>Calibri</vt:lpstr>
      <vt:lpstr>Elephant</vt:lpstr>
      <vt:lpstr>Eras Light ITC</vt:lpstr>
      <vt:lpstr>Geneva</vt:lpstr>
      <vt:lpstr>Rage Italic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Bruno Cruz Nogueira</cp:lastModifiedBy>
  <cp:revision>17</cp:revision>
  <dcterms:created xsi:type="dcterms:W3CDTF">2019-04-10T15:08:04Z</dcterms:created>
  <dcterms:modified xsi:type="dcterms:W3CDTF">2019-05-04T17:27:14Z</dcterms:modified>
</cp:coreProperties>
</file>