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5" r:id="rId4"/>
    <p:sldId id="266" r:id="rId5"/>
    <p:sldId id="267" r:id="rId6"/>
    <p:sldId id="269" r:id="rId7"/>
    <p:sldId id="270" r:id="rId8"/>
    <p:sldId id="271" r:id="rId9"/>
    <p:sldId id="272" r:id="rId10"/>
    <p:sldId id="273" r:id="rId11"/>
    <p:sldId id="264" r:id="rId12"/>
    <p:sldId id="274" r:id="rId13"/>
    <p:sldId id="277" r:id="rId14"/>
    <p:sldId id="279" r:id="rId15"/>
    <p:sldId id="281" r:id="rId16"/>
    <p:sldId id="280" r:id="rId17"/>
    <p:sldId id="282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26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3A276-A5D8-451D-987C-4DC81D501E7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7F1E3-B5E2-48FF-8DDD-60B74FB01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1093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3A276-A5D8-451D-987C-4DC81D501E7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7F1E3-B5E2-48FF-8DDD-60B74FB01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0318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3A276-A5D8-451D-987C-4DC81D501E7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7F1E3-B5E2-48FF-8DDD-60B74FB01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0426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3A276-A5D8-451D-987C-4DC81D501E7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7F1E3-B5E2-48FF-8DDD-60B74FB01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5349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3A276-A5D8-451D-987C-4DC81D501E7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7F1E3-B5E2-48FF-8DDD-60B74FB01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1360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3A276-A5D8-451D-987C-4DC81D501E7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7F1E3-B5E2-48FF-8DDD-60B74FB01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9983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3A276-A5D8-451D-987C-4DC81D501E7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7F1E3-B5E2-48FF-8DDD-60B74FB01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2295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3A276-A5D8-451D-987C-4DC81D501E7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7F1E3-B5E2-48FF-8DDD-60B74FB01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1904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3A276-A5D8-451D-987C-4DC81D501E7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7F1E3-B5E2-48FF-8DDD-60B74FB01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1022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3A276-A5D8-451D-987C-4DC81D501E7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7F1E3-B5E2-48FF-8DDD-60B74FB01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1682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3A276-A5D8-451D-987C-4DC81D501E7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7F1E3-B5E2-48FF-8DDD-60B74FB01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0720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3A276-A5D8-451D-987C-4DC81D501E7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7F1E3-B5E2-48FF-8DDD-60B74FB01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3490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2.jpe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11" Type="http://schemas.openxmlformats.org/officeDocument/2006/relationships/image" Target="../media/image37.jpeg"/><Relationship Id="rId5" Type="http://schemas.openxmlformats.org/officeDocument/2006/relationships/image" Target="../media/image32.png"/><Relationship Id="rId10" Type="http://schemas.openxmlformats.org/officeDocument/2006/relationships/image" Target="../media/image36.png"/><Relationship Id="rId4" Type="http://schemas.openxmlformats.org/officeDocument/2006/relationships/image" Target="../media/image31.png"/><Relationship Id="rId9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39.gif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6096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275856" y="4010288"/>
            <a:ext cx="50802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/>
              <a:t>Descubra as </a:t>
            </a:r>
            <a:r>
              <a:rPr lang="pt-BR" sz="4000" b="1" dirty="0" smtClean="0"/>
              <a:t>Vantagens </a:t>
            </a:r>
            <a:r>
              <a:rPr lang="pt-BR" sz="4000" b="1" dirty="0"/>
              <a:t>da TI como </a:t>
            </a:r>
            <a:r>
              <a:rPr lang="pt-BR" sz="4000" b="1" dirty="0" smtClean="0"/>
              <a:t>Serviço </a:t>
            </a:r>
            <a:r>
              <a:rPr lang="pt-BR" sz="4000" b="1" dirty="0"/>
              <a:t>no Saneamento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0" y="6457890"/>
            <a:ext cx="91110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000" dirty="0" smtClean="0"/>
              <a:t>Antonio de </a:t>
            </a:r>
            <a:r>
              <a:rPr lang="pt-BR" sz="2000" b="1" dirty="0" smtClean="0"/>
              <a:t>ARIMATEIA</a:t>
            </a:r>
            <a:r>
              <a:rPr lang="pt-BR" sz="2000" dirty="0" smtClean="0"/>
              <a:t> – Gerente de Desenvolvimento de Negócios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30331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849104"/>
          </a:xfrm>
          <a:prstGeom prst="rect">
            <a:avLst/>
          </a:prstGeom>
        </p:spPr>
      </p:pic>
      <p:pic>
        <p:nvPicPr>
          <p:cNvPr id="3" name="3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3474" y="1998490"/>
            <a:ext cx="5373546" cy="2150590"/>
          </a:xfrm>
          <a:prstGeom prst="rect">
            <a:avLst/>
          </a:prstGeom>
        </p:spPr>
      </p:pic>
      <p:pic>
        <p:nvPicPr>
          <p:cNvPr id="5" name="33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67" y="1197710"/>
            <a:ext cx="5251827" cy="1191254"/>
          </a:xfrm>
          <a:prstGeom prst="rect">
            <a:avLst/>
          </a:prstGeom>
        </p:spPr>
      </p:pic>
      <p:grpSp>
        <p:nvGrpSpPr>
          <p:cNvPr id="7" name="12 Grupo"/>
          <p:cNvGrpSpPr/>
          <p:nvPr/>
        </p:nvGrpSpPr>
        <p:grpSpPr>
          <a:xfrm>
            <a:off x="3563938" y="-27384"/>
            <a:ext cx="5559425" cy="6421438"/>
            <a:chOff x="3563938" y="-27384"/>
            <a:chExt cx="5559425" cy="6421438"/>
          </a:xfrm>
        </p:grpSpPr>
        <p:pic>
          <p:nvPicPr>
            <p:cNvPr id="8" name="6 Imagen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3938" y="-27384"/>
              <a:ext cx="5559425" cy="6421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6" descr="bandeira_argentina.pn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89775" y="4864100"/>
              <a:ext cx="666750" cy="414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7" descr="bandeira_brasil.png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6375" y="3022600"/>
              <a:ext cx="666750" cy="414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8" descr="bandeira_chile.png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80200" y="4029075"/>
              <a:ext cx="666750" cy="414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9" descr="bandeira_colombia.png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1738" y="1728788"/>
              <a:ext cx="666750" cy="414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12" descr="bandeira_mexico.png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38886" y="571277"/>
              <a:ext cx="665162" cy="414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15" descr="bandeira_uruguai.png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66063" y="4454525"/>
              <a:ext cx="666750" cy="414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Rectangle 25"/>
            <p:cNvSpPr>
              <a:spLocks noChangeArrowheads="1"/>
            </p:cNvSpPr>
            <p:nvPr/>
          </p:nvSpPr>
          <p:spPr bwMode="auto">
            <a:xfrm>
              <a:off x="4267448" y="950690"/>
              <a:ext cx="539750" cy="246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8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5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4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s-CL" sz="1000">
                  <a:solidFill>
                    <a:srgbClr val="7F7F7F"/>
                  </a:solidFill>
                  <a:cs typeface="Arial" charset="0"/>
                </a:rPr>
                <a:t>México</a:t>
              </a:r>
            </a:p>
          </p:txBody>
        </p:sp>
        <p:sp>
          <p:nvSpPr>
            <p:cNvPr id="16" name="Rectangle 27"/>
            <p:cNvSpPr>
              <a:spLocks noChangeArrowheads="1"/>
            </p:cNvSpPr>
            <p:nvPr/>
          </p:nvSpPr>
          <p:spPr bwMode="auto">
            <a:xfrm>
              <a:off x="4858122" y="1392237"/>
              <a:ext cx="723900" cy="246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8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5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4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s-CL" sz="1000" dirty="0">
                  <a:solidFill>
                    <a:srgbClr val="7F7F7F"/>
                  </a:solidFill>
                  <a:cs typeface="Arial" charset="0"/>
                </a:rPr>
                <a:t>Costa Rica</a:t>
              </a:r>
            </a:p>
          </p:txBody>
        </p:sp>
        <p:sp>
          <p:nvSpPr>
            <p:cNvPr id="17" name="Rectangle 28"/>
            <p:cNvSpPr>
              <a:spLocks noChangeArrowheads="1"/>
            </p:cNvSpPr>
            <p:nvPr/>
          </p:nvSpPr>
          <p:spPr bwMode="auto">
            <a:xfrm>
              <a:off x="5220072" y="1700808"/>
              <a:ext cx="585787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8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5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4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s-CL" sz="1000" dirty="0">
                  <a:solidFill>
                    <a:srgbClr val="7F7F7F"/>
                  </a:solidFill>
                  <a:cs typeface="Arial" charset="0"/>
                </a:rPr>
                <a:t>Panamá</a:t>
              </a:r>
            </a:p>
          </p:txBody>
        </p:sp>
        <p:sp>
          <p:nvSpPr>
            <p:cNvPr id="18" name="Rectangle 31"/>
            <p:cNvSpPr>
              <a:spLocks noChangeArrowheads="1"/>
            </p:cNvSpPr>
            <p:nvPr/>
          </p:nvSpPr>
          <p:spPr bwMode="auto">
            <a:xfrm>
              <a:off x="5940152" y="3147442"/>
              <a:ext cx="419100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8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5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4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s-CL" sz="1000">
                  <a:solidFill>
                    <a:srgbClr val="7F7F7F"/>
                  </a:solidFill>
                  <a:cs typeface="Arial" charset="0"/>
                </a:rPr>
                <a:t>Peru</a:t>
              </a:r>
            </a:p>
          </p:txBody>
        </p:sp>
        <p:sp>
          <p:nvSpPr>
            <p:cNvPr id="19" name="Rectangle 32"/>
            <p:cNvSpPr>
              <a:spLocks noChangeArrowheads="1"/>
            </p:cNvSpPr>
            <p:nvPr/>
          </p:nvSpPr>
          <p:spPr bwMode="auto">
            <a:xfrm>
              <a:off x="7712075" y="2798763"/>
              <a:ext cx="474663" cy="246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8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5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4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s-CL" sz="1000" dirty="0" err="1">
                  <a:solidFill>
                    <a:srgbClr val="7F7F7F"/>
                  </a:solidFill>
                  <a:cs typeface="Arial" charset="0"/>
                </a:rPr>
                <a:t>Brasil</a:t>
              </a:r>
              <a:endParaRPr lang="en-US" altLang="es-CL" sz="1000" dirty="0">
                <a:solidFill>
                  <a:srgbClr val="7F7F7F"/>
                </a:solidFill>
                <a:cs typeface="Arial" charset="0"/>
              </a:endParaRPr>
            </a:p>
          </p:txBody>
        </p:sp>
        <p:sp>
          <p:nvSpPr>
            <p:cNvPr id="20" name="Rectangle 33"/>
            <p:cNvSpPr>
              <a:spLocks noChangeArrowheads="1"/>
            </p:cNvSpPr>
            <p:nvPr/>
          </p:nvSpPr>
          <p:spPr bwMode="auto">
            <a:xfrm>
              <a:off x="6564313" y="3797300"/>
              <a:ext cx="439737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8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5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4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s-CL" sz="1000">
                  <a:solidFill>
                    <a:srgbClr val="7F7F7F"/>
                  </a:solidFill>
                  <a:cs typeface="Arial" charset="0"/>
                </a:rPr>
                <a:t>Chile</a:t>
              </a:r>
            </a:p>
          </p:txBody>
        </p:sp>
        <p:sp>
          <p:nvSpPr>
            <p:cNvPr id="21" name="Rectangle 34"/>
            <p:cNvSpPr>
              <a:spLocks noChangeArrowheads="1"/>
            </p:cNvSpPr>
            <p:nvPr/>
          </p:nvSpPr>
          <p:spPr bwMode="auto">
            <a:xfrm>
              <a:off x="7751763" y="4232275"/>
              <a:ext cx="608012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8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5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4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s-CL" sz="1000">
                  <a:solidFill>
                    <a:srgbClr val="7F7F7F"/>
                  </a:solidFill>
                  <a:cs typeface="Arial" charset="0"/>
                </a:rPr>
                <a:t>Uruguay</a:t>
              </a:r>
            </a:p>
          </p:txBody>
        </p:sp>
        <p:sp>
          <p:nvSpPr>
            <p:cNvPr id="22" name="Rectangle 35"/>
            <p:cNvSpPr>
              <a:spLocks noChangeArrowheads="1"/>
            </p:cNvSpPr>
            <p:nvPr/>
          </p:nvSpPr>
          <p:spPr bwMode="auto">
            <a:xfrm>
              <a:off x="6775450" y="4651375"/>
              <a:ext cx="673100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8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5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4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s-CL" sz="1000" dirty="0">
                  <a:solidFill>
                    <a:srgbClr val="7F7F7F"/>
                  </a:solidFill>
                  <a:cs typeface="Arial" charset="0"/>
                </a:rPr>
                <a:t>Argentina</a:t>
              </a:r>
            </a:p>
          </p:txBody>
        </p:sp>
        <p:pic>
          <p:nvPicPr>
            <p:cNvPr id="23" name="8 Imagen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91744" y="1197710"/>
              <a:ext cx="628227" cy="456464"/>
            </a:xfrm>
            <a:prstGeom prst="rect">
              <a:avLst/>
            </a:prstGeom>
          </p:spPr>
        </p:pic>
        <p:pic>
          <p:nvPicPr>
            <p:cNvPr id="24" name="9 Imagen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2301" y="2413327"/>
              <a:ext cx="628227" cy="456464"/>
            </a:xfrm>
            <a:prstGeom prst="rect">
              <a:avLst/>
            </a:prstGeom>
          </p:spPr>
        </p:pic>
        <p:pic>
          <p:nvPicPr>
            <p:cNvPr id="25" name="10 Imagen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0037" y="3079769"/>
              <a:ext cx="628227" cy="456464"/>
            </a:xfrm>
            <a:prstGeom prst="rect">
              <a:avLst/>
            </a:prstGeom>
          </p:spPr>
        </p:pic>
        <p:sp>
          <p:nvSpPr>
            <p:cNvPr id="26" name="Rectangle 29"/>
            <p:cNvSpPr>
              <a:spLocks noChangeArrowheads="1"/>
            </p:cNvSpPr>
            <p:nvPr/>
          </p:nvSpPr>
          <p:spPr bwMode="auto">
            <a:xfrm>
              <a:off x="6189663" y="2097088"/>
              <a:ext cx="660400" cy="246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8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5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4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pt-BR" altLang="es-CL" sz="1000">
                  <a:solidFill>
                    <a:srgbClr val="7F7F7F"/>
                  </a:solidFill>
                  <a:cs typeface="Arial" charset="0"/>
                </a:rPr>
                <a:t>Colômbia</a:t>
              </a:r>
            </a:p>
          </p:txBody>
        </p:sp>
        <p:sp>
          <p:nvSpPr>
            <p:cNvPr id="27" name="Rectangle 30"/>
            <p:cNvSpPr>
              <a:spLocks noChangeArrowheads="1"/>
            </p:cNvSpPr>
            <p:nvPr/>
          </p:nvSpPr>
          <p:spPr bwMode="auto">
            <a:xfrm>
              <a:off x="5580112" y="2780928"/>
              <a:ext cx="611188" cy="246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8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5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4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A6A6A6"/>
                </a:buClr>
                <a:buFont typeface="Arial Narrow" pitchFamily="34" charset="0"/>
                <a:buChar char="→"/>
                <a:defRPr sz="20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pt-BR" altLang="es-CL" sz="1000" dirty="0">
                  <a:solidFill>
                    <a:srgbClr val="7F7F7F"/>
                  </a:solidFill>
                  <a:cs typeface="Arial" charset="0"/>
                </a:rPr>
                <a:t>Equador</a:t>
              </a:r>
            </a:p>
          </p:txBody>
        </p:sp>
        <p:pic>
          <p:nvPicPr>
            <p:cNvPr id="28" name="7 Imagen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4128" y="1388360"/>
              <a:ext cx="628227" cy="456464"/>
            </a:xfrm>
            <a:prstGeom prst="rect">
              <a:avLst/>
            </a:prstGeom>
          </p:spPr>
        </p:pic>
      </p:grpSp>
      <p:pic>
        <p:nvPicPr>
          <p:cNvPr id="29" name="15 Imagen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311" y="5487293"/>
            <a:ext cx="3631637" cy="1366909"/>
          </a:xfrm>
          <a:prstGeom prst="rect">
            <a:avLst/>
          </a:prstGeom>
        </p:spPr>
      </p:pic>
      <p:pic>
        <p:nvPicPr>
          <p:cNvPr id="30" name="16 Imagen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847" y="4232275"/>
            <a:ext cx="3662334" cy="1306346"/>
          </a:xfrm>
          <a:prstGeom prst="rect">
            <a:avLst/>
          </a:prstGeom>
        </p:spPr>
      </p:pic>
      <p:pic>
        <p:nvPicPr>
          <p:cNvPr id="31" name="Picture 4" descr="http://3.bp.blogspot.com/-atZkVeSSMME/T5RLH-rppnI/AAAAAAAAA7U/rJmNkfhkp-M/s1600/526px-Map_of_Brazil_with_flagsvg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77072"/>
            <a:ext cx="2736304" cy="27259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110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849104"/>
          </a:xfrm>
          <a:prstGeom prst="rect">
            <a:avLst/>
          </a:prstGeom>
        </p:spPr>
      </p:pic>
      <p:grpSp>
        <p:nvGrpSpPr>
          <p:cNvPr id="3" name="Grupo 2"/>
          <p:cNvGrpSpPr/>
          <p:nvPr/>
        </p:nvGrpSpPr>
        <p:grpSpPr>
          <a:xfrm>
            <a:off x="502465" y="1866049"/>
            <a:ext cx="6517807" cy="1142069"/>
            <a:chOff x="502465" y="1866049"/>
            <a:chExt cx="6517807" cy="1142069"/>
          </a:xfrm>
        </p:grpSpPr>
        <p:sp>
          <p:nvSpPr>
            <p:cNvPr id="2" name="CaixaDeTexto 1"/>
            <p:cNvSpPr txBox="1"/>
            <p:nvPr/>
          </p:nvSpPr>
          <p:spPr>
            <a:xfrm>
              <a:off x="1195700" y="2237028"/>
              <a:ext cx="5824572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1"/>
              <a:r>
                <a:rPr lang="pt-BR" sz="2600" dirty="0" smtClean="0">
                  <a:latin typeface="Eras Demi ITC" panose="020B0805030504020804" pitchFamily="34" charset="0"/>
                </a:rPr>
                <a:t>Tratamento de ÁGUA</a:t>
              </a:r>
            </a:p>
          </p:txBody>
        </p:sp>
        <p:pic>
          <p:nvPicPr>
            <p:cNvPr id="16" name="Picture 12" descr="http://portalfacilclientes.blob.core.windows.net/uploads/BARAODECOCAIS/imgOrig/%7BCC65AA46-E1EA-CAED-5AEE-B5EE08362BDA%7D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754" t="47691" r="52493" b="4619"/>
            <a:stretch/>
          </p:blipFill>
          <p:spPr bwMode="auto">
            <a:xfrm>
              <a:off x="502465" y="1866049"/>
              <a:ext cx="1137683" cy="11420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Grupo 4"/>
          <p:cNvGrpSpPr/>
          <p:nvPr/>
        </p:nvGrpSpPr>
        <p:grpSpPr>
          <a:xfrm>
            <a:off x="514660" y="3090185"/>
            <a:ext cx="8017780" cy="1144159"/>
            <a:chOff x="514660" y="3090185"/>
            <a:chExt cx="8017780" cy="1144159"/>
          </a:xfrm>
        </p:grpSpPr>
        <p:pic>
          <p:nvPicPr>
            <p:cNvPr id="15" name="Picture 10" descr="http://portalfacilclientes.blob.core.windows.net/uploads/BARAODECOCAIS/imgOrig/%7BCC65AA46-E1EA-CAED-5AEE-B5EE08362BDA%7D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561" t="47777" r="28268" b="4445"/>
            <a:stretch/>
          </p:blipFill>
          <p:spPr bwMode="auto">
            <a:xfrm>
              <a:off x="514660" y="3090185"/>
              <a:ext cx="1157675" cy="11441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CaixaDeTexto 24"/>
            <p:cNvSpPr txBox="1"/>
            <p:nvPr/>
          </p:nvSpPr>
          <p:spPr>
            <a:xfrm>
              <a:off x="1205244" y="3399383"/>
              <a:ext cx="732719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pt-BR"/>
              </a:defPPr>
              <a:lvl2pPr lvl="1">
                <a:defRPr sz="2400">
                  <a:latin typeface="Eras Demi ITC" panose="020B0805030504020804" pitchFamily="34" charset="0"/>
                </a:defRPr>
              </a:lvl2pPr>
            </a:lstStyle>
            <a:p>
              <a:pPr lvl="1"/>
              <a:r>
                <a:rPr lang="pt-BR" sz="2600" dirty="0"/>
                <a:t>Canalização e </a:t>
              </a:r>
              <a:r>
                <a:rPr lang="pt-BR" sz="2600" dirty="0" smtClean="0"/>
                <a:t>Tratamento </a:t>
              </a:r>
              <a:r>
                <a:rPr lang="pt-BR" sz="2600" dirty="0"/>
                <a:t>de ESGOTOS</a:t>
              </a:r>
            </a:p>
          </p:txBody>
        </p:sp>
      </p:grpSp>
      <p:grpSp>
        <p:nvGrpSpPr>
          <p:cNvPr id="9" name="Grupo 8"/>
          <p:cNvGrpSpPr/>
          <p:nvPr/>
        </p:nvGrpSpPr>
        <p:grpSpPr>
          <a:xfrm>
            <a:off x="476124" y="4282820"/>
            <a:ext cx="8272339" cy="1197374"/>
            <a:chOff x="476124" y="4282820"/>
            <a:chExt cx="8272339" cy="1197374"/>
          </a:xfrm>
        </p:grpSpPr>
        <p:pic>
          <p:nvPicPr>
            <p:cNvPr id="14" name="Picture 8" descr="http://portalfacilclientes.blob.core.windows.net/uploads/BARAODECOCAIS/imgOrig/%7BCC65AA46-E1EA-CAED-5AEE-B5EE08362BDA%7D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716" r="52567" b="50000"/>
            <a:stretch/>
          </p:blipFill>
          <p:spPr bwMode="auto">
            <a:xfrm>
              <a:off x="476124" y="4282820"/>
              <a:ext cx="1135905" cy="11973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CaixaDeTexto 25"/>
            <p:cNvSpPr txBox="1"/>
            <p:nvPr/>
          </p:nvSpPr>
          <p:spPr>
            <a:xfrm>
              <a:off x="1209598" y="4653136"/>
              <a:ext cx="7538865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pt-BR"/>
              </a:defPPr>
              <a:lvl2pPr lvl="1">
                <a:defRPr sz="2400">
                  <a:latin typeface="Eras Demi ITC" panose="020B0805030504020804" pitchFamily="34" charset="0"/>
                </a:defRPr>
              </a:lvl2pPr>
            </a:lstStyle>
            <a:p>
              <a:pPr lvl="1"/>
              <a:r>
                <a:rPr lang="pt-BR" sz="2600" dirty="0"/>
                <a:t>Coleta e </a:t>
              </a:r>
              <a:r>
                <a:rPr lang="pt-BR" sz="2600" dirty="0" smtClean="0"/>
                <a:t>Tratamento </a:t>
              </a:r>
              <a:r>
                <a:rPr lang="pt-BR" sz="2600" dirty="0"/>
                <a:t>de RESÍDUOS SÓLIDOS</a:t>
              </a:r>
            </a:p>
          </p:txBody>
        </p:sp>
      </p:grpSp>
      <p:grpSp>
        <p:nvGrpSpPr>
          <p:cNvPr id="10" name="Grupo 9"/>
          <p:cNvGrpSpPr/>
          <p:nvPr/>
        </p:nvGrpSpPr>
        <p:grpSpPr>
          <a:xfrm>
            <a:off x="467544" y="5480194"/>
            <a:ext cx="8064896" cy="1189166"/>
            <a:chOff x="467544" y="5480194"/>
            <a:chExt cx="8064896" cy="1189166"/>
          </a:xfrm>
        </p:grpSpPr>
        <p:pic>
          <p:nvPicPr>
            <p:cNvPr id="13" name="Picture 6" descr="http://portalfacilclientes.blob.core.windows.net/uploads/BARAODECOCAIS/imgOrig/%7BCC65AA46-E1EA-CAED-5AEE-B5EE08362BDA%7D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273" r="28831" b="50343"/>
            <a:stretch/>
          </p:blipFill>
          <p:spPr bwMode="auto">
            <a:xfrm>
              <a:off x="467544" y="5480194"/>
              <a:ext cx="1144485" cy="11891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CaixaDeTexto 26"/>
            <p:cNvSpPr txBox="1"/>
            <p:nvPr/>
          </p:nvSpPr>
          <p:spPr>
            <a:xfrm>
              <a:off x="1205244" y="5847655"/>
              <a:ext cx="732719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pt-BR"/>
              </a:defPPr>
              <a:lvl2pPr lvl="1">
                <a:defRPr sz="2400">
                  <a:latin typeface="Eras Demi ITC" panose="020B0805030504020804" pitchFamily="34" charset="0"/>
                </a:defRPr>
              </a:lvl2pPr>
            </a:lstStyle>
            <a:p>
              <a:pPr lvl="1"/>
              <a:r>
                <a:rPr lang="pt-BR" sz="2600" dirty="0"/>
                <a:t>DRENAGEM Pluvial e LIMPEZA P</a:t>
              </a:r>
              <a:r>
                <a:rPr lang="pt-BR" sz="2600" dirty="0" smtClean="0"/>
                <a:t>ública </a:t>
              </a:r>
              <a:endParaRPr lang="pt-BR" sz="2600" dirty="0"/>
            </a:p>
          </p:txBody>
        </p:sp>
      </p:grpSp>
      <p:sp>
        <p:nvSpPr>
          <p:cNvPr id="29" name="CaixaDeTexto 28"/>
          <p:cNvSpPr txBox="1"/>
          <p:nvPr/>
        </p:nvSpPr>
        <p:spPr>
          <a:xfrm>
            <a:off x="827584" y="620688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pt-BR" sz="3600" dirty="0" smtClean="0">
                <a:solidFill>
                  <a:srgbClr val="7030A0"/>
                </a:solidFill>
                <a:latin typeface="Eras Demi ITC" panose="020B0805030504020804" pitchFamily="34" charset="0"/>
              </a:rPr>
              <a:t>QUAL É O MEU NEGÓCIO?</a:t>
            </a:r>
          </a:p>
        </p:txBody>
      </p:sp>
    </p:spTree>
    <p:extLst>
      <p:ext uri="{BB962C8B-B14F-4D97-AF65-F5344CB8AC3E}">
        <p14:creationId xmlns:p14="http://schemas.microsoft.com/office/powerpoint/2010/main" val="523190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07448"/>
            <a:ext cx="9144000" cy="3830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849104"/>
          </a:xfrm>
          <a:prstGeom prst="rect">
            <a:avLst/>
          </a:prstGeom>
        </p:spPr>
      </p:pic>
      <p:sp>
        <p:nvSpPr>
          <p:cNvPr id="3" name="Elipse 2"/>
          <p:cNvSpPr/>
          <p:nvPr/>
        </p:nvSpPr>
        <p:spPr>
          <a:xfrm>
            <a:off x="4572000" y="1988840"/>
            <a:ext cx="2808312" cy="129614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Elipse 5"/>
          <p:cNvSpPr/>
          <p:nvPr/>
        </p:nvSpPr>
        <p:spPr>
          <a:xfrm>
            <a:off x="4499992" y="4625752"/>
            <a:ext cx="2808312" cy="151216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Elipse 6"/>
          <p:cNvSpPr/>
          <p:nvPr/>
        </p:nvSpPr>
        <p:spPr>
          <a:xfrm>
            <a:off x="6983760" y="3185592"/>
            <a:ext cx="2160240" cy="675456"/>
          </a:xfrm>
          <a:prstGeom prst="ellipse">
            <a:avLst/>
          </a:prstGeom>
          <a:noFill/>
          <a:ln w="762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899592" y="766445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2pPr lvl="1" algn="ctr">
              <a:defRPr sz="3600">
                <a:solidFill>
                  <a:srgbClr val="7030A0"/>
                </a:solidFill>
                <a:latin typeface="Eras Demi ITC" panose="020B0805030504020804" pitchFamily="34" charset="0"/>
              </a:defRPr>
            </a:lvl2pPr>
          </a:lstStyle>
          <a:p>
            <a:pPr lvl="1"/>
            <a:r>
              <a:rPr lang="pt-BR" dirty="0"/>
              <a:t>QUAIS SÃO MEUS DESAFIOS?</a:t>
            </a:r>
          </a:p>
        </p:txBody>
      </p:sp>
    </p:spTree>
    <p:extLst>
      <p:ext uri="{BB962C8B-B14F-4D97-AF65-F5344CB8AC3E}">
        <p14:creationId xmlns:p14="http://schemas.microsoft.com/office/powerpoint/2010/main" val="2024372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84910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75592"/>
            <a:ext cx="9143999" cy="5009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827584" y="620688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2pPr lvl="1" algn="ctr">
              <a:defRPr sz="3600">
                <a:solidFill>
                  <a:srgbClr val="7030A0"/>
                </a:solidFill>
                <a:latin typeface="Eras Demi ITC" panose="020B0805030504020804" pitchFamily="34" charset="0"/>
              </a:defRPr>
            </a:lvl2pPr>
          </a:lstStyle>
          <a:p>
            <a:pPr lvl="1"/>
            <a:r>
              <a:rPr lang="pt-BR" dirty="0"/>
              <a:t>QUAIS SÃO MEUS DESAFIOS?</a:t>
            </a:r>
          </a:p>
        </p:txBody>
      </p:sp>
      <p:sp>
        <p:nvSpPr>
          <p:cNvPr id="7" name="Elipse 6"/>
          <p:cNvSpPr/>
          <p:nvPr/>
        </p:nvSpPr>
        <p:spPr>
          <a:xfrm>
            <a:off x="-1116632" y="1772816"/>
            <a:ext cx="6984776" cy="252028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8" name="Grupo 7"/>
          <p:cNvGrpSpPr/>
          <p:nvPr/>
        </p:nvGrpSpPr>
        <p:grpSpPr>
          <a:xfrm>
            <a:off x="5851249" y="1916832"/>
            <a:ext cx="2837747" cy="4448241"/>
            <a:chOff x="5851249" y="2221119"/>
            <a:chExt cx="2837747" cy="4448241"/>
          </a:xfrm>
        </p:grpSpPr>
        <p:pic>
          <p:nvPicPr>
            <p:cNvPr id="9" name="Picture 2" descr="http://sergiorochareporter.com.br/wp-content/uploads/poluicao1-640x300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938" r="17151"/>
            <a:stretch/>
          </p:blipFill>
          <p:spPr bwMode="auto">
            <a:xfrm>
              <a:off x="6228184" y="2221119"/>
              <a:ext cx="2460812" cy="213965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CaixaDeTexto 9"/>
            <p:cNvSpPr txBox="1"/>
            <p:nvPr/>
          </p:nvSpPr>
          <p:spPr>
            <a:xfrm>
              <a:off x="5851249" y="4361036"/>
              <a:ext cx="2806570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pt-BR"/>
              </a:defPPr>
              <a:lvl2pPr lvl="1">
                <a:defRPr sz="2400">
                  <a:latin typeface="Eras Demi ITC" panose="020B0805030504020804" pitchFamily="34" charset="0"/>
                </a:defRPr>
              </a:lvl2pPr>
            </a:lstStyle>
            <a:p>
              <a:pPr lvl="1" algn="ctr"/>
              <a:r>
                <a:rPr lang="pt-BR" dirty="0"/>
                <a:t>Menos </a:t>
              </a:r>
              <a:r>
                <a:rPr lang="pt-BR" dirty="0" smtClean="0"/>
                <a:t>50</a:t>
              </a:r>
              <a:r>
                <a:rPr lang="pt-BR" dirty="0"/>
                <a:t>% das </a:t>
              </a:r>
              <a:r>
                <a:rPr lang="pt-BR" dirty="0" smtClean="0"/>
                <a:t>residências </a:t>
              </a:r>
              <a:r>
                <a:rPr lang="pt-BR" dirty="0"/>
                <a:t>brasileiras são atendidas por rede de esgoto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39948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849104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848"/>
            <a:ext cx="9144000" cy="3969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827584" y="620688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2pPr lvl="1" algn="ctr">
              <a:defRPr sz="3600">
                <a:solidFill>
                  <a:srgbClr val="7030A0"/>
                </a:solidFill>
                <a:latin typeface="Eras Demi ITC" panose="020B0805030504020804" pitchFamily="34" charset="0"/>
              </a:defRPr>
            </a:lvl2pPr>
          </a:lstStyle>
          <a:p>
            <a:pPr lvl="1"/>
            <a:r>
              <a:rPr lang="pt-BR" dirty="0"/>
              <a:t>QUAIS SÃO MEUS DESAFIOS?</a:t>
            </a:r>
          </a:p>
        </p:txBody>
      </p:sp>
      <p:sp>
        <p:nvSpPr>
          <p:cNvPr id="7" name="Elipse 6"/>
          <p:cNvSpPr/>
          <p:nvPr/>
        </p:nvSpPr>
        <p:spPr>
          <a:xfrm>
            <a:off x="-612576" y="1988840"/>
            <a:ext cx="4032448" cy="237626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1209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849104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96"/>
          <a:stretch/>
        </p:blipFill>
        <p:spPr bwMode="auto">
          <a:xfrm>
            <a:off x="1" y="2428274"/>
            <a:ext cx="9144000" cy="3139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827584" y="548680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2pPr lvl="1" algn="ctr">
              <a:defRPr sz="3600">
                <a:solidFill>
                  <a:srgbClr val="7030A0"/>
                </a:solidFill>
                <a:latin typeface="Eras Demi ITC" panose="020B0805030504020804" pitchFamily="34" charset="0"/>
              </a:defRPr>
            </a:lvl2pPr>
          </a:lstStyle>
          <a:p>
            <a:pPr lvl="1"/>
            <a:r>
              <a:rPr lang="pt-BR" dirty="0"/>
              <a:t>QUAIS SÃO MEUS DESAFIOS?</a:t>
            </a:r>
          </a:p>
        </p:txBody>
      </p:sp>
      <p:sp>
        <p:nvSpPr>
          <p:cNvPr id="8" name="Elipse 7"/>
          <p:cNvSpPr/>
          <p:nvPr/>
        </p:nvSpPr>
        <p:spPr>
          <a:xfrm>
            <a:off x="-216532" y="2060848"/>
            <a:ext cx="5220580" cy="129614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-249906" y="4631886"/>
            <a:ext cx="9574433" cy="129614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3233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voit.com.br/wp-content/uploads/2016/04/staffIT_Ipswitch-817x404_c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677"/>
          <a:stretch/>
        </p:blipFill>
        <p:spPr bwMode="auto">
          <a:xfrm>
            <a:off x="1677449" y="3562237"/>
            <a:ext cx="5751753" cy="3257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849104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827584" y="548680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2pPr lvl="1" algn="ctr">
              <a:defRPr sz="3600">
                <a:solidFill>
                  <a:srgbClr val="7030A0"/>
                </a:solidFill>
                <a:latin typeface="Eras Demi ITC" panose="020B0805030504020804" pitchFamily="34" charset="0"/>
              </a:defRPr>
            </a:lvl2pPr>
          </a:lstStyle>
          <a:p>
            <a:pPr lvl="1"/>
            <a:r>
              <a:rPr lang="pt-BR" dirty="0"/>
              <a:t>TI É O MEU NEGÓCIO?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2" y="1700808"/>
            <a:ext cx="914399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pt-BR" sz="4400" dirty="0" smtClean="0">
                <a:latin typeface="Eras Demi ITC" panose="020B0805030504020804" pitchFamily="34" charset="0"/>
              </a:rPr>
              <a:t>Não!!!!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0" y="2795373"/>
            <a:ext cx="914399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pt-BR" sz="4400" dirty="0" smtClean="0">
                <a:latin typeface="Eras Demi ITC" panose="020B0805030504020804" pitchFamily="34" charset="0"/>
              </a:rPr>
              <a:t>Mas é MUITO importante pra mim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-18673" y="4718754"/>
            <a:ext cx="914399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pt-BR" sz="4400" dirty="0" smtClean="0">
                <a:latin typeface="Eras Demi ITC" panose="020B0805030504020804" pitchFamily="34" charset="0"/>
              </a:rPr>
              <a:t>Mas exige cada vez mais recursos financeiros, técnicos e humanos</a:t>
            </a:r>
          </a:p>
        </p:txBody>
      </p:sp>
      <p:pic>
        <p:nvPicPr>
          <p:cNvPr id="1028" name="Picture 4" descr="https://www.infrascale.com/wp-content/uploads/png/header_what-does-it-complexity-cost_draft_4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57" t="4860" r="12173" b="4325"/>
          <a:stretch/>
        </p:blipFill>
        <p:spPr bwMode="auto">
          <a:xfrm>
            <a:off x="876776" y="1628728"/>
            <a:ext cx="7390450" cy="26643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5221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3-sa-east-1.amazonaws.com/sensediafiles/marketing/newsletter/2014/1214/as-apis-que-voce-precisa-conhecer-utilitarios-e-saas-6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09"/>
          <a:stretch/>
        </p:blipFill>
        <p:spPr bwMode="auto">
          <a:xfrm>
            <a:off x="5780457" y="3287944"/>
            <a:ext cx="3363543" cy="3571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79512" y="1731580"/>
            <a:ext cx="88569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361950">
              <a:buFont typeface="Arial" panose="020B0604020202020204" pitchFamily="34" charset="0"/>
              <a:buChar char="•"/>
            </a:pPr>
            <a:r>
              <a:rPr lang="pt-BR" sz="3200" dirty="0" smtClean="0">
                <a:latin typeface="Eras Demi ITC" panose="020B0805030504020804" pitchFamily="34" charset="0"/>
              </a:rPr>
              <a:t>Contratar/Alugar QUALQUER produto/solução como SERVIÇO!!!</a:t>
            </a:r>
          </a:p>
          <a:p>
            <a:pPr marL="174625" indent="-268288">
              <a:buFont typeface="Arial" panose="020B0604020202020204" pitchFamily="34" charset="0"/>
              <a:buChar char="•"/>
            </a:pPr>
            <a:r>
              <a:rPr lang="pt-BR" sz="3200" dirty="0" smtClean="0">
                <a:latin typeface="Eras Demi ITC" panose="020B0805030504020804" pitchFamily="34" charset="0"/>
              </a:rPr>
              <a:t>Modelo </a:t>
            </a:r>
            <a:r>
              <a:rPr lang="pt-BR" sz="3200" dirty="0">
                <a:latin typeface="Eras Demi ITC" panose="020B0805030504020804" pitchFamily="34" charset="0"/>
              </a:rPr>
              <a:t>praticado no Brasil há 20 anos</a:t>
            </a:r>
          </a:p>
          <a:p>
            <a:pPr marL="174625" indent="-268288">
              <a:buFont typeface="Arial" panose="020B0604020202020204" pitchFamily="34" charset="0"/>
              <a:buChar char="•"/>
            </a:pPr>
            <a:r>
              <a:rPr lang="pt-BR" sz="3200" dirty="0">
                <a:latin typeface="Eras Demi ITC" panose="020B0805030504020804" pitchFamily="34" charset="0"/>
              </a:rPr>
              <a:t>Ainda há muitos paradigmas</a:t>
            </a:r>
          </a:p>
          <a:p>
            <a:pPr marL="901700" lvl="2" indent="-269875">
              <a:buFont typeface="Arial" panose="020B0604020202020204" pitchFamily="34" charset="0"/>
              <a:buChar char="•"/>
            </a:pPr>
            <a:r>
              <a:rPr lang="pt-BR" sz="2800" dirty="0">
                <a:latin typeface="Eras Demi ITC" panose="020B0805030504020804" pitchFamily="34" charset="0"/>
              </a:rPr>
              <a:t>E o meu dado?</a:t>
            </a:r>
          </a:p>
          <a:p>
            <a:pPr marL="901700" lvl="2" indent="-269875">
              <a:buFont typeface="Arial" panose="020B0604020202020204" pitchFamily="34" charset="0"/>
              <a:buChar char="•"/>
            </a:pPr>
            <a:r>
              <a:rPr lang="pt-BR" sz="2800" dirty="0">
                <a:latin typeface="Eras Demi ITC" panose="020B0805030504020804" pitchFamily="34" charset="0"/>
              </a:rPr>
              <a:t>É seguro?</a:t>
            </a:r>
          </a:p>
          <a:p>
            <a:pPr marL="901700" lvl="2" indent="-269875">
              <a:buFont typeface="Arial" panose="020B0604020202020204" pitchFamily="34" charset="0"/>
              <a:buChar char="•"/>
            </a:pPr>
            <a:r>
              <a:rPr lang="pt-BR" sz="2800" dirty="0" smtClean="0">
                <a:latin typeface="Eras Demi ITC" panose="020B0805030504020804" pitchFamily="34" charset="0"/>
              </a:rPr>
              <a:t>Suporte remoto funciona?</a:t>
            </a:r>
            <a:endParaRPr lang="pt-BR" sz="2800" dirty="0">
              <a:latin typeface="Eras Demi ITC" panose="020B0805030504020804" pitchFamily="34" charset="0"/>
            </a:endParaRPr>
          </a:p>
          <a:p>
            <a:pPr marL="901700" lvl="2" indent="-269875">
              <a:buFont typeface="Arial" panose="020B0604020202020204" pitchFamily="34" charset="0"/>
              <a:buChar char="•"/>
            </a:pPr>
            <a:r>
              <a:rPr lang="pt-BR" sz="2800" dirty="0" smtClean="0">
                <a:latin typeface="Eras Demi ITC" panose="020B0805030504020804" pitchFamily="34" charset="0"/>
              </a:rPr>
              <a:t>Não é </a:t>
            </a:r>
            <a:r>
              <a:rPr lang="pt-BR" sz="2800" dirty="0">
                <a:latin typeface="Eras Demi ITC" panose="020B0805030504020804" pitchFamily="34" charset="0"/>
              </a:rPr>
              <a:t>mais </a:t>
            </a:r>
            <a:r>
              <a:rPr lang="pt-BR" sz="2800" dirty="0" smtClean="0">
                <a:latin typeface="Eras Demi ITC" panose="020B0805030504020804" pitchFamily="34" charset="0"/>
              </a:rPr>
              <a:t>caro?</a:t>
            </a:r>
            <a:endParaRPr lang="pt-BR" sz="2800" dirty="0">
              <a:latin typeface="Eras Demi ITC" panose="020B08050305040208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84910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27584" y="548680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2pPr lvl="1" algn="ctr">
              <a:defRPr sz="3600">
                <a:solidFill>
                  <a:srgbClr val="7030A0"/>
                </a:solidFill>
                <a:latin typeface="Eras Demi ITC" panose="020B0805030504020804" pitchFamily="34" charset="0"/>
              </a:defRPr>
            </a:lvl2pPr>
          </a:lstStyle>
          <a:p>
            <a:pPr lvl="1"/>
            <a:r>
              <a:rPr lang="pt-BR" dirty="0" smtClean="0"/>
              <a:t>O QUE É TI COMO SERVIÇO?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98835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ww.dailyhostnews.com/wp-content/uploads/2013/02/data2-lt-jw-eto-3573915-data2-pw-da-eto-3573915-data2-eh-dl-eto-3573915-images-saas-250x25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771" y="2924944"/>
            <a:ext cx="2479229" cy="2409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55874" y="1916246"/>
            <a:ext cx="8780622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L="571500" indent="-571500">
              <a:buFont typeface="Arial" panose="020B0604020202020204" pitchFamily="34" charset="0"/>
              <a:buChar char="•"/>
              <a:defRPr sz="3600">
                <a:latin typeface="Eras Demi ITC" panose="020B0805030504020804" pitchFamily="34" charset="0"/>
              </a:defRPr>
            </a:lvl1pPr>
            <a:lvl2pPr marL="1028700" lvl="1" indent="-571500">
              <a:buFont typeface="Arial" panose="020B0604020202020204" pitchFamily="34" charset="0"/>
              <a:buChar char="•"/>
              <a:defRPr sz="2400">
                <a:latin typeface="Eras Demi ITC" panose="020B0805030504020804" pitchFamily="34" charset="0"/>
              </a:defRPr>
            </a:lvl2pPr>
          </a:lstStyle>
          <a:p>
            <a:pPr marL="80963" indent="-269875"/>
            <a:r>
              <a:rPr lang="pt-BR" sz="3000" dirty="0" smtClean="0"/>
              <a:t>Foco e investimentos dedicados ao Negócio</a:t>
            </a:r>
          </a:p>
          <a:p>
            <a:pPr marL="80963" indent="-269875"/>
            <a:r>
              <a:rPr lang="pt-BR" sz="3000" dirty="0" smtClean="0"/>
              <a:t>Investimento </a:t>
            </a:r>
            <a:r>
              <a:rPr lang="pt-BR" sz="3000" dirty="0"/>
              <a:t>inicial reduzido ou inexistente</a:t>
            </a:r>
          </a:p>
          <a:p>
            <a:pPr marL="80963" indent="-269875"/>
            <a:r>
              <a:rPr lang="pt-BR" sz="3000" dirty="0"/>
              <a:t>Tempo de implantação reduzido</a:t>
            </a:r>
          </a:p>
          <a:p>
            <a:pPr marL="80963" indent="-269875"/>
            <a:r>
              <a:rPr lang="pt-BR" sz="3000" dirty="0" smtClean="0"/>
              <a:t>Seus dados estão mais seguros</a:t>
            </a:r>
          </a:p>
          <a:p>
            <a:pPr marL="80963" indent="-269875"/>
            <a:r>
              <a:rPr lang="pt-BR" sz="3000" dirty="0"/>
              <a:t>Escalabilidade ↑↓</a:t>
            </a:r>
          </a:p>
          <a:p>
            <a:pPr marL="80963" indent="-269875"/>
            <a:r>
              <a:rPr lang="pt-BR" sz="3000" dirty="0" smtClean="0"/>
              <a:t>TI reduzida e alinhada ao negócio</a:t>
            </a:r>
          </a:p>
          <a:p>
            <a:pPr marL="631825" lvl="1" indent="-187325"/>
            <a:r>
              <a:rPr lang="pt-BR" sz="2600" dirty="0" smtClean="0"/>
              <a:t>Gestão do </a:t>
            </a:r>
            <a:r>
              <a:rPr lang="pt-BR" sz="2600" dirty="0"/>
              <a:t>Portfólio de </a:t>
            </a:r>
            <a:r>
              <a:rPr lang="pt-BR" sz="2600" dirty="0" smtClean="0"/>
              <a:t>Serviços</a:t>
            </a:r>
          </a:p>
          <a:p>
            <a:pPr marL="631825" lvl="1" indent="-187325"/>
            <a:r>
              <a:rPr lang="pt-BR" sz="2600" dirty="0" smtClean="0"/>
              <a:t>Gestão da qualidade do serviço (SLA)</a:t>
            </a:r>
          </a:p>
          <a:p>
            <a:pPr marL="631825" lvl="1" indent="-187325"/>
            <a:r>
              <a:rPr lang="pt-BR" sz="2600" dirty="0" smtClean="0"/>
              <a:t>Busca de soluções que agreguem valor ao negócio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84910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95536" y="622429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2pPr lvl="1" algn="ctr">
              <a:defRPr sz="3600">
                <a:solidFill>
                  <a:srgbClr val="7030A0"/>
                </a:solidFill>
                <a:latin typeface="Eras Demi ITC" panose="020B0805030504020804" pitchFamily="34" charset="0"/>
              </a:defRPr>
            </a:lvl2pPr>
          </a:lstStyle>
          <a:p>
            <a:pPr lvl="1"/>
            <a:r>
              <a:rPr lang="pt-BR" dirty="0" smtClean="0"/>
              <a:t>TI COMO SERVIÇO VALE A PENA?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89008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6" name="Picture 24" descr="http://www.zillion.com.br/site/wp-content/uploads/2015/07/Data-center-segur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384" y="4863635"/>
            <a:ext cx="2998796" cy="20001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larpf.fr/img/LaRpf/articles/photos/450/Photo-du_co2_pour_climatis-42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9" y="3274972"/>
            <a:ext cx="5687679" cy="29396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www.choopa.com/images/overview/dcpnj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9" y="2782472"/>
            <a:ext cx="5256584" cy="34323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europeandatahub.eu/var/fr/storage/images/header-data-center/631-11-fre-FR/Header-data-center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20" t="2620" r="18026" b="3004"/>
          <a:stretch/>
        </p:blipFill>
        <p:spPr bwMode="auto">
          <a:xfrm>
            <a:off x="467543" y="2317553"/>
            <a:ext cx="7848873" cy="40254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5536" y="1628800"/>
            <a:ext cx="864096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L="268288" indent="-268288">
              <a:buFont typeface="Arial" panose="020B0604020202020204" pitchFamily="34" charset="0"/>
              <a:buChar char="•"/>
              <a:defRPr sz="4000">
                <a:latin typeface="Eras Demi ITC" panose="020B0805030504020804" pitchFamily="34" charset="0"/>
              </a:defRPr>
            </a:lvl1pPr>
            <a:lvl2pPr marL="538163" lvl="1" indent="-269875">
              <a:buFont typeface="Arial" panose="020B0604020202020204" pitchFamily="34" charset="0"/>
              <a:buChar char="•"/>
              <a:defRPr sz="2800">
                <a:latin typeface="Eras Demi ITC" panose="020B0805030504020804" pitchFamily="34" charset="0"/>
              </a:defRPr>
            </a:lvl2pPr>
            <a:lvl3pPr marL="806450" lvl="2" indent="-268288">
              <a:buFont typeface="Arial" panose="020B0604020202020204" pitchFamily="34" charset="0"/>
              <a:buChar char="•"/>
              <a:defRPr sz="2200">
                <a:latin typeface="Eras Demi ITC" panose="020B0805030504020804" pitchFamily="34" charset="0"/>
              </a:defRPr>
            </a:lvl3pPr>
          </a:lstStyle>
          <a:p>
            <a:r>
              <a:rPr lang="pt-BR" dirty="0" smtClean="0"/>
              <a:t>Datacenter</a:t>
            </a:r>
            <a:endParaRPr lang="pt-BR" dirty="0"/>
          </a:p>
          <a:p>
            <a:pPr lvl="1"/>
            <a:r>
              <a:rPr lang="pt-BR" dirty="0" smtClean="0"/>
              <a:t>Eletricidade (grupo gerador, no break etc.)</a:t>
            </a:r>
            <a:endParaRPr lang="pt-BR" dirty="0"/>
          </a:p>
          <a:p>
            <a:pPr lvl="1"/>
            <a:r>
              <a:rPr lang="pt-BR" dirty="0" smtClean="0"/>
              <a:t>Temperatura e prevenção a incêndios</a:t>
            </a:r>
          </a:p>
          <a:p>
            <a:pPr lvl="1"/>
            <a:r>
              <a:rPr lang="pt-BR" dirty="0" smtClean="0"/>
              <a:t>Comunicação (gestão, escala etc.)</a:t>
            </a:r>
            <a:endParaRPr lang="pt-BR" dirty="0"/>
          </a:p>
          <a:p>
            <a:pPr lvl="1"/>
            <a:r>
              <a:rPr lang="pt-BR" dirty="0" smtClean="0"/>
              <a:t>Servidores (investimento, gestão, upgrade etc.)</a:t>
            </a:r>
            <a:endParaRPr lang="pt-BR" dirty="0"/>
          </a:p>
          <a:p>
            <a:pPr lvl="1"/>
            <a:r>
              <a:rPr lang="pt-BR" dirty="0" smtClean="0"/>
              <a:t>Backup (política, gestão, ampliação etc.)</a:t>
            </a:r>
            <a:endParaRPr lang="pt-BR" dirty="0"/>
          </a:p>
          <a:p>
            <a:pPr lvl="1"/>
            <a:r>
              <a:rPr lang="pt-BR" dirty="0" smtClean="0"/>
              <a:t>Segurança (investimento, atualização etc.)</a:t>
            </a:r>
            <a:endParaRPr lang="pt-BR" dirty="0"/>
          </a:p>
          <a:p>
            <a:pPr lvl="1"/>
            <a:r>
              <a:rPr lang="pt-BR" dirty="0" smtClean="0"/>
              <a:t>Licenciamentos (escolha, investimento, upgrade etc.)</a:t>
            </a:r>
            <a:endParaRPr lang="pt-BR" dirty="0"/>
          </a:p>
          <a:p>
            <a:pPr lvl="1"/>
            <a:r>
              <a:rPr lang="pt-BR" dirty="0"/>
              <a:t>Recursos </a:t>
            </a:r>
            <a:r>
              <a:rPr lang="pt-BR" dirty="0" smtClean="0"/>
              <a:t>Humanos (retenção, capacitação etc.)</a:t>
            </a:r>
            <a:endParaRPr lang="pt-BR" dirty="0"/>
          </a:p>
        </p:txBody>
      </p:sp>
      <p:pic>
        <p:nvPicPr>
          <p:cNvPr id="3090" name="Picture 18" descr="http://cdn2.hubspot.net/hub/264213/file-217356226-jpg/images/Data_Center_Image_-_Servers_2.jpg?t=1461333592603&amp;width=40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448" y="4032322"/>
            <a:ext cx="5109832" cy="26826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http://fogex-ict.com/images/demo/datacenter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668672"/>
            <a:ext cx="4788532" cy="30783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84910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95536" y="622429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2pPr lvl="1" algn="ctr">
              <a:defRPr sz="3600">
                <a:solidFill>
                  <a:srgbClr val="7030A0"/>
                </a:solidFill>
                <a:latin typeface="Eras Demi ITC" panose="020B0805030504020804" pitchFamily="34" charset="0"/>
              </a:defRPr>
            </a:lvl2pPr>
          </a:lstStyle>
          <a:p>
            <a:pPr lvl="1"/>
            <a:r>
              <a:rPr lang="pt-BR" dirty="0" smtClean="0"/>
              <a:t>TI NÃO É TÃO COMPLEXA</a:t>
            </a:r>
            <a:endParaRPr lang="pt-BR" dirty="0"/>
          </a:p>
        </p:txBody>
      </p:sp>
      <p:pic>
        <p:nvPicPr>
          <p:cNvPr id="3092" name="Picture 20" descr="https://webhostinggeeks.com/blog/wp-content/uploads/2012/06/Tape-Library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127" y="4468425"/>
            <a:ext cx="3186099" cy="23895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26" descr="https://www.x-formation.com/wp-content/uploads/2014/03/str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3152" y="5155413"/>
            <a:ext cx="3411216" cy="16783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28" descr="http://desafetada.com.br/wp-content/uploads/2015/01/bigstock-Shocked-Computer-Nerd-1520709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723971"/>
            <a:ext cx="3126334" cy="20848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170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600"/>
                                        <p:tgtEl>
                                          <p:spTgt spid="3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3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18" name="Picture 30" descr="http://plataforma.itscube.com.br/aplicativos/Loja/produtos/22/images/icon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40" t="16562" r="16653" b="11881"/>
          <a:stretch/>
        </p:blipFill>
        <p:spPr bwMode="auto">
          <a:xfrm>
            <a:off x="3059832" y="4422772"/>
            <a:ext cx="2114269" cy="2378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upo 5"/>
          <p:cNvGrpSpPr/>
          <p:nvPr/>
        </p:nvGrpSpPr>
        <p:grpSpPr>
          <a:xfrm>
            <a:off x="2123729" y="3645024"/>
            <a:ext cx="3888432" cy="3136591"/>
            <a:chOff x="9388520" y="3068959"/>
            <a:chExt cx="2388075" cy="1835550"/>
          </a:xfrm>
        </p:grpSpPr>
        <p:pic>
          <p:nvPicPr>
            <p:cNvPr id="17" name="Picture 18" descr="https://www.agl.com.au/residential/energy-plans/electricity-and-gas-plans/price-and-contract-information/~/media/AGL/Residential/Images/Help%20and%20Support/Pricing%20Policy/Retailer.gif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23" r="15947" b="5069"/>
            <a:stretch/>
          </p:blipFill>
          <p:spPr bwMode="auto">
            <a:xfrm>
              <a:off x="10338038" y="3068959"/>
              <a:ext cx="1438557" cy="18355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8" descr="https://www.ifactorinc.com/wp-content/uploads/2015/02/payment-copy.pn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3230" r="8035"/>
            <a:stretch/>
          </p:blipFill>
          <p:spPr bwMode="auto">
            <a:xfrm>
              <a:off x="9388520" y="3143564"/>
              <a:ext cx="949518" cy="17609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294" name="Picture 6" descr="http://www.matrixdobrasil.com.br/wp-content/uploads/2016/01/contact-center-multimedia-icon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314" y="3212976"/>
            <a:ext cx="3737846" cy="3153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10" name="Picture 22" descr="https://encrypted-tbn3.gstatic.com/images?q=tbn:ANd9GcSG7JXdGLgzmFl17ASKcU8jfzrBcwTXftPJOB_1mmtzyLBF6Sfcr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9" t="2705" r="9758" b="4734"/>
          <a:stretch/>
        </p:blipFill>
        <p:spPr bwMode="auto">
          <a:xfrm>
            <a:off x="2274314" y="4039724"/>
            <a:ext cx="3089774" cy="2807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12" name="Picture 24" descr="http://cdho.com.br/wp-content/uploads/2015/11/bi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703964"/>
            <a:ext cx="3094526" cy="2127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84910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95536" y="622429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2pPr lvl="1" algn="ctr">
              <a:defRPr sz="3600">
                <a:solidFill>
                  <a:srgbClr val="7030A0"/>
                </a:solidFill>
                <a:latin typeface="Eras Demi ITC" panose="020B0805030504020804" pitchFamily="34" charset="0"/>
              </a:defRPr>
            </a:lvl2pPr>
          </a:lstStyle>
          <a:p>
            <a:pPr lvl="1"/>
            <a:r>
              <a:rPr lang="pt-BR" dirty="0" smtClean="0"/>
              <a:t>TI NÃO É TÃO COMPLEXA</a:t>
            </a:r>
            <a:endParaRPr lang="pt-BR" dirty="0"/>
          </a:p>
        </p:txBody>
      </p:sp>
      <p:sp>
        <p:nvSpPr>
          <p:cNvPr id="2" name="CaixaDeTexto 1"/>
          <p:cNvSpPr txBox="1"/>
          <p:nvPr/>
        </p:nvSpPr>
        <p:spPr>
          <a:xfrm>
            <a:off x="125760" y="1556792"/>
            <a:ext cx="901824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L="268288" indent="-268288">
              <a:buFont typeface="Arial" panose="020B0604020202020204" pitchFamily="34" charset="0"/>
              <a:buChar char="•"/>
              <a:defRPr sz="4000">
                <a:latin typeface="Eras Demi ITC" panose="020B0805030504020804" pitchFamily="34" charset="0"/>
              </a:defRPr>
            </a:lvl1pPr>
            <a:lvl2pPr marL="538163" lvl="1" indent="-269875">
              <a:buFont typeface="Arial" panose="020B0604020202020204" pitchFamily="34" charset="0"/>
              <a:buChar char="•"/>
              <a:defRPr sz="2800">
                <a:latin typeface="Eras Demi ITC" panose="020B0805030504020804" pitchFamily="34" charset="0"/>
              </a:defRPr>
            </a:lvl2pPr>
            <a:lvl3pPr marL="806450" lvl="2" indent="-268288">
              <a:buFont typeface="Arial" panose="020B0604020202020204" pitchFamily="34" charset="0"/>
              <a:buChar char="•"/>
              <a:defRPr sz="2200">
                <a:latin typeface="Eras Demi ITC" panose="020B0805030504020804" pitchFamily="34" charset="0"/>
              </a:defRPr>
            </a:lvl3pPr>
          </a:lstStyle>
          <a:p>
            <a:r>
              <a:rPr lang="pt-BR" dirty="0" smtClean="0"/>
              <a:t>Gestão </a:t>
            </a:r>
            <a:r>
              <a:rPr lang="pt-BR" dirty="0"/>
              <a:t>C</a:t>
            </a:r>
            <a:r>
              <a:rPr lang="pt-BR" dirty="0" smtClean="0"/>
              <a:t>omercial</a:t>
            </a:r>
          </a:p>
          <a:p>
            <a:pPr lvl="1"/>
            <a:r>
              <a:rPr lang="pt-BR" dirty="0" smtClean="0"/>
              <a:t>Atendimento Presencial e Remoto (</a:t>
            </a:r>
            <a:r>
              <a:rPr lang="pt-BR" dirty="0" err="1" smtClean="0"/>
              <a:t>call</a:t>
            </a:r>
            <a:r>
              <a:rPr lang="pt-BR" dirty="0" smtClean="0"/>
              <a:t> center, web</a:t>
            </a:r>
            <a:r>
              <a:rPr lang="pt-BR" dirty="0"/>
              <a:t>, </a:t>
            </a:r>
            <a:r>
              <a:rPr lang="pt-BR" dirty="0" err="1" smtClean="0"/>
              <a:t>app</a:t>
            </a:r>
            <a:r>
              <a:rPr lang="pt-BR" dirty="0" smtClean="0"/>
              <a:t>, </a:t>
            </a:r>
            <a:r>
              <a:rPr lang="pt-BR" dirty="0" err="1" smtClean="0"/>
              <a:t>sms</a:t>
            </a:r>
            <a:r>
              <a:rPr lang="pt-BR" dirty="0" smtClean="0"/>
              <a:t> etc.)</a:t>
            </a:r>
            <a:endParaRPr lang="pt-BR" dirty="0"/>
          </a:p>
          <a:p>
            <a:pPr lvl="1"/>
            <a:r>
              <a:rPr lang="pt-BR" dirty="0" err="1"/>
              <a:t>Billing</a:t>
            </a:r>
            <a:r>
              <a:rPr lang="pt-BR" dirty="0"/>
              <a:t> </a:t>
            </a:r>
            <a:r>
              <a:rPr lang="pt-BR" dirty="0" smtClean="0"/>
              <a:t>(medição e cobrança)</a:t>
            </a:r>
          </a:p>
          <a:p>
            <a:pPr lvl="1"/>
            <a:r>
              <a:rPr lang="pt-BR" dirty="0" smtClean="0"/>
              <a:t>Inadimplência </a:t>
            </a:r>
            <a:r>
              <a:rPr lang="pt-BR" dirty="0"/>
              <a:t>(gestão e predição)</a:t>
            </a:r>
          </a:p>
          <a:p>
            <a:pPr lvl="1"/>
            <a:r>
              <a:rPr lang="pt-BR" dirty="0" smtClean="0"/>
              <a:t>Ordens de Serviço (ligações, religações)</a:t>
            </a:r>
          </a:p>
          <a:p>
            <a:pPr lvl="1"/>
            <a:r>
              <a:rPr lang="pt-BR" dirty="0" smtClean="0"/>
              <a:t>Business Intelligence (relatórios, planejamento)</a:t>
            </a:r>
          </a:p>
        </p:txBody>
      </p:sp>
    </p:spTree>
    <p:extLst>
      <p:ext uri="{BB962C8B-B14F-4D97-AF65-F5344CB8AC3E}">
        <p14:creationId xmlns:p14="http://schemas.microsoft.com/office/powerpoint/2010/main" val="1974990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23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23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://d1odugabhcp9u9.cloudfront.net/assets/MSI-Cable-Field-Workforce-Automation-Softwar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889" y="3437237"/>
            <a:ext cx="4172165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www.backupnaweb.com.br/wp-content/uploads/2015/02/android-ios-window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19381"/>
            <a:ext cx="5400600" cy="185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84910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95536" y="622429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2pPr lvl="1" algn="ctr">
              <a:defRPr sz="3600">
                <a:solidFill>
                  <a:srgbClr val="7030A0"/>
                </a:solidFill>
                <a:latin typeface="Eras Demi ITC" panose="020B0805030504020804" pitchFamily="34" charset="0"/>
              </a:defRPr>
            </a:lvl2pPr>
          </a:lstStyle>
          <a:p>
            <a:pPr lvl="1"/>
            <a:r>
              <a:rPr lang="pt-BR" dirty="0" smtClean="0"/>
              <a:t>TI NÃO É TÃO COMPLEXA</a:t>
            </a:r>
            <a:endParaRPr lang="pt-BR" dirty="0"/>
          </a:p>
        </p:txBody>
      </p:sp>
      <p:pic>
        <p:nvPicPr>
          <p:cNvPr id="4106" name="Picture 10" descr="http://www.crestwood.com/images/uploads/blog-images/FieldOne_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3" b="3852"/>
          <a:stretch/>
        </p:blipFill>
        <p:spPr bwMode="auto">
          <a:xfrm>
            <a:off x="2233889" y="4397289"/>
            <a:ext cx="4750125" cy="24607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://www.worklearnmobile.org/files/2014/04/guildresearch_banner-900x300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01" r="22141"/>
          <a:stretch/>
        </p:blipFill>
        <p:spPr bwMode="auto">
          <a:xfrm>
            <a:off x="2637567" y="4854667"/>
            <a:ext cx="3364808" cy="20115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ixaDeTexto 10"/>
          <p:cNvSpPr txBox="1"/>
          <p:nvPr/>
        </p:nvSpPr>
        <p:spPr>
          <a:xfrm>
            <a:off x="125760" y="1645637"/>
            <a:ext cx="901824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L="268288" indent="-268288">
              <a:buFont typeface="Arial" panose="020B0604020202020204" pitchFamily="34" charset="0"/>
              <a:buChar char="•"/>
              <a:defRPr sz="4000">
                <a:latin typeface="Eras Demi ITC" panose="020B0805030504020804" pitchFamily="34" charset="0"/>
              </a:defRPr>
            </a:lvl1pPr>
            <a:lvl2pPr marL="538163" lvl="1" indent="-269875">
              <a:buFont typeface="Arial" panose="020B0604020202020204" pitchFamily="34" charset="0"/>
              <a:buChar char="•"/>
              <a:defRPr sz="2800">
                <a:latin typeface="Eras Demi ITC" panose="020B0805030504020804" pitchFamily="34" charset="0"/>
              </a:defRPr>
            </a:lvl2pPr>
            <a:lvl3pPr marL="806450" lvl="2" indent="-268288">
              <a:buFont typeface="Arial" panose="020B0604020202020204" pitchFamily="34" charset="0"/>
              <a:buChar char="•"/>
              <a:defRPr sz="2200">
                <a:latin typeface="Eras Demi ITC" panose="020B0805030504020804" pitchFamily="34" charset="0"/>
              </a:defRPr>
            </a:lvl3pPr>
          </a:lstStyle>
          <a:p>
            <a:r>
              <a:rPr lang="pt-BR" dirty="0" smtClean="0"/>
              <a:t>Mobilidade</a:t>
            </a:r>
          </a:p>
          <a:p>
            <a:pPr lvl="1"/>
            <a:r>
              <a:rPr lang="pt-BR" dirty="0" smtClean="0"/>
              <a:t>Que plataforma utilizar (Windows, Android, IOS)</a:t>
            </a:r>
          </a:p>
          <a:p>
            <a:pPr lvl="1"/>
            <a:r>
              <a:rPr lang="pt-BR" dirty="0" smtClean="0"/>
              <a:t>Gestão </a:t>
            </a:r>
            <a:r>
              <a:rPr lang="pt-BR" dirty="0" err="1" smtClean="0"/>
              <a:t>on</a:t>
            </a:r>
            <a:r>
              <a:rPr lang="pt-BR" dirty="0" smtClean="0"/>
              <a:t> </a:t>
            </a:r>
            <a:r>
              <a:rPr lang="pt-BR" dirty="0" err="1" smtClean="0"/>
              <a:t>line</a:t>
            </a:r>
            <a:r>
              <a:rPr lang="pt-BR" dirty="0" smtClean="0"/>
              <a:t> das equipes em campo e OS´s (produtividade, localização, status etc.)</a:t>
            </a:r>
          </a:p>
          <a:p>
            <a:pPr lvl="1"/>
            <a:r>
              <a:rPr lang="pt-BR" dirty="0" smtClean="0"/>
              <a:t>Validação e auditoria automáticas através de </a:t>
            </a:r>
            <a:r>
              <a:rPr lang="pt-BR" dirty="0" err="1" smtClean="0"/>
              <a:t>georeferenciamento</a:t>
            </a:r>
            <a:endParaRPr lang="pt-BR" dirty="0" smtClean="0"/>
          </a:p>
          <a:p>
            <a:pPr lvl="1"/>
            <a:r>
              <a:rPr lang="pt-BR" dirty="0" smtClean="0"/>
              <a:t>Usabilidade extrema = maior produtividade</a:t>
            </a:r>
          </a:p>
        </p:txBody>
      </p:sp>
    </p:spTree>
    <p:extLst>
      <p:ext uri="{BB962C8B-B14F-4D97-AF65-F5344CB8AC3E}">
        <p14:creationId xmlns:p14="http://schemas.microsoft.com/office/powerpoint/2010/main" val="711387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849104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5760" y="1447031"/>
            <a:ext cx="901824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L="268288" indent="-268288">
              <a:buFont typeface="Arial" panose="020B0604020202020204" pitchFamily="34" charset="0"/>
              <a:buChar char="•"/>
              <a:defRPr sz="4000">
                <a:latin typeface="Eras Demi ITC" panose="020B0805030504020804" pitchFamily="34" charset="0"/>
              </a:defRPr>
            </a:lvl1pPr>
            <a:lvl2pPr marL="538163" lvl="1" indent="-269875">
              <a:buFont typeface="Arial" panose="020B0604020202020204" pitchFamily="34" charset="0"/>
              <a:buChar char="•"/>
              <a:defRPr sz="2800">
                <a:latin typeface="Eras Demi ITC" panose="020B0805030504020804" pitchFamily="34" charset="0"/>
              </a:defRPr>
            </a:lvl2pPr>
            <a:lvl3pPr marL="806450" lvl="2" indent="-268288">
              <a:buFont typeface="Arial" panose="020B0604020202020204" pitchFamily="34" charset="0"/>
              <a:buChar char="•"/>
              <a:defRPr sz="2200">
                <a:latin typeface="Eras Demi ITC" panose="020B0805030504020804" pitchFamily="34" charset="0"/>
              </a:defRPr>
            </a:lvl3pPr>
          </a:lstStyle>
          <a:p>
            <a:pPr marL="0" indent="0" algn="ctr">
              <a:buNone/>
            </a:pPr>
            <a:r>
              <a:rPr lang="pt-BR" sz="3600" dirty="0" smtClean="0"/>
              <a:t>Qual é um dos principais indicadores dentro da sua empresa?</a:t>
            </a:r>
          </a:p>
          <a:p>
            <a:pPr marL="0" indent="0" algn="ctr">
              <a:buNone/>
            </a:pPr>
            <a:endParaRPr lang="pt-BR" sz="3600" dirty="0" smtClean="0"/>
          </a:p>
          <a:p>
            <a:pPr marL="0" indent="0" algn="ctr">
              <a:buNone/>
            </a:pPr>
            <a:r>
              <a:rPr lang="pt-BR" sz="3600" dirty="0" smtClean="0"/>
              <a:t>UNIDADE CONSUMIDORA?</a:t>
            </a:r>
          </a:p>
          <a:p>
            <a:pPr marL="0" indent="0" algn="ctr">
              <a:buNone/>
            </a:pPr>
            <a:endParaRPr lang="pt-BR" sz="2400" dirty="0"/>
          </a:p>
          <a:p>
            <a:pPr marL="0" indent="0" algn="ctr">
              <a:buNone/>
            </a:pPr>
            <a:r>
              <a:rPr lang="pt-BR" sz="3600" dirty="0" smtClean="0"/>
              <a:t>O que você acha de ter a solução mais completa e robusta do setor pagando por unidade de consumo?</a:t>
            </a:r>
          </a:p>
          <a:p>
            <a:pPr marL="0" indent="0" algn="ctr">
              <a:buNone/>
            </a:pPr>
            <a:endParaRPr lang="pt-BR" sz="3600" dirty="0"/>
          </a:p>
          <a:p>
            <a:pPr marL="0" indent="0" algn="ctr">
              <a:buNone/>
            </a:pPr>
            <a:r>
              <a:rPr lang="pt-BR" sz="3600" dirty="0" smtClean="0"/>
              <a:t>Vamos conversar?</a:t>
            </a:r>
            <a:endParaRPr lang="pt-BR" sz="36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197768" y="740604"/>
            <a:ext cx="883872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2pPr lvl="1" algn="ctr">
              <a:defRPr sz="3600">
                <a:solidFill>
                  <a:srgbClr val="7030A0"/>
                </a:solidFill>
                <a:latin typeface="Eras Demi ITC" panose="020B0805030504020804" pitchFamily="34" charset="0"/>
              </a:defRPr>
            </a:lvl2pPr>
          </a:lstStyle>
          <a:p>
            <a:pPr marL="0" lvl="1"/>
            <a:r>
              <a:rPr lang="pt-BR" sz="3300" dirty="0" smtClean="0"/>
              <a:t>COMO A SONDA PODE ME AJUDAR? </a:t>
            </a:r>
            <a:endParaRPr lang="pt-BR" sz="3300" dirty="0"/>
          </a:p>
        </p:txBody>
      </p:sp>
    </p:spTree>
    <p:extLst>
      <p:ext uri="{BB962C8B-B14F-4D97-AF65-F5344CB8AC3E}">
        <p14:creationId xmlns:p14="http://schemas.microsoft.com/office/powerpoint/2010/main" val="3065203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849104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5760" y="1772816"/>
            <a:ext cx="901824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L="268288" indent="-268288">
              <a:buFont typeface="Arial" panose="020B0604020202020204" pitchFamily="34" charset="0"/>
              <a:buChar char="•"/>
              <a:defRPr sz="4000">
                <a:latin typeface="Eras Demi ITC" panose="020B0805030504020804" pitchFamily="34" charset="0"/>
              </a:defRPr>
            </a:lvl1pPr>
            <a:lvl2pPr marL="538163" lvl="1" indent="-269875">
              <a:buFont typeface="Arial" panose="020B0604020202020204" pitchFamily="34" charset="0"/>
              <a:buChar char="•"/>
              <a:defRPr sz="2800">
                <a:latin typeface="Eras Demi ITC" panose="020B0805030504020804" pitchFamily="34" charset="0"/>
              </a:defRPr>
            </a:lvl2pPr>
            <a:lvl3pPr marL="806450" lvl="2" indent="-268288">
              <a:buFont typeface="Arial" panose="020B0604020202020204" pitchFamily="34" charset="0"/>
              <a:buChar char="•"/>
              <a:defRPr sz="2200">
                <a:latin typeface="Eras Demi ITC" panose="020B0805030504020804" pitchFamily="34" charset="0"/>
              </a:defRPr>
            </a:lvl3pPr>
          </a:lstStyle>
          <a:p>
            <a:pPr marL="0" indent="0" algn="ctr">
              <a:buNone/>
            </a:pPr>
            <a:r>
              <a:rPr lang="pt-BR" dirty="0" smtClean="0"/>
              <a:t>SIM!!!</a:t>
            </a:r>
          </a:p>
          <a:p>
            <a:pPr marL="0" indent="0" algn="ctr">
              <a:buNone/>
            </a:pPr>
            <a:endParaRPr lang="pt-BR" sz="2800" dirty="0"/>
          </a:p>
          <a:p>
            <a:pPr marL="0" indent="0" algn="ctr">
              <a:buNone/>
            </a:pPr>
            <a:r>
              <a:rPr lang="pt-BR" dirty="0" smtClean="0"/>
              <a:t>Prefeituras, secretarias, autarquias etc. já contratam TI como serviço</a:t>
            </a:r>
          </a:p>
          <a:p>
            <a:pPr marL="0" indent="0" algn="ctr">
              <a:buNone/>
            </a:pPr>
            <a:endParaRPr lang="pt-BR" sz="2800" dirty="0"/>
          </a:p>
          <a:p>
            <a:pPr marL="0" indent="0" algn="ctr">
              <a:buNone/>
            </a:pPr>
            <a:r>
              <a:rPr lang="pt-BR" dirty="0" smtClean="0"/>
              <a:t>Visite-nos em nosso estande</a:t>
            </a:r>
          </a:p>
          <a:p>
            <a:pPr marL="0" indent="0" algn="ctr">
              <a:buNone/>
            </a:pPr>
            <a:endParaRPr lang="pt-BR" sz="2800" dirty="0" smtClean="0"/>
          </a:p>
          <a:p>
            <a:pPr marL="0" indent="0" algn="ctr">
              <a:buNone/>
            </a:pPr>
            <a:r>
              <a:rPr lang="pt-BR" dirty="0"/>
              <a:t>S</a:t>
            </a:r>
            <a:r>
              <a:rPr lang="pt-BR" dirty="0" smtClean="0"/>
              <a:t>erá um prazer ajudá-lo </a:t>
            </a:r>
            <a:r>
              <a:rPr lang="pt-BR" smtClean="0"/>
              <a:t>a mudar </a:t>
            </a:r>
            <a:r>
              <a:rPr lang="pt-BR" dirty="0" smtClean="0"/>
              <a:t>sua realidade tecnológica</a:t>
            </a: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197768" y="404664"/>
            <a:ext cx="88387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2pPr lvl="1" algn="ctr">
              <a:defRPr sz="3600">
                <a:solidFill>
                  <a:srgbClr val="7030A0"/>
                </a:solidFill>
                <a:latin typeface="Eras Demi ITC" panose="020B0805030504020804" pitchFamily="34" charset="0"/>
              </a:defRPr>
            </a:lvl2pPr>
          </a:lstStyle>
          <a:p>
            <a:pPr marL="0" lvl="1"/>
            <a:r>
              <a:rPr lang="pt-BR" sz="3300" dirty="0" smtClean="0"/>
              <a:t>MAS POSSO CONTRATAR TI COMO SERVIÇO?</a:t>
            </a:r>
            <a:endParaRPr lang="pt-BR" sz="3300" dirty="0"/>
          </a:p>
        </p:txBody>
      </p:sp>
    </p:spTree>
    <p:extLst>
      <p:ext uri="{BB962C8B-B14F-4D97-AF65-F5344CB8AC3E}">
        <p14:creationId xmlns:p14="http://schemas.microsoft.com/office/powerpoint/2010/main" val="1437213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849104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1655676" y="2528900"/>
            <a:ext cx="5832648" cy="1800200"/>
            <a:chOff x="1655676" y="2780928"/>
            <a:chExt cx="5832648" cy="1800200"/>
          </a:xfrm>
        </p:grpSpPr>
        <p:sp>
          <p:nvSpPr>
            <p:cNvPr id="3" name="CaixaDeTexto 2"/>
            <p:cNvSpPr txBox="1"/>
            <p:nvPr/>
          </p:nvSpPr>
          <p:spPr>
            <a:xfrm>
              <a:off x="1655676" y="3996353"/>
              <a:ext cx="583264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3200" b="1" dirty="0" smtClean="0">
                  <a:solidFill>
                    <a:schemeClr val="accent1"/>
                  </a:solidFill>
                </a:rPr>
                <a:t>PERGUNTAS E RESPOSTAS</a:t>
              </a:r>
            </a:p>
          </p:txBody>
        </p:sp>
        <p:pic>
          <p:nvPicPr>
            <p:cNvPr id="5122" name="Picture 2" descr="C:\Users\dbrejao\Desktop\ic_live_help_black_48dp_2x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23928" y="2780928"/>
              <a:ext cx="1296144" cy="1296144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20187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36" y="4941168"/>
            <a:ext cx="7928396" cy="1974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34" y="-27384"/>
            <a:ext cx="8223314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11" y="3016824"/>
            <a:ext cx="7974221" cy="1891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36" y="548680"/>
            <a:ext cx="7928396" cy="2468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444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735</TotalTime>
  <Words>452</Words>
  <Application>Microsoft Office PowerPoint</Application>
  <PresentationFormat>Apresentação na tela (4:3)</PresentationFormat>
  <Paragraphs>84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1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Larissa Nayara Ferreira</dc:creator>
  <cp:lastModifiedBy>Antonio de Arimateia dos Santos Silva</cp:lastModifiedBy>
  <cp:revision>55</cp:revision>
  <dcterms:created xsi:type="dcterms:W3CDTF">2016-04-18T18:46:03Z</dcterms:created>
  <dcterms:modified xsi:type="dcterms:W3CDTF">2016-05-16T19:14:40Z</dcterms:modified>
</cp:coreProperties>
</file>