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9"/>
  </p:notesMasterIdLst>
  <p:sldIdLst>
    <p:sldId id="257" r:id="rId2"/>
    <p:sldId id="326" r:id="rId3"/>
    <p:sldId id="258" r:id="rId4"/>
    <p:sldId id="259" r:id="rId5"/>
    <p:sldId id="260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2" r:id="rId15"/>
    <p:sldId id="270" r:id="rId16"/>
    <p:sldId id="271" r:id="rId17"/>
    <p:sldId id="273" r:id="rId18"/>
    <p:sldId id="274" r:id="rId19"/>
    <p:sldId id="276" r:id="rId20"/>
    <p:sldId id="279" r:id="rId21"/>
    <p:sldId id="280" r:id="rId22"/>
    <p:sldId id="281" r:id="rId23"/>
    <p:sldId id="282" r:id="rId24"/>
    <p:sldId id="275" r:id="rId25"/>
    <p:sldId id="283" r:id="rId26"/>
    <p:sldId id="284" r:id="rId27"/>
    <p:sldId id="277" r:id="rId28"/>
    <p:sldId id="278" r:id="rId29"/>
    <p:sldId id="285" r:id="rId30"/>
    <p:sldId id="286" r:id="rId31"/>
    <p:sldId id="287" r:id="rId32"/>
    <p:sldId id="322" r:id="rId33"/>
    <p:sldId id="323" r:id="rId34"/>
    <p:sldId id="288" r:id="rId35"/>
    <p:sldId id="289" r:id="rId36"/>
    <p:sldId id="290" r:id="rId37"/>
    <p:sldId id="291" r:id="rId38"/>
    <p:sldId id="292" r:id="rId39"/>
    <p:sldId id="293" r:id="rId40"/>
    <p:sldId id="295" r:id="rId41"/>
    <p:sldId id="297" r:id="rId42"/>
    <p:sldId id="303" r:id="rId43"/>
    <p:sldId id="304" r:id="rId44"/>
    <p:sldId id="305" r:id="rId45"/>
    <p:sldId id="309" r:id="rId46"/>
    <p:sldId id="310" r:id="rId47"/>
    <p:sldId id="308" r:id="rId48"/>
    <p:sldId id="311" r:id="rId49"/>
    <p:sldId id="312" r:id="rId50"/>
    <p:sldId id="313" r:id="rId51"/>
    <p:sldId id="316" r:id="rId52"/>
    <p:sldId id="317" r:id="rId53"/>
    <p:sldId id="318" r:id="rId54"/>
    <p:sldId id="319" r:id="rId55"/>
    <p:sldId id="321" r:id="rId56"/>
    <p:sldId id="324" r:id="rId57"/>
    <p:sldId id="325" r:id="rId58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8261"/>
    <a:srgbClr val="FF7619"/>
    <a:srgbClr val="FF6500"/>
    <a:srgbClr val="F57A59"/>
    <a:srgbClr val="60492A"/>
    <a:srgbClr val="D2DF8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60"/>
  </p:normalViewPr>
  <p:slideViewPr>
    <p:cSldViewPr>
      <p:cViewPr>
        <p:scale>
          <a:sx n="94" d="100"/>
          <a:sy n="94" d="100"/>
        </p:scale>
        <p:origin x="-462" y="4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715A77-BFE3-4C55-BDAC-561F23CAACDF}" type="datetimeFigureOut">
              <a:rPr lang="pt-BR" smtClean="0"/>
              <a:t>18/05/2016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ED96FB-1ED8-47BB-95FA-E72F3167F56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171187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373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73732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C8862E00-B150-40DA-8926-43665C52CC59}" type="slidenum">
              <a:rPr lang="pt-BR" smtClean="0"/>
              <a:pPr/>
              <a:t>1</a:t>
            </a:fld>
            <a:endParaRPr lang="pt-B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F5779-2E12-4A7D-A054-010E583A9A3A}" type="datetimeFigureOut">
              <a:rPr lang="pt-BR" smtClean="0"/>
              <a:t>18/05/2016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C3E46-0239-4F8A-9819-2E3F3199E3C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195097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F5779-2E12-4A7D-A054-010E583A9A3A}" type="datetimeFigureOut">
              <a:rPr lang="pt-BR" smtClean="0"/>
              <a:t>18/05/2016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C3E46-0239-4F8A-9819-2E3F3199E3C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207029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F5779-2E12-4A7D-A054-010E583A9A3A}" type="datetimeFigureOut">
              <a:rPr lang="pt-BR" smtClean="0"/>
              <a:t>18/05/2016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C3E46-0239-4F8A-9819-2E3F3199E3C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581329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F5779-2E12-4A7D-A054-010E583A9A3A}" type="datetimeFigureOut">
              <a:rPr lang="pt-BR" smtClean="0"/>
              <a:t>18/05/2016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C3E46-0239-4F8A-9819-2E3F3199E3C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506819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F5779-2E12-4A7D-A054-010E583A9A3A}" type="datetimeFigureOut">
              <a:rPr lang="pt-BR" smtClean="0"/>
              <a:t>18/05/2016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C3E46-0239-4F8A-9819-2E3F3199E3C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06650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F5779-2E12-4A7D-A054-010E583A9A3A}" type="datetimeFigureOut">
              <a:rPr lang="pt-BR" smtClean="0"/>
              <a:t>18/05/2016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C3E46-0239-4F8A-9819-2E3F3199E3C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615065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F5779-2E12-4A7D-A054-010E583A9A3A}" type="datetimeFigureOut">
              <a:rPr lang="pt-BR" smtClean="0"/>
              <a:t>18/05/2016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C3E46-0239-4F8A-9819-2E3F3199E3C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021429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F5779-2E12-4A7D-A054-010E583A9A3A}" type="datetimeFigureOut">
              <a:rPr lang="pt-BR" smtClean="0"/>
              <a:t>18/05/2016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C3E46-0239-4F8A-9819-2E3F3199E3C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111540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F5779-2E12-4A7D-A054-010E583A9A3A}" type="datetimeFigureOut">
              <a:rPr lang="pt-BR" smtClean="0"/>
              <a:t>18/05/2016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C3E46-0239-4F8A-9819-2E3F3199E3C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06214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F5779-2E12-4A7D-A054-010E583A9A3A}" type="datetimeFigureOut">
              <a:rPr lang="pt-BR" smtClean="0"/>
              <a:t>18/05/2016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C3E46-0239-4F8A-9819-2E3F3199E3C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6137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F5779-2E12-4A7D-A054-010E583A9A3A}" type="datetimeFigureOut">
              <a:rPr lang="pt-BR" smtClean="0"/>
              <a:t>18/05/2016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C3E46-0239-4F8A-9819-2E3F3199E3C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5450737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5"/>
          </a:xfrm>
          <a:prstGeom prst="rect">
            <a:avLst/>
          </a:prstGeom>
        </p:spPr>
        <p:txBody>
          <a:bodyPr lIns="104272" tIns="52136" rIns="104272" bIns="52136"/>
          <a:lstStyle/>
          <a:p>
            <a:pPr lvl="0"/>
            <a:r>
              <a:rPr lang="pt-BR" dirty="0" smtClean="0"/>
              <a:t>Clique para editar os estilos do texto mestre</a:t>
            </a:r>
          </a:p>
          <a:p>
            <a:pPr lvl="1"/>
            <a:r>
              <a:rPr lang="pt-BR" dirty="0" smtClean="0"/>
              <a:t>Segundo nível</a:t>
            </a:r>
          </a:p>
          <a:p>
            <a:pPr lvl="2"/>
            <a:r>
              <a:rPr lang="pt-BR" dirty="0" smtClean="0"/>
              <a:t>Terceiro nível</a:t>
            </a:r>
          </a:p>
          <a:p>
            <a:pPr lvl="3"/>
            <a:r>
              <a:rPr lang="pt-BR" dirty="0" smtClean="0"/>
              <a:t>Quarto nível</a:t>
            </a:r>
          </a:p>
          <a:p>
            <a:pPr lvl="4"/>
            <a:r>
              <a:rPr lang="pt-BR" dirty="0" smtClean="0"/>
              <a:t>Quinto nível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1602469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Título, conteúdo e 2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5"/>
            <a:ext cx="8229600" cy="1143000"/>
          </a:xfrm>
          <a:prstGeom prst="rect">
            <a:avLst/>
          </a:prstGeom>
        </p:spPr>
        <p:txBody>
          <a:bodyPr lIns="104272" tIns="52136" rIns="104272" bIns="52136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5"/>
          </a:xfrm>
          <a:prstGeom prst="rect">
            <a:avLst/>
          </a:prstGeom>
        </p:spPr>
        <p:txBody>
          <a:bodyPr lIns="104272" tIns="52136" rIns="104272" bIns="52136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4648200" y="1600205"/>
            <a:ext cx="4038600" cy="2185988"/>
          </a:xfrm>
          <a:prstGeom prst="rect">
            <a:avLst/>
          </a:prstGeom>
        </p:spPr>
        <p:txBody>
          <a:bodyPr lIns="104272" tIns="52136" rIns="104272" bIns="52136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Conteúdo 4"/>
          <p:cNvSpPr>
            <a:spLocks noGrp="1"/>
          </p:cNvSpPr>
          <p:nvPr>
            <p:ph sz="quarter" idx="3"/>
          </p:nvPr>
        </p:nvSpPr>
        <p:spPr>
          <a:xfrm>
            <a:off x="4648200" y="3938592"/>
            <a:ext cx="4038600" cy="2187579"/>
          </a:xfrm>
          <a:prstGeom prst="rect">
            <a:avLst/>
          </a:prstGeom>
        </p:spPr>
        <p:txBody>
          <a:bodyPr lIns="104272" tIns="52136" rIns="104272" bIns="52136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4929826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5"/>
          </a:xfrm>
          <a:prstGeom prst="rect">
            <a:avLst/>
          </a:prstGeom>
        </p:spPr>
        <p:txBody>
          <a:bodyPr lIns="104272" tIns="52136" rIns="104272" bIns="52136"/>
          <a:lstStyle/>
          <a:p>
            <a:pPr lvl="0"/>
            <a:r>
              <a:rPr lang="pt-BR" dirty="0" smtClean="0"/>
              <a:t>Clique para editar os estilos do texto mestre</a:t>
            </a:r>
          </a:p>
          <a:p>
            <a:pPr lvl="1"/>
            <a:r>
              <a:rPr lang="pt-BR" dirty="0" smtClean="0"/>
              <a:t>Segundo nível</a:t>
            </a:r>
          </a:p>
          <a:p>
            <a:pPr lvl="2"/>
            <a:r>
              <a:rPr lang="pt-BR" dirty="0" smtClean="0"/>
              <a:t>Terceiro nível</a:t>
            </a:r>
          </a:p>
          <a:p>
            <a:pPr lvl="3"/>
            <a:r>
              <a:rPr lang="pt-BR" dirty="0" smtClean="0"/>
              <a:t>Quarto nível</a:t>
            </a:r>
          </a:p>
          <a:p>
            <a:pPr lvl="4"/>
            <a:r>
              <a:rPr lang="pt-BR" dirty="0" smtClean="0"/>
              <a:t>Quinto nível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1602469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5"/>
          </a:xfrm>
          <a:prstGeom prst="rect">
            <a:avLst/>
          </a:prstGeom>
        </p:spPr>
        <p:txBody>
          <a:bodyPr lIns="104272" tIns="52136" rIns="104272" bIns="52136"/>
          <a:lstStyle/>
          <a:p>
            <a:pPr lvl="0"/>
            <a:r>
              <a:rPr lang="pt-BR" dirty="0" smtClean="0"/>
              <a:t>Clique para editar os estilos do texto mestre</a:t>
            </a:r>
          </a:p>
          <a:p>
            <a:pPr lvl="1"/>
            <a:r>
              <a:rPr lang="pt-BR" dirty="0" smtClean="0"/>
              <a:t>Segundo nível</a:t>
            </a:r>
          </a:p>
          <a:p>
            <a:pPr lvl="2"/>
            <a:r>
              <a:rPr lang="pt-BR" dirty="0" smtClean="0"/>
              <a:t>Terceiro nível</a:t>
            </a:r>
          </a:p>
          <a:p>
            <a:pPr lvl="3"/>
            <a:r>
              <a:rPr lang="pt-BR" dirty="0" smtClean="0"/>
              <a:t>Quarto nível</a:t>
            </a:r>
          </a:p>
          <a:p>
            <a:pPr lvl="4"/>
            <a:r>
              <a:rPr lang="pt-BR" dirty="0" smtClean="0"/>
              <a:t>Quinto nível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1602469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5"/>
          </a:xfrm>
          <a:prstGeom prst="rect">
            <a:avLst/>
          </a:prstGeom>
        </p:spPr>
        <p:txBody>
          <a:bodyPr lIns="104272" tIns="52136" rIns="104272" bIns="52136"/>
          <a:lstStyle/>
          <a:p>
            <a:pPr lvl="0"/>
            <a:r>
              <a:rPr lang="pt-BR" dirty="0" smtClean="0"/>
              <a:t>Clique para editar os estilos do texto mestre</a:t>
            </a:r>
          </a:p>
          <a:p>
            <a:pPr lvl="1"/>
            <a:r>
              <a:rPr lang="pt-BR" dirty="0" smtClean="0"/>
              <a:t>Segundo nível</a:t>
            </a:r>
          </a:p>
          <a:p>
            <a:pPr lvl="2"/>
            <a:r>
              <a:rPr lang="pt-BR" dirty="0" smtClean="0"/>
              <a:t>Terceiro nível</a:t>
            </a:r>
          </a:p>
          <a:p>
            <a:pPr lvl="3"/>
            <a:r>
              <a:rPr lang="pt-BR" dirty="0" smtClean="0"/>
              <a:t>Quarto nível</a:t>
            </a:r>
          </a:p>
          <a:p>
            <a:pPr lvl="4"/>
            <a:r>
              <a:rPr lang="pt-BR" dirty="0" smtClean="0"/>
              <a:t>Quinto nível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1602469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5"/>
          </a:xfrm>
          <a:prstGeom prst="rect">
            <a:avLst/>
          </a:prstGeom>
        </p:spPr>
        <p:txBody>
          <a:bodyPr lIns="104272" tIns="52136" rIns="104272" bIns="52136"/>
          <a:lstStyle/>
          <a:p>
            <a:pPr lvl="0"/>
            <a:r>
              <a:rPr lang="pt-BR" dirty="0" smtClean="0"/>
              <a:t>Clique para editar os estilos do texto mestre</a:t>
            </a:r>
          </a:p>
          <a:p>
            <a:pPr lvl="1"/>
            <a:r>
              <a:rPr lang="pt-BR" dirty="0" smtClean="0"/>
              <a:t>Segundo nível</a:t>
            </a:r>
          </a:p>
          <a:p>
            <a:pPr lvl="2"/>
            <a:r>
              <a:rPr lang="pt-BR" dirty="0" smtClean="0"/>
              <a:t>Terceiro nível</a:t>
            </a:r>
          </a:p>
          <a:p>
            <a:pPr lvl="3"/>
            <a:r>
              <a:rPr lang="pt-BR" dirty="0" smtClean="0"/>
              <a:t>Quarto nível</a:t>
            </a:r>
          </a:p>
          <a:p>
            <a:pPr lvl="4"/>
            <a:r>
              <a:rPr lang="pt-BR" dirty="0" smtClean="0"/>
              <a:t>Quinto nível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1602469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5"/>
          </a:xfrm>
          <a:prstGeom prst="rect">
            <a:avLst/>
          </a:prstGeom>
        </p:spPr>
        <p:txBody>
          <a:bodyPr lIns="104272" tIns="52136" rIns="104272" bIns="52136"/>
          <a:lstStyle/>
          <a:p>
            <a:pPr lvl="0"/>
            <a:r>
              <a:rPr lang="pt-BR" dirty="0" smtClean="0"/>
              <a:t>Clique para editar os estilos do texto mestre</a:t>
            </a:r>
          </a:p>
          <a:p>
            <a:pPr lvl="1"/>
            <a:r>
              <a:rPr lang="pt-BR" dirty="0" smtClean="0"/>
              <a:t>Segundo nível</a:t>
            </a:r>
          </a:p>
          <a:p>
            <a:pPr lvl="2"/>
            <a:r>
              <a:rPr lang="pt-BR" dirty="0" smtClean="0"/>
              <a:t>Terceiro nível</a:t>
            </a:r>
          </a:p>
          <a:p>
            <a:pPr lvl="3"/>
            <a:r>
              <a:rPr lang="pt-BR" dirty="0" smtClean="0"/>
              <a:t>Quarto nível</a:t>
            </a:r>
          </a:p>
          <a:p>
            <a:pPr lvl="4"/>
            <a:r>
              <a:rPr lang="pt-BR" dirty="0" smtClean="0"/>
              <a:t>Quinto nível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1602469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5"/>
          </a:xfrm>
          <a:prstGeom prst="rect">
            <a:avLst/>
          </a:prstGeom>
        </p:spPr>
        <p:txBody>
          <a:bodyPr lIns="104272" tIns="52136" rIns="104272" bIns="52136"/>
          <a:lstStyle/>
          <a:p>
            <a:pPr lvl="0"/>
            <a:r>
              <a:rPr lang="pt-BR" dirty="0" smtClean="0"/>
              <a:t>Clique para editar os estilos do texto mestre</a:t>
            </a:r>
          </a:p>
          <a:p>
            <a:pPr lvl="1"/>
            <a:r>
              <a:rPr lang="pt-BR" dirty="0" smtClean="0"/>
              <a:t>Segundo nível</a:t>
            </a:r>
          </a:p>
          <a:p>
            <a:pPr lvl="2"/>
            <a:r>
              <a:rPr lang="pt-BR" dirty="0" smtClean="0"/>
              <a:t>Terceiro nível</a:t>
            </a:r>
          </a:p>
          <a:p>
            <a:pPr lvl="3"/>
            <a:r>
              <a:rPr lang="pt-BR" dirty="0" smtClean="0"/>
              <a:t>Quarto nível</a:t>
            </a:r>
          </a:p>
          <a:p>
            <a:pPr lvl="4"/>
            <a:r>
              <a:rPr lang="pt-BR" dirty="0" smtClean="0"/>
              <a:t>Quinto nível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1602469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5"/>
          </a:xfrm>
          <a:prstGeom prst="rect">
            <a:avLst/>
          </a:prstGeom>
        </p:spPr>
        <p:txBody>
          <a:bodyPr lIns="104272" tIns="52136" rIns="104272" bIns="52136"/>
          <a:lstStyle/>
          <a:p>
            <a:pPr lvl="0"/>
            <a:r>
              <a:rPr lang="pt-BR" dirty="0" smtClean="0"/>
              <a:t>Clique para editar os estilos do texto mestre</a:t>
            </a:r>
          </a:p>
          <a:p>
            <a:pPr lvl="1"/>
            <a:r>
              <a:rPr lang="pt-BR" dirty="0" smtClean="0"/>
              <a:t>Segundo nível</a:t>
            </a:r>
          </a:p>
          <a:p>
            <a:pPr lvl="2"/>
            <a:r>
              <a:rPr lang="pt-BR" dirty="0" smtClean="0"/>
              <a:t>Terceiro nível</a:t>
            </a:r>
          </a:p>
          <a:p>
            <a:pPr lvl="3"/>
            <a:r>
              <a:rPr lang="pt-BR" dirty="0" smtClean="0"/>
              <a:t>Quarto nível</a:t>
            </a:r>
          </a:p>
          <a:p>
            <a:pPr lvl="4"/>
            <a:r>
              <a:rPr lang="pt-BR" dirty="0" smtClean="0"/>
              <a:t>Quinto nível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1602469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5"/>
          </a:xfrm>
          <a:prstGeom prst="rect">
            <a:avLst/>
          </a:prstGeom>
        </p:spPr>
        <p:txBody>
          <a:bodyPr lIns="104272" tIns="52136" rIns="104272" bIns="52136"/>
          <a:lstStyle/>
          <a:p>
            <a:pPr lvl="0"/>
            <a:r>
              <a:rPr lang="pt-BR" dirty="0" smtClean="0"/>
              <a:t>Clique para editar os estilos do texto mestre</a:t>
            </a:r>
          </a:p>
          <a:p>
            <a:pPr lvl="1"/>
            <a:r>
              <a:rPr lang="pt-BR" dirty="0" smtClean="0"/>
              <a:t>Segundo nível</a:t>
            </a:r>
          </a:p>
          <a:p>
            <a:pPr lvl="2"/>
            <a:r>
              <a:rPr lang="pt-BR" dirty="0" smtClean="0"/>
              <a:t>Terceiro nível</a:t>
            </a:r>
          </a:p>
          <a:p>
            <a:pPr lvl="3"/>
            <a:r>
              <a:rPr lang="pt-BR" dirty="0" smtClean="0"/>
              <a:t>Quarto nível</a:t>
            </a:r>
          </a:p>
          <a:p>
            <a:pPr lvl="4"/>
            <a:r>
              <a:rPr lang="pt-BR" dirty="0" smtClean="0"/>
              <a:t>Quinto nível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1602469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5"/>
          </a:xfrm>
          <a:prstGeom prst="rect">
            <a:avLst/>
          </a:prstGeom>
        </p:spPr>
        <p:txBody>
          <a:bodyPr lIns="104272" tIns="52136" rIns="104272" bIns="52136"/>
          <a:lstStyle/>
          <a:p>
            <a:pPr lvl="0"/>
            <a:r>
              <a:rPr lang="pt-BR" dirty="0" smtClean="0"/>
              <a:t>Clique para editar os estilos do texto mestre</a:t>
            </a:r>
          </a:p>
          <a:p>
            <a:pPr lvl="1"/>
            <a:r>
              <a:rPr lang="pt-BR" dirty="0" smtClean="0"/>
              <a:t>Segundo nível</a:t>
            </a:r>
          </a:p>
          <a:p>
            <a:pPr lvl="2"/>
            <a:r>
              <a:rPr lang="pt-BR" dirty="0" smtClean="0"/>
              <a:t>Terceiro nível</a:t>
            </a:r>
          </a:p>
          <a:p>
            <a:pPr lvl="3"/>
            <a:r>
              <a:rPr lang="pt-BR" dirty="0" smtClean="0"/>
              <a:t>Quarto nível</a:t>
            </a:r>
          </a:p>
          <a:p>
            <a:pPr lvl="4"/>
            <a:r>
              <a:rPr lang="pt-BR" dirty="0" smtClean="0"/>
              <a:t>Quinto nível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1602469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5"/>
          </a:xfrm>
          <a:prstGeom prst="rect">
            <a:avLst/>
          </a:prstGeom>
        </p:spPr>
        <p:txBody>
          <a:bodyPr lIns="104272" tIns="52136" rIns="104272" bIns="52136"/>
          <a:lstStyle/>
          <a:p>
            <a:pPr lvl="0"/>
            <a:r>
              <a:rPr lang="pt-BR" dirty="0" smtClean="0"/>
              <a:t>Clique para editar os estilos do texto mestre</a:t>
            </a:r>
          </a:p>
          <a:p>
            <a:pPr lvl="1"/>
            <a:r>
              <a:rPr lang="pt-BR" dirty="0" smtClean="0"/>
              <a:t>Segundo nível</a:t>
            </a:r>
          </a:p>
          <a:p>
            <a:pPr lvl="2"/>
            <a:r>
              <a:rPr lang="pt-BR" dirty="0" smtClean="0"/>
              <a:t>Terceiro nível</a:t>
            </a:r>
          </a:p>
          <a:p>
            <a:pPr lvl="3"/>
            <a:r>
              <a:rPr lang="pt-BR" dirty="0" smtClean="0"/>
              <a:t>Quarto nível</a:t>
            </a:r>
          </a:p>
          <a:p>
            <a:pPr lvl="4"/>
            <a:r>
              <a:rPr lang="pt-BR" dirty="0" smtClean="0"/>
              <a:t>Quinto nível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1602469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5"/>
          </a:xfrm>
          <a:prstGeom prst="rect">
            <a:avLst/>
          </a:prstGeom>
        </p:spPr>
        <p:txBody>
          <a:bodyPr lIns="104272" tIns="52136" rIns="104272" bIns="52136"/>
          <a:lstStyle/>
          <a:p>
            <a:pPr lvl="0"/>
            <a:r>
              <a:rPr lang="pt-BR" dirty="0" smtClean="0"/>
              <a:t>Clique para editar os estilos do texto mestre</a:t>
            </a:r>
          </a:p>
          <a:p>
            <a:pPr lvl="1"/>
            <a:r>
              <a:rPr lang="pt-BR" dirty="0" smtClean="0"/>
              <a:t>Segundo nível</a:t>
            </a:r>
          </a:p>
          <a:p>
            <a:pPr lvl="2"/>
            <a:r>
              <a:rPr lang="pt-BR" dirty="0" smtClean="0"/>
              <a:t>Terceiro nível</a:t>
            </a:r>
          </a:p>
          <a:p>
            <a:pPr lvl="3"/>
            <a:r>
              <a:rPr lang="pt-BR" dirty="0" smtClean="0"/>
              <a:t>Quarto nível</a:t>
            </a:r>
          </a:p>
          <a:p>
            <a:pPr lvl="4"/>
            <a:r>
              <a:rPr lang="pt-BR" dirty="0" smtClean="0"/>
              <a:t>Quinto nível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1602469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5"/>
          </a:xfrm>
          <a:prstGeom prst="rect">
            <a:avLst/>
          </a:prstGeom>
        </p:spPr>
        <p:txBody>
          <a:bodyPr lIns="104272" tIns="52136" rIns="104272" bIns="52136"/>
          <a:lstStyle/>
          <a:p>
            <a:pPr lvl="0"/>
            <a:r>
              <a:rPr lang="pt-BR" dirty="0" smtClean="0"/>
              <a:t>Clique para editar os estilos do texto mestre</a:t>
            </a:r>
          </a:p>
          <a:p>
            <a:pPr lvl="1"/>
            <a:r>
              <a:rPr lang="pt-BR" dirty="0" smtClean="0"/>
              <a:t>Segundo nível</a:t>
            </a:r>
          </a:p>
          <a:p>
            <a:pPr lvl="2"/>
            <a:r>
              <a:rPr lang="pt-BR" dirty="0" smtClean="0"/>
              <a:t>Terceiro nível</a:t>
            </a:r>
          </a:p>
          <a:p>
            <a:pPr lvl="3"/>
            <a:r>
              <a:rPr lang="pt-BR" dirty="0" smtClean="0"/>
              <a:t>Quarto nível</a:t>
            </a:r>
          </a:p>
          <a:p>
            <a:pPr lvl="4"/>
            <a:r>
              <a:rPr lang="pt-BR" dirty="0" smtClean="0"/>
              <a:t>Quinto nível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1602469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5"/>
          </a:xfrm>
          <a:prstGeom prst="rect">
            <a:avLst/>
          </a:prstGeom>
        </p:spPr>
        <p:txBody>
          <a:bodyPr lIns="104272" tIns="52136" rIns="104272" bIns="52136"/>
          <a:lstStyle/>
          <a:p>
            <a:pPr lvl="0"/>
            <a:r>
              <a:rPr lang="pt-BR" dirty="0" smtClean="0"/>
              <a:t>Clique para editar os estilos do texto mestre</a:t>
            </a:r>
          </a:p>
          <a:p>
            <a:pPr lvl="1"/>
            <a:r>
              <a:rPr lang="pt-BR" dirty="0" smtClean="0"/>
              <a:t>Segundo nível</a:t>
            </a:r>
          </a:p>
          <a:p>
            <a:pPr lvl="2"/>
            <a:r>
              <a:rPr lang="pt-BR" dirty="0" smtClean="0"/>
              <a:t>Terceiro nível</a:t>
            </a:r>
          </a:p>
          <a:p>
            <a:pPr lvl="3"/>
            <a:r>
              <a:rPr lang="pt-BR" dirty="0" smtClean="0"/>
              <a:t>Quarto nível</a:t>
            </a:r>
          </a:p>
          <a:p>
            <a:pPr lvl="4"/>
            <a:r>
              <a:rPr lang="pt-BR" dirty="0" smtClean="0"/>
              <a:t>Quinto nível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1602469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5"/>
          </a:xfrm>
          <a:prstGeom prst="rect">
            <a:avLst/>
          </a:prstGeom>
        </p:spPr>
        <p:txBody>
          <a:bodyPr lIns="104272" tIns="52136" rIns="104272" bIns="52136"/>
          <a:lstStyle/>
          <a:p>
            <a:pPr lvl="0"/>
            <a:r>
              <a:rPr lang="pt-BR" dirty="0" smtClean="0"/>
              <a:t>Clique para editar os estilos do texto mestre</a:t>
            </a:r>
          </a:p>
          <a:p>
            <a:pPr lvl="1"/>
            <a:r>
              <a:rPr lang="pt-BR" dirty="0" smtClean="0"/>
              <a:t>Segundo nível</a:t>
            </a:r>
          </a:p>
          <a:p>
            <a:pPr lvl="2"/>
            <a:r>
              <a:rPr lang="pt-BR" dirty="0" smtClean="0"/>
              <a:t>Terceiro nível</a:t>
            </a:r>
          </a:p>
          <a:p>
            <a:pPr lvl="3"/>
            <a:r>
              <a:rPr lang="pt-BR" dirty="0" smtClean="0"/>
              <a:t>Quarto nível</a:t>
            </a:r>
          </a:p>
          <a:p>
            <a:pPr lvl="4"/>
            <a:r>
              <a:rPr lang="pt-BR" dirty="0" smtClean="0"/>
              <a:t>Quinto nível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1602469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5"/>
          </a:xfrm>
          <a:prstGeom prst="rect">
            <a:avLst/>
          </a:prstGeom>
        </p:spPr>
        <p:txBody>
          <a:bodyPr lIns="104272" tIns="52136" rIns="104272" bIns="52136"/>
          <a:lstStyle/>
          <a:p>
            <a:pPr lvl="0"/>
            <a:r>
              <a:rPr lang="pt-BR" dirty="0" smtClean="0"/>
              <a:t>Clique para editar os estilos do texto mestre</a:t>
            </a:r>
          </a:p>
          <a:p>
            <a:pPr lvl="1"/>
            <a:r>
              <a:rPr lang="pt-BR" dirty="0" smtClean="0"/>
              <a:t>Segundo nível</a:t>
            </a:r>
          </a:p>
          <a:p>
            <a:pPr lvl="2"/>
            <a:r>
              <a:rPr lang="pt-BR" dirty="0" smtClean="0"/>
              <a:t>Terceiro nível</a:t>
            </a:r>
          </a:p>
          <a:p>
            <a:pPr lvl="3"/>
            <a:r>
              <a:rPr lang="pt-BR" dirty="0" smtClean="0"/>
              <a:t>Quarto nível</a:t>
            </a:r>
          </a:p>
          <a:p>
            <a:pPr lvl="4"/>
            <a:r>
              <a:rPr lang="pt-BR" dirty="0" smtClean="0"/>
              <a:t>Quinto nível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1602469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7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5"/>
          </a:xfrm>
          <a:prstGeom prst="rect">
            <a:avLst/>
          </a:prstGeom>
        </p:spPr>
        <p:txBody>
          <a:bodyPr lIns="104272" tIns="52136" rIns="104272" bIns="52136"/>
          <a:lstStyle/>
          <a:p>
            <a:pPr lvl="0"/>
            <a:r>
              <a:rPr lang="pt-BR" dirty="0" smtClean="0"/>
              <a:t>Clique para editar os estilos do texto mestre</a:t>
            </a:r>
          </a:p>
          <a:p>
            <a:pPr lvl="1"/>
            <a:r>
              <a:rPr lang="pt-BR" dirty="0" smtClean="0"/>
              <a:t>Segundo nível</a:t>
            </a:r>
          </a:p>
          <a:p>
            <a:pPr lvl="2"/>
            <a:r>
              <a:rPr lang="pt-BR" dirty="0" smtClean="0"/>
              <a:t>Terceiro nível</a:t>
            </a:r>
          </a:p>
          <a:p>
            <a:pPr lvl="3"/>
            <a:r>
              <a:rPr lang="pt-BR" dirty="0" smtClean="0"/>
              <a:t>Quarto nível</a:t>
            </a:r>
          </a:p>
          <a:p>
            <a:pPr lvl="4"/>
            <a:r>
              <a:rPr lang="pt-BR" dirty="0" smtClean="0"/>
              <a:t>Quinto nível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1602469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8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5"/>
          </a:xfrm>
          <a:prstGeom prst="rect">
            <a:avLst/>
          </a:prstGeom>
        </p:spPr>
        <p:txBody>
          <a:bodyPr lIns="104272" tIns="52136" rIns="104272" bIns="52136"/>
          <a:lstStyle/>
          <a:p>
            <a:pPr lvl="0"/>
            <a:r>
              <a:rPr lang="pt-BR" dirty="0" smtClean="0"/>
              <a:t>Clique para editar os estilos do texto mestre</a:t>
            </a:r>
          </a:p>
          <a:p>
            <a:pPr lvl="1"/>
            <a:r>
              <a:rPr lang="pt-BR" dirty="0" smtClean="0"/>
              <a:t>Segundo nível</a:t>
            </a:r>
          </a:p>
          <a:p>
            <a:pPr lvl="2"/>
            <a:r>
              <a:rPr lang="pt-BR" dirty="0" smtClean="0"/>
              <a:t>Terceiro nível</a:t>
            </a:r>
          </a:p>
          <a:p>
            <a:pPr lvl="3"/>
            <a:r>
              <a:rPr lang="pt-BR" dirty="0" smtClean="0"/>
              <a:t>Quarto nível</a:t>
            </a:r>
          </a:p>
          <a:p>
            <a:pPr lvl="4"/>
            <a:r>
              <a:rPr lang="pt-BR" dirty="0" smtClean="0"/>
              <a:t>Quinto nível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1602469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9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5"/>
          </a:xfrm>
          <a:prstGeom prst="rect">
            <a:avLst/>
          </a:prstGeom>
        </p:spPr>
        <p:txBody>
          <a:bodyPr lIns="104272" tIns="52136" rIns="104272" bIns="52136"/>
          <a:lstStyle/>
          <a:p>
            <a:pPr lvl="0"/>
            <a:r>
              <a:rPr lang="pt-BR" dirty="0" smtClean="0"/>
              <a:t>Clique para editar os estilos do texto mestre</a:t>
            </a:r>
          </a:p>
          <a:p>
            <a:pPr lvl="1"/>
            <a:r>
              <a:rPr lang="pt-BR" dirty="0" smtClean="0"/>
              <a:t>Segundo nível</a:t>
            </a:r>
          </a:p>
          <a:p>
            <a:pPr lvl="2"/>
            <a:r>
              <a:rPr lang="pt-BR" dirty="0" smtClean="0"/>
              <a:t>Terceiro nível</a:t>
            </a:r>
          </a:p>
          <a:p>
            <a:pPr lvl="3"/>
            <a:r>
              <a:rPr lang="pt-BR" dirty="0" smtClean="0"/>
              <a:t>Quarto nível</a:t>
            </a:r>
          </a:p>
          <a:p>
            <a:pPr lvl="4"/>
            <a:r>
              <a:rPr lang="pt-BR" dirty="0" smtClean="0"/>
              <a:t>Quinto nível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1602469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0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5"/>
          </a:xfrm>
          <a:prstGeom prst="rect">
            <a:avLst/>
          </a:prstGeom>
        </p:spPr>
        <p:txBody>
          <a:bodyPr lIns="104272" tIns="52136" rIns="104272" bIns="52136"/>
          <a:lstStyle/>
          <a:p>
            <a:pPr lvl="0"/>
            <a:r>
              <a:rPr lang="pt-BR" dirty="0" smtClean="0"/>
              <a:t>Clique para editar os estilos do texto mestre</a:t>
            </a:r>
          </a:p>
          <a:p>
            <a:pPr lvl="1"/>
            <a:r>
              <a:rPr lang="pt-BR" dirty="0" smtClean="0"/>
              <a:t>Segundo nível</a:t>
            </a:r>
          </a:p>
          <a:p>
            <a:pPr lvl="2"/>
            <a:r>
              <a:rPr lang="pt-BR" dirty="0" smtClean="0"/>
              <a:t>Terceiro nível</a:t>
            </a:r>
          </a:p>
          <a:p>
            <a:pPr lvl="3"/>
            <a:r>
              <a:rPr lang="pt-BR" dirty="0" smtClean="0"/>
              <a:t>Quarto nível</a:t>
            </a:r>
          </a:p>
          <a:p>
            <a:pPr lvl="4"/>
            <a:r>
              <a:rPr lang="pt-BR" dirty="0" smtClean="0"/>
              <a:t>Quinto nível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1602469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1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5"/>
          </a:xfrm>
          <a:prstGeom prst="rect">
            <a:avLst/>
          </a:prstGeom>
        </p:spPr>
        <p:txBody>
          <a:bodyPr lIns="104272" tIns="52136" rIns="104272" bIns="52136"/>
          <a:lstStyle/>
          <a:p>
            <a:pPr lvl="0"/>
            <a:r>
              <a:rPr lang="pt-BR" dirty="0" smtClean="0"/>
              <a:t>Clique para editar os estilos do texto mestre</a:t>
            </a:r>
          </a:p>
          <a:p>
            <a:pPr lvl="1"/>
            <a:r>
              <a:rPr lang="pt-BR" dirty="0" smtClean="0"/>
              <a:t>Segundo nível</a:t>
            </a:r>
          </a:p>
          <a:p>
            <a:pPr lvl="2"/>
            <a:r>
              <a:rPr lang="pt-BR" dirty="0" smtClean="0"/>
              <a:t>Terceiro nível</a:t>
            </a:r>
          </a:p>
          <a:p>
            <a:pPr lvl="3"/>
            <a:r>
              <a:rPr lang="pt-BR" dirty="0" smtClean="0"/>
              <a:t>Quarto nível</a:t>
            </a:r>
          </a:p>
          <a:p>
            <a:pPr lvl="4"/>
            <a:r>
              <a:rPr lang="pt-BR" dirty="0" smtClean="0"/>
              <a:t>Quinto nível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1602469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2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5"/>
          </a:xfrm>
          <a:prstGeom prst="rect">
            <a:avLst/>
          </a:prstGeom>
        </p:spPr>
        <p:txBody>
          <a:bodyPr lIns="104272" tIns="52136" rIns="104272" bIns="52136"/>
          <a:lstStyle/>
          <a:p>
            <a:pPr lvl="0"/>
            <a:r>
              <a:rPr lang="pt-BR" dirty="0" smtClean="0"/>
              <a:t>Clique para editar os estilos do texto mestre</a:t>
            </a:r>
          </a:p>
          <a:p>
            <a:pPr lvl="1"/>
            <a:r>
              <a:rPr lang="pt-BR" dirty="0" smtClean="0"/>
              <a:t>Segundo nível</a:t>
            </a:r>
          </a:p>
          <a:p>
            <a:pPr lvl="2"/>
            <a:r>
              <a:rPr lang="pt-BR" dirty="0" smtClean="0"/>
              <a:t>Terceiro nível</a:t>
            </a:r>
          </a:p>
          <a:p>
            <a:pPr lvl="3"/>
            <a:r>
              <a:rPr lang="pt-BR" dirty="0" smtClean="0"/>
              <a:t>Quarto nível</a:t>
            </a:r>
          </a:p>
          <a:p>
            <a:pPr lvl="4"/>
            <a:r>
              <a:rPr lang="pt-BR" dirty="0" smtClean="0"/>
              <a:t>Quinto nível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160246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7F5779-2E12-4A7D-A054-010E583A9A3A}" type="datetimeFigureOut">
              <a:rPr lang="pt-BR" smtClean="0"/>
              <a:t>18/05/2016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6C3E46-0239-4F8A-9819-2E3F3199E3C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01558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  <p:sldLayoutId id="2147483672" r:id="rId24"/>
    <p:sldLayoutId id="2147483673" r:id="rId25"/>
    <p:sldLayoutId id="2147483674" r:id="rId26"/>
    <p:sldLayoutId id="2147483675" r:id="rId27"/>
    <p:sldLayoutId id="2147483676" r:id="rId28"/>
    <p:sldLayoutId id="2147483677" r:id="rId29"/>
    <p:sldLayoutId id="2147483678" r:id="rId30"/>
    <p:sldLayoutId id="2147483679" r:id="rId31"/>
    <p:sldLayoutId id="2147483680" r:id="rId32"/>
    <p:sldLayoutId id="2147483681" r:id="rId33"/>
    <p:sldLayoutId id="2147483682" r:id="rId34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9.xml"/><Relationship Id="rId4" Type="http://schemas.openxmlformats.org/officeDocument/2006/relationships/hyperlink" Target="file:///C:\Users\suporte\Desktop\PALESTRAS\SALA%2004\DIA%2018\Flavio%20Alcantra\V&#237;deo%201%20-%20Colocando%20da%20Areia.wmv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2.xml"/><Relationship Id="rId4" Type="http://schemas.openxmlformats.org/officeDocument/2006/relationships/hyperlink" Target="file:///C:\Users\suporte\Desktop\PALESTRAS\SALA%2004\DIA%2018\Flavio%20Alcantra\V&#237;deo%202%20-%20Retrolavagem%20com%20Ar.mp4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9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6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0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2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4.jpe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7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9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hyperlink" Target="file:///C:\Users\suporte\Desktop\PALESTRAS\SALA%2004\DIA%2018\Flavio%20Alcantra\V&#237;deo%203%20-%20Blocos%20PLUVITEC_Instala&#231;&#227;o%20Filtro%20SABESP.wmv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1.jpe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hyperlink" Target="NT%202013-01%20v1%20relatorio%20tecnico%20pluvitec_filtros%20-%20FINAL.pdf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4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7.jpeg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jpeg"/><Relationship Id="rId13" Type="http://schemas.openxmlformats.org/officeDocument/2006/relationships/image" Target="../media/image78.jpeg"/><Relationship Id="rId18" Type="http://schemas.openxmlformats.org/officeDocument/2006/relationships/image" Target="../media/image83.jpeg"/><Relationship Id="rId3" Type="http://schemas.openxmlformats.org/officeDocument/2006/relationships/image" Target="../media/image68.jpeg"/><Relationship Id="rId7" Type="http://schemas.openxmlformats.org/officeDocument/2006/relationships/image" Target="../media/image72.jpeg"/><Relationship Id="rId12" Type="http://schemas.openxmlformats.org/officeDocument/2006/relationships/image" Target="../media/image77.jpeg"/><Relationship Id="rId17" Type="http://schemas.openxmlformats.org/officeDocument/2006/relationships/image" Target="../media/image82.jpeg"/><Relationship Id="rId2" Type="http://schemas.openxmlformats.org/officeDocument/2006/relationships/image" Target="../media/image3.png"/><Relationship Id="rId16" Type="http://schemas.openxmlformats.org/officeDocument/2006/relationships/image" Target="../media/image81.jpeg"/><Relationship Id="rId20" Type="http://schemas.openxmlformats.org/officeDocument/2006/relationships/image" Target="../media/image85.png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71.png"/><Relationship Id="rId11" Type="http://schemas.openxmlformats.org/officeDocument/2006/relationships/image" Target="../media/image76.jpeg"/><Relationship Id="rId5" Type="http://schemas.openxmlformats.org/officeDocument/2006/relationships/image" Target="../media/image70.png"/><Relationship Id="rId15" Type="http://schemas.openxmlformats.org/officeDocument/2006/relationships/image" Target="../media/image80.jpeg"/><Relationship Id="rId10" Type="http://schemas.openxmlformats.org/officeDocument/2006/relationships/image" Target="../media/image75.png"/><Relationship Id="rId19" Type="http://schemas.openxmlformats.org/officeDocument/2006/relationships/image" Target="../media/image84.jpeg"/><Relationship Id="rId4" Type="http://schemas.openxmlformats.org/officeDocument/2006/relationships/image" Target="../media/image69.jpeg"/><Relationship Id="rId9" Type="http://schemas.openxmlformats.org/officeDocument/2006/relationships/image" Target="../media/image74.jpeg"/><Relationship Id="rId14" Type="http://schemas.openxmlformats.org/officeDocument/2006/relationships/image" Target="../media/image79.jpe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8" descr="logo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5816" y="2060848"/>
            <a:ext cx="3357563" cy="508000"/>
          </a:xfrm>
          <a:noFill/>
          <a:ln>
            <a:miter lim="800000"/>
            <a:headEnd/>
            <a:tailEnd/>
          </a:ln>
        </p:spPr>
      </p:pic>
      <p:sp>
        <p:nvSpPr>
          <p:cNvPr id="7" name="CaixaDeTexto 6"/>
          <p:cNvSpPr txBox="1"/>
          <p:nvPr/>
        </p:nvSpPr>
        <p:spPr>
          <a:xfrm>
            <a:off x="3779912" y="3365198"/>
            <a:ext cx="4143375" cy="7848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lnSpc>
                <a:spcPct val="150000"/>
              </a:lnSpc>
              <a:defRPr/>
            </a:pPr>
            <a:r>
              <a:rPr lang="pt-BR" b="0" dirty="0" smtClean="0"/>
              <a:t>Flávio J. Vacari de Alcantara</a:t>
            </a:r>
            <a:endParaRPr lang="pt-BR" b="0" dirty="0"/>
          </a:p>
          <a:p>
            <a:pPr algn="r">
              <a:lnSpc>
                <a:spcPct val="150000"/>
              </a:lnSpc>
              <a:defRPr/>
            </a:pPr>
            <a:r>
              <a:rPr lang="pt-BR" sz="1200" b="0" dirty="0" smtClean="0"/>
              <a:t>engenharia@pluvitec.com.br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3779911" y="4156338"/>
            <a:ext cx="4143375" cy="7848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lnSpc>
                <a:spcPct val="150000"/>
              </a:lnSpc>
              <a:defRPr/>
            </a:pPr>
            <a:r>
              <a:rPr lang="pt-BR" b="0" dirty="0" smtClean="0"/>
              <a:t>Marcos R. Honorato Alves</a:t>
            </a:r>
            <a:endParaRPr lang="pt-BR" b="0" dirty="0"/>
          </a:p>
          <a:p>
            <a:pPr algn="r">
              <a:lnSpc>
                <a:spcPct val="150000"/>
              </a:lnSpc>
              <a:defRPr/>
            </a:pPr>
            <a:r>
              <a:rPr lang="pt-BR" sz="1200" b="0" dirty="0" smtClean="0"/>
              <a:t>marcos@pluvitec.com.br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3779912" y="4944576"/>
            <a:ext cx="4143375" cy="7848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lnSpc>
                <a:spcPct val="150000"/>
              </a:lnSpc>
              <a:defRPr/>
            </a:pPr>
            <a:r>
              <a:rPr lang="pt-BR" b="0" dirty="0" smtClean="0"/>
              <a:t>Caetano S. Pedroso Júnior</a:t>
            </a:r>
            <a:endParaRPr lang="pt-BR" b="0" dirty="0"/>
          </a:p>
          <a:p>
            <a:pPr algn="r">
              <a:lnSpc>
                <a:spcPct val="150000"/>
              </a:lnSpc>
              <a:defRPr/>
            </a:pPr>
            <a:r>
              <a:rPr lang="pt-BR" sz="1200" b="0" dirty="0" smtClean="0"/>
              <a:t>caetano@pluvitec.com.br</a:t>
            </a:r>
          </a:p>
        </p:txBody>
      </p:sp>
    </p:spTree>
    <p:extLst>
      <p:ext uri="{BB962C8B-B14F-4D97-AF65-F5344CB8AC3E}">
        <p14:creationId xmlns:p14="http://schemas.microsoft.com/office/powerpoint/2010/main" val="2057892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152584" y="2924944"/>
            <a:ext cx="8748464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500" dirty="0" smtClean="0"/>
              <a:t>Blocos PLUVITEC</a:t>
            </a:r>
          </a:p>
          <a:p>
            <a:pPr algn="ctr"/>
            <a:r>
              <a:rPr lang="pt-BR" sz="2500" dirty="0" smtClean="0"/>
              <a:t>Inovação tecnológica em reforma e construção de</a:t>
            </a:r>
          </a:p>
          <a:p>
            <a:pPr algn="ctr"/>
            <a:r>
              <a:rPr lang="pt-BR" sz="2500" dirty="0" smtClean="0"/>
              <a:t>fundos de filtros em areia </a:t>
            </a:r>
            <a:endParaRPr lang="pt-BR" sz="2500" dirty="0"/>
          </a:p>
        </p:txBody>
      </p:sp>
      <p:sp>
        <p:nvSpPr>
          <p:cNvPr id="3" name="CaixaDeTexto 2"/>
          <p:cNvSpPr txBox="1"/>
          <p:nvPr/>
        </p:nvSpPr>
        <p:spPr>
          <a:xfrm>
            <a:off x="160576" y="836712"/>
            <a:ext cx="874846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000" dirty="0"/>
              <a:t>Reformas em filtros de areia - fundo de fluxo confinado: segurança operacional, aumento da eficiência e rapidez na execução da montagem.</a:t>
            </a:r>
          </a:p>
        </p:txBody>
      </p:sp>
    </p:spTree>
    <p:extLst>
      <p:ext uri="{BB962C8B-B14F-4D97-AF65-F5344CB8AC3E}">
        <p14:creationId xmlns:p14="http://schemas.microsoft.com/office/powerpoint/2010/main" val="3592070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332656"/>
            <a:ext cx="3923928" cy="5760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098" name="Rectangle 3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755576" y="1988840"/>
            <a:ext cx="8280920" cy="3294063"/>
          </a:xfrm>
          <a:noFill/>
          <a:ln>
            <a:miter lim="800000"/>
            <a:headEnd/>
            <a:tailEnd/>
          </a:ln>
        </p:spPr>
        <p:txBody>
          <a:bodyPr vert="horz" wrap="square" numCol="1" anchor="t" anchorCtr="0" compatLnSpc="1">
            <a:prstTxWarp prst="textNoShape">
              <a:avLst/>
            </a:prstTxWarp>
            <a:normAutofit fontScale="92500" lnSpcReduction="10000"/>
          </a:bodyPr>
          <a:lstStyle/>
          <a:p>
            <a:pPr algn="l" eaLnBrk="1" hangingPunct="1">
              <a:buFontTx/>
              <a:buChar char="•"/>
            </a:pPr>
            <a:r>
              <a:rPr lang="pt-BR" sz="2800" dirty="0" smtClean="0">
                <a:solidFill>
                  <a:schemeClr val="tx1"/>
                </a:solidFill>
              </a:rPr>
              <a:t> Fundada em 1981</a:t>
            </a:r>
          </a:p>
          <a:p>
            <a:pPr algn="l" eaLnBrk="1" hangingPunct="1">
              <a:buFontTx/>
              <a:buChar char="•"/>
            </a:pPr>
            <a:endParaRPr lang="pt-BR" sz="2800" dirty="0" smtClean="0">
              <a:solidFill>
                <a:schemeClr val="tx1"/>
              </a:solidFill>
            </a:endParaRPr>
          </a:p>
          <a:p>
            <a:pPr algn="l" eaLnBrk="1" hangingPunct="1">
              <a:buFontTx/>
              <a:buChar char="•"/>
            </a:pPr>
            <a:r>
              <a:rPr lang="pt-BR" sz="2800" dirty="0" smtClean="0">
                <a:solidFill>
                  <a:schemeClr val="tx1"/>
                </a:solidFill>
              </a:rPr>
              <a:t> Inicialmente         	irrigação</a:t>
            </a:r>
          </a:p>
          <a:p>
            <a:pPr algn="l" eaLnBrk="1" hangingPunct="1">
              <a:buFontTx/>
              <a:buChar char="•"/>
            </a:pPr>
            <a:endParaRPr lang="pt-BR" sz="2800" dirty="0" smtClean="0">
              <a:solidFill>
                <a:schemeClr val="tx1"/>
              </a:solidFill>
            </a:endParaRPr>
          </a:p>
          <a:p>
            <a:pPr algn="l" eaLnBrk="1" hangingPunct="1">
              <a:buFontTx/>
              <a:buChar char="•"/>
            </a:pPr>
            <a:r>
              <a:rPr lang="pt-BR" sz="2800" dirty="0" smtClean="0">
                <a:solidFill>
                  <a:schemeClr val="tx1"/>
                </a:solidFill>
              </a:rPr>
              <a:t> Tratamento de água</a:t>
            </a:r>
          </a:p>
          <a:p>
            <a:pPr algn="l" eaLnBrk="1" hangingPunct="1">
              <a:buFontTx/>
              <a:buChar char="•"/>
            </a:pPr>
            <a:endParaRPr lang="pt-BR" sz="2800" dirty="0" smtClean="0">
              <a:solidFill>
                <a:schemeClr val="tx1"/>
              </a:solidFill>
            </a:endParaRPr>
          </a:p>
          <a:p>
            <a:pPr algn="l" eaLnBrk="1" hangingPunct="1">
              <a:buFontTx/>
              <a:buChar char="•"/>
            </a:pPr>
            <a:r>
              <a:rPr lang="pt-BR" sz="2800" dirty="0">
                <a:solidFill>
                  <a:schemeClr val="tx1"/>
                </a:solidFill>
              </a:rPr>
              <a:t>Atuação em todo o Brasil e na América Latina</a:t>
            </a:r>
          </a:p>
          <a:p>
            <a:pPr algn="l" eaLnBrk="1" hangingPunct="1">
              <a:buFontTx/>
              <a:buChar char="•"/>
            </a:pPr>
            <a:endParaRPr lang="pt-BR" dirty="0" smtClean="0"/>
          </a:p>
          <a:p>
            <a:pPr algn="l" eaLnBrk="1" hangingPunct="1"/>
            <a:endParaRPr lang="pt-BR" dirty="0" smtClean="0"/>
          </a:p>
          <a:p>
            <a:pPr eaLnBrk="1" hangingPunct="1"/>
            <a:endParaRPr lang="pt-BR" dirty="0" smtClean="0"/>
          </a:p>
        </p:txBody>
      </p:sp>
      <p:sp>
        <p:nvSpPr>
          <p:cNvPr id="4099" name="Rectangle 6"/>
          <p:cNvSpPr>
            <a:spLocks noChangeArrowheads="1"/>
          </p:cNvSpPr>
          <p:nvPr/>
        </p:nvSpPr>
        <p:spPr bwMode="auto">
          <a:xfrm>
            <a:off x="610384" y="211693"/>
            <a:ext cx="8229600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4272" tIns="52136" rIns="104272" bIns="52136"/>
          <a:lstStyle/>
          <a:p>
            <a:pPr algn="r"/>
            <a:r>
              <a:rPr lang="pt-BR" sz="4400" b="1" dirty="0">
                <a:solidFill>
                  <a:schemeClr val="bg1"/>
                </a:solidFill>
              </a:rPr>
              <a:t>Apresentação</a:t>
            </a:r>
          </a:p>
        </p:txBody>
      </p:sp>
      <p:sp>
        <p:nvSpPr>
          <p:cNvPr id="4100" name="AutoShape 8"/>
          <p:cNvSpPr>
            <a:spLocks noChangeArrowheads="1"/>
          </p:cNvSpPr>
          <p:nvPr/>
        </p:nvSpPr>
        <p:spPr bwMode="auto">
          <a:xfrm>
            <a:off x="2915816" y="2920313"/>
            <a:ext cx="504055" cy="292663"/>
          </a:xfrm>
          <a:prstGeom prst="rightArrow">
            <a:avLst>
              <a:gd name="adj1" fmla="val 35398"/>
              <a:gd name="adj2" fmla="val 6858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lIns="104272" tIns="52136" rIns="104272" bIns="52136" anchor="ctr"/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64080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Rectangle 3"/>
          <p:cNvSpPr>
            <a:spLocks noChangeArrowheads="1"/>
          </p:cNvSpPr>
          <p:nvPr/>
        </p:nvSpPr>
        <p:spPr bwMode="auto">
          <a:xfrm>
            <a:off x="323850" y="908720"/>
            <a:ext cx="8280400" cy="7191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104272" tIns="52136" rIns="104272" bIns="52136"/>
          <a:lstStyle/>
          <a:p>
            <a:pPr marL="693738" indent="-693738">
              <a:spcBef>
                <a:spcPct val="20000"/>
              </a:spcBef>
            </a:pPr>
            <a:r>
              <a:rPr lang="pt-BR" sz="3100" dirty="0"/>
              <a:t> </a:t>
            </a:r>
            <a:r>
              <a:rPr lang="pt-BR" sz="2600" dirty="0"/>
              <a:t>Filtros: Areia - Carvão Ativado - </a:t>
            </a:r>
            <a:r>
              <a:rPr lang="pt-BR" sz="2600" dirty="0" err="1"/>
              <a:t>Zeólitos</a:t>
            </a:r>
            <a:endParaRPr lang="pt-BR" sz="2600" dirty="0"/>
          </a:p>
          <a:p>
            <a:pPr marL="693738" indent="-693738">
              <a:spcBef>
                <a:spcPct val="20000"/>
              </a:spcBef>
            </a:pPr>
            <a:endParaRPr lang="pt-BR" sz="3100" dirty="0"/>
          </a:p>
          <a:p>
            <a:pPr marL="693738" indent="-693738">
              <a:spcBef>
                <a:spcPct val="20000"/>
              </a:spcBef>
            </a:pPr>
            <a:endParaRPr lang="pt-BR" sz="3100" dirty="0"/>
          </a:p>
        </p:txBody>
      </p:sp>
      <p:pic>
        <p:nvPicPr>
          <p:cNvPr id="3074" name="Picture 2" descr="C:\Users\Tecnico\Desktop\Reforma do sait\Imagens-Tratamento\FA12000...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24744" y="1904394"/>
            <a:ext cx="7704856" cy="4503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Tecnico\Google Drive\Fotos-Marketing-Flavio\Continental\Montagem 122015\20151218_15275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2276872"/>
            <a:ext cx="5340086" cy="300379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04664"/>
            <a:ext cx="3275856" cy="504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633412"/>
          </a:xfrm>
          <a:noFill/>
          <a:ln>
            <a:miter lim="800000"/>
            <a:headEnd/>
            <a:tailEnd/>
          </a:ln>
        </p:spPr>
        <p:txBody>
          <a:bodyPr vert="horz" wrap="square" numCol="1" anchor="t" anchorCtr="0" compatLnSpc="1">
            <a:prstTxWarp prst="textNoShape">
              <a:avLst/>
            </a:prstTxWarp>
            <a:normAutofit fontScale="90000"/>
          </a:bodyPr>
          <a:lstStyle/>
          <a:p>
            <a:pPr algn="r" eaLnBrk="1" hangingPunct="1"/>
            <a:r>
              <a:rPr lang="pt-BR" sz="4700" b="1" dirty="0" smtClean="0">
                <a:solidFill>
                  <a:schemeClr val="bg1"/>
                </a:solidFill>
              </a:rPr>
              <a:t>Produtos</a:t>
            </a:r>
          </a:p>
        </p:txBody>
      </p:sp>
    </p:spTree>
    <p:extLst>
      <p:ext uri="{BB962C8B-B14F-4D97-AF65-F5344CB8AC3E}">
        <p14:creationId xmlns:p14="http://schemas.microsoft.com/office/powerpoint/2010/main" val="2278055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2" name="Imagem 10" descr="C:\Hidrosolo\Marketing\Fotos\SABESP - Abrandador\montagem\selecionadas\Abrandador SABESP-Sud Mennucci 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9912" y="3395320"/>
            <a:ext cx="4572000" cy="32146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04664"/>
            <a:ext cx="3275856" cy="504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633412"/>
          </a:xfrm>
          <a:noFill/>
          <a:ln>
            <a:miter lim="800000"/>
            <a:headEnd/>
            <a:tailEnd/>
          </a:ln>
        </p:spPr>
        <p:txBody>
          <a:bodyPr vert="horz" wrap="square" numCol="1" anchor="t" anchorCtr="0" compatLnSpc="1">
            <a:prstTxWarp prst="textNoShape">
              <a:avLst/>
            </a:prstTxWarp>
            <a:normAutofit fontScale="90000"/>
          </a:bodyPr>
          <a:lstStyle/>
          <a:p>
            <a:pPr algn="r" eaLnBrk="1" hangingPunct="1"/>
            <a:r>
              <a:rPr lang="pt-BR" sz="4700" b="1" dirty="0" smtClean="0">
                <a:solidFill>
                  <a:schemeClr val="bg1"/>
                </a:solidFill>
              </a:rPr>
              <a:t>Produtos</a:t>
            </a:r>
          </a:p>
        </p:txBody>
      </p:sp>
      <p:sp>
        <p:nvSpPr>
          <p:cNvPr id="5123" name="Rectangle 7"/>
          <p:cNvSpPr>
            <a:spLocks noChangeArrowheads="1"/>
          </p:cNvSpPr>
          <p:nvPr/>
        </p:nvSpPr>
        <p:spPr bwMode="auto">
          <a:xfrm>
            <a:off x="323850" y="909191"/>
            <a:ext cx="8280400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4272" tIns="52136" rIns="104272" bIns="52136"/>
          <a:lstStyle/>
          <a:p>
            <a:pPr marL="693738" indent="-693738">
              <a:spcBef>
                <a:spcPct val="20000"/>
              </a:spcBef>
            </a:pPr>
            <a:r>
              <a:rPr lang="pt-BR" sz="2600" dirty="0" err="1" smtClean="0"/>
              <a:t>Abrandadores</a:t>
            </a:r>
            <a:endParaRPr lang="pt-BR" sz="2600" dirty="0"/>
          </a:p>
          <a:p>
            <a:pPr marL="693738" indent="-693738">
              <a:spcBef>
                <a:spcPct val="20000"/>
              </a:spcBef>
            </a:pPr>
            <a:endParaRPr lang="pt-BR" sz="3100" dirty="0"/>
          </a:p>
          <a:p>
            <a:pPr marL="693738" indent="-693738" algn="ctr">
              <a:spcBef>
                <a:spcPct val="20000"/>
              </a:spcBef>
            </a:pPr>
            <a:endParaRPr lang="pt-BR" sz="3100" dirty="0"/>
          </a:p>
        </p:txBody>
      </p:sp>
      <p:pic>
        <p:nvPicPr>
          <p:cNvPr id="4100" name="Imagem 11" descr="C:\Hidrosolo\Marketing\Fotos\BRFoods\fotos\montagem\SAM_0468 - Cópia cópi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9912" y="2600878"/>
            <a:ext cx="3162300" cy="3581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127" name="Picture 7" descr="C:\Users\Flavio\Desktop\SANEAGO\Kinetico Logo cópia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11064" y="1628328"/>
            <a:ext cx="3168650" cy="71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8" name="Picture 2" descr="C:\Users\Tecnico\Google Drive\Fotos-Marketing-Flavio\Maratá\Maratá_052014\Maratá 062014_Montagem\IMG_20140611_151203332_HDR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1268760"/>
            <a:ext cx="4560779" cy="256191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771932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04664"/>
            <a:ext cx="3275856" cy="504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561975"/>
          </a:xfrm>
          <a:noFill/>
          <a:ln algn="ctr">
            <a:miter lim="800000"/>
            <a:headEnd/>
            <a:tailEnd/>
          </a:ln>
        </p:spPr>
        <p:txBody>
          <a:bodyPr vert="horz" wrap="square" numCol="1" anchor="t" anchorCtr="0" compatLnSpc="1">
            <a:prstTxWarp prst="textNoShape">
              <a:avLst/>
            </a:prstTxWarp>
            <a:normAutofit fontScale="90000"/>
          </a:bodyPr>
          <a:lstStyle/>
          <a:p>
            <a:pPr algn="r" eaLnBrk="1" hangingPunct="1"/>
            <a:r>
              <a:rPr lang="pt-BR" sz="4700" b="1" dirty="0" smtClean="0">
                <a:solidFill>
                  <a:schemeClr val="bg1"/>
                </a:solidFill>
              </a:rPr>
              <a:t>Produtos</a:t>
            </a:r>
          </a:p>
        </p:txBody>
      </p:sp>
      <p:sp>
        <p:nvSpPr>
          <p:cNvPr id="7171" name="Rectangle 3"/>
          <p:cNvSpPr>
            <a:spLocks noChangeArrowheads="1"/>
          </p:cNvSpPr>
          <p:nvPr/>
        </p:nvSpPr>
        <p:spPr bwMode="auto">
          <a:xfrm>
            <a:off x="323850" y="1052513"/>
            <a:ext cx="8280400" cy="7191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104272" tIns="52136" rIns="104272" bIns="52136"/>
          <a:lstStyle/>
          <a:p>
            <a:pPr marL="693738" indent="-693738">
              <a:spcBef>
                <a:spcPct val="20000"/>
              </a:spcBef>
            </a:pPr>
            <a:r>
              <a:rPr lang="pt-BR" sz="2600" dirty="0" err="1"/>
              <a:t>Desfluoretadores</a:t>
            </a:r>
            <a:r>
              <a:rPr lang="pt-BR" sz="2600" dirty="0"/>
              <a:t> e </a:t>
            </a:r>
            <a:r>
              <a:rPr lang="pt-BR" sz="2600" dirty="0" err="1"/>
              <a:t>Desnitratificadores</a:t>
            </a:r>
            <a:endParaRPr lang="pt-BR" sz="2600" dirty="0"/>
          </a:p>
          <a:p>
            <a:pPr marL="693738" indent="-693738">
              <a:spcBef>
                <a:spcPct val="20000"/>
              </a:spcBef>
            </a:pPr>
            <a:endParaRPr lang="pt-BR" sz="3100" dirty="0"/>
          </a:p>
          <a:p>
            <a:pPr marL="693738" indent="-693738">
              <a:spcBef>
                <a:spcPct val="20000"/>
              </a:spcBef>
            </a:pPr>
            <a:endParaRPr lang="pt-BR" sz="3100" dirty="0"/>
          </a:p>
        </p:txBody>
      </p:sp>
      <p:pic>
        <p:nvPicPr>
          <p:cNvPr id="2050" name="Picture 2" descr="http://hidrosolo.com.br/admin/wp-content/uploads/2015/10/Desfluoretador.pn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1628800"/>
            <a:ext cx="5568348" cy="417626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pic>
        <p:nvPicPr>
          <p:cNvPr id="5125" name="Picture 18" descr="C:\Hidrosolo\Google Drive\Marketing\Fotos\Syngenta\DSC0246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2636912"/>
            <a:ext cx="4667250" cy="35004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87538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04664"/>
            <a:ext cx="3275856" cy="504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633412"/>
          </a:xfrm>
          <a:noFill/>
          <a:ln algn="ctr">
            <a:miter lim="800000"/>
            <a:headEnd/>
            <a:tailEnd/>
          </a:ln>
        </p:spPr>
        <p:txBody>
          <a:bodyPr vert="horz" wrap="square" numCol="1" anchor="t" anchorCtr="0" compatLnSpc="1">
            <a:prstTxWarp prst="textNoShape">
              <a:avLst/>
            </a:prstTxWarp>
            <a:normAutofit fontScale="90000"/>
          </a:bodyPr>
          <a:lstStyle/>
          <a:p>
            <a:pPr algn="r" eaLnBrk="1" hangingPunct="1"/>
            <a:r>
              <a:rPr lang="pt-BR" sz="4700" b="1" dirty="0" smtClean="0">
                <a:solidFill>
                  <a:schemeClr val="bg1"/>
                </a:solidFill>
              </a:rPr>
              <a:t>Produtos</a:t>
            </a:r>
          </a:p>
        </p:txBody>
      </p:sp>
      <p:pic>
        <p:nvPicPr>
          <p:cNvPr id="7171" name="Picture 4" descr="07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1988840"/>
            <a:ext cx="4824413" cy="36179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220" name="Rectangle 3"/>
          <p:cNvSpPr>
            <a:spLocks noChangeArrowheads="1"/>
          </p:cNvSpPr>
          <p:nvPr/>
        </p:nvSpPr>
        <p:spPr bwMode="auto">
          <a:xfrm>
            <a:off x="323850" y="908720"/>
            <a:ext cx="8280400" cy="7191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104272" tIns="52136" rIns="104272" bIns="52136"/>
          <a:lstStyle/>
          <a:p>
            <a:pPr marL="693738" indent="-693738">
              <a:spcBef>
                <a:spcPct val="20000"/>
              </a:spcBef>
            </a:pPr>
            <a:r>
              <a:rPr lang="pt-BR" sz="3100" dirty="0"/>
              <a:t> </a:t>
            </a:r>
            <a:r>
              <a:rPr lang="pt-BR" sz="2600" dirty="0" smtClean="0"/>
              <a:t>Estações de Tratamento de Água </a:t>
            </a:r>
            <a:r>
              <a:rPr lang="pt-BR" sz="2600" dirty="0"/>
              <a:t>Compactas</a:t>
            </a:r>
          </a:p>
          <a:p>
            <a:pPr marL="693738" indent="-693738">
              <a:spcBef>
                <a:spcPct val="20000"/>
              </a:spcBef>
            </a:pPr>
            <a:endParaRPr lang="pt-BR" sz="2600" dirty="0"/>
          </a:p>
          <a:p>
            <a:pPr marL="693738" indent="-693738">
              <a:spcBef>
                <a:spcPct val="20000"/>
              </a:spcBef>
            </a:pPr>
            <a:endParaRPr lang="pt-BR" sz="3100" dirty="0"/>
          </a:p>
        </p:txBody>
      </p:sp>
      <p:pic>
        <p:nvPicPr>
          <p:cNvPr id="7173" name="Picture 9" descr="09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24554" y="1988838"/>
            <a:ext cx="2714896" cy="361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80366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 descr="http://hidrosolo.com.br/admin/wp-content/uploads/2015/10/V%C3%A1lvula-de-3-vias-1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3677" y="1340768"/>
            <a:ext cx="3552395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04664"/>
            <a:ext cx="3275856" cy="504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69776"/>
            <a:ext cx="8229600" cy="1143000"/>
          </a:xfrm>
          <a:noFill/>
          <a:ln algn="ctr">
            <a:miter lim="800000"/>
            <a:headEnd/>
            <a:tailEnd/>
          </a:ln>
        </p:spPr>
        <p:txBody>
          <a:bodyPr vert="horz" wrap="square" numCol="1" anchor="t" anchorCtr="0" compatLnSpc="1">
            <a:prstTxWarp prst="textNoShape">
              <a:avLst/>
            </a:prstTxWarp>
          </a:bodyPr>
          <a:lstStyle/>
          <a:p>
            <a:pPr algn="r" eaLnBrk="1" hangingPunct="1"/>
            <a:r>
              <a:rPr lang="pt-BR" sz="4200" b="1" dirty="0" smtClean="0">
                <a:solidFill>
                  <a:schemeClr val="bg1"/>
                </a:solidFill>
              </a:rPr>
              <a:t>Produtos</a:t>
            </a:r>
          </a:p>
        </p:txBody>
      </p:sp>
      <p:sp>
        <p:nvSpPr>
          <p:cNvPr id="10245" name="Rectangle 4"/>
          <p:cNvSpPr>
            <a:spLocks noChangeArrowheads="1"/>
          </p:cNvSpPr>
          <p:nvPr/>
        </p:nvSpPr>
        <p:spPr bwMode="auto">
          <a:xfrm>
            <a:off x="323849" y="1052513"/>
            <a:ext cx="4391025" cy="10731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104272" tIns="52136" rIns="104272" bIns="52136"/>
          <a:lstStyle/>
          <a:p>
            <a:pPr marL="693738" indent="-693738">
              <a:spcBef>
                <a:spcPct val="20000"/>
              </a:spcBef>
            </a:pPr>
            <a:r>
              <a:rPr lang="pt-BR" sz="3100" dirty="0"/>
              <a:t> </a:t>
            </a:r>
            <a:r>
              <a:rPr lang="pt-BR" sz="2600" dirty="0"/>
              <a:t>Válvulas de Três Vias para </a:t>
            </a:r>
            <a:r>
              <a:rPr lang="pt-BR" sz="2600" dirty="0" err="1"/>
              <a:t>Retrolavagem</a:t>
            </a:r>
            <a:endParaRPr lang="pt-BR" sz="2600" dirty="0"/>
          </a:p>
          <a:p>
            <a:pPr marL="693738" indent="-693738">
              <a:spcBef>
                <a:spcPct val="20000"/>
              </a:spcBef>
            </a:pPr>
            <a:endParaRPr lang="pt-BR" sz="3100" dirty="0"/>
          </a:p>
          <a:p>
            <a:pPr marL="693738" indent="-693738">
              <a:spcBef>
                <a:spcPct val="20000"/>
              </a:spcBef>
            </a:pPr>
            <a:endParaRPr lang="pt-BR" sz="3100" dirty="0"/>
          </a:p>
        </p:txBody>
      </p:sp>
      <p:sp>
        <p:nvSpPr>
          <p:cNvPr id="10246" name="Text Box 17"/>
          <p:cNvSpPr txBox="1">
            <a:spLocks noChangeArrowheads="1"/>
          </p:cNvSpPr>
          <p:nvPr/>
        </p:nvSpPr>
        <p:spPr bwMode="auto">
          <a:xfrm>
            <a:off x="6372200" y="1567657"/>
            <a:ext cx="1800200" cy="5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04272" tIns="52136" rIns="104272" bIns="52136">
            <a:spAutoFit/>
          </a:bodyPr>
          <a:lstStyle/>
          <a:p>
            <a:pPr>
              <a:spcBef>
                <a:spcPct val="50000"/>
              </a:spcBef>
            </a:pPr>
            <a:r>
              <a:rPr lang="pt-BR" sz="2600" dirty="0"/>
              <a:t>Filtrando</a:t>
            </a:r>
          </a:p>
        </p:txBody>
      </p:sp>
      <p:sp>
        <p:nvSpPr>
          <p:cNvPr id="10247" name="Text Box 18"/>
          <p:cNvSpPr txBox="1">
            <a:spLocks noChangeArrowheads="1"/>
          </p:cNvSpPr>
          <p:nvPr/>
        </p:nvSpPr>
        <p:spPr bwMode="auto">
          <a:xfrm>
            <a:off x="6436598" y="4077072"/>
            <a:ext cx="2138948" cy="5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04272" tIns="52136" rIns="104272" bIns="52136">
            <a:spAutoFit/>
          </a:bodyPr>
          <a:lstStyle/>
          <a:p>
            <a:pPr>
              <a:spcBef>
                <a:spcPct val="50000"/>
              </a:spcBef>
            </a:pPr>
            <a:r>
              <a:rPr lang="pt-BR" sz="2600" dirty="0" err="1"/>
              <a:t>Retrolavando</a:t>
            </a:r>
            <a:endParaRPr lang="pt-BR" sz="2600" dirty="0"/>
          </a:p>
        </p:txBody>
      </p:sp>
      <p:pic>
        <p:nvPicPr>
          <p:cNvPr id="5122" name="Picture 2" descr="http://hidrosolo.com.br/admin/wp-content/uploads/2015/10/V%C3%A1lvula-de-3-vias-6.jp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928" y="2348880"/>
            <a:ext cx="4608512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http://hidrosolo.com.br/admin/wp-content/uploads/2015/10/V%C3%A1lvula-de-3-vias-3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6467" y="4045560"/>
            <a:ext cx="3519605" cy="2639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2903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476672"/>
            <a:ext cx="5076056" cy="504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266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827584" y="663575"/>
            <a:ext cx="8229600" cy="777875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>
            <a:normAutofit fontScale="90000"/>
          </a:bodyPr>
          <a:lstStyle/>
          <a:p>
            <a:pPr algn="r" eaLnBrk="1" hangingPunct="1"/>
            <a:r>
              <a:rPr lang="pt-BR" sz="4000" b="1" dirty="0" smtClean="0">
                <a:solidFill>
                  <a:schemeClr val="bg1"/>
                </a:solidFill>
              </a:rPr>
              <a:t>Fundos de filtro de areia</a:t>
            </a:r>
            <a:r>
              <a:rPr lang="pt-BR" sz="4800" b="1" dirty="0" smtClean="0">
                <a:solidFill>
                  <a:schemeClr val="bg1"/>
                </a:solidFill>
              </a:rPr>
              <a:t/>
            </a:r>
            <a:br>
              <a:rPr lang="pt-BR" sz="4800" b="1" dirty="0" smtClean="0">
                <a:solidFill>
                  <a:schemeClr val="bg1"/>
                </a:solidFill>
              </a:rPr>
            </a:br>
            <a:endParaRPr lang="pt-BR" sz="4700" b="1" dirty="0" smtClean="0">
              <a:solidFill>
                <a:schemeClr val="bg1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395288" y="980728"/>
            <a:ext cx="8280400" cy="5048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104272" tIns="52136" rIns="104272" bIns="52136"/>
          <a:lstStyle/>
          <a:p>
            <a:pPr marL="693738" indent="-693738">
              <a:spcBef>
                <a:spcPct val="20000"/>
              </a:spcBef>
            </a:pPr>
            <a:r>
              <a:rPr lang="pt-BR" sz="2600" dirty="0"/>
              <a:t>Problemas - Quebras de </a:t>
            </a:r>
            <a:r>
              <a:rPr lang="pt-BR" sz="2600" dirty="0" err="1"/>
              <a:t>Crepinas</a:t>
            </a:r>
            <a:endParaRPr lang="pt-BR" sz="2600" dirty="0"/>
          </a:p>
          <a:p>
            <a:pPr marL="693738" indent="-693738">
              <a:spcBef>
                <a:spcPct val="20000"/>
              </a:spcBef>
            </a:pPr>
            <a:endParaRPr lang="pt-BR" sz="3100" dirty="0"/>
          </a:p>
          <a:p>
            <a:pPr marL="693738" indent="-693738">
              <a:spcBef>
                <a:spcPct val="20000"/>
              </a:spcBef>
            </a:pPr>
            <a:endParaRPr lang="pt-BR" sz="3100" dirty="0"/>
          </a:p>
        </p:txBody>
      </p:sp>
      <p:pic>
        <p:nvPicPr>
          <p:cNvPr id="72706" name="Picture 2" descr="C:\Hidrosolo\Google Drive\Marketing\Blocos PLUVITEC _Apresentação (prezi)\content\data\repo\17147301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0759" y="1727984"/>
            <a:ext cx="7142314" cy="40912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2707" name="Picture 3" descr="C:\Hidrosolo\Google Drive\Marketing\Blocos PLUVITEC _Apresentação (prezi)\content\data\repo\17169836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88792" y="3216776"/>
            <a:ext cx="2468562" cy="23177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2708" name="Picture 4" descr="C:\Hidrosolo\Google Drive\Marketing\Blocos PLUVITEC _Apresentação (prezi)\content\data\repo\17147032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76256" y="1641614"/>
            <a:ext cx="1287463" cy="21320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430103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476672"/>
            <a:ext cx="5076056" cy="504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290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827584" y="663575"/>
            <a:ext cx="8229600" cy="777875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>
            <a:normAutofit fontScale="90000"/>
          </a:bodyPr>
          <a:lstStyle/>
          <a:p>
            <a:pPr algn="r" eaLnBrk="1" hangingPunct="1"/>
            <a:r>
              <a:rPr lang="pt-BR" sz="4000" b="1" dirty="0" smtClean="0">
                <a:solidFill>
                  <a:schemeClr val="bg1"/>
                </a:solidFill>
              </a:rPr>
              <a:t>Fundos de filtro de areia</a:t>
            </a:r>
            <a:r>
              <a:rPr lang="pt-BR" sz="4800" b="1" dirty="0" smtClean="0">
                <a:solidFill>
                  <a:schemeClr val="bg1"/>
                </a:solidFill>
              </a:rPr>
              <a:t/>
            </a:r>
            <a:br>
              <a:rPr lang="pt-BR" sz="4800" b="1" dirty="0" smtClean="0">
                <a:solidFill>
                  <a:schemeClr val="bg1"/>
                </a:solidFill>
              </a:rPr>
            </a:br>
            <a:endParaRPr lang="pt-BR" sz="4700" b="1" dirty="0" smtClean="0">
              <a:solidFill>
                <a:schemeClr val="bg1"/>
              </a:solidFill>
            </a:endParaRPr>
          </a:p>
        </p:txBody>
      </p:sp>
      <p:pic>
        <p:nvPicPr>
          <p:cNvPr id="71684" name="Picture 4" descr="C:\Hidrosolo\Google Drive\Marketing\Blocos PLUVITEC _Apresentação (prezi)\content\data\repo\17153914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1565275"/>
            <a:ext cx="6191250" cy="46450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3730" name="Picture 2" descr="C:\Hidrosolo\Google Drive\Marketing\Blocos PLUVITEC _Apresentação (prezi)\content\data\repo\17154945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56325" y="4005064"/>
            <a:ext cx="2501900" cy="15573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2293" name="Rectangle 3"/>
          <p:cNvSpPr>
            <a:spLocks noChangeArrowheads="1"/>
          </p:cNvSpPr>
          <p:nvPr/>
        </p:nvSpPr>
        <p:spPr bwMode="auto">
          <a:xfrm>
            <a:off x="377825" y="980728"/>
            <a:ext cx="8280400" cy="5048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104272" tIns="52136" rIns="104272" bIns="52136"/>
          <a:lstStyle/>
          <a:p>
            <a:pPr marL="693738" indent="-693738">
              <a:spcBef>
                <a:spcPct val="20000"/>
              </a:spcBef>
            </a:pPr>
            <a:r>
              <a:rPr lang="pt-BR" sz="2600" dirty="0"/>
              <a:t>Problemas - Quebras de </a:t>
            </a:r>
            <a:r>
              <a:rPr lang="pt-BR" sz="2600" dirty="0" err="1"/>
              <a:t>Crepinas</a:t>
            </a:r>
            <a:endParaRPr lang="pt-BR" sz="2600" dirty="0"/>
          </a:p>
          <a:p>
            <a:pPr marL="693738" indent="-693738">
              <a:spcBef>
                <a:spcPct val="20000"/>
              </a:spcBef>
            </a:pPr>
            <a:endParaRPr lang="pt-BR" sz="3100" dirty="0"/>
          </a:p>
          <a:p>
            <a:pPr marL="693738" indent="-693738">
              <a:spcBef>
                <a:spcPct val="20000"/>
              </a:spcBef>
            </a:pPr>
            <a:endParaRPr lang="pt-BR" sz="3100" dirty="0"/>
          </a:p>
        </p:txBody>
      </p:sp>
    </p:spTree>
    <p:extLst>
      <p:ext uri="{BB962C8B-B14F-4D97-AF65-F5344CB8AC3E}">
        <p14:creationId xmlns:p14="http://schemas.microsoft.com/office/powerpoint/2010/main" val="2827500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404664"/>
            <a:ext cx="5076056" cy="504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314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755576" y="548680"/>
            <a:ext cx="8229600" cy="777875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>
            <a:normAutofit fontScale="90000"/>
          </a:bodyPr>
          <a:lstStyle/>
          <a:p>
            <a:pPr algn="r" eaLnBrk="1" hangingPunct="1"/>
            <a:r>
              <a:rPr lang="pt-BR" sz="4000" b="1" dirty="0" smtClean="0">
                <a:solidFill>
                  <a:schemeClr val="bg1"/>
                </a:solidFill>
              </a:rPr>
              <a:t>Fundos de filtro de areia</a:t>
            </a:r>
            <a:r>
              <a:rPr lang="pt-BR" sz="4800" b="1" dirty="0" smtClean="0">
                <a:solidFill>
                  <a:schemeClr val="bg1"/>
                </a:solidFill>
              </a:rPr>
              <a:t/>
            </a:r>
            <a:br>
              <a:rPr lang="pt-BR" sz="4800" b="1" dirty="0" smtClean="0">
                <a:solidFill>
                  <a:schemeClr val="bg1"/>
                </a:solidFill>
              </a:rPr>
            </a:br>
            <a:endParaRPr lang="pt-BR" sz="4700" b="1" dirty="0" smtClean="0">
              <a:solidFill>
                <a:schemeClr val="bg1"/>
              </a:solidFill>
            </a:endParaRPr>
          </a:p>
        </p:txBody>
      </p:sp>
      <p:pic>
        <p:nvPicPr>
          <p:cNvPr id="71682" name="Picture 2" descr="C:\Hidrosolo\Google Drive\Marketing\Blocos PLUVITEC _Apresentação (prezi)\content\data\repo\17153813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1383" y="1595016"/>
            <a:ext cx="6028209" cy="45207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3316" name="Rectangle 3"/>
          <p:cNvSpPr>
            <a:spLocks noChangeArrowheads="1"/>
          </p:cNvSpPr>
          <p:nvPr/>
        </p:nvSpPr>
        <p:spPr bwMode="auto">
          <a:xfrm>
            <a:off x="395288" y="935073"/>
            <a:ext cx="8280400" cy="5048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104272" tIns="52136" rIns="104272" bIns="52136"/>
          <a:lstStyle/>
          <a:p>
            <a:pPr marL="693738" indent="-693738">
              <a:spcBef>
                <a:spcPct val="20000"/>
              </a:spcBef>
            </a:pPr>
            <a:r>
              <a:rPr lang="pt-BR" sz="2600" dirty="0"/>
              <a:t>Problemas - Quebras de </a:t>
            </a:r>
            <a:r>
              <a:rPr lang="pt-BR" sz="2600" dirty="0" err="1"/>
              <a:t>Crepinas</a:t>
            </a:r>
            <a:endParaRPr lang="pt-BR" sz="2600" dirty="0"/>
          </a:p>
          <a:p>
            <a:pPr marL="693738" indent="-693738">
              <a:spcBef>
                <a:spcPct val="20000"/>
              </a:spcBef>
            </a:pPr>
            <a:endParaRPr lang="pt-BR" sz="3100" dirty="0"/>
          </a:p>
          <a:p>
            <a:pPr marL="693738" indent="-693738">
              <a:spcBef>
                <a:spcPct val="20000"/>
              </a:spcBef>
            </a:pPr>
            <a:endParaRPr lang="pt-BR" sz="3100" dirty="0"/>
          </a:p>
        </p:txBody>
      </p:sp>
    </p:spTree>
    <p:extLst>
      <p:ext uri="{BB962C8B-B14F-4D97-AF65-F5344CB8AC3E}">
        <p14:creationId xmlns:p14="http://schemas.microsoft.com/office/powerpoint/2010/main" val="3643976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404664"/>
            <a:ext cx="5076056" cy="504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338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755576" y="562893"/>
            <a:ext cx="8229600" cy="777875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>
            <a:normAutofit fontScale="90000"/>
          </a:bodyPr>
          <a:lstStyle/>
          <a:p>
            <a:pPr algn="r" eaLnBrk="1" hangingPunct="1"/>
            <a:r>
              <a:rPr lang="pt-BR" sz="4000" b="1" dirty="0" smtClean="0">
                <a:solidFill>
                  <a:schemeClr val="bg1"/>
                </a:solidFill>
              </a:rPr>
              <a:t>Fundos de filtro de areia</a:t>
            </a:r>
            <a:r>
              <a:rPr lang="pt-BR" sz="4800" b="1" dirty="0" smtClean="0">
                <a:solidFill>
                  <a:schemeClr val="bg1"/>
                </a:solidFill>
              </a:rPr>
              <a:t/>
            </a:r>
            <a:br>
              <a:rPr lang="pt-BR" sz="4800" b="1" dirty="0" smtClean="0">
                <a:solidFill>
                  <a:schemeClr val="bg1"/>
                </a:solidFill>
              </a:rPr>
            </a:br>
            <a:endParaRPr lang="pt-BR" sz="4700" b="1" dirty="0" smtClean="0">
              <a:solidFill>
                <a:schemeClr val="bg1"/>
              </a:solidFill>
            </a:endParaRPr>
          </a:p>
        </p:txBody>
      </p:sp>
      <p:pic>
        <p:nvPicPr>
          <p:cNvPr id="71683" name="Picture 3" descr="C:\Hidrosolo\Google Drive\Marketing\Blocos PLUVITEC _Apresentação (prezi)\content\data\repo\17153841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95867" y="1556792"/>
            <a:ext cx="6144783" cy="46085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4340" name="Rectangle 3"/>
          <p:cNvSpPr>
            <a:spLocks noChangeArrowheads="1"/>
          </p:cNvSpPr>
          <p:nvPr/>
        </p:nvSpPr>
        <p:spPr bwMode="auto">
          <a:xfrm>
            <a:off x="395288" y="908720"/>
            <a:ext cx="8280400" cy="5048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104272" tIns="52136" rIns="104272" bIns="52136"/>
          <a:lstStyle/>
          <a:p>
            <a:pPr marL="693738" indent="-693738">
              <a:spcBef>
                <a:spcPct val="20000"/>
              </a:spcBef>
            </a:pPr>
            <a:r>
              <a:rPr lang="pt-BR" sz="2600" dirty="0"/>
              <a:t>Problemas - Quebras de </a:t>
            </a:r>
            <a:r>
              <a:rPr lang="pt-BR" sz="2600" dirty="0" err="1"/>
              <a:t>Crepinas</a:t>
            </a:r>
            <a:endParaRPr lang="pt-BR" sz="2600" dirty="0"/>
          </a:p>
          <a:p>
            <a:pPr marL="693738" indent="-693738">
              <a:spcBef>
                <a:spcPct val="20000"/>
              </a:spcBef>
            </a:pPr>
            <a:endParaRPr lang="pt-BR" sz="3100" dirty="0"/>
          </a:p>
          <a:p>
            <a:pPr marL="693738" indent="-693738">
              <a:spcBef>
                <a:spcPct val="20000"/>
              </a:spcBef>
            </a:pPr>
            <a:endParaRPr lang="pt-BR" sz="3100" dirty="0"/>
          </a:p>
        </p:txBody>
      </p:sp>
    </p:spTree>
    <p:extLst>
      <p:ext uri="{BB962C8B-B14F-4D97-AF65-F5344CB8AC3E}">
        <p14:creationId xmlns:p14="http://schemas.microsoft.com/office/powerpoint/2010/main" val="1366927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Rectangle 3"/>
          <p:cNvSpPr>
            <a:spLocks noChangeArrowheads="1"/>
          </p:cNvSpPr>
          <p:nvPr/>
        </p:nvSpPr>
        <p:spPr bwMode="auto">
          <a:xfrm>
            <a:off x="323528" y="2636912"/>
            <a:ext cx="8280400" cy="5746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104272" tIns="52136" rIns="104272" bIns="52136"/>
          <a:lstStyle/>
          <a:p>
            <a:pPr marL="693738" indent="-693738" algn="ctr">
              <a:spcBef>
                <a:spcPct val="20000"/>
              </a:spcBef>
            </a:pPr>
            <a:r>
              <a:rPr lang="pt-BR" sz="3000" dirty="0" smtClean="0"/>
              <a:t>Garantia </a:t>
            </a:r>
            <a:r>
              <a:rPr lang="pt-BR" sz="3000" dirty="0"/>
              <a:t>PERMANENTE</a:t>
            </a:r>
          </a:p>
          <a:p>
            <a:pPr marL="693738" indent="-693738" algn="ctr">
              <a:spcBef>
                <a:spcPct val="20000"/>
              </a:spcBef>
            </a:pPr>
            <a:endParaRPr lang="pt-BR" sz="4000" dirty="0"/>
          </a:p>
          <a:p>
            <a:pPr marL="693738" indent="-693738" algn="ctr">
              <a:spcBef>
                <a:spcPct val="20000"/>
              </a:spcBef>
            </a:pPr>
            <a:endParaRPr lang="pt-BR" sz="4000" dirty="0"/>
          </a:p>
        </p:txBody>
      </p:sp>
    </p:spTree>
    <p:extLst>
      <p:ext uri="{BB962C8B-B14F-4D97-AF65-F5344CB8AC3E}">
        <p14:creationId xmlns:p14="http://schemas.microsoft.com/office/powerpoint/2010/main" val="3404714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04664"/>
            <a:ext cx="3275856" cy="504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435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60648"/>
            <a:ext cx="8229600" cy="777875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>
            <a:normAutofit fontScale="90000"/>
          </a:bodyPr>
          <a:lstStyle/>
          <a:p>
            <a:pPr algn="r" eaLnBrk="1" hangingPunct="1"/>
            <a:r>
              <a:rPr lang="pt-BR" sz="4700" b="1" dirty="0" smtClean="0">
                <a:solidFill>
                  <a:schemeClr val="bg1"/>
                </a:solidFill>
              </a:rPr>
              <a:t>Produtos</a:t>
            </a:r>
          </a:p>
        </p:txBody>
      </p:sp>
      <p:sp>
        <p:nvSpPr>
          <p:cNvPr id="18436" name="Rectangle 3"/>
          <p:cNvSpPr>
            <a:spLocks noChangeArrowheads="1"/>
          </p:cNvSpPr>
          <p:nvPr/>
        </p:nvSpPr>
        <p:spPr bwMode="auto">
          <a:xfrm>
            <a:off x="404064" y="914753"/>
            <a:ext cx="8280400" cy="5746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104272" tIns="52136" rIns="104272" bIns="52136"/>
          <a:lstStyle/>
          <a:p>
            <a:pPr marL="693738" indent="-693738">
              <a:spcBef>
                <a:spcPct val="20000"/>
              </a:spcBef>
            </a:pPr>
            <a:r>
              <a:rPr lang="pt-BR" sz="2600" dirty="0" err="1"/>
              <a:t>Crepina</a:t>
            </a:r>
            <a:r>
              <a:rPr lang="pt-BR" sz="2600" dirty="0"/>
              <a:t> PLUVITEC</a:t>
            </a:r>
          </a:p>
          <a:p>
            <a:pPr marL="693738" indent="-693738">
              <a:spcBef>
                <a:spcPct val="20000"/>
              </a:spcBef>
            </a:pPr>
            <a:endParaRPr lang="pt-BR" sz="3100" dirty="0"/>
          </a:p>
          <a:p>
            <a:pPr marL="693738" indent="-693738">
              <a:spcBef>
                <a:spcPct val="20000"/>
              </a:spcBef>
            </a:pPr>
            <a:endParaRPr lang="pt-BR" sz="3100" dirty="0"/>
          </a:p>
        </p:txBody>
      </p:sp>
      <p:sp>
        <p:nvSpPr>
          <p:cNvPr id="18438" name="Text Box 13"/>
          <p:cNvSpPr txBox="1">
            <a:spLocks noChangeArrowheads="1"/>
          </p:cNvSpPr>
          <p:nvPr/>
        </p:nvSpPr>
        <p:spPr bwMode="auto">
          <a:xfrm>
            <a:off x="1071216" y="1832881"/>
            <a:ext cx="29527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4272" tIns="52136" rIns="104272" bIns="52136">
            <a:spAutoFit/>
          </a:bodyPr>
          <a:lstStyle/>
          <a:p>
            <a:pPr>
              <a:spcBef>
                <a:spcPct val="50000"/>
              </a:spcBef>
            </a:pPr>
            <a:r>
              <a:rPr lang="pt-BR" sz="1300" b="0" dirty="0"/>
              <a:t>Material: </a:t>
            </a:r>
            <a:r>
              <a:rPr lang="pt-BR" sz="1300" dirty="0"/>
              <a:t>Nylon + Fibra de Vidro</a:t>
            </a:r>
          </a:p>
        </p:txBody>
      </p:sp>
      <p:sp>
        <p:nvSpPr>
          <p:cNvPr id="18439" name="Text Box 14"/>
          <p:cNvSpPr txBox="1">
            <a:spLocks noChangeArrowheads="1"/>
          </p:cNvSpPr>
          <p:nvPr/>
        </p:nvSpPr>
        <p:spPr bwMode="auto">
          <a:xfrm>
            <a:off x="471414" y="2505732"/>
            <a:ext cx="3528194" cy="3053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04272" tIns="52136" rIns="104272" bIns="52136">
            <a:spAutoFit/>
          </a:bodyPr>
          <a:lstStyle/>
          <a:p>
            <a:pPr>
              <a:spcBef>
                <a:spcPct val="50000"/>
              </a:spcBef>
            </a:pPr>
            <a:r>
              <a:rPr lang="pt-BR" sz="1300" b="0" dirty="0" smtClean="0"/>
              <a:t>Abertura Individual (cada sulco): </a:t>
            </a:r>
            <a:r>
              <a:rPr lang="pt-BR" sz="1300" dirty="0" smtClean="0"/>
              <a:t>0,4 </a:t>
            </a:r>
            <a:r>
              <a:rPr lang="pt-BR" sz="1300" dirty="0"/>
              <a:t>mm</a:t>
            </a:r>
          </a:p>
        </p:txBody>
      </p:sp>
      <p:sp>
        <p:nvSpPr>
          <p:cNvPr id="18440" name="Text Box 15"/>
          <p:cNvSpPr txBox="1">
            <a:spLocks noChangeArrowheads="1"/>
          </p:cNvSpPr>
          <p:nvPr/>
        </p:nvSpPr>
        <p:spPr bwMode="auto">
          <a:xfrm>
            <a:off x="1763713" y="3128380"/>
            <a:ext cx="29527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4272" tIns="52136" rIns="104272" bIns="52136">
            <a:spAutoFit/>
          </a:bodyPr>
          <a:lstStyle/>
          <a:p>
            <a:pPr>
              <a:spcBef>
                <a:spcPct val="50000"/>
              </a:spcBef>
            </a:pPr>
            <a:r>
              <a:rPr lang="pt-BR" sz="1300" b="0" dirty="0"/>
              <a:t>Material: </a:t>
            </a:r>
            <a:r>
              <a:rPr lang="pt-BR" sz="1300" dirty="0"/>
              <a:t>Polipropileno</a:t>
            </a:r>
          </a:p>
        </p:txBody>
      </p:sp>
      <p:pic>
        <p:nvPicPr>
          <p:cNvPr id="3074" name="Picture 2" descr="C:\Users\Tecnico\Desktop\Reforma do sait\Imagens-Tratamento\Crepina3..pn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1516956"/>
            <a:ext cx="5731562" cy="3352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Conector de seta reta 3"/>
          <p:cNvCxnSpPr/>
          <p:nvPr/>
        </p:nvCxnSpPr>
        <p:spPr bwMode="auto">
          <a:xfrm>
            <a:off x="3635896" y="2035619"/>
            <a:ext cx="648072" cy="246078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2" name="Conector de seta reta 21"/>
          <p:cNvCxnSpPr/>
          <p:nvPr/>
        </p:nvCxnSpPr>
        <p:spPr bwMode="auto">
          <a:xfrm>
            <a:off x="3600264" y="2713745"/>
            <a:ext cx="683704" cy="259531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8" name="Conector de seta reta 27"/>
          <p:cNvCxnSpPr/>
          <p:nvPr/>
        </p:nvCxnSpPr>
        <p:spPr bwMode="auto">
          <a:xfrm>
            <a:off x="3682114" y="3327017"/>
            <a:ext cx="683704" cy="259531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6" name="CaixaDeTexto 15"/>
          <p:cNvSpPr txBox="1"/>
          <p:nvPr/>
        </p:nvSpPr>
        <p:spPr>
          <a:xfrm>
            <a:off x="547560" y="4653136"/>
            <a:ext cx="8136904" cy="16866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pt-BR" sz="1400" b="0" dirty="0" smtClean="0"/>
              <a:t>Diversas </a:t>
            </a:r>
            <a:r>
              <a:rPr lang="pt-BR" sz="1400" b="0" dirty="0"/>
              <a:t>opções de rosca para conexão ao fundo falso. Há também a montagem da </a:t>
            </a:r>
            <a:r>
              <a:rPr lang="pt-BR" sz="1400" b="0" dirty="0" err="1"/>
              <a:t>crepina</a:t>
            </a:r>
            <a:r>
              <a:rPr lang="pt-BR" sz="1400" b="0" dirty="0"/>
              <a:t> com tubo calibrado para injeção de ar durante a </a:t>
            </a:r>
            <a:r>
              <a:rPr lang="pt-BR" sz="1400" b="0" dirty="0" err="1"/>
              <a:t>retrolavagem</a:t>
            </a:r>
            <a:r>
              <a:rPr lang="pt-BR" sz="1400" b="0" dirty="0" smtClean="0"/>
              <a:t>.</a:t>
            </a:r>
          </a:p>
          <a:p>
            <a:pPr marL="285750" indent="-285750" algn="just">
              <a:lnSpc>
                <a:spcPct val="60000"/>
              </a:lnSpc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pt-BR" sz="1400" dirty="0"/>
              <a:t>Área de cada sulco: 0,00525 cm</a:t>
            </a:r>
            <a:r>
              <a:rPr lang="pt-BR" sz="1400" baseline="30000" dirty="0"/>
              <a:t>2</a:t>
            </a:r>
            <a:endParaRPr lang="pt-BR" sz="1400" dirty="0"/>
          </a:p>
          <a:p>
            <a:pPr marL="285750" indent="-285750" algn="just">
              <a:lnSpc>
                <a:spcPct val="60000"/>
              </a:lnSpc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pt-BR" sz="1400" dirty="0"/>
              <a:t>Quantidade de sulcos por Disco: 252 (Dois Lados)</a:t>
            </a:r>
          </a:p>
          <a:p>
            <a:pPr marL="285750" indent="-285750" algn="just">
              <a:lnSpc>
                <a:spcPct val="60000"/>
              </a:lnSpc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pt-BR" sz="1400" dirty="0"/>
              <a:t>Quantidade de Discos por </a:t>
            </a:r>
            <a:r>
              <a:rPr lang="pt-BR" sz="1400" dirty="0" err="1"/>
              <a:t>Crepina</a:t>
            </a:r>
            <a:r>
              <a:rPr lang="pt-BR" sz="1400" dirty="0"/>
              <a:t>: 18</a:t>
            </a:r>
          </a:p>
          <a:p>
            <a:pPr marL="285750" indent="-285750" algn="just">
              <a:lnSpc>
                <a:spcPct val="60000"/>
              </a:lnSpc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pt-BR" sz="1400" dirty="0"/>
              <a:t>Área Total de Abertura por </a:t>
            </a:r>
            <a:r>
              <a:rPr lang="pt-BR" sz="1400" dirty="0" err="1"/>
              <a:t>Crepina</a:t>
            </a:r>
            <a:r>
              <a:rPr lang="pt-BR" sz="1400" dirty="0"/>
              <a:t>: 23,8 cm</a:t>
            </a:r>
            <a:r>
              <a:rPr lang="pt-BR" sz="1400" baseline="30000" dirty="0"/>
              <a:t>2</a:t>
            </a:r>
            <a:endParaRPr lang="pt-BR" sz="1400" dirty="0"/>
          </a:p>
          <a:p>
            <a:endParaRPr lang="pt-BR" sz="1400" dirty="0"/>
          </a:p>
        </p:txBody>
      </p:sp>
    </p:spTree>
    <p:extLst>
      <p:ext uri="{BB962C8B-B14F-4D97-AF65-F5344CB8AC3E}">
        <p14:creationId xmlns:p14="http://schemas.microsoft.com/office/powerpoint/2010/main" val="958280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404664"/>
            <a:ext cx="5076056" cy="504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386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755576" y="548680"/>
            <a:ext cx="8229600" cy="777875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>
            <a:normAutofit fontScale="90000"/>
          </a:bodyPr>
          <a:lstStyle/>
          <a:p>
            <a:pPr algn="r" eaLnBrk="1" hangingPunct="1"/>
            <a:r>
              <a:rPr lang="pt-BR" sz="4000" b="1" dirty="0" smtClean="0">
                <a:solidFill>
                  <a:schemeClr val="bg1"/>
                </a:solidFill>
              </a:rPr>
              <a:t>Fundos de filtro de areia</a:t>
            </a:r>
            <a:r>
              <a:rPr lang="pt-BR" sz="4800" b="1" dirty="0" smtClean="0">
                <a:solidFill>
                  <a:schemeClr val="bg1"/>
                </a:solidFill>
              </a:rPr>
              <a:t/>
            </a:r>
            <a:br>
              <a:rPr lang="pt-BR" sz="4800" b="1" dirty="0" smtClean="0">
                <a:solidFill>
                  <a:schemeClr val="bg1"/>
                </a:solidFill>
              </a:rPr>
            </a:br>
            <a:endParaRPr lang="pt-BR" sz="4700" b="1" dirty="0" smtClean="0">
              <a:solidFill>
                <a:schemeClr val="bg1"/>
              </a:solidFill>
            </a:endParaRPr>
          </a:p>
        </p:txBody>
      </p:sp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395288" y="909047"/>
            <a:ext cx="8424862" cy="13684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104272" tIns="52136" rIns="104272" bIns="52136"/>
          <a:lstStyle/>
          <a:p>
            <a:pPr marL="693738" indent="-693738">
              <a:spcBef>
                <a:spcPct val="20000"/>
              </a:spcBef>
            </a:pPr>
            <a:r>
              <a:rPr lang="pt-BR" sz="2600" dirty="0"/>
              <a:t>Problemas – Leito Suporte</a:t>
            </a:r>
          </a:p>
          <a:p>
            <a:pPr marL="693738" indent="-693738">
              <a:spcBef>
                <a:spcPct val="20000"/>
              </a:spcBef>
            </a:pPr>
            <a:r>
              <a:rPr lang="pt-BR" sz="2600" dirty="0"/>
              <a:t>Dificuldade de adequação à Portaria MS 2914/11</a:t>
            </a:r>
          </a:p>
          <a:p>
            <a:pPr marL="693738" indent="-693738">
              <a:spcBef>
                <a:spcPct val="20000"/>
              </a:spcBef>
            </a:pPr>
            <a:endParaRPr lang="pt-BR" sz="3200" dirty="0"/>
          </a:p>
          <a:p>
            <a:pPr marL="693738" indent="-693738">
              <a:spcBef>
                <a:spcPct val="20000"/>
              </a:spcBef>
            </a:pPr>
            <a:endParaRPr lang="pt-BR" sz="3100" dirty="0"/>
          </a:p>
          <a:p>
            <a:pPr marL="693738" indent="-693738">
              <a:spcBef>
                <a:spcPct val="20000"/>
              </a:spcBef>
            </a:pPr>
            <a:endParaRPr lang="pt-BR" sz="3100" dirty="0"/>
          </a:p>
        </p:txBody>
      </p:sp>
      <p:pic>
        <p:nvPicPr>
          <p:cNvPr id="74754" name="Picture 2" descr="C:\Hidrosolo\Google Drive\Marketing\Blocos PLUVITEC _Apresentação (prezi)\content\data\repo\17107664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5963" y="2060848"/>
            <a:ext cx="2880493" cy="384065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6390" name="Rectangle 3"/>
          <p:cNvSpPr>
            <a:spLocks noChangeArrowheads="1"/>
          </p:cNvSpPr>
          <p:nvPr/>
        </p:nvSpPr>
        <p:spPr bwMode="auto">
          <a:xfrm>
            <a:off x="228684" y="2072640"/>
            <a:ext cx="5435600" cy="34559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104272" tIns="52136" rIns="104272" bIns="52136"/>
          <a:lstStyle/>
          <a:p>
            <a:pPr marL="693738" indent="-693738" algn="just">
              <a:spcBef>
                <a:spcPct val="20000"/>
              </a:spcBef>
            </a:pPr>
            <a:r>
              <a:rPr lang="pt-BR" sz="1300" dirty="0"/>
              <a:t>“Art. 30º. Para a garantia da qualidade microbiológica da água, em complementação às exigências relativas aos indicadores microbiológicos, deve ser atendido o padrão de turbidez expresso no Anexo II e devem ser observadas as demais exigências contidas nesta Portaria. </a:t>
            </a:r>
          </a:p>
          <a:p>
            <a:pPr marL="693738" indent="-693738" algn="just">
              <a:spcBef>
                <a:spcPct val="20000"/>
              </a:spcBef>
            </a:pPr>
            <a:r>
              <a:rPr lang="pt-BR" sz="1300" dirty="0"/>
              <a:t>      § 2º. O valor máximo permitido de 0,5 </a:t>
            </a:r>
            <a:r>
              <a:rPr lang="pt-BR" sz="1300" dirty="0" err="1"/>
              <a:t>uT</a:t>
            </a:r>
            <a:r>
              <a:rPr lang="pt-BR" sz="1300" dirty="0"/>
              <a:t> para água filtrada por filtração rápida (tratamento completo ou filtração direta)...”</a:t>
            </a:r>
          </a:p>
          <a:p>
            <a:pPr marL="693738" indent="-693738" algn="just">
              <a:spcBef>
                <a:spcPct val="20000"/>
              </a:spcBef>
            </a:pPr>
            <a:endParaRPr lang="pt-BR" sz="1300" dirty="0"/>
          </a:p>
          <a:p>
            <a:pPr marL="693738" indent="-693738" algn="just">
              <a:spcBef>
                <a:spcPct val="20000"/>
              </a:spcBef>
            </a:pPr>
            <a:r>
              <a:rPr lang="pt-BR" sz="1300" dirty="0"/>
              <a:t>“Art. 49º. ...</a:t>
            </a:r>
          </a:p>
          <a:p>
            <a:pPr marL="693738" indent="-693738" algn="just">
              <a:spcBef>
                <a:spcPct val="20000"/>
              </a:spcBef>
            </a:pPr>
            <a:r>
              <a:rPr lang="pt-BR" sz="1300" dirty="0"/>
              <a:t>      § 1º  Para o atendimento ao valor máximo permitido de 0,5 </a:t>
            </a:r>
            <a:r>
              <a:rPr lang="pt-BR" sz="1300" dirty="0" err="1"/>
              <a:t>uT</a:t>
            </a:r>
            <a:r>
              <a:rPr lang="pt-BR" sz="1300" dirty="0"/>
              <a:t> para filtração rápida (tratamento completo ou filtração direta), fica estabelecido o prazo de 4 (quatro) anos para cumprimento, contados da data de publicação desta Portaria, mediante o cumprimento das etapas previstas no § 2º do art. 30 desta Portaria.”</a:t>
            </a:r>
          </a:p>
          <a:p>
            <a:pPr marL="693738" indent="-693738" algn="just">
              <a:spcBef>
                <a:spcPct val="20000"/>
              </a:spcBef>
            </a:pPr>
            <a:endParaRPr lang="pt-BR" sz="1300" dirty="0"/>
          </a:p>
          <a:p>
            <a:pPr marL="693738" indent="-693738" algn="just">
              <a:spcBef>
                <a:spcPct val="20000"/>
              </a:spcBef>
            </a:pPr>
            <a:endParaRPr lang="pt-BR" sz="1300" dirty="0"/>
          </a:p>
        </p:txBody>
      </p:sp>
      <p:sp>
        <p:nvSpPr>
          <p:cNvPr id="2" name="Botão de ação: Avançar ou Próximo 1">
            <a:hlinkClick r:id="rId4" action="ppaction://hlinkfile" highlightClick="1"/>
          </p:cNvPr>
          <p:cNvSpPr/>
          <p:nvPr/>
        </p:nvSpPr>
        <p:spPr>
          <a:xfrm>
            <a:off x="2929612" y="5528628"/>
            <a:ext cx="648072" cy="432048"/>
          </a:xfrm>
          <a:prstGeom prst="actionButtonForwardNex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7795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404664"/>
            <a:ext cx="5004048" cy="504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5" name="Picture 9" descr="13c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288" y="2060848"/>
            <a:ext cx="4869628" cy="405294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3317" name="Picture 11" descr="13d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30784" y="1772816"/>
            <a:ext cx="4537075" cy="34051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7412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827584" y="548680"/>
            <a:ext cx="8229600" cy="777875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>
            <a:normAutofit fontScale="90000"/>
          </a:bodyPr>
          <a:lstStyle/>
          <a:p>
            <a:pPr algn="r" eaLnBrk="1" hangingPunct="1"/>
            <a:r>
              <a:rPr lang="pt-BR" sz="4000" b="1" dirty="0" smtClean="0">
                <a:solidFill>
                  <a:schemeClr val="bg1"/>
                </a:solidFill>
              </a:rPr>
              <a:t>Fundos de filtro de areia</a:t>
            </a:r>
            <a:r>
              <a:rPr lang="pt-BR" sz="4800" b="1" dirty="0" smtClean="0">
                <a:solidFill>
                  <a:schemeClr val="bg1"/>
                </a:solidFill>
              </a:rPr>
              <a:t/>
            </a:r>
            <a:br>
              <a:rPr lang="pt-BR" sz="4800" b="1" dirty="0" smtClean="0">
                <a:solidFill>
                  <a:schemeClr val="bg1"/>
                </a:solidFill>
              </a:rPr>
            </a:br>
            <a:endParaRPr lang="pt-BR" sz="4700" b="1" dirty="0" smtClean="0">
              <a:solidFill>
                <a:schemeClr val="bg1"/>
              </a:solidFill>
            </a:endParaRPr>
          </a:p>
        </p:txBody>
      </p:sp>
      <p:sp>
        <p:nvSpPr>
          <p:cNvPr id="17413" name="Rectangle 3"/>
          <p:cNvSpPr>
            <a:spLocks noChangeArrowheads="1"/>
          </p:cNvSpPr>
          <p:nvPr/>
        </p:nvSpPr>
        <p:spPr bwMode="auto">
          <a:xfrm>
            <a:off x="395288" y="914753"/>
            <a:ext cx="8424862" cy="7207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104272" tIns="52136" rIns="104272" bIns="52136"/>
          <a:lstStyle/>
          <a:p>
            <a:pPr marL="693738" indent="-693738">
              <a:spcBef>
                <a:spcPct val="20000"/>
              </a:spcBef>
            </a:pPr>
            <a:r>
              <a:rPr lang="pt-BR" sz="2600" dirty="0" smtClean="0"/>
              <a:t>Menor Quantidade </a:t>
            </a:r>
            <a:r>
              <a:rPr lang="pt-BR" sz="2600" dirty="0"/>
              <a:t>por </a:t>
            </a:r>
            <a:r>
              <a:rPr lang="pt-BR" sz="2600" dirty="0" smtClean="0"/>
              <a:t>Metro Quadrado</a:t>
            </a:r>
            <a:endParaRPr lang="pt-BR" sz="2600" dirty="0"/>
          </a:p>
          <a:p>
            <a:pPr marL="693738" indent="-693738">
              <a:spcBef>
                <a:spcPct val="20000"/>
              </a:spcBef>
            </a:pPr>
            <a:endParaRPr lang="pt-BR" sz="3200" dirty="0"/>
          </a:p>
          <a:p>
            <a:pPr marL="693738" indent="-693738">
              <a:spcBef>
                <a:spcPct val="20000"/>
              </a:spcBef>
            </a:pPr>
            <a:endParaRPr lang="pt-BR" sz="3100" dirty="0"/>
          </a:p>
          <a:p>
            <a:pPr marL="693738" indent="-693738">
              <a:spcBef>
                <a:spcPct val="20000"/>
              </a:spcBef>
            </a:pPr>
            <a:endParaRPr lang="pt-BR" sz="3100" dirty="0"/>
          </a:p>
        </p:txBody>
      </p:sp>
    </p:spTree>
    <p:extLst>
      <p:ext uri="{BB962C8B-B14F-4D97-AF65-F5344CB8AC3E}">
        <p14:creationId xmlns:p14="http://schemas.microsoft.com/office/powerpoint/2010/main" val="4000025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04664"/>
            <a:ext cx="3275856" cy="504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458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74638"/>
            <a:ext cx="8229600" cy="633412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>
            <a:normAutofit fontScale="90000"/>
          </a:bodyPr>
          <a:lstStyle/>
          <a:p>
            <a:pPr algn="r" eaLnBrk="1" hangingPunct="1"/>
            <a:r>
              <a:rPr lang="pt-BR" sz="4700" b="1" dirty="0" smtClean="0">
                <a:solidFill>
                  <a:schemeClr val="bg1"/>
                </a:solidFill>
              </a:rPr>
              <a:t>Produtos</a:t>
            </a:r>
          </a:p>
        </p:txBody>
      </p:sp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360362" y="908720"/>
            <a:ext cx="8280400" cy="7191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104272" tIns="52136" rIns="104272" bIns="52136"/>
          <a:lstStyle/>
          <a:p>
            <a:pPr marL="693738" indent="-693738">
              <a:spcBef>
                <a:spcPct val="20000"/>
              </a:spcBef>
            </a:pPr>
            <a:r>
              <a:rPr lang="pt-BR" sz="3100" dirty="0"/>
              <a:t> </a:t>
            </a:r>
            <a:r>
              <a:rPr lang="pt-BR" sz="2600" dirty="0" err="1"/>
              <a:t>Crepina</a:t>
            </a:r>
            <a:r>
              <a:rPr lang="pt-BR" sz="2600" dirty="0"/>
              <a:t> PLUVITEC</a:t>
            </a:r>
          </a:p>
          <a:p>
            <a:pPr marL="693738" indent="-693738">
              <a:spcBef>
                <a:spcPct val="20000"/>
              </a:spcBef>
            </a:pPr>
            <a:endParaRPr lang="pt-BR" sz="3100" dirty="0"/>
          </a:p>
          <a:p>
            <a:pPr marL="693738" indent="-693738">
              <a:spcBef>
                <a:spcPct val="20000"/>
              </a:spcBef>
            </a:pPr>
            <a:endParaRPr lang="pt-BR" sz="3100" dirty="0"/>
          </a:p>
        </p:txBody>
      </p:sp>
      <p:sp>
        <p:nvSpPr>
          <p:cNvPr id="19460" name="Text Box 8"/>
          <p:cNvSpPr txBox="1">
            <a:spLocks noChangeArrowheads="1"/>
          </p:cNvSpPr>
          <p:nvPr/>
        </p:nvSpPr>
        <p:spPr bwMode="auto">
          <a:xfrm>
            <a:off x="3276600" y="5445125"/>
            <a:ext cx="2879725" cy="382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4272" tIns="52136" rIns="104272" bIns="52136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/>
              <a:t>Vazão (m</a:t>
            </a:r>
            <a:r>
              <a:rPr lang="pt-BR" baseline="30000"/>
              <a:t>3</a:t>
            </a:r>
            <a:r>
              <a:rPr lang="pt-BR"/>
              <a:t>/h)</a:t>
            </a:r>
          </a:p>
        </p:txBody>
      </p:sp>
      <p:pic>
        <p:nvPicPr>
          <p:cNvPr id="10245" name="Picture 13" descr="C:\Hidrosolo\Google Drive\Marketing\Catálogo\Crepina_novo\desempenho hidrodinâmic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500" y="1627857"/>
            <a:ext cx="7858125" cy="44021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43241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04664"/>
            <a:ext cx="3275856" cy="504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6" name="Picture 14" descr="C:\Hidrosolo\Google Drive\Marketing\Catálogo\Crepina_novo\gráfico a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1720" y="1412776"/>
            <a:ext cx="6642244" cy="440385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0483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74638"/>
            <a:ext cx="8229600" cy="633412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>
            <a:normAutofit fontScale="90000"/>
          </a:bodyPr>
          <a:lstStyle/>
          <a:p>
            <a:pPr algn="r" eaLnBrk="1" hangingPunct="1"/>
            <a:r>
              <a:rPr lang="pt-BR" sz="4700" b="1" dirty="0" smtClean="0">
                <a:solidFill>
                  <a:schemeClr val="bg1"/>
                </a:solidFill>
              </a:rPr>
              <a:t>Produtos</a:t>
            </a:r>
          </a:p>
        </p:txBody>
      </p:sp>
      <p:sp>
        <p:nvSpPr>
          <p:cNvPr id="20484" name="Rectangle 3"/>
          <p:cNvSpPr>
            <a:spLocks noChangeArrowheads="1"/>
          </p:cNvSpPr>
          <p:nvPr/>
        </p:nvSpPr>
        <p:spPr bwMode="auto">
          <a:xfrm>
            <a:off x="347122" y="908720"/>
            <a:ext cx="8280400" cy="7191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104272" tIns="52136" rIns="104272" bIns="52136"/>
          <a:lstStyle/>
          <a:p>
            <a:pPr marL="693738" indent="-693738">
              <a:spcBef>
                <a:spcPct val="20000"/>
              </a:spcBef>
            </a:pPr>
            <a:r>
              <a:rPr lang="pt-BR" sz="3100" dirty="0"/>
              <a:t> </a:t>
            </a:r>
            <a:r>
              <a:rPr lang="pt-BR" sz="2600" dirty="0" err="1"/>
              <a:t>Crepina</a:t>
            </a:r>
            <a:r>
              <a:rPr lang="pt-BR" sz="2600" dirty="0"/>
              <a:t> PLUVITEC</a:t>
            </a:r>
          </a:p>
          <a:p>
            <a:pPr marL="693738" indent="-693738">
              <a:spcBef>
                <a:spcPct val="20000"/>
              </a:spcBef>
            </a:pPr>
            <a:endParaRPr lang="pt-BR" sz="3100" dirty="0"/>
          </a:p>
          <a:p>
            <a:pPr marL="693738" indent="-693738">
              <a:spcBef>
                <a:spcPct val="20000"/>
              </a:spcBef>
            </a:pPr>
            <a:endParaRPr lang="pt-BR" sz="3100" dirty="0"/>
          </a:p>
        </p:txBody>
      </p:sp>
      <p:sp>
        <p:nvSpPr>
          <p:cNvPr id="6" name="Botão de ação: Avançar ou Próximo 5">
            <a:hlinkClick r:id="rId4" action="ppaction://hlinkfile" highlightClick="1"/>
          </p:cNvPr>
          <p:cNvSpPr/>
          <p:nvPr/>
        </p:nvSpPr>
        <p:spPr>
          <a:xfrm>
            <a:off x="539552" y="3501008"/>
            <a:ext cx="648072" cy="432048"/>
          </a:xfrm>
          <a:prstGeom prst="actionButtonForwardNex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45432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04664"/>
            <a:ext cx="3275856" cy="504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530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74638"/>
            <a:ext cx="8229600" cy="706437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>
            <a:normAutofit fontScale="90000"/>
          </a:bodyPr>
          <a:lstStyle/>
          <a:p>
            <a:pPr algn="r" eaLnBrk="1" hangingPunct="1"/>
            <a:r>
              <a:rPr lang="pt-BR" sz="4700" b="1" dirty="0" smtClean="0">
                <a:solidFill>
                  <a:schemeClr val="bg1"/>
                </a:solidFill>
              </a:rPr>
              <a:t>Projetos</a:t>
            </a:r>
          </a:p>
        </p:txBody>
      </p:sp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323850" y="908720"/>
            <a:ext cx="8280400" cy="7191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104272" tIns="52136" rIns="104272" bIns="52136"/>
          <a:lstStyle/>
          <a:p>
            <a:pPr marL="693738" indent="-693738">
              <a:spcBef>
                <a:spcPct val="20000"/>
              </a:spcBef>
            </a:pPr>
            <a:r>
              <a:rPr lang="pt-BR" sz="3100" dirty="0"/>
              <a:t> </a:t>
            </a:r>
            <a:r>
              <a:rPr lang="pt-BR" sz="2600" dirty="0" err="1" smtClean="0"/>
              <a:t>Crepina</a:t>
            </a:r>
            <a:r>
              <a:rPr lang="pt-BR" sz="2600" dirty="0" smtClean="0"/>
              <a:t> PLUVITEC</a:t>
            </a:r>
            <a:endParaRPr lang="pt-BR" sz="2600" dirty="0"/>
          </a:p>
          <a:p>
            <a:pPr marL="693738" indent="-693738">
              <a:spcBef>
                <a:spcPct val="20000"/>
              </a:spcBef>
            </a:pPr>
            <a:endParaRPr lang="pt-BR" sz="3100" dirty="0"/>
          </a:p>
          <a:p>
            <a:pPr marL="693738" indent="-693738">
              <a:spcBef>
                <a:spcPct val="20000"/>
              </a:spcBef>
            </a:pPr>
            <a:endParaRPr lang="pt-BR" sz="3100" dirty="0"/>
          </a:p>
        </p:txBody>
      </p:sp>
      <p:pic>
        <p:nvPicPr>
          <p:cNvPr id="14340" name="Picture 9" descr="C:\Hidrosolo\Google Drive\Marketing\Blocos PLUVITEC _Apresentação (prezi)\content\data\repo\17642042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83968" y="1700808"/>
            <a:ext cx="5943600" cy="436086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912312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04664"/>
            <a:ext cx="3275856" cy="504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5602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74638"/>
            <a:ext cx="8229600" cy="706437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>
            <a:normAutofit fontScale="90000"/>
          </a:bodyPr>
          <a:lstStyle/>
          <a:p>
            <a:pPr algn="r" eaLnBrk="1" hangingPunct="1"/>
            <a:r>
              <a:rPr lang="pt-BR" sz="4700" b="1" dirty="0" smtClean="0">
                <a:solidFill>
                  <a:schemeClr val="bg1"/>
                </a:solidFill>
              </a:rPr>
              <a:t>Projetos</a:t>
            </a:r>
          </a:p>
        </p:txBody>
      </p:sp>
      <p:sp>
        <p:nvSpPr>
          <p:cNvPr id="25603" name="Rectangle 3"/>
          <p:cNvSpPr>
            <a:spLocks noChangeArrowheads="1"/>
          </p:cNvSpPr>
          <p:nvPr/>
        </p:nvSpPr>
        <p:spPr bwMode="auto">
          <a:xfrm>
            <a:off x="323850" y="908720"/>
            <a:ext cx="8280400" cy="7191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104272" tIns="52136" rIns="104272" bIns="52136"/>
          <a:lstStyle/>
          <a:p>
            <a:pPr marL="693738" indent="-693738">
              <a:spcBef>
                <a:spcPct val="20000"/>
              </a:spcBef>
            </a:pPr>
            <a:r>
              <a:rPr lang="pt-BR" sz="3100" dirty="0"/>
              <a:t> </a:t>
            </a:r>
            <a:r>
              <a:rPr lang="pt-BR" sz="2600" dirty="0" err="1"/>
              <a:t>Crepina</a:t>
            </a:r>
            <a:r>
              <a:rPr lang="pt-BR" sz="2600" dirty="0"/>
              <a:t> PLUVITEC</a:t>
            </a:r>
          </a:p>
          <a:p>
            <a:pPr marL="693738" indent="-693738">
              <a:spcBef>
                <a:spcPct val="20000"/>
              </a:spcBef>
            </a:pPr>
            <a:endParaRPr lang="pt-BR" sz="3100" dirty="0"/>
          </a:p>
          <a:p>
            <a:pPr marL="693738" indent="-693738">
              <a:spcBef>
                <a:spcPct val="20000"/>
              </a:spcBef>
            </a:pPr>
            <a:endParaRPr lang="pt-BR" sz="3100" dirty="0"/>
          </a:p>
        </p:txBody>
      </p:sp>
      <p:pic>
        <p:nvPicPr>
          <p:cNvPr id="65538" name="Picture 2" descr="C:\Hidrosolo\Google Drive\Marketing\Fotos\CESAMA (Juiz de Fora)\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52985" y="1533819"/>
            <a:ext cx="5422130" cy="46079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62776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04664"/>
            <a:ext cx="3275856" cy="504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6626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74638"/>
            <a:ext cx="8229600" cy="706437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>
            <a:normAutofit fontScale="90000"/>
          </a:bodyPr>
          <a:lstStyle/>
          <a:p>
            <a:pPr algn="r" eaLnBrk="1" hangingPunct="1"/>
            <a:r>
              <a:rPr lang="pt-BR" sz="4700" b="1" dirty="0" smtClean="0">
                <a:solidFill>
                  <a:schemeClr val="bg1"/>
                </a:solidFill>
              </a:rPr>
              <a:t>Projetos</a:t>
            </a:r>
          </a:p>
        </p:txBody>
      </p:sp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323850" y="909638"/>
            <a:ext cx="8280400" cy="7191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104272" tIns="52136" rIns="104272" bIns="52136"/>
          <a:lstStyle/>
          <a:p>
            <a:pPr marL="693738" indent="-693738">
              <a:spcBef>
                <a:spcPct val="20000"/>
              </a:spcBef>
            </a:pPr>
            <a:r>
              <a:rPr lang="pt-BR" sz="3100" dirty="0"/>
              <a:t> </a:t>
            </a:r>
            <a:r>
              <a:rPr lang="pt-BR" sz="2600" dirty="0" err="1"/>
              <a:t>Crepina</a:t>
            </a:r>
            <a:r>
              <a:rPr lang="pt-BR" sz="2600" dirty="0"/>
              <a:t> PLUVITEC</a:t>
            </a:r>
          </a:p>
          <a:p>
            <a:pPr marL="693738" indent="-693738">
              <a:spcBef>
                <a:spcPct val="20000"/>
              </a:spcBef>
            </a:pPr>
            <a:endParaRPr lang="pt-BR" sz="3100" dirty="0"/>
          </a:p>
          <a:p>
            <a:pPr marL="693738" indent="-693738">
              <a:spcBef>
                <a:spcPct val="20000"/>
              </a:spcBef>
            </a:pPr>
            <a:endParaRPr lang="pt-BR" sz="3100" dirty="0"/>
          </a:p>
        </p:txBody>
      </p:sp>
      <p:pic>
        <p:nvPicPr>
          <p:cNvPr id="21509" name="Picture 5" descr="C:\Hidrosolo\Google Drive\Arquivos de Clientes\Sabesp\Campo Limpo Paulista\fotos instalação\Vídeo criado\fotos e vídeos\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05037" y="1628775"/>
            <a:ext cx="5501035" cy="462155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26426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04664"/>
            <a:ext cx="3275856" cy="504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7650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74638"/>
            <a:ext cx="8229600" cy="706437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>
            <a:normAutofit fontScale="90000"/>
          </a:bodyPr>
          <a:lstStyle/>
          <a:p>
            <a:pPr algn="r" eaLnBrk="1" hangingPunct="1"/>
            <a:r>
              <a:rPr lang="pt-BR" sz="4700" b="1" dirty="0" smtClean="0">
                <a:solidFill>
                  <a:schemeClr val="bg1"/>
                </a:solidFill>
              </a:rPr>
              <a:t>Projetos</a:t>
            </a:r>
          </a:p>
        </p:txBody>
      </p:sp>
      <p:sp>
        <p:nvSpPr>
          <p:cNvPr id="27651" name="Rectangle 3"/>
          <p:cNvSpPr>
            <a:spLocks noChangeArrowheads="1"/>
          </p:cNvSpPr>
          <p:nvPr/>
        </p:nvSpPr>
        <p:spPr bwMode="auto">
          <a:xfrm>
            <a:off x="323850" y="921069"/>
            <a:ext cx="8280400" cy="56371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104272" tIns="52136" rIns="104272" bIns="52136"/>
          <a:lstStyle/>
          <a:p>
            <a:pPr marL="693738" indent="-693738">
              <a:spcBef>
                <a:spcPct val="20000"/>
              </a:spcBef>
            </a:pPr>
            <a:r>
              <a:rPr lang="pt-BR" sz="3100" dirty="0"/>
              <a:t> </a:t>
            </a:r>
            <a:r>
              <a:rPr lang="pt-BR" sz="2600" dirty="0" err="1"/>
              <a:t>Crepina</a:t>
            </a:r>
            <a:r>
              <a:rPr lang="pt-BR" sz="2600" dirty="0"/>
              <a:t> PLUVITEC</a:t>
            </a:r>
          </a:p>
          <a:p>
            <a:pPr marL="693738" indent="-693738">
              <a:spcBef>
                <a:spcPct val="20000"/>
              </a:spcBef>
            </a:pPr>
            <a:endParaRPr lang="pt-BR" sz="3100" dirty="0"/>
          </a:p>
          <a:p>
            <a:pPr marL="693738" indent="-693738">
              <a:spcBef>
                <a:spcPct val="20000"/>
              </a:spcBef>
            </a:pPr>
            <a:endParaRPr lang="pt-BR" sz="3100" dirty="0"/>
          </a:p>
        </p:txBody>
      </p:sp>
      <p:pic>
        <p:nvPicPr>
          <p:cNvPr id="62466" name="Picture 2" descr="C:\Hidrosolo\Google Drive\Arquivos de Clientes\Sabesp\Campo Limpo Paulista\fotos instalação\Vídeo criado\fotos e vídeos\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1049" y="1468656"/>
            <a:ext cx="5229225" cy="49942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58980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04664"/>
            <a:ext cx="3275856" cy="504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8674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74638"/>
            <a:ext cx="8229600" cy="706437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>
            <a:normAutofit fontScale="90000"/>
          </a:bodyPr>
          <a:lstStyle/>
          <a:p>
            <a:pPr algn="r" eaLnBrk="1" hangingPunct="1"/>
            <a:r>
              <a:rPr lang="pt-BR" sz="4700" b="1" dirty="0" smtClean="0">
                <a:solidFill>
                  <a:schemeClr val="bg1"/>
                </a:solidFill>
              </a:rPr>
              <a:t>Projetos</a:t>
            </a:r>
          </a:p>
        </p:txBody>
      </p:sp>
      <p:sp>
        <p:nvSpPr>
          <p:cNvPr id="28675" name="Rectangle 3"/>
          <p:cNvSpPr>
            <a:spLocks noChangeArrowheads="1"/>
          </p:cNvSpPr>
          <p:nvPr/>
        </p:nvSpPr>
        <p:spPr bwMode="auto">
          <a:xfrm>
            <a:off x="323850" y="908720"/>
            <a:ext cx="8280400" cy="7191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104272" tIns="52136" rIns="104272" bIns="52136"/>
          <a:lstStyle/>
          <a:p>
            <a:pPr marL="693738" indent="-693738">
              <a:spcBef>
                <a:spcPct val="20000"/>
              </a:spcBef>
            </a:pPr>
            <a:r>
              <a:rPr lang="pt-BR" sz="3100" dirty="0"/>
              <a:t> </a:t>
            </a:r>
            <a:r>
              <a:rPr lang="pt-BR" sz="2600" dirty="0" err="1" smtClean="0"/>
              <a:t>Crepina</a:t>
            </a:r>
            <a:r>
              <a:rPr lang="pt-BR" sz="2600" dirty="0" smtClean="0"/>
              <a:t> PLUVITEC</a:t>
            </a:r>
            <a:endParaRPr lang="pt-BR" sz="2600" dirty="0"/>
          </a:p>
          <a:p>
            <a:pPr marL="693738" indent="-693738">
              <a:spcBef>
                <a:spcPct val="20000"/>
              </a:spcBef>
            </a:pPr>
            <a:endParaRPr lang="pt-BR" sz="3100" dirty="0"/>
          </a:p>
          <a:p>
            <a:pPr marL="693738" indent="-693738">
              <a:spcBef>
                <a:spcPct val="20000"/>
              </a:spcBef>
            </a:pPr>
            <a:endParaRPr lang="pt-BR" sz="3100" dirty="0"/>
          </a:p>
        </p:txBody>
      </p:sp>
      <p:pic>
        <p:nvPicPr>
          <p:cNvPr id="63490" name="Picture 2" descr="C:\Hidrosolo\Google Drive\Arquivos de Clientes\Sabesp\Campo Limpo Paulista\fotos instalação\Vídeo criado\fotos e vídeos\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71712" y="1627857"/>
            <a:ext cx="5184675" cy="48912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831646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3" name="Picture 6" descr="1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3525" y="2060848"/>
            <a:ext cx="5329237" cy="39973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04664"/>
            <a:ext cx="3275856" cy="504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777875"/>
          </a:xfrm>
          <a:noFill/>
          <a:ln algn="ctr">
            <a:miter lim="800000"/>
            <a:headEnd/>
            <a:tailEnd/>
          </a:ln>
        </p:spPr>
        <p:txBody>
          <a:bodyPr vert="horz" wrap="square" numCol="1" anchor="t" anchorCtr="0" compatLnSpc="1">
            <a:prstTxWarp prst="textNoShape">
              <a:avLst/>
            </a:prstTxWarp>
            <a:normAutofit fontScale="90000"/>
          </a:bodyPr>
          <a:lstStyle/>
          <a:p>
            <a:pPr algn="r" eaLnBrk="1" hangingPunct="1"/>
            <a:r>
              <a:rPr lang="pt-BR" sz="4700" b="1" dirty="0" smtClean="0">
                <a:solidFill>
                  <a:schemeClr val="bg1"/>
                </a:solidFill>
              </a:rPr>
              <a:t>Produtos</a:t>
            </a:r>
          </a:p>
        </p:txBody>
      </p:sp>
      <p:pic>
        <p:nvPicPr>
          <p:cNvPr id="12291" name="Picture 4" descr="11"/>
          <p:cNvPicPr>
            <a:picLocks noGrp="1" noChangeAspect="1" noChangeArrowheads="1"/>
          </p:cNvPicPr>
          <p:nvPr>
            <p:ph sz="half"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1627857"/>
            <a:ext cx="3096344" cy="412894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1508" name="Rectangle 3"/>
          <p:cNvSpPr>
            <a:spLocks noChangeArrowheads="1"/>
          </p:cNvSpPr>
          <p:nvPr/>
        </p:nvSpPr>
        <p:spPr bwMode="auto">
          <a:xfrm>
            <a:off x="346234" y="908720"/>
            <a:ext cx="8280400" cy="7191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104272" tIns="52136" rIns="104272" bIns="52136"/>
          <a:lstStyle/>
          <a:p>
            <a:pPr marL="693738" indent="-693738">
              <a:spcBef>
                <a:spcPct val="20000"/>
              </a:spcBef>
            </a:pPr>
            <a:r>
              <a:rPr lang="pt-BR" sz="3100" dirty="0"/>
              <a:t> </a:t>
            </a:r>
            <a:r>
              <a:rPr lang="pt-BR" sz="2600" dirty="0" err="1"/>
              <a:t>Crepina</a:t>
            </a:r>
            <a:r>
              <a:rPr lang="pt-BR" sz="2600" dirty="0"/>
              <a:t> PLUVITEC</a:t>
            </a:r>
          </a:p>
          <a:p>
            <a:pPr marL="693738" indent="-693738">
              <a:spcBef>
                <a:spcPct val="20000"/>
              </a:spcBef>
            </a:pPr>
            <a:endParaRPr lang="pt-BR" sz="3100" dirty="0"/>
          </a:p>
          <a:p>
            <a:pPr marL="693738" indent="-693738">
              <a:spcBef>
                <a:spcPct val="20000"/>
              </a:spcBef>
            </a:pPr>
            <a:endParaRPr lang="pt-BR" sz="3100" dirty="0"/>
          </a:p>
        </p:txBody>
      </p:sp>
    </p:spTree>
    <p:extLst>
      <p:ext uri="{BB962C8B-B14F-4D97-AF65-F5344CB8AC3E}">
        <p14:creationId xmlns:p14="http://schemas.microsoft.com/office/powerpoint/2010/main" val="3321962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04664"/>
            <a:ext cx="3275856" cy="504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9698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74638"/>
            <a:ext cx="8229600" cy="706437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>
            <a:normAutofit fontScale="90000"/>
          </a:bodyPr>
          <a:lstStyle/>
          <a:p>
            <a:pPr algn="r" eaLnBrk="1" hangingPunct="1"/>
            <a:r>
              <a:rPr lang="pt-BR" sz="4700" b="1" dirty="0" smtClean="0">
                <a:solidFill>
                  <a:schemeClr val="bg1"/>
                </a:solidFill>
              </a:rPr>
              <a:t>Projetos</a:t>
            </a: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323850" y="909638"/>
            <a:ext cx="8280400" cy="7191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104272" tIns="52136" rIns="104272" bIns="52136"/>
          <a:lstStyle/>
          <a:p>
            <a:pPr marL="693738" indent="-693738">
              <a:spcBef>
                <a:spcPct val="20000"/>
              </a:spcBef>
            </a:pPr>
            <a:r>
              <a:rPr lang="pt-BR" sz="3100" dirty="0"/>
              <a:t> </a:t>
            </a:r>
            <a:r>
              <a:rPr lang="pt-BR" sz="2600" dirty="0" err="1" smtClean="0"/>
              <a:t>Crepina</a:t>
            </a:r>
            <a:r>
              <a:rPr lang="pt-BR" sz="2600" dirty="0" smtClean="0"/>
              <a:t> PLUVITEC</a:t>
            </a:r>
            <a:endParaRPr lang="pt-BR" sz="2600" dirty="0"/>
          </a:p>
          <a:p>
            <a:pPr marL="693738" indent="-693738">
              <a:spcBef>
                <a:spcPct val="20000"/>
              </a:spcBef>
            </a:pPr>
            <a:endParaRPr lang="pt-BR" sz="3100" dirty="0"/>
          </a:p>
          <a:p>
            <a:pPr marL="693738" indent="-693738">
              <a:spcBef>
                <a:spcPct val="20000"/>
              </a:spcBef>
            </a:pPr>
            <a:endParaRPr lang="pt-BR" sz="3100" dirty="0"/>
          </a:p>
        </p:txBody>
      </p:sp>
      <p:pic>
        <p:nvPicPr>
          <p:cNvPr id="64514" name="Picture 2" descr="C:\Hidrosolo\Google Drive\Arquivos de Clientes\Sabesp\Campo Limpo Paulista\fotos instalação\Vídeo criado\fotos e vídeos\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60748" y="1484784"/>
            <a:ext cx="5606603" cy="48965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47180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04664"/>
            <a:ext cx="3275856" cy="504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722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74638"/>
            <a:ext cx="8229600" cy="706437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>
            <a:normAutofit fontScale="90000"/>
          </a:bodyPr>
          <a:lstStyle/>
          <a:p>
            <a:pPr algn="r" eaLnBrk="1" hangingPunct="1"/>
            <a:r>
              <a:rPr lang="pt-BR" sz="4700" b="1" dirty="0" smtClean="0">
                <a:solidFill>
                  <a:schemeClr val="bg1"/>
                </a:solidFill>
              </a:rPr>
              <a:t>Projetos</a:t>
            </a:r>
          </a:p>
        </p:txBody>
      </p:sp>
      <p:sp>
        <p:nvSpPr>
          <p:cNvPr id="30723" name="Rectangle 3"/>
          <p:cNvSpPr>
            <a:spLocks noChangeArrowheads="1"/>
          </p:cNvSpPr>
          <p:nvPr/>
        </p:nvSpPr>
        <p:spPr bwMode="auto">
          <a:xfrm>
            <a:off x="323850" y="908720"/>
            <a:ext cx="8280400" cy="7191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104272" tIns="52136" rIns="104272" bIns="52136"/>
          <a:lstStyle/>
          <a:p>
            <a:pPr marL="693738" indent="-693738">
              <a:spcBef>
                <a:spcPct val="20000"/>
              </a:spcBef>
            </a:pPr>
            <a:r>
              <a:rPr lang="pt-BR" sz="3100" dirty="0"/>
              <a:t> </a:t>
            </a:r>
            <a:r>
              <a:rPr lang="pt-BR" sz="2600" dirty="0" err="1"/>
              <a:t>Crepina</a:t>
            </a:r>
            <a:r>
              <a:rPr lang="pt-BR" sz="2600" dirty="0"/>
              <a:t> PLUVITEC</a:t>
            </a:r>
          </a:p>
          <a:p>
            <a:pPr marL="693738" indent="-693738">
              <a:spcBef>
                <a:spcPct val="20000"/>
              </a:spcBef>
            </a:pPr>
            <a:endParaRPr lang="pt-BR" sz="3100" dirty="0"/>
          </a:p>
          <a:p>
            <a:pPr marL="693738" indent="-693738">
              <a:spcBef>
                <a:spcPct val="20000"/>
              </a:spcBef>
            </a:pPr>
            <a:endParaRPr lang="pt-BR" sz="3100" dirty="0"/>
          </a:p>
        </p:txBody>
      </p:sp>
      <p:pic>
        <p:nvPicPr>
          <p:cNvPr id="22533" name="Picture 5" descr="C:\Hidrosolo\Google Drive\Marketing\Fotos\Daeb-Bagé\Bagé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911" y="1627857"/>
            <a:ext cx="6624637" cy="43878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723991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04664"/>
            <a:ext cx="3275856" cy="504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554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74638"/>
            <a:ext cx="8229600" cy="706437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>
            <a:normAutofit fontScale="90000"/>
          </a:bodyPr>
          <a:lstStyle/>
          <a:p>
            <a:pPr algn="r" eaLnBrk="1" hangingPunct="1"/>
            <a:r>
              <a:rPr lang="pt-BR" sz="4700" b="1" dirty="0" smtClean="0">
                <a:solidFill>
                  <a:schemeClr val="bg1"/>
                </a:solidFill>
              </a:rPr>
              <a:t>Projetos</a:t>
            </a:r>
          </a:p>
        </p:txBody>
      </p:sp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323850" y="935073"/>
            <a:ext cx="8280400" cy="7191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104272" tIns="52136" rIns="104272" bIns="52136"/>
          <a:lstStyle/>
          <a:p>
            <a:pPr marL="693738" indent="-693738">
              <a:spcBef>
                <a:spcPct val="20000"/>
              </a:spcBef>
            </a:pPr>
            <a:r>
              <a:rPr lang="pt-BR" sz="3100" dirty="0"/>
              <a:t> </a:t>
            </a:r>
            <a:r>
              <a:rPr lang="pt-BR" sz="2600" dirty="0" err="1"/>
              <a:t>Crepina</a:t>
            </a:r>
            <a:r>
              <a:rPr lang="pt-BR" sz="2600" dirty="0"/>
              <a:t> PLUVITEC</a:t>
            </a:r>
          </a:p>
          <a:p>
            <a:pPr marL="693738" indent="-693738">
              <a:spcBef>
                <a:spcPct val="20000"/>
              </a:spcBef>
            </a:pPr>
            <a:endParaRPr lang="pt-BR" sz="3100" dirty="0"/>
          </a:p>
          <a:p>
            <a:pPr marL="693738" indent="-693738">
              <a:spcBef>
                <a:spcPct val="20000"/>
              </a:spcBef>
            </a:pPr>
            <a:endParaRPr lang="pt-BR" sz="3100" dirty="0"/>
          </a:p>
        </p:txBody>
      </p:sp>
      <p:pic>
        <p:nvPicPr>
          <p:cNvPr id="15364" name="Picture 2" descr="C:\Hidrosolo\Google Drive\Arquivos de Clientes\DMAE - Uberlândia\Fotos Uberlândia\Filtros ETA Sucupira\4=09-05-13\P101003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94" y="1556791"/>
            <a:ext cx="6408712" cy="480693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09971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04664"/>
            <a:ext cx="3275856" cy="504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4578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74638"/>
            <a:ext cx="8229600" cy="706437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>
            <a:normAutofit fontScale="90000"/>
          </a:bodyPr>
          <a:lstStyle/>
          <a:p>
            <a:pPr algn="r" eaLnBrk="1" hangingPunct="1"/>
            <a:r>
              <a:rPr lang="pt-BR" sz="4700" b="1" dirty="0" smtClean="0">
                <a:solidFill>
                  <a:schemeClr val="bg1"/>
                </a:solidFill>
              </a:rPr>
              <a:t>Projetos</a:t>
            </a:r>
          </a:p>
        </p:txBody>
      </p:sp>
      <p:sp>
        <p:nvSpPr>
          <p:cNvPr id="24579" name="Rectangle 3"/>
          <p:cNvSpPr>
            <a:spLocks noChangeArrowheads="1"/>
          </p:cNvSpPr>
          <p:nvPr/>
        </p:nvSpPr>
        <p:spPr bwMode="auto">
          <a:xfrm>
            <a:off x="345842" y="908720"/>
            <a:ext cx="8280400" cy="7191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104272" tIns="52136" rIns="104272" bIns="52136"/>
          <a:lstStyle/>
          <a:p>
            <a:pPr marL="693738" indent="-693738">
              <a:spcBef>
                <a:spcPct val="20000"/>
              </a:spcBef>
            </a:pPr>
            <a:r>
              <a:rPr lang="pt-BR" sz="3100" dirty="0"/>
              <a:t> </a:t>
            </a:r>
            <a:r>
              <a:rPr lang="pt-BR" sz="2600" dirty="0" err="1"/>
              <a:t>Crepina</a:t>
            </a:r>
            <a:r>
              <a:rPr lang="pt-BR" sz="2600" dirty="0"/>
              <a:t> PLUVITEC</a:t>
            </a:r>
          </a:p>
          <a:p>
            <a:pPr marL="693738" indent="-693738">
              <a:spcBef>
                <a:spcPct val="20000"/>
              </a:spcBef>
            </a:pPr>
            <a:endParaRPr lang="pt-BR" sz="3100" dirty="0"/>
          </a:p>
          <a:p>
            <a:pPr marL="693738" indent="-693738">
              <a:spcBef>
                <a:spcPct val="20000"/>
              </a:spcBef>
            </a:pPr>
            <a:endParaRPr lang="pt-BR" sz="3100" dirty="0"/>
          </a:p>
        </p:txBody>
      </p:sp>
      <p:pic>
        <p:nvPicPr>
          <p:cNvPr id="16388" name="Picture 2" descr="C:\Hidrosolo\Google Drive\Arquivos de Clientes\DMAE - Uberlândia\Fotos Uberlândia\20130808_10314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39056" y="1772816"/>
            <a:ext cx="7289055" cy="409936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268154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404664"/>
            <a:ext cx="6228184" cy="504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1746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519113" y="561127"/>
            <a:ext cx="8229600" cy="777875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>
            <a:noAutofit/>
          </a:bodyPr>
          <a:lstStyle/>
          <a:p>
            <a:pPr algn="r" eaLnBrk="1" hangingPunct="1"/>
            <a:r>
              <a:rPr lang="pt-BR" sz="4200" b="1" dirty="0" smtClean="0">
                <a:solidFill>
                  <a:schemeClr val="bg1"/>
                </a:solidFill>
              </a:rPr>
              <a:t>Fundos de filtro de areia</a:t>
            </a:r>
            <a:br>
              <a:rPr lang="pt-BR" sz="4200" b="1" dirty="0" smtClean="0">
                <a:solidFill>
                  <a:schemeClr val="bg1"/>
                </a:solidFill>
              </a:rPr>
            </a:br>
            <a:endParaRPr lang="pt-BR" sz="4200" b="1" dirty="0" smtClean="0">
              <a:solidFill>
                <a:schemeClr val="bg1"/>
              </a:solidFill>
            </a:endParaRPr>
          </a:p>
        </p:txBody>
      </p:sp>
      <p:sp>
        <p:nvSpPr>
          <p:cNvPr id="31747" name="Rectangle 3"/>
          <p:cNvSpPr>
            <a:spLocks noChangeArrowheads="1"/>
          </p:cNvSpPr>
          <p:nvPr/>
        </p:nvSpPr>
        <p:spPr bwMode="auto">
          <a:xfrm>
            <a:off x="395288" y="935073"/>
            <a:ext cx="8280400" cy="5746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104272" tIns="52136" rIns="104272" bIns="52136"/>
          <a:lstStyle/>
          <a:p>
            <a:pPr marL="693738" indent="-693738">
              <a:spcBef>
                <a:spcPct val="20000"/>
              </a:spcBef>
            </a:pPr>
            <a:r>
              <a:rPr lang="pt-BR" sz="2600" dirty="0"/>
              <a:t>Tipos de fundo de filtro de areia</a:t>
            </a:r>
          </a:p>
          <a:p>
            <a:pPr marL="693738" indent="-693738">
              <a:spcBef>
                <a:spcPct val="20000"/>
              </a:spcBef>
            </a:pPr>
            <a:endParaRPr lang="pt-BR" sz="3100" dirty="0"/>
          </a:p>
          <a:p>
            <a:pPr marL="693738" indent="-693738">
              <a:spcBef>
                <a:spcPct val="20000"/>
              </a:spcBef>
            </a:pPr>
            <a:endParaRPr lang="pt-BR" sz="3100" dirty="0"/>
          </a:p>
        </p:txBody>
      </p:sp>
      <p:sp>
        <p:nvSpPr>
          <p:cNvPr id="31748" name="CaixaDeTexto 11"/>
          <p:cNvSpPr txBox="1">
            <a:spLocks noChangeArrowheads="1"/>
          </p:cNvSpPr>
          <p:nvPr/>
        </p:nvSpPr>
        <p:spPr bwMode="auto">
          <a:xfrm>
            <a:off x="503238" y="1628800"/>
            <a:ext cx="8064500" cy="461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49263" indent="-263525">
              <a:lnSpc>
                <a:spcPct val="150000"/>
              </a:lnSpc>
              <a:buFont typeface="Arial" charset="0"/>
              <a:buChar char="•"/>
              <a:defRPr/>
            </a:pPr>
            <a:r>
              <a:rPr lang="pt-BR" dirty="0"/>
              <a:t>Tubos perfurados;</a:t>
            </a:r>
          </a:p>
          <a:p>
            <a:pPr marL="900113" lvl="1" indent="-271463">
              <a:lnSpc>
                <a:spcPct val="150000"/>
              </a:lnSpc>
              <a:buFont typeface="Courier New" pitchFamily="49" charset="0"/>
              <a:buChar char="o"/>
              <a:defRPr/>
            </a:pPr>
            <a:r>
              <a:rPr lang="pt-BR" sz="1400" dirty="0"/>
              <a:t>Leito suporte</a:t>
            </a:r>
          </a:p>
          <a:p>
            <a:pPr marL="900113" lvl="1" indent="-271463">
              <a:lnSpc>
                <a:spcPct val="150000"/>
              </a:lnSpc>
              <a:buFont typeface="Courier New" pitchFamily="49" charset="0"/>
              <a:buChar char="o"/>
              <a:defRPr/>
            </a:pPr>
            <a:r>
              <a:rPr lang="pt-BR" sz="1400" dirty="0"/>
              <a:t>Ar como auxiliar da Retrolavagem</a:t>
            </a:r>
          </a:p>
          <a:p>
            <a:pPr marL="449263" indent="-263525">
              <a:lnSpc>
                <a:spcPct val="150000"/>
              </a:lnSpc>
              <a:buFont typeface="Arial" charset="0"/>
              <a:buChar char="•"/>
              <a:defRPr/>
            </a:pPr>
            <a:endParaRPr lang="pt-BR" dirty="0"/>
          </a:p>
          <a:p>
            <a:pPr marL="449263" indent="-263525">
              <a:lnSpc>
                <a:spcPct val="150000"/>
              </a:lnSpc>
              <a:buFont typeface="Arial" charset="0"/>
              <a:buChar char="•"/>
              <a:defRPr/>
            </a:pPr>
            <a:r>
              <a:rPr lang="pt-BR" dirty="0"/>
              <a:t>Fundo falso tipo Laje Californiana;</a:t>
            </a:r>
          </a:p>
          <a:p>
            <a:pPr marL="906463" lvl="1" indent="-263525">
              <a:lnSpc>
                <a:spcPct val="150000"/>
              </a:lnSpc>
              <a:buFont typeface="Courier New" pitchFamily="49" charset="0"/>
              <a:buChar char="o"/>
              <a:defRPr/>
            </a:pPr>
            <a:r>
              <a:rPr lang="pt-BR" sz="1400" dirty="0"/>
              <a:t>Leito suporte</a:t>
            </a:r>
          </a:p>
          <a:p>
            <a:pPr marL="906463" lvl="1" indent="-263525">
              <a:lnSpc>
                <a:spcPct val="150000"/>
              </a:lnSpc>
              <a:buFont typeface="Courier New" pitchFamily="49" charset="0"/>
              <a:buChar char="o"/>
              <a:defRPr/>
            </a:pPr>
            <a:r>
              <a:rPr lang="pt-BR" sz="1400" dirty="0"/>
              <a:t>Dimensões para recobrimento das ferragens (NBR 6118:2003)  &gt;&gt;  Perda de altura</a:t>
            </a:r>
          </a:p>
          <a:p>
            <a:pPr marL="449263" indent="-263525">
              <a:lnSpc>
                <a:spcPct val="150000"/>
              </a:lnSpc>
              <a:buFont typeface="Arial" charset="0"/>
              <a:buChar char="•"/>
              <a:defRPr/>
            </a:pPr>
            <a:endParaRPr lang="pt-BR" dirty="0"/>
          </a:p>
          <a:p>
            <a:pPr marL="449263" indent="-263525">
              <a:lnSpc>
                <a:spcPct val="150000"/>
              </a:lnSpc>
              <a:buFont typeface="Arial" charset="0"/>
              <a:buChar char="•"/>
              <a:defRPr/>
            </a:pPr>
            <a:r>
              <a:rPr lang="pt-BR" dirty="0"/>
              <a:t>Fundo falso em laje de concreto com </a:t>
            </a:r>
            <a:r>
              <a:rPr lang="pt-BR" dirty="0" err="1"/>
              <a:t>crepinas</a:t>
            </a:r>
            <a:r>
              <a:rPr lang="pt-BR" dirty="0"/>
              <a:t>;</a:t>
            </a:r>
          </a:p>
          <a:p>
            <a:pPr marL="900113" lvl="1" indent="-271463">
              <a:lnSpc>
                <a:spcPct val="150000"/>
              </a:lnSpc>
              <a:buFont typeface="Courier New" pitchFamily="49" charset="0"/>
              <a:buChar char="o"/>
              <a:defRPr/>
            </a:pPr>
            <a:r>
              <a:rPr lang="pt-BR" sz="1400" dirty="0"/>
              <a:t>Construções </a:t>
            </a:r>
            <a:r>
              <a:rPr lang="pt-BR" sz="1400" dirty="0" smtClean="0"/>
              <a:t>estruturais </a:t>
            </a:r>
            <a:r>
              <a:rPr lang="pt-BR" sz="1400" dirty="0"/>
              <a:t>caras</a:t>
            </a:r>
            <a:endParaRPr lang="pt-BR" dirty="0"/>
          </a:p>
          <a:p>
            <a:pPr marL="449263" indent="-263525">
              <a:lnSpc>
                <a:spcPct val="150000"/>
              </a:lnSpc>
              <a:buFont typeface="Arial" charset="0"/>
              <a:buChar char="•"/>
              <a:defRPr/>
            </a:pPr>
            <a:endParaRPr lang="pt-BR" dirty="0"/>
          </a:p>
          <a:p>
            <a:pPr marL="449263" indent="-263525">
              <a:lnSpc>
                <a:spcPct val="150000"/>
              </a:lnSpc>
              <a:buFont typeface="Arial" charset="0"/>
              <a:buChar char="•"/>
              <a:defRPr/>
            </a:pPr>
            <a:r>
              <a:rPr lang="pt-BR" dirty="0"/>
              <a:t>Bloco tipo ‘</a:t>
            </a:r>
            <a:r>
              <a:rPr lang="pt-BR" dirty="0" err="1"/>
              <a:t>Leopold</a:t>
            </a:r>
            <a:r>
              <a:rPr lang="pt-BR" dirty="0"/>
              <a:t>’</a:t>
            </a:r>
            <a:endParaRPr lang="pt-BR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7672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04664"/>
            <a:ext cx="3275856" cy="504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04664"/>
            <a:ext cx="3059832" cy="504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noFill/>
          <a:ln algn="ctr">
            <a:miter lim="800000"/>
            <a:headEnd/>
            <a:tailEnd/>
          </a:ln>
        </p:spPr>
        <p:txBody>
          <a:bodyPr vert="horz" wrap="square" numCol="1" anchor="t" anchorCtr="0" compatLnSpc="1">
            <a:prstTxWarp prst="textNoShape">
              <a:avLst/>
            </a:prstTxWarp>
            <a:normAutofit/>
          </a:bodyPr>
          <a:lstStyle/>
          <a:p>
            <a:pPr algn="r" eaLnBrk="1" hangingPunct="1"/>
            <a:r>
              <a:rPr lang="pt-BR" sz="4200" b="1" dirty="0" smtClean="0">
                <a:solidFill>
                  <a:schemeClr val="bg1"/>
                </a:solidFill>
              </a:rPr>
              <a:t>Produtos</a:t>
            </a:r>
          </a:p>
        </p:txBody>
      </p:sp>
      <p:sp>
        <p:nvSpPr>
          <p:cNvPr id="32771" name="Rectangle 3"/>
          <p:cNvSpPr>
            <a:spLocks noChangeArrowheads="1"/>
          </p:cNvSpPr>
          <p:nvPr/>
        </p:nvSpPr>
        <p:spPr bwMode="auto">
          <a:xfrm>
            <a:off x="332522" y="914753"/>
            <a:ext cx="8280400" cy="7191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104272" tIns="52136" rIns="104272" bIns="52136"/>
          <a:lstStyle/>
          <a:p>
            <a:pPr marL="693738" indent="-693738">
              <a:spcBef>
                <a:spcPct val="20000"/>
              </a:spcBef>
            </a:pPr>
            <a:r>
              <a:rPr lang="pt-BR" sz="3100" dirty="0"/>
              <a:t> </a:t>
            </a:r>
            <a:r>
              <a:rPr lang="pt-BR" sz="2600" dirty="0"/>
              <a:t>Blocos PLUVITEC</a:t>
            </a:r>
          </a:p>
          <a:p>
            <a:pPr marL="693738" indent="-693738">
              <a:spcBef>
                <a:spcPct val="20000"/>
              </a:spcBef>
            </a:pPr>
            <a:endParaRPr lang="pt-BR" sz="3100" dirty="0"/>
          </a:p>
          <a:p>
            <a:pPr marL="693738" indent="-693738">
              <a:spcBef>
                <a:spcPct val="20000"/>
              </a:spcBef>
            </a:pPr>
            <a:endParaRPr lang="pt-BR" sz="3100" dirty="0"/>
          </a:p>
        </p:txBody>
      </p:sp>
      <p:pic>
        <p:nvPicPr>
          <p:cNvPr id="4098" name="Picture 2" descr="C:\Users\Tecnico\Desktop\Reforma do sait\Imagens-Tratamento\Blocos.pn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176" y="4005064"/>
            <a:ext cx="3384376" cy="2538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://hidrosolo.com.br/admin/wp-content/uploads/2015/10/23.jp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8878" y="1052513"/>
            <a:ext cx="6913786" cy="5185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1334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04664"/>
            <a:ext cx="3275856" cy="504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 descr="http://hidrosolo.com.br/admin/wp-content/uploads/2015/10/Blocos-Pluvitec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1628800"/>
            <a:ext cx="5050152" cy="37876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noFill/>
          <a:ln algn="ctr">
            <a:miter lim="800000"/>
            <a:headEnd/>
            <a:tailEnd/>
          </a:ln>
        </p:spPr>
        <p:txBody>
          <a:bodyPr vert="horz" wrap="square" numCol="1" anchor="t" anchorCtr="0" compatLnSpc="1">
            <a:prstTxWarp prst="textNoShape">
              <a:avLst/>
            </a:prstTxWarp>
            <a:normAutofit/>
          </a:bodyPr>
          <a:lstStyle/>
          <a:p>
            <a:pPr algn="r" eaLnBrk="1" hangingPunct="1"/>
            <a:r>
              <a:rPr lang="pt-BR" sz="4200" b="1" dirty="0" smtClean="0">
                <a:solidFill>
                  <a:schemeClr val="bg1"/>
                </a:solidFill>
              </a:rPr>
              <a:t>Produtos</a:t>
            </a:r>
          </a:p>
        </p:txBody>
      </p:sp>
      <p:sp>
        <p:nvSpPr>
          <p:cNvPr id="33795" name="Rectangle 3"/>
          <p:cNvSpPr>
            <a:spLocks noChangeArrowheads="1"/>
          </p:cNvSpPr>
          <p:nvPr/>
        </p:nvSpPr>
        <p:spPr bwMode="auto">
          <a:xfrm>
            <a:off x="341402" y="909663"/>
            <a:ext cx="8280400" cy="7191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104272" tIns="52136" rIns="104272" bIns="52136"/>
          <a:lstStyle/>
          <a:p>
            <a:pPr marL="693738" indent="-693738">
              <a:spcBef>
                <a:spcPct val="20000"/>
              </a:spcBef>
            </a:pPr>
            <a:r>
              <a:rPr lang="pt-BR" sz="3100" dirty="0"/>
              <a:t> </a:t>
            </a:r>
            <a:r>
              <a:rPr lang="pt-BR" sz="2600" dirty="0"/>
              <a:t>Blocos PLUVITEC</a:t>
            </a:r>
          </a:p>
          <a:p>
            <a:pPr marL="693738" indent="-693738">
              <a:spcBef>
                <a:spcPct val="20000"/>
              </a:spcBef>
            </a:pPr>
            <a:endParaRPr lang="pt-BR" sz="3100" dirty="0"/>
          </a:p>
          <a:p>
            <a:pPr marL="693738" indent="-693738">
              <a:spcBef>
                <a:spcPct val="20000"/>
              </a:spcBef>
            </a:pPr>
            <a:endParaRPr lang="pt-BR" sz="3100" dirty="0"/>
          </a:p>
        </p:txBody>
      </p:sp>
      <p:pic>
        <p:nvPicPr>
          <p:cNvPr id="43013" name="Picture 5" descr="C:\Hidrosolo\Google Drive\Marketing\Blocos PLUVITEC _Apresentação (prezi)\content\data\repo\bloco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6446" y="3438558"/>
            <a:ext cx="4113213" cy="25003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077309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04664"/>
            <a:ext cx="3275856" cy="504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noFill/>
          <a:ln algn="ctr">
            <a:miter lim="800000"/>
            <a:headEnd/>
            <a:tailEnd/>
          </a:ln>
        </p:spPr>
        <p:txBody>
          <a:bodyPr vert="horz" wrap="square" numCol="1" anchor="t" anchorCtr="0" compatLnSpc="1">
            <a:prstTxWarp prst="textNoShape">
              <a:avLst/>
            </a:prstTxWarp>
            <a:normAutofit/>
          </a:bodyPr>
          <a:lstStyle/>
          <a:p>
            <a:pPr algn="r" eaLnBrk="1" hangingPunct="1"/>
            <a:r>
              <a:rPr lang="pt-BR" sz="4200" b="1" dirty="0" smtClean="0">
                <a:solidFill>
                  <a:schemeClr val="bg1"/>
                </a:solidFill>
              </a:rPr>
              <a:t>Produtos</a:t>
            </a:r>
          </a:p>
        </p:txBody>
      </p:sp>
      <p:sp>
        <p:nvSpPr>
          <p:cNvPr id="68611" name="Rectangle 3"/>
          <p:cNvSpPr>
            <a:spLocks noChangeArrowheads="1"/>
          </p:cNvSpPr>
          <p:nvPr/>
        </p:nvSpPr>
        <p:spPr bwMode="auto">
          <a:xfrm>
            <a:off x="395288" y="966789"/>
            <a:ext cx="8280400" cy="61198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104272" tIns="52136" rIns="104272" bIns="52136"/>
          <a:lstStyle/>
          <a:p>
            <a:pPr marL="693738" indent="-693738">
              <a:spcBef>
                <a:spcPct val="20000"/>
              </a:spcBef>
            </a:pPr>
            <a:r>
              <a:rPr lang="pt-BR" sz="2600" dirty="0"/>
              <a:t>Blocos </a:t>
            </a:r>
            <a:r>
              <a:rPr lang="pt-BR" sz="2600" dirty="0" smtClean="0"/>
              <a:t>PLUVITEC - Alguns </a:t>
            </a:r>
            <a:r>
              <a:rPr lang="pt-BR" sz="2600" dirty="0"/>
              <a:t>Diferenciais</a:t>
            </a:r>
          </a:p>
          <a:p>
            <a:pPr marL="693738" indent="-693738">
              <a:spcBef>
                <a:spcPct val="20000"/>
              </a:spcBef>
            </a:pPr>
            <a:endParaRPr lang="pt-BR" sz="3100" dirty="0"/>
          </a:p>
          <a:p>
            <a:pPr marL="693738" indent="-693738">
              <a:spcBef>
                <a:spcPct val="20000"/>
              </a:spcBef>
            </a:pPr>
            <a:endParaRPr lang="pt-BR" sz="3100" dirty="0"/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899319" y="1579088"/>
            <a:ext cx="7272338" cy="43195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104272" tIns="52136" rIns="104272" bIns="52136"/>
          <a:lstStyle/>
          <a:p>
            <a:pPr marL="363538" indent="-363538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pt-BR" sz="1600" dirty="0"/>
              <a:t>Dispensa o leito suporte;</a:t>
            </a:r>
          </a:p>
          <a:p>
            <a:pPr marL="363538" indent="-363538">
              <a:spcBef>
                <a:spcPct val="20000"/>
              </a:spcBef>
              <a:buFont typeface="Arial" pitchFamily="34" charset="0"/>
              <a:buChar char="•"/>
              <a:defRPr/>
            </a:pPr>
            <a:endParaRPr lang="pt-BR" sz="1600" dirty="0"/>
          </a:p>
          <a:p>
            <a:pPr marL="363538" indent="-363538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pt-BR" sz="1600" dirty="0"/>
              <a:t>Instalação dos Blocos confinados em concreto;</a:t>
            </a:r>
          </a:p>
          <a:p>
            <a:pPr marL="363538" indent="-363538">
              <a:spcBef>
                <a:spcPct val="20000"/>
              </a:spcBef>
              <a:buFont typeface="Arial" pitchFamily="34" charset="0"/>
              <a:buChar char="•"/>
              <a:defRPr/>
            </a:pPr>
            <a:endParaRPr lang="pt-BR" sz="1600" dirty="0"/>
          </a:p>
          <a:p>
            <a:pPr marL="363538" indent="-363538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pt-BR" sz="1600" dirty="0"/>
              <a:t>Rapidez e facilidade na montagem;</a:t>
            </a:r>
          </a:p>
          <a:p>
            <a:pPr marL="363538" indent="-363538">
              <a:spcBef>
                <a:spcPct val="20000"/>
              </a:spcBef>
              <a:buFont typeface="Arial" pitchFamily="34" charset="0"/>
              <a:buChar char="•"/>
              <a:defRPr/>
            </a:pPr>
            <a:endParaRPr lang="pt-BR" sz="1600" dirty="0"/>
          </a:p>
          <a:p>
            <a:pPr marL="363538" indent="-363538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pt-BR" sz="1600" dirty="0"/>
              <a:t>Resistentes a produtos químicos utilizados no tratamento de água;</a:t>
            </a:r>
          </a:p>
          <a:p>
            <a:pPr marL="363538" indent="-363538">
              <a:spcBef>
                <a:spcPct val="20000"/>
              </a:spcBef>
              <a:buFont typeface="Arial" pitchFamily="34" charset="0"/>
              <a:buChar char="•"/>
              <a:defRPr/>
            </a:pPr>
            <a:endParaRPr lang="pt-BR" sz="1600" dirty="0"/>
          </a:p>
          <a:p>
            <a:pPr marL="363538" indent="-363538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pt-BR" sz="1600" dirty="0"/>
              <a:t>Alta rigidez na montagem, sem riscos de deformação;</a:t>
            </a:r>
          </a:p>
          <a:p>
            <a:pPr marL="363538" indent="-363538">
              <a:spcBef>
                <a:spcPct val="20000"/>
              </a:spcBef>
              <a:buFont typeface="Arial" pitchFamily="34" charset="0"/>
              <a:buChar char="•"/>
              <a:defRPr/>
            </a:pPr>
            <a:endParaRPr lang="pt-BR" sz="1600" dirty="0"/>
          </a:p>
          <a:p>
            <a:pPr marL="363538" indent="-363538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pt-BR" sz="1600" dirty="0"/>
              <a:t>Trabalha com ou sem Ar como auxiliar na retrolavagem;</a:t>
            </a:r>
          </a:p>
          <a:p>
            <a:pPr marL="363538" indent="-363538">
              <a:spcBef>
                <a:spcPct val="20000"/>
              </a:spcBef>
              <a:buFont typeface="Arial" pitchFamily="34" charset="0"/>
              <a:buChar char="•"/>
              <a:defRPr/>
            </a:pPr>
            <a:endParaRPr lang="pt-BR" sz="1600" dirty="0"/>
          </a:p>
          <a:p>
            <a:pPr marL="363538" indent="-363538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pt-BR" sz="1600" dirty="0"/>
              <a:t>Elimina o fundo falso;</a:t>
            </a:r>
          </a:p>
          <a:p>
            <a:pPr marL="363538" indent="-363538">
              <a:spcBef>
                <a:spcPct val="20000"/>
              </a:spcBef>
              <a:buFont typeface="Arial" pitchFamily="34" charset="0"/>
              <a:buChar char="•"/>
              <a:defRPr/>
            </a:pPr>
            <a:endParaRPr lang="pt-BR" sz="1600" dirty="0"/>
          </a:p>
          <a:p>
            <a:pPr marL="363538" indent="-363538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pt-BR" sz="1600" dirty="0"/>
              <a:t>Absoluta uniformidade da distribuição da água e do ar;</a:t>
            </a:r>
          </a:p>
          <a:p>
            <a:pPr marL="693738" indent="-693738">
              <a:spcBef>
                <a:spcPct val="20000"/>
              </a:spcBef>
              <a:defRPr/>
            </a:pPr>
            <a:endParaRPr lang="pt-BR" sz="3100" dirty="0"/>
          </a:p>
        </p:txBody>
      </p:sp>
    </p:spTree>
    <p:extLst>
      <p:ext uri="{BB962C8B-B14F-4D97-AF65-F5344CB8AC3E}">
        <p14:creationId xmlns:p14="http://schemas.microsoft.com/office/powerpoint/2010/main" val="1520843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04664"/>
            <a:ext cx="3275856" cy="504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noFill/>
          <a:ln algn="ctr">
            <a:miter lim="800000"/>
            <a:headEnd/>
            <a:tailEnd/>
          </a:ln>
        </p:spPr>
        <p:txBody>
          <a:bodyPr vert="horz" wrap="square" numCol="1" anchor="t" anchorCtr="0" compatLnSpc="1">
            <a:prstTxWarp prst="textNoShape">
              <a:avLst/>
            </a:prstTxWarp>
            <a:normAutofit/>
          </a:bodyPr>
          <a:lstStyle/>
          <a:p>
            <a:pPr algn="r" eaLnBrk="1" hangingPunct="1"/>
            <a:r>
              <a:rPr lang="pt-BR" sz="4200" b="1" dirty="0" smtClean="0">
                <a:solidFill>
                  <a:schemeClr val="bg1"/>
                </a:solidFill>
              </a:rPr>
              <a:t>Produtos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407224" y="908720"/>
            <a:ext cx="8280400" cy="72030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104272" tIns="52136" rIns="104272" bIns="52136"/>
          <a:lstStyle/>
          <a:p>
            <a:pPr marL="693738" indent="-693738">
              <a:spcBef>
                <a:spcPct val="20000"/>
              </a:spcBef>
            </a:pPr>
            <a:r>
              <a:rPr lang="pt-BR" sz="2600" dirty="0"/>
              <a:t>Blocos </a:t>
            </a:r>
            <a:r>
              <a:rPr lang="pt-BR" sz="2600" dirty="0" smtClean="0"/>
              <a:t>PLUVITEC - Alguns </a:t>
            </a:r>
            <a:r>
              <a:rPr lang="pt-BR" sz="2600" dirty="0"/>
              <a:t>Diferenciais</a:t>
            </a:r>
          </a:p>
          <a:p>
            <a:pPr marL="693738" indent="-693738">
              <a:spcBef>
                <a:spcPct val="20000"/>
              </a:spcBef>
            </a:pPr>
            <a:endParaRPr lang="pt-BR" sz="3100" dirty="0"/>
          </a:p>
          <a:p>
            <a:pPr marL="693738" indent="-693738">
              <a:spcBef>
                <a:spcPct val="20000"/>
              </a:spcBef>
            </a:pPr>
            <a:endParaRPr lang="pt-BR" sz="3100" dirty="0"/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683568" y="1629023"/>
            <a:ext cx="8748713" cy="43195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104272" tIns="52136" rIns="104272" bIns="52136"/>
          <a:lstStyle/>
          <a:p>
            <a:pPr marL="363538" indent="-363538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pt-BR" sz="1600" dirty="0"/>
              <a:t>Dimensões absolutamente padronizadas para filtros de qualquer porte;</a:t>
            </a:r>
          </a:p>
          <a:p>
            <a:pPr marL="363538" indent="-363538">
              <a:spcBef>
                <a:spcPct val="20000"/>
              </a:spcBef>
              <a:defRPr/>
            </a:pPr>
            <a:endParaRPr lang="pt-BR" sz="1600" dirty="0"/>
          </a:p>
          <a:p>
            <a:pPr marL="363538" indent="-363538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pt-BR" sz="1600" dirty="0"/>
              <a:t>Não exige preparo especial da base para instalação;</a:t>
            </a:r>
          </a:p>
          <a:p>
            <a:pPr marL="363538" indent="-363538">
              <a:spcBef>
                <a:spcPct val="20000"/>
              </a:spcBef>
              <a:buFont typeface="Arial" pitchFamily="34" charset="0"/>
              <a:buChar char="•"/>
              <a:defRPr/>
            </a:pPr>
            <a:endParaRPr lang="pt-BR" sz="1600" dirty="0"/>
          </a:p>
          <a:p>
            <a:pPr marL="363538" indent="-363538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pt-BR" sz="1600" dirty="0"/>
              <a:t>Incrementa a eficiência do filtro de areia;</a:t>
            </a:r>
          </a:p>
          <a:p>
            <a:pPr marL="363538" indent="-363538">
              <a:spcBef>
                <a:spcPct val="20000"/>
              </a:spcBef>
              <a:buFont typeface="Arial" pitchFamily="34" charset="0"/>
              <a:buChar char="•"/>
              <a:defRPr/>
            </a:pPr>
            <a:endParaRPr lang="pt-BR" sz="1600" dirty="0"/>
          </a:p>
          <a:p>
            <a:pPr marL="363538" indent="-363538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pt-BR" sz="1600" dirty="0"/>
              <a:t>Não necessita de ancoragens especiais;</a:t>
            </a:r>
          </a:p>
          <a:p>
            <a:pPr marL="363538" indent="-363538">
              <a:spcBef>
                <a:spcPct val="20000"/>
              </a:spcBef>
              <a:buFont typeface="Arial" pitchFamily="34" charset="0"/>
              <a:buChar char="•"/>
              <a:defRPr/>
            </a:pPr>
            <a:endParaRPr lang="pt-BR" sz="1600" dirty="0"/>
          </a:p>
          <a:p>
            <a:pPr marL="363538" indent="-363538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pt-BR" sz="1600" dirty="0"/>
              <a:t>Não exige mão de obra especializada para execução das montagens;</a:t>
            </a:r>
          </a:p>
          <a:p>
            <a:pPr marL="363538" indent="-363538">
              <a:spcBef>
                <a:spcPct val="20000"/>
              </a:spcBef>
              <a:buFont typeface="Arial" pitchFamily="34" charset="0"/>
              <a:buChar char="•"/>
              <a:defRPr/>
            </a:pPr>
            <a:endParaRPr lang="pt-BR" sz="1600" dirty="0"/>
          </a:p>
          <a:p>
            <a:pPr marL="363538" indent="-363538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pt-BR" sz="1600" dirty="0"/>
              <a:t>Superfície interna polida;</a:t>
            </a:r>
          </a:p>
          <a:p>
            <a:pPr marL="363538" indent="-363538">
              <a:spcBef>
                <a:spcPct val="20000"/>
              </a:spcBef>
              <a:buFont typeface="Arial" pitchFamily="34" charset="0"/>
              <a:buChar char="•"/>
              <a:defRPr/>
            </a:pPr>
            <a:endParaRPr lang="pt-BR" sz="1600" dirty="0"/>
          </a:p>
          <a:p>
            <a:pPr marL="363538" indent="-363538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pt-BR" sz="1600" dirty="0"/>
              <a:t>Dispensa construções estruturais caras;</a:t>
            </a:r>
          </a:p>
          <a:p>
            <a:pPr marL="363538" indent="-363538">
              <a:spcBef>
                <a:spcPct val="20000"/>
              </a:spcBef>
              <a:buFont typeface="Arial" pitchFamily="34" charset="0"/>
              <a:buChar char="•"/>
              <a:defRPr/>
            </a:pPr>
            <a:endParaRPr lang="pt-BR" sz="1600" dirty="0"/>
          </a:p>
          <a:p>
            <a:pPr marL="363538" indent="-363538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pt-BR" sz="1600" dirty="0"/>
              <a:t>Baixo custo por metro quadrado.</a:t>
            </a:r>
          </a:p>
          <a:p>
            <a:pPr marL="693738" indent="-693738">
              <a:spcBef>
                <a:spcPct val="20000"/>
              </a:spcBef>
              <a:buFont typeface="Arial" pitchFamily="34" charset="0"/>
              <a:buChar char="•"/>
              <a:defRPr/>
            </a:pPr>
            <a:endParaRPr lang="pt-BR" sz="1600" dirty="0"/>
          </a:p>
          <a:p>
            <a:pPr marL="693738" indent="-693738">
              <a:spcBef>
                <a:spcPct val="20000"/>
              </a:spcBef>
              <a:defRPr/>
            </a:pPr>
            <a:endParaRPr lang="pt-BR" sz="3100" dirty="0"/>
          </a:p>
        </p:txBody>
      </p:sp>
    </p:spTree>
    <p:extLst>
      <p:ext uri="{BB962C8B-B14F-4D97-AF65-F5344CB8AC3E}">
        <p14:creationId xmlns:p14="http://schemas.microsoft.com/office/powerpoint/2010/main" val="1425659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04664"/>
            <a:ext cx="3275856" cy="504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noFill/>
          <a:ln algn="ctr">
            <a:miter lim="800000"/>
            <a:headEnd/>
            <a:tailEnd/>
          </a:ln>
        </p:spPr>
        <p:txBody>
          <a:bodyPr vert="horz" wrap="square" numCol="1" anchor="t" anchorCtr="0" compatLnSpc="1">
            <a:prstTxWarp prst="textNoShape">
              <a:avLst/>
            </a:prstTxWarp>
            <a:normAutofit/>
          </a:bodyPr>
          <a:lstStyle/>
          <a:p>
            <a:pPr algn="r" eaLnBrk="1" hangingPunct="1"/>
            <a:r>
              <a:rPr lang="pt-BR" sz="4200" b="1" dirty="0" smtClean="0">
                <a:solidFill>
                  <a:schemeClr val="bg1"/>
                </a:solidFill>
              </a:rPr>
              <a:t>Produtos</a:t>
            </a:r>
          </a:p>
        </p:txBody>
      </p:sp>
      <p:sp>
        <p:nvSpPr>
          <p:cNvPr id="34819" name="Rectangle 3"/>
          <p:cNvSpPr>
            <a:spLocks noChangeArrowheads="1"/>
          </p:cNvSpPr>
          <p:nvPr/>
        </p:nvSpPr>
        <p:spPr bwMode="auto">
          <a:xfrm>
            <a:off x="395680" y="908720"/>
            <a:ext cx="8280400" cy="12239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104272" tIns="52136" rIns="104272" bIns="52136"/>
          <a:lstStyle/>
          <a:p>
            <a:pPr marL="693738" indent="-693738">
              <a:spcBef>
                <a:spcPct val="20000"/>
              </a:spcBef>
            </a:pPr>
            <a:r>
              <a:rPr lang="pt-BR" sz="2600" dirty="0"/>
              <a:t>Blocos </a:t>
            </a:r>
            <a:r>
              <a:rPr lang="pt-BR" sz="2600" dirty="0" smtClean="0"/>
              <a:t>PLUVITEC - Desempenho </a:t>
            </a:r>
            <a:r>
              <a:rPr lang="pt-BR" sz="2600" dirty="0"/>
              <a:t>Hidrodinâmico</a:t>
            </a:r>
          </a:p>
          <a:p>
            <a:pPr marL="693738" indent="-693738">
              <a:spcBef>
                <a:spcPct val="20000"/>
              </a:spcBef>
            </a:pPr>
            <a:endParaRPr lang="pt-BR" sz="3100" dirty="0"/>
          </a:p>
          <a:p>
            <a:pPr marL="693738" indent="-693738">
              <a:spcBef>
                <a:spcPct val="20000"/>
              </a:spcBef>
            </a:pPr>
            <a:endParaRPr lang="pt-BR" sz="3100" dirty="0"/>
          </a:p>
        </p:txBody>
      </p:sp>
      <p:pic>
        <p:nvPicPr>
          <p:cNvPr id="44035" name="Picture 3" descr="C:\Users\Flavio\Desktop\SANEAGO\Bloco PLUVITEC_Gráfico Perda de Carga cópi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567" y="1520701"/>
            <a:ext cx="7969250" cy="47132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80440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noFill/>
          <a:ln algn="ctr">
            <a:miter lim="800000"/>
            <a:headEnd/>
            <a:tailEnd/>
          </a:ln>
        </p:spPr>
        <p:txBody>
          <a:bodyPr vert="horz" wrap="square" numCol="1" anchor="t" anchorCtr="0" compatLnSpc="1">
            <a:prstTxWarp prst="textNoShape">
              <a:avLst/>
            </a:prstTxWarp>
          </a:bodyPr>
          <a:lstStyle/>
          <a:p>
            <a:pPr algn="r" eaLnBrk="1" hangingPunct="1"/>
            <a:r>
              <a:rPr lang="pt-BR" sz="4700" b="1" smtClean="0"/>
              <a:t> </a:t>
            </a:r>
          </a:p>
        </p:txBody>
      </p:sp>
      <p:sp>
        <p:nvSpPr>
          <p:cNvPr id="35843" name="Rectangle 3"/>
          <p:cNvSpPr>
            <a:spLocks noChangeArrowheads="1"/>
          </p:cNvSpPr>
          <p:nvPr/>
        </p:nvSpPr>
        <p:spPr bwMode="auto">
          <a:xfrm>
            <a:off x="323850" y="1052513"/>
            <a:ext cx="8280400" cy="7191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104272" tIns="52136" rIns="104272" bIns="52136"/>
          <a:lstStyle/>
          <a:p>
            <a:pPr marL="693738" indent="-693738">
              <a:spcBef>
                <a:spcPct val="20000"/>
              </a:spcBef>
            </a:pPr>
            <a:r>
              <a:rPr lang="pt-BR" sz="3100" dirty="0"/>
              <a:t> </a:t>
            </a:r>
            <a:r>
              <a:rPr lang="pt-BR" sz="3000" dirty="0"/>
              <a:t>Blocos PLUVITEC</a:t>
            </a:r>
          </a:p>
          <a:p>
            <a:pPr marL="693738" indent="-693738">
              <a:spcBef>
                <a:spcPct val="20000"/>
              </a:spcBef>
            </a:pPr>
            <a:endParaRPr lang="pt-BR" sz="3100" dirty="0"/>
          </a:p>
          <a:p>
            <a:pPr marL="693738" indent="-693738">
              <a:spcBef>
                <a:spcPct val="20000"/>
              </a:spcBef>
            </a:pPr>
            <a:endParaRPr lang="pt-BR" sz="3100" dirty="0"/>
          </a:p>
        </p:txBody>
      </p:sp>
      <p:sp>
        <p:nvSpPr>
          <p:cNvPr id="35844" name="Rectangle 3"/>
          <p:cNvSpPr>
            <a:spLocks noChangeArrowheads="1"/>
          </p:cNvSpPr>
          <p:nvPr/>
        </p:nvSpPr>
        <p:spPr bwMode="auto">
          <a:xfrm>
            <a:off x="2916238" y="3357563"/>
            <a:ext cx="3095625" cy="7191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104272" tIns="52136" rIns="104272" bIns="52136"/>
          <a:lstStyle/>
          <a:p>
            <a:pPr marL="693738" indent="-693738" algn="ctr">
              <a:spcBef>
                <a:spcPct val="20000"/>
              </a:spcBef>
            </a:pPr>
            <a:r>
              <a:rPr lang="pt-BR" sz="3100" dirty="0"/>
              <a:t> </a:t>
            </a:r>
            <a:r>
              <a:rPr lang="pt-BR" sz="3000" dirty="0"/>
              <a:t>Projetos</a:t>
            </a:r>
          </a:p>
          <a:p>
            <a:pPr marL="693738" indent="-693738" algn="ctr">
              <a:spcBef>
                <a:spcPct val="20000"/>
              </a:spcBef>
            </a:pPr>
            <a:endParaRPr lang="pt-BR" sz="3100" dirty="0"/>
          </a:p>
          <a:p>
            <a:pPr marL="693738" indent="-693738" algn="ctr">
              <a:spcBef>
                <a:spcPct val="20000"/>
              </a:spcBef>
            </a:pPr>
            <a:endParaRPr lang="pt-BR" sz="3100" dirty="0"/>
          </a:p>
        </p:txBody>
      </p:sp>
    </p:spTree>
    <p:extLst>
      <p:ext uri="{BB962C8B-B14F-4D97-AF65-F5344CB8AC3E}">
        <p14:creationId xmlns:p14="http://schemas.microsoft.com/office/powerpoint/2010/main" val="2956965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04664"/>
            <a:ext cx="3275856" cy="504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noFill/>
          <a:ln algn="ctr">
            <a:miter lim="800000"/>
            <a:headEnd/>
            <a:tailEnd/>
          </a:ln>
        </p:spPr>
        <p:txBody>
          <a:bodyPr vert="horz" wrap="square" numCol="1" anchor="t" anchorCtr="0" compatLnSpc="1">
            <a:prstTxWarp prst="textNoShape">
              <a:avLst/>
            </a:prstTxWarp>
            <a:normAutofit/>
          </a:bodyPr>
          <a:lstStyle/>
          <a:p>
            <a:pPr algn="r" eaLnBrk="1" hangingPunct="1"/>
            <a:r>
              <a:rPr lang="pt-BR" sz="4200" b="1" dirty="0" smtClean="0">
                <a:solidFill>
                  <a:schemeClr val="bg1"/>
                </a:solidFill>
              </a:rPr>
              <a:t>Projetos</a:t>
            </a:r>
          </a:p>
        </p:txBody>
      </p:sp>
      <p:sp>
        <p:nvSpPr>
          <p:cNvPr id="36867" name="Rectangle 3"/>
          <p:cNvSpPr>
            <a:spLocks noChangeArrowheads="1"/>
          </p:cNvSpPr>
          <p:nvPr/>
        </p:nvSpPr>
        <p:spPr bwMode="auto">
          <a:xfrm>
            <a:off x="333410" y="980728"/>
            <a:ext cx="8280400" cy="12239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104272" tIns="52136" rIns="104272" bIns="52136"/>
          <a:lstStyle/>
          <a:p>
            <a:pPr marL="693738" indent="-693738">
              <a:spcBef>
                <a:spcPct val="20000"/>
              </a:spcBef>
            </a:pPr>
            <a:r>
              <a:rPr lang="pt-BR" sz="2600" dirty="0"/>
              <a:t>Blocos </a:t>
            </a:r>
            <a:r>
              <a:rPr lang="pt-BR" sz="2600" dirty="0" smtClean="0"/>
              <a:t>PLUVITEC - Projeto </a:t>
            </a:r>
            <a:r>
              <a:rPr lang="pt-BR" sz="2600" dirty="0"/>
              <a:t>Campo Limpo Paulista - SABESP</a:t>
            </a:r>
          </a:p>
          <a:p>
            <a:pPr marL="693738" indent="-693738">
              <a:spcBef>
                <a:spcPct val="20000"/>
              </a:spcBef>
            </a:pPr>
            <a:endParaRPr lang="pt-BR" sz="3100" dirty="0"/>
          </a:p>
          <a:p>
            <a:pPr marL="693738" indent="-693738">
              <a:spcBef>
                <a:spcPct val="20000"/>
              </a:spcBef>
            </a:pPr>
            <a:endParaRPr lang="pt-BR" sz="3100" dirty="0"/>
          </a:p>
        </p:txBody>
      </p:sp>
      <p:pic>
        <p:nvPicPr>
          <p:cNvPr id="43012" name="Picture 4" descr="C:\Users\Flavio\Desktop\SANEAGO\campo limpo paulista\b cópi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1844824"/>
            <a:ext cx="4486317" cy="41764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" name="Picture 2" descr="C:\Users\Flavio\Desktop\SANEAGO\campo limpo paulista\d cópi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2040" y="2418006"/>
            <a:ext cx="3887788" cy="24717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10616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04664"/>
            <a:ext cx="2987824" cy="504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777875"/>
          </a:xfrm>
          <a:noFill/>
          <a:ln algn="ctr">
            <a:miter lim="800000"/>
            <a:headEnd/>
            <a:tailEnd/>
          </a:ln>
        </p:spPr>
        <p:txBody>
          <a:bodyPr vert="horz" wrap="square" numCol="1" anchor="t" anchorCtr="0" compatLnSpc="1">
            <a:prstTxWarp prst="textNoShape">
              <a:avLst/>
            </a:prstTxWarp>
            <a:normAutofit/>
          </a:bodyPr>
          <a:lstStyle/>
          <a:p>
            <a:pPr algn="r" eaLnBrk="1" hangingPunct="1"/>
            <a:r>
              <a:rPr lang="pt-BR" sz="4200" b="1" dirty="0" smtClean="0">
                <a:solidFill>
                  <a:schemeClr val="bg1"/>
                </a:solidFill>
              </a:rPr>
              <a:t>Projetos</a:t>
            </a:r>
          </a:p>
        </p:txBody>
      </p:sp>
      <p:sp>
        <p:nvSpPr>
          <p:cNvPr id="37891" name="Rectangle 3"/>
          <p:cNvSpPr>
            <a:spLocks noChangeArrowheads="1"/>
          </p:cNvSpPr>
          <p:nvPr/>
        </p:nvSpPr>
        <p:spPr bwMode="auto">
          <a:xfrm>
            <a:off x="323850" y="1052513"/>
            <a:ext cx="8280400" cy="61198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104272" tIns="52136" rIns="104272" bIns="52136"/>
          <a:lstStyle/>
          <a:p>
            <a:pPr marL="693738" indent="-693738">
              <a:spcBef>
                <a:spcPct val="20000"/>
              </a:spcBef>
            </a:pPr>
            <a:r>
              <a:rPr lang="pt-BR" sz="2600" dirty="0"/>
              <a:t>Blocos </a:t>
            </a:r>
            <a:r>
              <a:rPr lang="pt-BR" sz="2600" dirty="0" smtClean="0"/>
              <a:t>PLUVITEC - Projeto </a:t>
            </a:r>
            <a:r>
              <a:rPr lang="pt-BR" sz="2600" dirty="0"/>
              <a:t>Campo Limpo Paulista - SABESP</a:t>
            </a:r>
          </a:p>
          <a:p>
            <a:pPr marL="693738" indent="-693738">
              <a:spcBef>
                <a:spcPct val="20000"/>
              </a:spcBef>
            </a:pPr>
            <a:endParaRPr lang="pt-BR" sz="3100" dirty="0"/>
          </a:p>
          <a:p>
            <a:pPr marL="693738" indent="-693738">
              <a:spcBef>
                <a:spcPct val="20000"/>
              </a:spcBef>
            </a:pPr>
            <a:endParaRPr lang="pt-BR" sz="3100" dirty="0"/>
          </a:p>
        </p:txBody>
      </p:sp>
      <p:pic>
        <p:nvPicPr>
          <p:cNvPr id="41989" name="Picture 5" descr="C:\Users\Flavio\Desktop\SANEAGO\campo limpo paulista\a cópi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1844824"/>
            <a:ext cx="4608016" cy="37855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1990" name="Picture 6" descr="C:\Users\Flavio\Desktop\SANEAGO\campo limpo paulista\c cópi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2040280"/>
            <a:ext cx="3783012" cy="29400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410292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04664"/>
            <a:ext cx="3275856" cy="504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noFill/>
          <a:ln algn="ctr">
            <a:miter lim="800000"/>
            <a:headEnd/>
            <a:tailEnd/>
          </a:ln>
        </p:spPr>
        <p:txBody>
          <a:bodyPr vert="horz" wrap="square" numCol="1" anchor="t" anchorCtr="0" compatLnSpc="1">
            <a:prstTxWarp prst="textNoShape">
              <a:avLst/>
            </a:prstTxWarp>
            <a:normAutofit/>
          </a:bodyPr>
          <a:lstStyle/>
          <a:p>
            <a:pPr algn="r" eaLnBrk="1" hangingPunct="1"/>
            <a:r>
              <a:rPr lang="pt-BR" sz="4200" b="1" dirty="0" smtClean="0">
                <a:solidFill>
                  <a:schemeClr val="bg1"/>
                </a:solidFill>
              </a:rPr>
              <a:t>Produtos</a:t>
            </a:r>
          </a:p>
        </p:txBody>
      </p:sp>
      <p:sp>
        <p:nvSpPr>
          <p:cNvPr id="38915" name="Rectangle 3"/>
          <p:cNvSpPr>
            <a:spLocks noChangeArrowheads="1"/>
          </p:cNvSpPr>
          <p:nvPr/>
        </p:nvSpPr>
        <p:spPr bwMode="auto">
          <a:xfrm>
            <a:off x="-601320" y="908720"/>
            <a:ext cx="10441856" cy="11525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104272" tIns="52136" rIns="104272" bIns="52136"/>
          <a:lstStyle/>
          <a:p>
            <a:pPr marL="693738" indent="-693738" algn="ctr">
              <a:spcBef>
                <a:spcPct val="20000"/>
              </a:spcBef>
            </a:pPr>
            <a:r>
              <a:rPr lang="pt-BR" sz="2600" dirty="0"/>
              <a:t>Blocos </a:t>
            </a:r>
            <a:r>
              <a:rPr lang="pt-BR" sz="2600" dirty="0" smtClean="0"/>
              <a:t>PLUVITEC - Instalação </a:t>
            </a:r>
            <a:r>
              <a:rPr lang="pt-BR" sz="2600" dirty="0"/>
              <a:t>Campo Limpo Paulista - </a:t>
            </a:r>
            <a:r>
              <a:rPr lang="pt-BR" sz="2600" dirty="0" smtClean="0"/>
              <a:t>SABESP</a:t>
            </a:r>
            <a:endParaRPr lang="pt-BR" sz="2600" dirty="0"/>
          </a:p>
          <a:p>
            <a:pPr marL="693738" indent="-693738">
              <a:spcBef>
                <a:spcPct val="20000"/>
              </a:spcBef>
            </a:pPr>
            <a:endParaRPr lang="pt-BR" sz="3100" dirty="0"/>
          </a:p>
          <a:p>
            <a:pPr marL="693738" indent="-693738">
              <a:spcBef>
                <a:spcPct val="20000"/>
              </a:spcBef>
            </a:pPr>
            <a:endParaRPr lang="pt-BR" sz="3100" dirty="0"/>
          </a:p>
          <a:p>
            <a:pPr marL="693738" indent="-693738">
              <a:spcBef>
                <a:spcPct val="20000"/>
              </a:spcBef>
            </a:pPr>
            <a:endParaRPr lang="pt-BR" sz="3100" dirty="0"/>
          </a:p>
        </p:txBody>
      </p:sp>
      <p:sp>
        <p:nvSpPr>
          <p:cNvPr id="38916" name="CaixaDeTexto 6"/>
          <p:cNvSpPr txBox="1">
            <a:spLocks noChangeArrowheads="1"/>
          </p:cNvSpPr>
          <p:nvPr/>
        </p:nvSpPr>
        <p:spPr bwMode="auto">
          <a:xfrm>
            <a:off x="827584" y="2521270"/>
            <a:ext cx="7215188" cy="147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Char char="•"/>
            </a:pPr>
            <a:r>
              <a:rPr lang="pt-BR" b="0"/>
              <a:t>Taxa excessiva</a:t>
            </a:r>
          </a:p>
          <a:p>
            <a:endParaRPr lang="pt-BR" b="0"/>
          </a:p>
          <a:p>
            <a:pPr>
              <a:buFont typeface="Arial" charset="0"/>
              <a:buChar char="•"/>
            </a:pPr>
            <a:r>
              <a:rPr lang="pt-BR" b="0"/>
              <a:t> Portaria 2.914   &gt;&gt;   0,5 uT</a:t>
            </a:r>
          </a:p>
          <a:p>
            <a:pPr>
              <a:buFont typeface="Arial" charset="0"/>
              <a:buChar char="•"/>
            </a:pPr>
            <a:endParaRPr lang="pt-BR" b="0"/>
          </a:p>
          <a:p>
            <a:pPr>
              <a:buFont typeface="Arial" charset="0"/>
              <a:buChar char="•"/>
            </a:pPr>
            <a:r>
              <a:rPr lang="pt-BR" b="0"/>
              <a:t> Dentre as soluções: Implantação dos Blocos PLUVITEC</a:t>
            </a:r>
          </a:p>
        </p:txBody>
      </p:sp>
      <p:sp>
        <p:nvSpPr>
          <p:cNvPr id="6" name="Botão de ação: Avançar ou Próximo 5">
            <a:hlinkClick r:id="rId3" action="ppaction://hlinkfile" highlightClick="1"/>
          </p:cNvPr>
          <p:cNvSpPr/>
          <p:nvPr/>
        </p:nvSpPr>
        <p:spPr>
          <a:xfrm>
            <a:off x="4211960" y="5108868"/>
            <a:ext cx="648072" cy="432048"/>
          </a:xfrm>
          <a:prstGeom prst="actionButtonForwardNex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89267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04664"/>
            <a:ext cx="3275856" cy="504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noFill/>
          <a:ln algn="ctr">
            <a:miter lim="800000"/>
            <a:headEnd/>
            <a:tailEnd/>
          </a:ln>
        </p:spPr>
        <p:txBody>
          <a:bodyPr vert="horz" wrap="square" numCol="1" anchor="t" anchorCtr="0" compatLnSpc="1">
            <a:prstTxWarp prst="textNoShape">
              <a:avLst/>
            </a:prstTxWarp>
            <a:normAutofit/>
          </a:bodyPr>
          <a:lstStyle/>
          <a:p>
            <a:pPr algn="r" eaLnBrk="1" hangingPunct="1"/>
            <a:r>
              <a:rPr lang="pt-BR" sz="4200" b="1" dirty="0" smtClean="0">
                <a:solidFill>
                  <a:schemeClr val="bg1"/>
                </a:solidFill>
              </a:rPr>
              <a:t>Projetos</a:t>
            </a:r>
          </a:p>
        </p:txBody>
      </p:sp>
      <p:pic>
        <p:nvPicPr>
          <p:cNvPr id="20485" name="Picture 3" descr="C:\Hidrosolo\Google Drive\Arquivos de Clientes\Sabesp\Campo Limpo Paulista\fotos instalação\fotos celular\IMG-20130513-WA000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3968" y="1628800"/>
            <a:ext cx="4249738" cy="31877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1746" name="Picture 2" descr="C:\Hidrosolo\Google Drive\Arquivos de Clientes\Sabesp\Campo Limpo Paulista\fotos instalação\fotos celular\IMG-20130513-WA000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0424" y="2077438"/>
            <a:ext cx="4857750" cy="36433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9941" name="Rectangle 3"/>
          <p:cNvSpPr>
            <a:spLocks noChangeArrowheads="1"/>
          </p:cNvSpPr>
          <p:nvPr/>
        </p:nvSpPr>
        <p:spPr bwMode="auto">
          <a:xfrm>
            <a:off x="249025" y="924913"/>
            <a:ext cx="8531225" cy="11525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104272" tIns="52136" rIns="104272" bIns="52136"/>
          <a:lstStyle/>
          <a:p>
            <a:pPr marL="693738" indent="-693738">
              <a:spcBef>
                <a:spcPct val="20000"/>
              </a:spcBef>
            </a:pPr>
            <a:r>
              <a:rPr lang="pt-BR" sz="2600" dirty="0"/>
              <a:t>Blocos </a:t>
            </a:r>
            <a:r>
              <a:rPr lang="pt-BR" sz="2600" dirty="0" smtClean="0"/>
              <a:t>PLUVITEC - Instalação </a:t>
            </a:r>
            <a:r>
              <a:rPr lang="pt-BR" sz="2600" dirty="0"/>
              <a:t>Campo Limpo Paulista - SABESP</a:t>
            </a:r>
          </a:p>
          <a:p>
            <a:pPr marL="693738" indent="-693738">
              <a:spcBef>
                <a:spcPct val="20000"/>
              </a:spcBef>
            </a:pPr>
            <a:endParaRPr lang="pt-BR" sz="3100" dirty="0"/>
          </a:p>
          <a:p>
            <a:pPr marL="693738" indent="-693738">
              <a:spcBef>
                <a:spcPct val="20000"/>
              </a:spcBef>
            </a:pPr>
            <a:endParaRPr lang="pt-BR" sz="3100" dirty="0"/>
          </a:p>
          <a:p>
            <a:pPr marL="693738" indent="-693738">
              <a:spcBef>
                <a:spcPct val="20000"/>
              </a:spcBef>
            </a:pPr>
            <a:endParaRPr lang="pt-BR" sz="3100" dirty="0"/>
          </a:p>
        </p:txBody>
      </p:sp>
    </p:spTree>
    <p:extLst>
      <p:ext uri="{BB962C8B-B14F-4D97-AF65-F5344CB8AC3E}">
        <p14:creationId xmlns:p14="http://schemas.microsoft.com/office/powerpoint/2010/main" val="2305223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04664"/>
            <a:ext cx="3275856" cy="504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noFill/>
          <a:ln algn="ctr">
            <a:miter lim="800000"/>
            <a:headEnd/>
            <a:tailEnd/>
          </a:ln>
        </p:spPr>
        <p:txBody>
          <a:bodyPr vert="horz" wrap="square" numCol="1" anchor="t" anchorCtr="0" compatLnSpc="1">
            <a:prstTxWarp prst="textNoShape">
              <a:avLst/>
            </a:prstTxWarp>
            <a:normAutofit/>
          </a:bodyPr>
          <a:lstStyle/>
          <a:p>
            <a:pPr algn="r" eaLnBrk="1" hangingPunct="1"/>
            <a:r>
              <a:rPr lang="pt-BR" sz="4200" b="1" dirty="0" smtClean="0">
                <a:solidFill>
                  <a:schemeClr val="bg1"/>
                </a:solidFill>
              </a:rPr>
              <a:t>Projetos</a:t>
            </a:r>
          </a:p>
        </p:txBody>
      </p:sp>
      <p:sp>
        <p:nvSpPr>
          <p:cNvPr id="41987" name="CaixaDeTexto 6"/>
          <p:cNvSpPr txBox="1">
            <a:spLocks noChangeArrowheads="1"/>
          </p:cNvSpPr>
          <p:nvPr/>
        </p:nvSpPr>
        <p:spPr bwMode="auto">
          <a:xfrm>
            <a:off x="539552" y="1772816"/>
            <a:ext cx="6858000" cy="147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Char char="•"/>
            </a:pPr>
            <a:r>
              <a:rPr lang="pt-BR" b="0" dirty="0"/>
              <a:t> Área do Filtro: 9 m²</a:t>
            </a:r>
          </a:p>
          <a:p>
            <a:pPr>
              <a:buFont typeface="Arial" charset="0"/>
              <a:buChar char="•"/>
            </a:pPr>
            <a:endParaRPr lang="pt-BR" b="0" dirty="0"/>
          </a:p>
          <a:p>
            <a:pPr>
              <a:buFont typeface="Arial" charset="0"/>
              <a:buChar char="•"/>
            </a:pPr>
            <a:r>
              <a:rPr lang="pt-BR" b="0" dirty="0"/>
              <a:t> Número de </a:t>
            </a:r>
            <a:r>
              <a:rPr lang="pt-BR" b="0" dirty="0" err="1"/>
              <a:t>Crepinas</a:t>
            </a:r>
            <a:r>
              <a:rPr lang="pt-BR" b="0" dirty="0"/>
              <a:t>: 34/m²</a:t>
            </a:r>
          </a:p>
          <a:p>
            <a:pPr>
              <a:buFont typeface="Arial" charset="0"/>
              <a:buChar char="•"/>
            </a:pPr>
            <a:endParaRPr lang="pt-BR" b="0" dirty="0"/>
          </a:p>
          <a:p>
            <a:pPr>
              <a:buFont typeface="Arial" charset="0"/>
              <a:buChar char="•"/>
            </a:pPr>
            <a:r>
              <a:rPr lang="pt-BR" b="0" dirty="0"/>
              <a:t> Tempo Total de Montagem: 10 horas</a:t>
            </a:r>
          </a:p>
        </p:txBody>
      </p:sp>
      <p:sp>
        <p:nvSpPr>
          <p:cNvPr id="41988" name="CaixaDeTexto 8"/>
          <p:cNvSpPr txBox="1">
            <a:spLocks noChangeArrowheads="1"/>
          </p:cNvSpPr>
          <p:nvPr/>
        </p:nvSpPr>
        <p:spPr bwMode="auto">
          <a:xfrm>
            <a:off x="539552" y="3356992"/>
            <a:ext cx="6858000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dirty="0"/>
              <a:t>Relatório Final SABESP:</a:t>
            </a:r>
          </a:p>
          <a:p>
            <a:pPr>
              <a:buFont typeface="Arial" charset="0"/>
              <a:buChar char="•"/>
            </a:pPr>
            <a:endParaRPr lang="pt-BR" b="0" dirty="0"/>
          </a:p>
          <a:p>
            <a:pPr>
              <a:buFont typeface="Arial" charset="0"/>
              <a:buChar char="•"/>
            </a:pPr>
            <a:r>
              <a:rPr lang="pt-BR" b="0" dirty="0"/>
              <a:t>  Montagem simples</a:t>
            </a:r>
          </a:p>
          <a:p>
            <a:pPr>
              <a:buFont typeface="Arial" charset="0"/>
              <a:buChar char="•"/>
            </a:pPr>
            <a:endParaRPr lang="pt-BR" b="0" dirty="0"/>
          </a:p>
          <a:p>
            <a:pPr>
              <a:buFont typeface="Arial" charset="0"/>
              <a:buChar char="•"/>
            </a:pPr>
            <a:r>
              <a:rPr lang="pt-BR" b="0" dirty="0"/>
              <a:t> Não requer mão de obra especializada</a:t>
            </a:r>
          </a:p>
          <a:p>
            <a:pPr>
              <a:buFont typeface="Arial" charset="0"/>
              <a:buChar char="•"/>
            </a:pPr>
            <a:endParaRPr lang="pt-BR" b="0" dirty="0"/>
          </a:p>
          <a:p>
            <a:pPr>
              <a:buFont typeface="Arial" charset="0"/>
              <a:buChar char="•"/>
            </a:pPr>
            <a:r>
              <a:rPr lang="pt-BR" b="0" dirty="0"/>
              <a:t> Custo m² reduzido: cerca de </a:t>
            </a:r>
            <a:r>
              <a:rPr lang="pt-BR" b="0" u="sng" dirty="0"/>
              <a:t>R$ 1.600,00</a:t>
            </a:r>
            <a:r>
              <a:rPr lang="pt-BR" b="0" dirty="0"/>
              <a:t>   X   </a:t>
            </a:r>
            <a:r>
              <a:rPr lang="pt-BR" b="0" u="sng" dirty="0"/>
              <a:t>R$ 7.700,00</a:t>
            </a:r>
            <a:endParaRPr lang="pt-BR" b="0" dirty="0"/>
          </a:p>
        </p:txBody>
      </p:sp>
      <p:sp>
        <p:nvSpPr>
          <p:cNvPr id="41989" name="Rectangle 3"/>
          <p:cNvSpPr>
            <a:spLocks noChangeArrowheads="1"/>
          </p:cNvSpPr>
          <p:nvPr/>
        </p:nvSpPr>
        <p:spPr bwMode="auto">
          <a:xfrm>
            <a:off x="306387" y="908720"/>
            <a:ext cx="8531225" cy="11525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104272" tIns="52136" rIns="104272" bIns="52136"/>
          <a:lstStyle/>
          <a:p>
            <a:pPr marL="693738" indent="-693738">
              <a:spcBef>
                <a:spcPct val="20000"/>
              </a:spcBef>
            </a:pPr>
            <a:r>
              <a:rPr lang="pt-BR" sz="2600" dirty="0"/>
              <a:t>Blocos </a:t>
            </a:r>
            <a:r>
              <a:rPr lang="pt-BR" sz="2600" dirty="0" smtClean="0"/>
              <a:t>PLUVITEC - Instalação </a:t>
            </a:r>
            <a:r>
              <a:rPr lang="pt-BR" sz="2600" dirty="0"/>
              <a:t>Campo Limpo Paulista - SABESP</a:t>
            </a:r>
          </a:p>
          <a:p>
            <a:pPr marL="693738" indent="-693738">
              <a:spcBef>
                <a:spcPct val="20000"/>
              </a:spcBef>
            </a:pPr>
            <a:endParaRPr lang="pt-BR" sz="3100" dirty="0"/>
          </a:p>
          <a:p>
            <a:pPr marL="693738" indent="-693738">
              <a:spcBef>
                <a:spcPct val="20000"/>
              </a:spcBef>
            </a:pPr>
            <a:endParaRPr lang="pt-BR" sz="3100" dirty="0"/>
          </a:p>
          <a:p>
            <a:pPr marL="693738" indent="-693738">
              <a:spcBef>
                <a:spcPct val="20000"/>
              </a:spcBef>
            </a:pPr>
            <a:endParaRPr lang="pt-BR" sz="3100" dirty="0"/>
          </a:p>
        </p:txBody>
      </p:sp>
      <p:sp>
        <p:nvSpPr>
          <p:cNvPr id="7" name="CaixaDeTexto 5"/>
          <p:cNvSpPr txBox="1">
            <a:spLocks noChangeArrowheads="1"/>
          </p:cNvSpPr>
          <p:nvPr/>
        </p:nvSpPr>
        <p:spPr bwMode="auto">
          <a:xfrm>
            <a:off x="0" y="5301208"/>
            <a:ext cx="871537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Font typeface="Arial" charset="0"/>
              <a:buChar char="•"/>
            </a:pPr>
            <a:endParaRPr lang="pt-BR" b="0" dirty="0"/>
          </a:p>
          <a:p>
            <a:pPr algn="ctr"/>
            <a:r>
              <a:rPr lang="pt-BR" b="1" dirty="0"/>
              <a:t>Adquiriram para os outros 8 filtros.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03136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04664"/>
            <a:ext cx="3275856" cy="504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noFill/>
          <a:ln algn="ctr">
            <a:miter lim="800000"/>
            <a:headEnd/>
            <a:tailEnd/>
          </a:ln>
        </p:spPr>
        <p:txBody>
          <a:bodyPr vert="horz" wrap="square" numCol="1" anchor="t" anchorCtr="0" compatLnSpc="1">
            <a:prstTxWarp prst="textNoShape">
              <a:avLst/>
            </a:prstTxWarp>
            <a:normAutofit/>
          </a:bodyPr>
          <a:lstStyle/>
          <a:p>
            <a:pPr algn="r" eaLnBrk="1" hangingPunct="1"/>
            <a:r>
              <a:rPr lang="pt-BR" sz="4200" b="1" dirty="0" smtClean="0">
                <a:solidFill>
                  <a:schemeClr val="bg1"/>
                </a:solidFill>
              </a:rPr>
              <a:t>Projetos</a:t>
            </a:r>
          </a:p>
        </p:txBody>
      </p:sp>
      <p:sp>
        <p:nvSpPr>
          <p:cNvPr id="44035" name="CaixaDeTexto 7"/>
          <p:cNvSpPr txBox="1">
            <a:spLocks noChangeArrowheads="1"/>
          </p:cNvSpPr>
          <p:nvPr/>
        </p:nvSpPr>
        <p:spPr bwMode="auto">
          <a:xfrm>
            <a:off x="285750" y="2330480"/>
            <a:ext cx="8501063" cy="369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b="0" u="sng" dirty="0"/>
              <a:t>Resultados</a:t>
            </a:r>
            <a:r>
              <a:rPr lang="pt-BR" b="0" dirty="0"/>
              <a:t>:</a:t>
            </a:r>
          </a:p>
          <a:p>
            <a:endParaRPr lang="pt-BR" b="0" dirty="0"/>
          </a:p>
          <a:p>
            <a:pPr>
              <a:buFont typeface="Arial" charset="0"/>
              <a:buChar char="•"/>
            </a:pPr>
            <a:r>
              <a:rPr lang="pt-BR" b="0" dirty="0"/>
              <a:t> “Em 7 dias analisados a turbidez de saída sempre atendeu à portaria do MS 2.914 ou seja, &lt; 0,5 </a:t>
            </a:r>
            <a:r>
              <a:rPr lang="pt-BR" b="0" dirty="0" err="1"/>
              <a:t>uT</a:t>
            </a:r>
            <a:r>
              <a:rPr lang="pt-BR" b="0" dirty="0"/>
              <a:t> mantendo-se entre 0,12 </a:t>
            </a:r>
            <a:r>
              <a:rPr lang="pt-BR" b="0" dirty="0" err="1"/>
              <a:t>uT</a:t>
            </a:r>
            <a:r>
              <a:rPr lang="pt-BR" b="0" dirty="0"/>
              <a:t> e 0,20 </a:t>
            </a:r>
            <a:r>
              <a:rPr lang="pt-BR" b="0" dirty="0" err="1"/>
              <a:t>uT</a:t>
            </a:r>
            <a:r>
              <a:rPr lang="pt-BR" b="0" dirty="0"/>
              <a:t> mesmo com tempos de carreira &gt; 24 horas. Sendo que para a realidade operacional da ETA, o tempo de carreira seria entre 12 e 16 horas.”</a:t>
            </a:r>
          </a:p>
          <a:p>
            <a:pPr>
              <a:buFont typeface="Arial" charset="0"/>
              <a:buChar char="•"/>
            </a:pPr>
            <a:endParaRPr lang="pt-BR" b="0" dirty="0"/>
          </a:p>
          <a:p>
            <a:pPr>
              <a:buFont typeface="Arial" charset="0"/>
              <a:buChar char="•"/>
            </a:pPr>
            <a:r>
              <a:rPr lang="pt-BR" b="0" dirty="0"/>
              <a:t> “O tempo médio de contra lavagem foi de 4min e 30s para efeito de testes, mas observamos que esse tempo é mais do que suficiente para uma boa </a:t>
            </a:r>
            <a:r>
              <a:rPr lang="pt-BR" b="0" dirty="0" err="1"/>
              <a:t>retrolavagem</a:t>
            </a:r>
            <a:r>
              <a:rPr lang="pt-BR" b="0" dirty="0"/>
              <a:t>, podendo até ser reduzido.”</a:t>
            </a:r>
          </a:p>
          <a:p>
            <a:pPr>
              <a:buFont typeface="Arial" charset="0"/>
              <a:buChar char="•"/>
            </a:pPr>
            <a:endParaRPr lang="pt-BR" b="0" dirty="0"/>
          </a:p>
          <a:p>
            <a:pPr>
              <a:buFont typeface="Arial" charset="0"/>
              <a:buChar char="•"/>
            </a:pPr>
            <a:r>
              <a:rPr lang="pt-BR" b="0" dirty="0"/>
              <a:t> “Durante a contra lavagem, notamos uma boa expansão do leito filtrante e uma distribuição uniforme da água de contra lavagem.”</a:t>
            </a:r>
          </a:p>
        </p:txBody>
      </p:sp>
      <p:sp>
        <p:nvSpPr>
          <p:cNvPr id="44036" name="Rectangle 3"/>
          <p:cNvSpPr>
            <a:spLocks noChangeArrowheads="1"/>
          </p:cNvSpPr>
          <p:nvPr/>
        </p:nvSpPr>
        <p:spPr bwMode="auto">
          <a:xfrm>
            <a:off x="250825" y="1052513"/>
            <a:ext cx="8785672" cy="11525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104272" tIns="52136" rIns="104272" bIns="52136"/>
          <a:lstStyle/>
          <a:p>
            <a:pPr marL="693738" indent="-693738">
              <a:spcBef>
                <a:spcPct val="20000"/>
              </a:spcBef>
            </a:pPr>
            <a:r>
              <a:rPr lang="pt-BR" sz="2600" dirty="0"/>
              <a:t>Blocos </a:t>
            </a:r>
            <a:r>
              <a:rPr lang="pt-BR" sz="2600" dirty="0" smtClean="0"/>
              <a:t>PLUVITEC - Instalação </a:t>
            </a:r>
            <a:r>
              <a:rPr lang="pt-BR" sz="2600" dirty="0"/>
              <a:t>Campo Limpo Paulista - SABESP</a:t>
            </a:r>
          </a:p>
          <a:p>
            <a:pPr marL="693738" indent="-693738">
              <a:spcBef>
                <a:spcPct val="20000"/>
              </a:spcBef>
            </a:pPr>
            <a:endParaRPr lang="pt-BR" sz="3100" dirty="0"/>
          </a:p>
          <a:p>
            <a:pPr marL="693738" indent="-693738">
              <a:spcBef>
                <a:spcPct val="20000"/>
              </a:spcBef>
            </a:pPr>
            <a:endParaRPr lang="pt-BR" sz="3100" dirty="0"/>
          </a:p>
        </p:txBody>
      </p:sp>
      <p:sp>
        <p:nvSpPr>
          <p:cNvPr id="5" name="Fluxograma: Documento 4">
            <a:hlinkClick r:id="rId3" action="ppaction://hlinkfile"/>
          </p:cNvPr>
          <p:cNvSpPr/>
          <p:nvPr/>
        </p:nvSpPr>
        <p:spPr bwMode="auto">
          <a:xfrm>
            <a:off x="285750" y="1773238"/>
            <a:ext cx="1800225" cy="431800"/>
          </a:xfrm>
          <a:prstGeom prst="flowChartDocument">
            <a:avLst/>
          </a:prstGeom>
          <a:solidFill>
            <a:schemeClr val="accent6">
              <a:lumMod val="7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>
              <a:defRPr/>
            </a:pPr>
            <a:r>
              <a:rPr lang="pt-BR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     </a:t>
            </a:r>
            <a:r>
              <a:rPr lang="pt-BR" b="1" dirty="0">
                <a:solidFill>
                  <a:schemeClr val="bg1"/>
                </a:solidFill>
              </a:rPr>
              <a:t>Relatório</a:t>
            </a:r>
          </a:p>
        </p:txBody>
      </p:sp>
    </p:spTree>
    <p:extLst>
      <p:ext uri="{BB962C8B-B14F-4D97-AF65-F5344CB8AC3E}">
        <p14:creationId xmlns:p14="http://schemas.microsoft.com/office/powerpoint/2010/main" val="3698861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04664"/>
            <a:ext cx="3275856" cy="504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noFill/>
          <a:ln algn="ctr">
            <a:miter lim="800000"/>
            <a:headEnd/>
            <a:tailEnd/>
          </a:ln>
        </p:spPr>
        <p:txBody>
          <a:bodyPr vert="horz" wrap="square" numCol="1" anchor="t" anchorCtr="0" compatLnSpc="1">
            <a:prstTxWarp prst="textNoShape">
              <a:avLst/>
            </a:prstTxWarp>
            <a:normAutofit/>
          </a:bodyPr>
          <a:lstStyle/>
          <a:p>
            <a:pPr algn="r" eaLnBrk="1" hangingPunct="1"/>
            <a:r>
              <a:rPr lang="pt-BR" sz="4200" b="1" dirty="0" smtClean="0">
                <a:solidFill>
                  <a:schemeClr val="bg1"/>
                </a:solidFill>
              </a:rPr>
              <a:t>Projetos</a:t>
            </a:r>
          </a:p>
        </p:txBody>
      </p:sp>
      <p:sp>
        <p:nvSpPr>
          <p:cNvPr id="50179" name="Rectangle 3"/>
          <p:cNvSpPr>
            <a:spLocks noChangeArrowheads="1"/>
          </p:cNvSpPr>
          <p:nvPr/>
        </p:nvSpPr>
        <p:spPr bwMode="auto">
          <a:xfrm>
            <a:off x="363498" y="908720"/>
            <a:ext cx="8280400" cy="10810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104272" tIns="52136" rIns="104272" bIns="52136"/>
          <a:lstStyle/>
          <a:p>
            <a:pPr marL="693738" indent="-693738">
              <a:spcBef>
                <a:spcPct val="20000"/>
              </a:spcBef>
            </a:pPr>
            <a:r>
              <a:rPr lang="pt-BR" sz="2600" dirty="0"/>
              <a:t>Blocos </a:t>
            </a:r>
            <a:r>
              <a:rPr lang="pt-BR" sz="2600" dirty="0" smtClean="0"/>
              <a:t>PLUVITEC - SABESP </a:t>
            </a:r>
            <a:r>
              <a:rPr lang="pt-BR" sz="2600" dirty="0"/>
              <a:t>– Taubaté</a:t>
            </a:r>
          </a:p>
          <a:p>
            <a:pPr marL="693738" indent="-693738">
              <a:spcBef>
                <a:spcPct val="20000"/>
              </a:spcBef>
            </a:pPr>
            <a:endParaRPr lang="pt-BR" sz="3100" dirty="0"/>
          </a:p>
          <a:p>
            <a:pPr marL="693738" indent="-693738">
              <a:spcBef>
                <a:spcPct val="20000"/>
              </a:spcBef>
            </a:pPr>
            <a:endParaRPr lang="pt-BR" sz="3100" dirty="0"/>
          </a:p>
        </p:txBody>
      </p:sp>
      <p:pic>
        <p:nvPicPr>
          <p:cNvPr id="53249" name="Picture 1" descr="C:\Users\Flavio\Desktop\SANEAGO\Taubaté\filtro taubaté\20130528_14223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1700808"/>
            <a:ext cx="7611442" cy="428189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24245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04664"/>
            <a:ext cx="3275856" cy="504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noFill/>
          <a:ln algn="ctr">
            <a:miter lim="800000"/>
            <a:headEnd/>
            <a:tailEnd/>
          </a:ln>
        </p:spPr>
        <p:txBody>
          <a:bodyPr vert="horz" wrap="square" numCol="1" anchor="t" anchorCtr="0" compatLnSpc="1">
            <a:prstTxWarp prst="textNoShape">
              <a:avLst/>
            </a:prstTxWarp>
            <a:normAutofit/>
          </a:bodyPr>
          <a:lstStyle/>
          <a:p>
            <a:pPr algn="r" eaLnBrk="1" hangingPunct="1"/>
            <a:r>
              <a:rPr lang="pt-BR" sz="4200" b="1" dirty="0" smtClean="0">
                <a:solidFill>
                  <a:schemeClr val="bg1"/>
                </a:solidFill>
              </a:rPr>
              <a:t>Projetos</a:t>
            </a:r>
          </a:p>
        </p:txBody>
      </p:sp>
      <p:sp>
        <p:nvSpPr>
          <p:cNvPr id="51203" name="Rectangle 3"/>
          <p:cNvSpPr>
            <a:spLocks noChangeArrowheads="1"/>
          </p:cNvSpPr>
          <p:nvPr/>
        </p:nvSpPr>
        <p:spPr bwMode="auto">
          <a:xfrm>
            <a:off x="323850" y="1052513"/>
            <a:ext cx="8280400" cy="10810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104272" tIns="52136" rIns="104272" bIns="52136"/>
          <a:lstStyle/>
          <a:p>
            <a:pPr marL="693738" indent="-693738">
              <a:spcBef>
                <a:spcPct val="20000"/>
              </a:spcBef>
            </a:pPr>
            <a:r>
              <a:rPr lang="pt-BR" sz="2600" dirty="0"/>
              <a:t>Blocos </a:t>
            </a:r>
            <a:r>
              <a:rPr lang="pt-BR" sz="2600" dirty="0" smtClean="0"/>
              <a:t>PLUVITEC - SABESP </a:t>
            </a:r>
            <a:r>
              <a:rPr lang="pt-BR" sz="2600" dirty="0"/>
              <a:t>– Taubaté</a:t>
            </a:r>
          </a:p>
          <a:p>
            <a:pPr marL="693738" indent="-693738">
              <a:spcBef>
                <a:spcPct val="20000"/>
              </a:spcBef>
            </a:pPr>
            <a:endParaRPr lang="pt-BR" sz="3100" dirty="0"/>
          </a:p>
          <a:p>
            <a:pPr marL="693738" indent="-693738">
              <a:spcBef>
                <a:spcPct val="20000"/>
              </a:spcBef>
            </a:pPr>
            <a:endParaRPr lang="pt-BR" sz="3100" dirty="0"/>
          </a:p>
        </p:txBody>
      </p:sp>
      <p:pic>
        <p:nvPicPr>
          <p:cNvPr id="70658" name="Picture 2" descr="C:\Users\Flavio\Desktop\SANEAGO\Taubaté\filtro taubaté\20130528_14225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89368" y="1785143"/>
            <a:ext cx="7380287" cy="41513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0659" name="Picture 3" descr="C:\Users\Flavio\Desktop\SANEAGO\Taubaté\filtro taubaté\20130528_142231.JPG"/>
          <p:cNvPicPr>
            <a:picLocks noChangeAspect="1" noChangeArrowheads="1"/>
          </p:cNvPicPr>
          <p:nvPr/>
        </p:nvPicPr>
        <p:blipFill>
          <a:blip r:embed="rId4" cstate="print"/>
          <a:srcRect l="22136"/>
          <a:stretch>
            <a:fillRect/>
          </a:stretch>
        </p:blipFill>
        <p:spPr bwMode="auto">
          <a:xfrm>
            <a:off x="323850" y="3554824"/>
            <a:ext cx="4052887" cy="29273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52281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04664"/>
            <a:ext cx="3275856" cy="504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noFill/>
          <a:ln algn="ctr">
            <a:miter lim="800000"/>
            <a:headEnd/>
            <a:tailEnd/>
          </a:ln>
        </p:spPr>
        <p:txBody>
          <a:bodyPr vert="horz" wrap="square" numCol="1" anchor="t" anchorCtr="0" compatLnSpc="1">
            <a:prstTxWarp prst="textNoShape">
              <a:avLst/>
            </a:prstTxWarp>
            <a:normAutofit/>
          </a:bodyPr>
          <a:lstStyle/>
          <a:p>
            <a:pPr algn="r" eaLnBrk="1" hangingPunct="1"/>
            <a:r>
              <a:rPr lang="pt-BR" sz="4200" b="1" dirty="0" smtClean="0">
                <a:solidFill>
                  <a:schemeClr val="bg1"/>
                </a:solidFill>
              </a:rPr>
              <a:t>Projetos</a:t>
            </a:r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323850" y="1052513"/>
            <a:ext cx="8640638" cy="10810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104272" tIns="52136" rIns="104272" bIns="52136"/>
          <a:lstStyle/>
          <a:p>
            <a:pPr marL="693738" indent="-693738">
              <a:spcBef>
                <a:spcPct val="20000"/>
              </a:spcBef>
            </a:pPr>
            <a:r>
              <a:rPr lang="pt-BR" sz="2600" dirty="0"/>
              <a:t>Blocos </a:t>
            </a:r>
            <a:r>
              <a:rPr lang="pt-BR" sz="2600" dirty="0" smtClean="0"/>
              <a:t>PLUVITEC - SABESP </a:t>
            </a:r>
            <a:r>
              <a:rPr lang="pt-BR" sz="2600" dirty="0"/>
              <a:t>– Taubaté</a:t>
            </a:r>
          </a:p>
          <a:p>
            <a:pPr marL="693738" indent="-693738">
              <a:spcBef>
                <a:spcPct val="20000"/>
              </a:spcBef>
            </a:pPr>
            <a:endParaRPr lang="pt-BR" sz="3100" dirty="0"/>
          </a:p>
          <a:p>
            <a:pPr marL="693738" indent="-693738">
              <a:spcBef>
                <a:spcPct val="20000"/>
              </a:spcBef>
            </a:pPr>
            <a:endParaRPr lang="pt-BR" sz="3100" dirty="0"/>
          </a:p>
        </p:txBody>
      </p:sp>
      <p:sp>
        <p:nvSpPr>
          <p:cNvPr id="52228" name="Rectangle 3"/>
          <p:cNvSpPr>
            <a:spLocks noChangeArrowheads="1"/>
          </p:cNvSpPr>
          <p:nvPr/>
        </p:nvSpPr>
        <p:spPr bwMode="auto">
          <a:xfrm>
            <a:off x="6300192" y="2843451"/>
            <a:ext cx="3168650" cy="3603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104272" tIns="52136" rIns="104272" bIns="52136"/>
          <a:lstStyle/>
          <a:p>
            <a:pPr marL="693738" indent="-693738" algn="ctr">
              <a:spcBef>
                <a:spcPct val="20000"/>
              </a:spcBef>
            </a:pPr>
            <a:r>
              <a:rPr lang="pt-BR" sz="1600" b="0" dirty="0"/>
              <a:t>Dimensões do filtro</a:t>
            </a:r>
            <a:r>
              <a:rPr lang="pt-BR" sz="1600" b="0" dirty="0" smtClean="0"/>
              <a:t>:</a:t>
            </a:r>
          </a:p>
          <a:p>
            <a:pPr marL="693738" indent="-693738" algn="ctr">
              <a:spcBef>
                <a:spcPct val="20000"/>
              </a:spcBef>
            </a:pPr>
            <a:r>
              <a:rPr lang="pt-BR" sz="1600" b="0" dirty="0" smtClean="0"/>
              <a:t> </a:t>
            </a:r>
            <a:r>
              <a:rPr lang="pt-BR" sz="1600" b="0" dirty="0"/>
              <a:t>8 m x 5 m</a:t>
            </a:r>
          </a:p>
          <a:p>
            <a:pPr marL="693738" indent="-693738" algn="ctr">
              <a:spcBef>
                <a:spcPct val="20000"/>
              </a:spcBef>
            </a:pPr>
            <a:endParaRPr lang="pt-BR" sz="3100" dirty="0"/>
          </a:p>
          <a:p>
            <a:pPr marL="693738" indent="-693738">
              <a:spcBef>
                <a:spcPct val="20000"/>
              </a:spcBef>
            </a:pPr>
            <a:endParaRPr lang="pt-BR" sz="3100" dirty="0"/>
          </a:p>
        </p:txBody>
      </p:sp>
      <p:pic>
        <p:nvPicPr>
          <p:cNvPr id="1030" name="Picture 6" descr="C:\Users\Flavio\Desktop\SANEAGO\Taubaté\Blocos PLUVITEC - Filtro de Areia_SABESP-Taubaté cópi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850" y="1700808"/>
            <a:ext cx="6337622" cy="443438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769581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04664"/>
            <a:ext cx="3275856" cy="504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noFill/>
          <a:ln algn="ctr">
            <a:miter lim="800000"/>
            <a:headEnd/>
            <a:tailEnd/>
          </a:ln>
        </p:spPr>
        <p:txBody>
          <a:bodyPr vert="horz" wrap="square" numCol="1" anchor="t" anchorCtr="0" compatLnSpc="1">
            <a:prstTxWarp prst="textNoShape">
              <a:avLst/>
            </a:prstTxWarp>
            <a:normAutofit/>
          </a:bodyPr>
          <a:lstStyle/>
          <a:p>
            <a:pPr algn="r" eaLnBrk="1" hangingPunct="1"/>
            <a:r>
              <a:rPr lang="pt-BR" sz="4200" b="1" dirty="0" smtClean="0">
                <a:solidFill>
                  <a:schemeClr val="bg1"/>
                </a:solidFill>
              </a:rPr>
              <a:t>Projetos</a:t>
            </a:r>
          </a:p>
        </p:txBody>
      </p:sp>
      <p:sp>
        <p:nvSpPr>
          <p:cNvPr id="56323" name="Rectangle 3"/>
          <p:cNvSpPr>
            <a:spLocks noChangeArrowheads="1"/>
          </p:cNvSpPr>
          <p:nvPr/>
        </p:nvSpPr>
        <p:spPr bwMode="auto">
          <a:xfrm>
            <a:off x="338842" y="908720"/>
            <a:ext cx="8280400" cy="10810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104272" tIns="52136" rIns="104272" bIns="52136"/>
          <a:lstStyle/>
          <a:p>
            <a:pPr marL="693738" indent="-693738">
              <a:spcBef>
                <a:spcPct val="20000"/>
              </a:spcBef>
            </a:pPr>
            <a:r>
              <a:rPr lang="pt-BR" sz="2600" dirty="0"/>
              <a:t>Blocos </a:t>
            </a:r>
            <a:r>
              <a:rPr lang="pt-BR" sz="2600" dirty="0" smtClean="0"/>
              <a:t>PLUVITEC - SAEMA </a:t>
            </a:r>
            <a:r>
              <a:rPr lang="pt-BR" sz="2600" dirty="0"/>
              <a:t>– Araras/SP</a:t>
            </a:r>
          </a:p>
          <a:p>
            <a:pPr marL="693738" indent="-693738">
              <a:spcBef>
                <a:spcPct val="20000"/>
              </a:spcBef>
            </a:pPr>
            <a:endParaRPr lang="pt-BR" sz="3100" dirty="0"/>
          </a:p>
          <a:p>
            <a:pPr marL="693738" indent="-693738">
              <a:spcBef>
                <a:spcPct val="20000"/>
              </a:spcBef>
            </a:pPr>
            <a:endParaRPr lang="pt-BR" sz="3100" dirty="0"/>
          </a:p>
        </p:txBody>
      </p:sp>
      <p:pic>
        <p:nvPicPr>
          <p:cNvPr id="32772" name="Picture 4" descr="C:\Users\Flavio\Desktop\SANEAGO\araras\SAM_0482.JPG"/>
          <p:cNvPicPr>
            <a:picLocks noChangeAspect="1" noChangeArrowheads="1"/>
          </p:cNvPicPr>
          <p:nvPr/>
        </p:nvPicPr>
        <p:blipFill>
          <a:blip r:embed="rId3" cstate="print"/>
          <a:srcRect r="3583" b="12542"/>
          <a:stretch>
            <a:fillRect/>
          </a:stretch>
        </p:blipFill>
        <p:spPr bwMode="auto">
          <a:xfrm>
            <a:off x="886376" y="1593055"/>
            <a:ext cx="6775450" cy="46085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97451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04664"/>
            <a:ext cx="3275856" cy="504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noFill/>
          <a:ln algn="ctr">
            <a:miter lim="800000"/>
            <a:headEnd/>
            <a:tailEnd/>
          </a:ln>
        </p:spPr>
        <p:txBody>
          <a:bodyPr vert="horz" wrap="square" numCol="1" anchor="t" anchorCtr="0" compatLnSpc="1">
            <a:prstTxWarp prst="textNoShape">
              <a:avLst/>
            </a:prstTxWarp>
            <a:normAutofit/>
          </a:bodyPr>
          <a:lstStyle/>
          <a:p>
            <a:pPr algn="r" eaLnBrk="1" hangingPunct="1"/>
            <a:r>
              <a:rPr lang="pt-BR" sz="4200" b="1" dirty="0" smtClean="0">
                <a:solidFill>
                  <a:schemeClr val="bg1"/>
                </a:solidFill>
              </a:rPr>
              <a:t>Projetos</a:t>
            </a:r>
          </a:p>
        </p:txBody>
      </p:sp>
      <p:sp>
        <p:nvSpPr>
          <p:cNvPr id="57347" name="Rectangle 3"/>
          <p:cNvSpPr>
            <a:spLocks noChangeArrowheads="1"/>
          </p:cNvSpPr>
          <p:nvPr/>
        </p:nvSpPr>
        <p:spPr bwMode="auto">
          <a:xfrm>
            <a:off x="323850" y="908720"/>
            <a:ext cx="8280400" cy="10810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104272" tIns="52136" rIns="104272" bIns="52136"/>
          <a:lstStyle/>
          <a:p>
            <a:pPr marL="693738" indent="-693738">
              <a:spcBef>
                <a:spcPct val="20000"/>
              </a:spcBef>
            </a:pPr>
            <a:r>
              <a:rPr lang="pt-BR" sz="2600" dirty="0"/>
              <a:t>Blocos </a:t>
            </a:r>
            <a:r>
              <a:rPr lang="pt-BR" sz="2600" dirty="0" smtClean="0"/>
              <a:t>PLUVITEC - SAEMA </a:t>
            </a:r>
            <a:r>
              <a:rPr lang="pt-BR" sz="2600" dirty="0"/>
              <a:t>– Araras/SP</a:t>
            </a:r>
          </a:p>
          <a:p>
            <a:pPr marL="693738" indent="-693738">
              <a:spcBef>
                <a:spcPct val="20000"/>
              </a:spcBef>
            </a:pPr>
            <a:endParaRPr lang="pt-BR" sz="3100" dirty="0"/>
          </a:p>
          <a:p>
            <a:pPr marL="693738" indent="-693738">
              <a:spcBef>
                <a:spcPct val="20000"/>
              </a:spcBef>
            </a:pPr>
            <a:endParaRPr lang="pt-BR" sz="3100" dirty="0"/>
          </a:p>
        </p:txBody>
      </p:sp>
      <p:pic>
        <p:nvPicPr>
          <p:cNvPr id="32773" name="Picture 5" descr="C:\Users\Flavio\Desktop\SANEAGO\araras\SAM_0489.JPG"/>
          <p:cNvPicPr>
            <a:picLocks noChangeAspect="1" noChangeArrowheads="1"/>
          </p:cNvPicPr>
          <p:nvPr/>
        </p:nvPicPr>
        <p:blipFill>
          <a:blip r:embed="rId3" cstate="print"/>
          <a:srcRect r="3559" b="11140"/>
          <a:stretch>
            <a:fillRect/>
          </a:stretch>
        </p:blipFill>
        <p:spPr bwMode="auto">
          <a:xfrm>
            <a:off x="1259631" y="1574200"/>
            <a:ext cx="6773863" cy="46815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75271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04664"/>
            <a:ext cx="3275856" cy="504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noFill/>
          <a:ln algn="ctr">
            <a:miter lim="800000"/>
            <a:headEnd/>
            <a:tailEnd/>
          </a:ln>
        </p:spPr>
        <p:txBody>
          <a:bodyPr vert="horz" wrap="square" numCol="1" anchor="t" anchorCtr="0" compatLnSpc="1">
            <a:prstTxWarp prst="textNoShape">
              <a:avLst/>
            </a:prstTxWarp>
            <a:normAutofit/>
          </a:bodyPr>
          <a:lstStyle/>
          <a:p>
            <a:pPr algn="r" eaLnBrk="1" hangingPunct="1"/>
            <a:r>
              <a:rPr lang="pt-BR" sz="4200" b="1" dirty="0" smtClean="0">
                <a:solidFill>
                  <a:schemeClr val="bg1"/>
                </a:solidFill>
              </a:rPr>
              <a:t>Projetos</a:t>
            </a:r>
          </a:p>
        </p:txBody>
      </p:sp>
      <p:sp>
        <p:nvSpPr>
          <p:cNvPr id="55299" name="Rectangle 3"/>
          <p:cNvSpPr>
            <a:spLocks noChangeArrowheads="1"/>
          </p:cNvSpPr>
          <p:nvPr/>
        </p:nvSpPr>
        <p:spPr bwMode="auto">
          <a:xfrm>
            <a:off x="323850" y="924913"/>
            <a:ext cx="8280400" cy="5405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104272" tIns="52136" rIns="104272" bIns="52136"/>
          <a:lstStyle/>
          <a:p>
            <a:pPr marL="693738" indent="-693738">
              <a:spcBef>
                <a:spcPct val="20000"/>
              </a:spcBef>
            </a:pPr>
            <a:r>
              <a:rPr lang="pt-BR" sz="2600" dirty="0"/>
              <a:t>Blocos </a:t>
            </a:r>
            <a:r>
              <a:rPr lang="pt-BR" sz="2600" dirty="0" smtClean="0"/>
              <a:t>PLUVITEC - SAEMA </a:t>
            </a:r>
            <a:r>
              <a:rPr lang="pt-BR" sz="2600" dirty="0"/>
              <a:t>– Araras/SP</a:t>
            </a:r>
          </a:p>
          <a:p>
            <a:pPr marL="693738" indent="-693738">
              <a:spcBef>
                <a:spcPct val="20000"/>
              </a:spcBef>
            </a:pPr>
            <a:endParaRPr lang="pt-BR" sz="3100" dirty="0"/>
          </a:p>
          <a:p>
            <a:pPr marL="693738" indent="-693738">
              <a:spcBef>
                <a:spcPct val="20000"/>
              </a:spcBef>
            </a:pPr>
            <a:endParaRPr lang="pt-BR" sz="3100" dirty="0"/>
          </a:p>
        </p:txBody>
      </p:sp>
      <p:sp>
        <p:nvSpPr>
          <p:cNvPr id="55300" name="Rectangle 3"/>
          <p:cNvSpPr>
            <a:spLocks noChangeArrowheads="1"/>
          </p:cNvSpPr>
          <p:nvPr/>
        </p:nvSpPr>
        <p:spPr bwMode="auto">
          <a:xfrm>
            <a:off x="1259632" y="3645024"/>
            <a:ext cx="2159000" cy="7207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104272" tIns="52136" rIns="104272" bIns="52136"/>
          <a:lstStyle/>
          <a:p>
            <a:pPr marL="693738" indent="-693738" algn="r">
              <a:spcBef>
                <a:spcPct val="20000"/>
              </a:spcBef>
            </a:pPr>
            <a:r>
              <a:rPr lang="pt-BR" sz="1600" b="0" dirty="0"/>
              <a:t>Dimensões do filtro:</a:t>
            </a:r>
          </a:p>
          <a:p>
            <a:pPr marL="693738" indent="-693738" algn="r">
              <a:spcBef>
                <a:spcPct val="20000"/>
              </a:spcBef>
            </a:pPr>
            <a:r>
              <a:rPr lang="pt-BR" sz="1600" b="0" dirty="0"/>
              <a:t>6,2 m x 3 m</a:t>
            </a:r>
          </a:p>
          <a:p>
            <a:pPr marL="693738" indent="-693738" algn="r">
              <a:spcBef>
                <a:spcPct val="20000"/>
              </a:spcBef>
            </a:pPr>
            <a:endParaRPr lang="pt-BR" sz="3100" dirty="0"/>
          </a:p>
          <a:p>
            <a:pPr marL="693738" indent="-693738" algn="r">
              <a:spcBef>
                <a:spcPct val="20000"/>
              </a:spcBef>
            </a:pPr>
            <a:endParaRPr lang="pt-BR" sz="3100" dirty="0"/>
          </a:p>
        </p:txBody>
      </p:sp>
      <p:pic>
        <p:nvPicPr>
          <p:cNvPr id="4102" name="Picture 6" descr="C:\Users\Flavio\Desktop\SANEAGO\araras\SAEMA-Araras_Blocos PLUVITEC cópi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64050" y="1470537"/>
            <a:ext cx="3607740" cy="51177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79986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04664"/>
            <a:ext cx="3275856" cy="504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noFill/>
          <a:ln algn="ctr">
            <a:miter lim="800000"/>
            <a:headEnd/>
            <a:tailEnd/>
          </a:ln>
        </p:spPr>
        <p:txBody>
          <a:bodyPr vert="horz" wrap="square" numCol="1" anchor="t" anchorCtr="0" compatLnSpc="1">
            <a:prstTxWarp prst="textNoShape">
              <a:avLst/>
            </a:prstTxWarp>
            <a:normAutofit/>
          </a:bodyPr>
          <a:lstStyle/>
          <a:p>
            <a:pPr algn="r" eaLnBrk="1" hangingPunct="1"/>
            <a:r>
              <a:rPr lang="pt-BR" sz="4200" b="1" dirty="0" smtClean="0">
                <a:solidFill>
                  <a:schemeClr val="bg1"/>
                </a:solidFill>
              </a:rPr>
              <a:t>Projetos</a:t>
            </a:r>
          </a:p>
        </p:txBody>
      </p:sp>
      <p:sp>
        <p:nvSpPr>
          <p:cNvPr id="58371" name="Rectangle 3"/>
          <p:cNvSpPr>
            <a:spLocks noChangeArrowheads="1"/>
          </p:cNvSpPr>
          <p:nvPr/>
        </p:nvSpPr>
        <p:spPr bwMode="auto">
          <a:xfrm>
            <a:off x="323850" y="914753"/>
            <a:ext cx="8280400" cy="10810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104272" tIns="52136" rIns="104272" bIns="52136"/>
          <a:lstStyle/>
          <a:p>
            <a:pPr marL="693738" indent="-693738">
              <a:spcBef>
                <a:spcPct val="20000"/>
              </a:spcBef>
            </a:pPr>
            <a:r>
              <a:rPr lang="pt-BR" sz="2600" dirty="0"/>
              <a:t>Blocos </a:t>
            </a:r>
            <a:r>
              <a:rPr lang="pt-BR" sz="2600" dirty="0" smtClean="0"/>
              <a:t>PLUVITEC - SAEMA </a:t>
            </a:r>
            <a:r>
              <a:rPr lang="pt-BR" sz="2600" dirty="0"/>
              <a:t>– Araras/SP</a:t>
            </a:r>
          </a:p>
          <a:p>
            <a:pPr marL="693738" indent="-693738">
              <a:spcBef>
                <a:spcPct val="20000"/>
              </a:spcBef>
            </a:pPr>
            <a:endParaRPr lang="pt-BR" sz="3100" dirty="0"/>
          </a:p>
          <a:p>
            <a:pPr marL="693738" indent="-693738">
              <a:spcBef>
                <a:spcPct val="20000"/>
              </a:spcBef>
            </a:pPr>
            <a:endParaRPr lang="pt-BR" sz="3100" dirty="0"/>
          </a:p>
        </p:txBody>
      </p:sp>
      <p:pic>
        <p:nvPicPr>
          <p:cNvPr id="6" name="Imagem 5" descr="C:\Users\NILSON LISBOA\Documents\P19-09-13_14.26[2]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96194" y="1556792"/>
            <a:ext cx="6335712" cy="46164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46606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04664"/>
            <a:ext cx="3275856" cy="504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noFill/>
          <a:ln algn="ctr">
            <a:miter lim="800000"/>
            <a:headEnd/>
            <a:tailEnd/>
          </a:ln>
        </p:spPr>
        <p:txBody>
          <a:bodyPr vert="horz" wrap="square" numCol="1" anchor="t" anchorCtr="0" compatLnSpc="1">
            <a:prstTxWarp prst="textNoShape">
              <a:avLst/>
            </a:prstTxWarp>
            <a:normAutofit/>
          </a:bodyPr>
          <a:lstStyle/>
          <a:p>
            <a:pPr algn="r" eaLnBrk="1" hangingPunct="1"/>
            <a:r>
              <a:rPr lang="pt-BR" sz="4200" b="1" dirty="0" smtClean="0">
                <a:solidFill>
                  <a:schemeClr val="bg1"/>
                </a:solidFill>
              </a:rPr>
              <a:t>Projetos</a:t>
            </a:r>
          </a:p>
        </p:txBody>
      </p:sp>
      <p:sp>
        <p:nvSpPr>
          <p:cNvPr id="59395" name="Rectangle 3"/>
          <p:cNvSpPr>
            <a:spLocks noChangeArrowheads="1"/>
          </p:cNvSpPr>
          <p:nvPr/>
        </p:nvSpPr>
        <p:spPr bwMode="auto">
          <a:xfrm>
            <a:off x="348218" y="908720"/>
            <a:ext cx="8280400" cy="10810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104272" tIns="52136" rIns="104272" bIns="52136"/>
          <a:lstStyle/>
          <a:p>
            <a:pPr marL="693738" indent="-693738">
              <a:spcBef>
                <a:spcPct val="20000"/>
              </a:spcBef>
            </a:pPr>
            <a:r>
              <a:rPr lang="pt-BR" sz="2600" dirty="0"/>
              <a:t>Blocos </a:t>
            </a:r>
            <a:r>
              <a:rPr lang="pt-BR" sz="2600" dirty="0" smtClean="0"/>
              <a:t>PLUVITEC - SAEMA </a:t>
            </a:r>
            <a:r>
              <a:rPr lang="pt-BR" sz="2600" dirty="0"/>
              <a:t>– Araras/SP</a:t>
            </a:r>
          </a:p>
          <a:p>
            <a:pPr marL="693738" indent="-693738">
              <a:spcBef>
                <a:spcPct val="20000"/>
              </a:spcBef>
            </a:pPr>
            <a:endParaRPr lang="pt-BR" sz="3100" dirty="0"/>
          </a:p>
          <a:p>
            <a:pPr marL="693738" indent="-693738">
              <a:spcBef>
                <a:spcPct val="20000"/>
              </a:spcBef>
            </a:pPr>
            <a:endParaRPr lang="pt-BR" sz="3100" dirty="0"/>
          </a:p>
        </p:txBody>
      </p:sp>
      <p:pic>
        <p:nvPicPr>
          <p:cNvPr id="4" name="Imagem 3" descr="C:\Users\NILSON LISBOA\Documents\GM ENGENHARIA\OBRAS EM ANDAMENTO\ARARAS\FILTRO SAEMA\FOTOS\P20-09-13_08.16[3]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96494" y="1556792"/>
            <a:ext cx="6383848" cy="46805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85676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04664"/>
            <a:ext cx="3275856" cy="504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noFill/>
          <a:ln algn="ctr">
            <a:miter lim="800000"/>
            <a:headEnd/>
            <a:tailEnd/>
          </a:ln>
        </p:spPr>
        <p:txBody>
          <a:bodyPr vert="horz" wrap="square" numCol="1" anchor="t" anchorCtr="0" compatLnSpc="1">
            <a:prstTxWarp prst="textNoShape">
              <a:avLst/>
            </a:prstTxWarp>
            <a:normAutofit/>
          </a:bodyPr>
          <a:lstStyle/>
          <a:p>
            <a:pPr algn="r" eaLnBrk="1" hangingPunct="1"/>
            <a:r>
              <a:rPr lang="pt-BR" sz="4200" b="1" dirty="0" smtClean="0">
                <a:solidFill>
                  <a:schemeClr val="bg1"/>
                </a:solidFill>
              </a:rPr>
              <a:t>Projetos</a:t>
            </a:r>
          </a:p>
        </p:txBody>
      </p:sp>
      <p:sp>
        <p:nvSpPr>
          <p:cNvPr id="60419" name="Rectangle 3"/>
          <p:cNvSpPr>
            <a:spLocks noChangeArrowheads="1"/>
          </p:cNvSpPr>
          <p:nvPr/>
        </p:nvSpPr>
        <p:spPr bwMode="auto">
          <a:xfrm>
            <a:off x="359569" y="908720"/>
            <a:ext cx="8280400" cy="10810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104272" tIns="52136" rIns="104272" bIns="52136"/>
          <a:lstStyle/>
          <a:p>
            <a:pPr marL="693738" indent="-693738">
              <a:spcBef>
                <a:spcPct val="20000"/>
              </a:spcBef>
            </a:pPr>
            <a:r>
              <a:rPr lang="pt-BR" sz="2600" dirty="0"/>
              <a:t>Blocos </a:t>
            </a:r>
            <a:r>
              <a:rPr lang="pt-BR" sz="2600" dirty="0" smtClean="0"/>
              <a:t>PLUVITEC - SAEMA </a:t>
            </a:r>
            <a:r>
              <a:rPr lang="pt-BR" sz="2600" dirty="0"/>
              <a:t>– Araras/SP</a:t>
            </a:r>
          </a:p>
          <a:p>
            <a:pPr marL="693738" indent="-693738">
              <a:spcBef>
                <a:spcPct val="20000"/>
              </a:spcBef>
            </a:pPr>
            <a:endParaRPr lang="pt-BR" sz="3100" dirty="0"/>
          </a:p>
          <a:p>
            <a:pPr marL="693738" indent="-693738">
              <a:spcBef>
                <a:spcPct val="20000"/>
              </a:spcBef>
            </a:pPr>
            <a:endParaRPr lang="pt-BR" sz="3100" dirty="0"/>
          </a:p>
        </p:txBody>
      </p:sp>
      <p:pic>
        <p:nvPicPr>
          <p:cNvPr id="4" name="Imagem 3" descr="C:\Users\NILSON LISBOA\Documents\GM ENGENHARIA\OBRAS EM ANDAMENTO\ARARAS\FILTRO SAEMA\FOTOS\P20-09-13_16.14[1]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350" y="1556792"/>
            <a:ext cx="6192838" cy="46450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0566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04664"/>
            <a:ext cx="3275856" cy="504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noFill/>
          <a:ln algn="ctr">
            <a:miter lim="800000"/>
            <a:headEnd/>
            <a:tailEnd/>
          </a:ln>
        </p:spPr>
        <p:txBody>
          <a:bodyPr vert="horz" wrap="square" numCol="1" anchor="t" anchorCtr="0" compatLnSpc="1">
            <a:prstTxWarp prst="textNoShape">
              <a:avLst/>
            </a:prstTxWarp>
            <a:normAutofit/>
          </a:bodyPr>
          <a:lstStyle/>
          <a:p>
            <a:pPr algn="r" eaLnBrk="1" hangingPunct="1"/>
            <a:r>
              <a:rPr lang="pt-BR" sz="4200" b="1" dirty="0" smtClean="0">
                <a:solidFill>
                  <a:schemeClr val="bg1"/>
                </a:solidFill>
              </a:rPr>
              <a:t>Projetos</a:t>
            </a:r>
          </a:p>
        </p:txBody>
      </p:sp>
      <p:sp>
        <p:nvSpPr>
          <p:cNvPr id="63491" name="Rectangle 3"/>
          <p:cNvSpPr>
            <a:spLocks noChangeArrowheads="1"/>
          </p:cNvSpPr>
          <p:nvPr/>
        </p:nvSpPr>
        <p:spPr bwMode="auto">
          <a:xfrm>
            <a:off x="323850" y="921362"/>
            <a:ext cx="9000678" cy="10810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104272" tIns="52136" rIns="104272" bIns="52136"/>
          <a:lstStyle/>
          <a:p>
            <a:pPr marL="693738" indent="-693738">
              <a:spcBef>
                <a:spcPct val="20000"/>
              </a:spcBef>
            </a:pPr>
            <a:r>
              <a:rPr lang="pt-BR" sz="2600" dirty="0"/>
              <a:t>Blocos </a:t>
            </a:r>
            <a:r>
              <a:rPr lang="pt-BR" sz="2600" dirty="0" smtClean="0"/>
              <a:t>PLUVITEC - Grupo </a:t>
            </a:r>
            <a:r>
              <a:rPr lang="pt-BR" sz="2600" dirty="0"/>
              <a:t>Águas do Brasil – Nova Friburgo/RJ</a:t>
            </a:r>
          </a:p>
          <a:p>
            <a:pPr marL="693738" indent="-693738">
              <a:spcBef>
                <a:spcPct val="20000"/>
              </a:spcBef>
            </a:pPr>
            <a:endParaRPr lang="pt-BR" sz="2600" dirty="0"/>
          </a:p>
          <a:p>
            <a:pPr marL="693738" indent="-693738">
              <a:spcBef>
                <a:spcPct val="20000"/>
              </a:spcBef>
            </a:pPr>
            <a:endParaRPr lang="pt-BR" sz="3100" dirty="0"/>
          </a:p>
        </p:txBody>
      </p:sp>
      <p:sp>
        <p:nvSpPr>
          <p:cNvPr id="63492" name="Rectangle 3"/>
          <p:cNvSpPr>
            <a:spLocks noChangeArrowheads="1"/>
          </p:cNvSpPr>
          <p:nvPr/>
        </p:nvSpPr>
        <p:spPr bwMode="auto">
          <a:xfrm>
            <a:off x="-323850" y="3284538"/>
            <a:ext cx="2447925" cy="7207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104272" tIns="52136" rIns="104272" bIns="52136"/>
          <a:lstStyle/>
          <a:p>
            <a:pPr marL="693738" indent="-693738" algn="r">
              <a:spcBef>
                <a:spcPct val="20000"/>
              </a:spcBef>
            </a:pPr>
            <a:r>
              <a:rPr lang="pt-BR" sz="1600" b="0" dirty="0"/>
              <a:t>Dimensões do filtro:</a:t>
            </a:r>
          </a:p>
          <a:p>
            <a:pPr marL="693738" indent="-693738" algn="r">
              <a:spcBef>
                <a:spcPct val="20000"/>
              </a:spcBef>
            </a:pPr>
            <a:r>
              <a:rPr lang="pt-BR" sz="1600" b="0" dirty="0"/>
              <a:t>4,8 m x 4,8 m</a:t>
            </a:r>
          </a:p>
          <a:p>
            <a:pPr marL="693738" indent="-693738" algn="r">
              <a:spcBef>
                <a:spcPct val="20000"/>
              </a:spcBef>
            </a:pPr>
            <a:endParaRPr lang="pt-BR" sz="3100" dirty="0"/>
          </a:p>
          <a:p>
            <a:pPr marL="693738" indent="-693738" algn="r">
              <a:spcBef>
                <a:spcPct val="20000"/>
              </a:spcBef>
            </a:pPr>
            <a:endParaRPr lang="pt-BR" sz="3100" dirty="0"/>
          </a:p>
        </p:txBody>
      </p:sp>
      <p:pic>
        <p:nvPicPr>
          <p:cNvPr id="78850" name="Picture 2" descr="C:\Users\Flavio\Desktop\SANEAGO\nova friburgo\Filtro 23m² - Águas de Nova Friburgo cópi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752" y="1628800"/>
            <a:ext cx="6406232" cy="44817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43708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04664"/>
            <a:ext cx="3275856" cy="504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noFill/>
          <a:ln algn="ctr">
            <a:miter lim="800000"/>
            <a:headEnd/>
            <a:tailEnd/>
          </a:ln>
        </p:spPr>
        <p:txBody>
          <a:bodyPr vert="horz" wrap="square" numCol="1" anchor="t" anchorCtr="0" compatLnSpc="1">
            <a:prstTxWarp prst="textNoShape">
              <a:avLst/>
            </a:prstTxWarp>
            <a:normAutofit/>
          </a:bodyPr>
          <a:lstStyle/>
          <a:p>
            <a:pPr algn="r" eaLnBrk="1" hangingPunct="1"/>
            <a:r>
              <a:rPr lang="pt-BR" sz="4200" b="1" dirty="0" smtClean="0">
                <a:solidFill>
                  <a:schemeClr val="bg1"/>
                </a:solidFill>
              </a:rPr>
              <a:t>Projetos</a:t>
            </a:r>
          </a:p>
        </p:txBody>
      </p:sp>
      <p:sp>
        <p:nvSpPr>
          <p:cNvPr id="64515" name="Rectangle 3"/>
          <p:cNvSpPr>
            <a:spLocks noChangeArrowheads="1"/>
          </p:cNvSpPr>
          <p:nvPr/>
        </p:nvSpPr>
        <p:spPr bwMode="auto">
          <a:xfrm>
            <a:off x="323850" y="914753"/>
            <a:ext cx="8496622" cy="10810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104272" tIns="52136" rIns="104272" bIns="52136"/>
          <a:lstStyle/>
          <a:p>
            <a:pPr marL="693738" indent="-693738">
              <a:spcBef>
                <a:spcPct val="20000"/>
              </a:spcBef>
            </a:pPr>
            <a:r>
              <a:rPr lang="pt-BR" sz="2600" dirty="0"/>
              <a:t>Blocos </a:t>
            </a:r>
            <a:r>
              <a:rPr lang="pt-BR" sz="2600" dirty="0" smtClean="0"/>
              <a:t>PLUVITEC - Grupo </a:t>
            </a:r>
            <a:r>
              <a:rPr lang="pt-BR" sz="2600" dirty="0"/>
              <a:t>Águas do Brasil – Nova Friburgo/RJ</a:t>
            </a:r>
          </a:p>
          <a:p>
            <a:pPr marL="693738" indent="-693738">
              <a:spcBef>
                <a:spcPct val="20000"/>
              </a:spcBef>
            </a:pPr>
            <a:endParaRPr lang="pt-BR" sz="2600" dirty="0"/>
          </a:p>
          <a:p>
            <a:pPr marL="693738" indent="-693738">
              <a:spcBef>
                <a:spcPct val="20000"/>
              </a:spcBef>
            </a:pPr>
            <a:endParaRPr lang="pt-BR" sz="3100" dirty="0"/>
          </a:p>
        </p:txBody>
      </p:sp>
      <p:pic>
        <p:nvPicPr>
          <p:cNvPr id="80898" name="Picture 2" descr="C:\Hidrosolo\Google Drive\Arquivos de Clientes\Águas Nova Friburgo\montagem\20140106_16173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1700808"/>
            <a:ext cx="7848600" cy="44148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93977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04664"/>
            <a:ext cx="3275856" cy="504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noFill/>
          <a:ln algn="ctr">
            <a:miter lim="800000"/>
            <a:headEnd/>
            <a:tailEnd/>
          </a:ln>
        </p:spPr>
        <p:txBody>
          <a:bodyPr vert="horz" wrap="square" numCol="1" anchor="t" anchorCtr="0" compatLnSpc="1">
            <a:prstTxWarp prst="textNoShape">
              <a:avLst/>
            </a:prstTxWarp>
            <a:normAutofit/>
          </a:bodyPr>
          <a:lstStyle/>
          <a:p>
            <a:pPr algn="r" eaLnBrk="1" hangingPunct="1"/>
            <a:r>
              <a:rPr lang="pt-BR" sz="4200" b="1" dirty="0" smtClean="0">
                <a:solidFill>
                  <a:schemeClr val="bg1"/>
                </a:solidFill>
              </a:rPr>
              <a:t>Projetos</a:t>
            </a:r>
          </a:p>
        </p:txBody>
      </p:sp>
      <p:sp>
        <p:nvSpPr>
          <p:cNvPr id="65539" name="Rectangle 3"/>
          <p:cNvSpPr>
            <a:spLocks noChangeArrowheads="1"/>
          </p:cNvSpPr>
          <p:nvPr/>
        </p:nvSpPr>
        <p:spPr bwMode="auto">
          <a:xfrm>
            <a:off x="323850" y="908720"/>
            <a:ext cx="8820150" cy="10810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104272" tIns="52136" rIns="104272" bIns="52136"/>
          <a:lstStyle/>
          <a:p>
            <a:pPr marL="693738" indent="-693738">
              <a:spcBef>
                <a:spcPct val="20000"/>
              </a:spcBef>
            </a:pPr>
            <a:r>
              <a:rPr lang="pt-BR" sz="2600" dirty="0"/>
              <a:t>Blocos </a:t>
            </a:r>
            <a:r>
              <a:rPr lang="pt-BR" sz="2600" dirty="0" smtClean="0"/>
              <a:t>PLUVITEC - Grupo </a:t>
            </a:r>
            <a:r>
              <a:rPr lang="pt-BR" sz="2600" dirty="0"/>
              <a:t>Águas do Brasil – Nova Friburgo/RJ</a:t>
            </a:r>
          </a:p>
          <a:p>
            <a:pPr marL="693738" indent="-693738">
              <a:spcBef>
                <a:spcPct val="20000"/>
              </a:spcBef>
            </a:pPr>
            <a:endParaRPr lang="pt-BR" sz="3100" dirty="0"/>
          </a:p>
          <a:p>
            <a:pPr marL="693738" indent="-693738">
              <a:spcBef>
                <a:spcPct val="20000"/>
              </a:spcBef>
            </a:pPr>
            <a:endParaRPr lang="pt-BR" sz="3100" dirty="0"/>
          </a:p>
        </p:txBody>
      </p:sp>
      <p:pic>
        <p:nvPicPr>
          <p:cNvPr id="79874" name="Picture 2" descr="C:\Hidrosolo\Google Drive\Arquivos de Clientes\Águas Nova Friburgo\montagem\20140106_15452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188" y="1916832"/>
            <a:ext cx="7953375" cy="44735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40196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04664"/>
            <a:ext cx="3275856" cy="504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noFill/>
          <a:ln algn="ctr">
            <a:miter lim="800000"/>
            <a:headEnd/>
            <a:tailEnd/>
          </a:ln>
        </p:spPr>
        <p:txBody>
          <a:bodyPr vert="horz" wrap="square" numCol="1" anchor="t" anchorCtr="0" compatLnSpc="1">
            <a:prstTxWarp prst="textNoShape">
              <a:avLst/>
            </a:prstTxWarp>
            <a:normAutofit/>
          </a:bodyPr>
          <a:lstStyle/>
          <a:p>
            <a:pPr algn="r" eaLnBrk="1" hangingPunct="1"/>
            <a:r>
              <a:rPr lang="pt-BR" sz="4200" b="1" dirty="0" smtClean="0">
                <a:solidFill>
                  <a:schemeClr val="bg1"/>
                </a:solidFill>
              </a:rPr>
              <a:t>Projetos</a:t>
            </a:r>
          </a:p>
        </p:txBody>
      </p:sp>
      <p:sp>
        <p:nvSpPr>
          <p:cNvPr id="66563" name="Rectangle 3"/>
          <p:cNvSpPr>
            <a:spLocks noChangeArrowheads="1"/>
          </p:cNvSpPr>
          <p:nvPr/>
        </p:nvSpPr>
        <p:spPr bwMode="auto">
          <a:xfrm>
            <a:off x="323850" y="908720"/>
            <a:ext cx="8820150" cy="10810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104272" tIns="52136" rIns="104272" bIns="52136"/>
          <a:lstStyle/>
          <a:p>
            <a:pPr marL="693738" indent="-693738">
              <a:spcBef>
                <a:spcPct val="20000"/>
              </a:spcBef>
            </a:pPr>
            <a:r>
              <a:rPr lang="pt-BR" sz="2600" dirty="0"/>
              <a:t>Blocos </a:t>
            </a:r>
            <a:r>
              <a:rPr lang="pt-BR" sz="2600" dirty="0" smtClean="0"/>
              <a:t>PLUVITEC - Grupo </a:t>
            </a:r>
            <a:r>
              <a:rPr lang="pt-BR" sz="2600" dirty="0"/>
              <a:t>Águas do Brasil – Nova Friburgo/RJ</a:t>
            </a:r>
          </a:p>
          <a:p>
            <a:pPr marL="693738" indent="-693738">
              <a:spcBef>
                <a:spcPct val="20000"/>
              </a:spcBef>
            </a:pPr>
            <a:endParaRPr lang="pt-BR" sz="3100" dirty="0"/>
          </a:p>
          <a:p>
            <a:pPr marL="693738" indent="-693738">
              <a:spcBef>
                <a:spcPct val="20000"/>
              </a:spcBef>
            </a:pPr>
            <a:endParaRPr lang="pt-BR" sz="3100" dirty="0"/>
          </a:p>
        </p:txBody>
      </p:sp>
      <p:pic>
        <p:nvPicPr>
          <p:cNvPr id="81922" name="Picture 2" descr="C:\Hidrosolo\Google Drive\Arquivos de Clientes\Águas Nova Friburgo\montagem\20140108_09130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8574" y="1772816"/>
            <a:ext cx="7843838" cy="44132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241136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404664"/>
            <a:ext cx="5940152" cy="504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noFill/>
          <a:ln algn="ctr">
            <a:miter lim="800000"/>
            <a:headEnd/>
            <a:tailEnd/>
          </a:ln>
        </p:spPr>
        <p:txBody>
          <a:bodyPr vert="horz" wrap="square" numCol="1" anchor="t" anchorCtr="0" compatLnSpc="1">
            <a:prstTxWarp prst="textNoShape">
              <a:avLst/>
            </a:prstTxWarp>
            <a:normAutofit/>
          </a:bodyPr>
          <a:lstStyle/>
          <a:p>
            <a:pPr algn="r" eaLnBrk="1" hangingPunct="1"/>
            <a:r>
              <a:rPr lang="pt-BR" sz="4200" b="1" dirty="0" smtClean="0">
                <a:solidFill>
                  <a:schemeClr val="bg1"/>
                </a:solidFill>
              </a:rPr>
              <a:t>Patentes e Atestados</a:t>
            </a:r>
          </a:p>
        </p:txBody>
      </p:sp>
      <p:sp>
        <p:nvSpPr>
          <p:cNvPr id="67587" name="Rectangle 3"/>
          <p:cNvSpPr>
            <a:spLocks noChangeArrowheads="1"/>
          </p:cNvSpPr>
          <p:nvPr/>
        </p:nvSpPr>
        <p:spPr bwMode="auto">
          <a:xfrm>
            <a:off x="298587" y="919515"/>
            <a:ext cx="8821737" cy="11525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104272" tIns="52136" rIns="104272" bIns="52136"/>
          <a:lstStyle/>
          <a:p>
            <a:pPr marL="693738" indent="-693738" algn="ctr">
              <a:spcBef>
                <a:spcPct val="20000"/>
              </a:spcBef>
            </a:pPr>
            <a:r>
              <a:rPr lang="pt-BR" dirty="0"/>
              <a:t>O fundo de filtro com Blocos e </a:t>
            </a:r>
            <a:r>
              <a:rPr lang="pt-BR" dirty="0" err="1"/>
              <a:t>Crepinas</a:t>
            </a:r>
            <a:r>
              <a:rPr lang="pt-BR" dirty="0"/>
              <a:t> PLUVITEC</a:t>
            </a:r>
            <a:r>
              <a:rPr lang="pt-BR" baseline="30000" dirty="0"/>
              <a:t>®</a:t>
            </a:r>
            <a:endParaRPr lang="pt-BR" dirty="0"/>
          </a:p>
          <a:p>
            <a:pPr marL="693738" indent="-693738" algn="ctr">
              <a:spcBef>
                <a:spcPct val="20000"/>
              </a:spcBef>
            </a:pPr>
            <a:r>
              <a:rPr lang="pt-BR" dirty="0"/>
              <a:t>pode ser adquirido por compra direta, por inexigibilidade,</a:t>
            </a:r>
          </a:p>
          <a:p>
            <a:pPr marL="693738" indent="-693738" algn="ctr">
              <a:spcBef>
                <a:spcPct val="20000"/>
              </a:spcBef>
            </a:pPr>
            <a:r>
              <a:rPr lang="pt-BR" dirty="0"/>
              <a:t>conforme Art. 25, Inciso I, da Lei 8.666.</a:t>
            </a:r>
          </a:p>
          <a:p>
            <a:pPr marL="693738" indent="-693738" algn="ctr">
              <a:spcBef>
                <a:spcPct val="20000"/>
              </a:spcBef>
            </a:pPr>
            <a:endParaRPr lang="pt-BR" sz="3100" dirty="0"/>
          </a:p>
          <a:p>
            <a:pPr marL="693738" indent="-693738" algn="ctr">
              <a:spcBef>
                <a:spcPct val="20000"/>
              </a:spcBef>
            </a:pPr>
            <a:endParaRPr lang="pt-BR" sz="3100" dirty="0"/>
          </a:p>
        </p:txBody>
      </p:sp>
      <p:pic>
        <p:nvPicPr>
          <p:cNvPr id="71682" name="Imagem 1"/>
          <p:cNvPicPr>
            <a:picLocks noChangeAspect="1" noChangeArrowheads="1"/>
          </p:cNvPicPr>
          <p:nvPr/>
        </p:nvPicPr>
        <p:blipFill>
          <a:blip r:embed="rId3" cstate="print"/>
          <a:srcRect l="2857" r="5714" b="42969"/>
          <a:stretch>
            <a:fillRect/>
          </a:stretch>
        </p:blipFill>
        <p:spPr bwMode="auto">
          <a:xfrm>
            <a:off x="107950" y="2072040"/>
            <a:ext cx="4392613" cy="39165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7589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pt-BR"/>
          </a:p>
        </p:txBody>
      </p:sp>
      <p:pic>
        <p:nvPicPr>
          <p:cNvPr id="71685" name="Picture 5" descr="C:\Users\Flavio\Desktop\SANEAGO\atestado FIE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5339" y="2099216"/>
            <a:ext cx="4448175" cy="38893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91002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0744" y="404664"/>
            <a:ext cx="4463256" cy="504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0658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565944" y="132061"/>
            <a:ext cx="8229600" cy="992683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>
            <a:normAutofit/>
          </a:bodyPr>
          <a:lstStyle/>
          <a:p>
            <a:pPr algn="r" eaLnBrk="1" hangingPunct="1"/>
            <a:r>
              <a:rPr lang="pt-BR" sz="4200" b="1" dirty="0" smtClean="0">
                <a:solidFill>
                  <a:schemeClr val="bg1"/>
                </a:solidFill>
              </a:rPr>
              <a:t>Alguns Clientes</a:t>
            </a:r>
          </a:p>
        </p:txBody>
      </p:sp>
      <p:pic>
        <p:nvPicPr>
          <p:cNvPr id="70659" name="Picture 2" descr="C:\Hidrosolo\Google Drive\Marketing\Blocos PLUVITEC _Apresentação (prezi)\content\data\repo\17260056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87912" y="5812789"/>
            <a:ext cx="1465262" cy="46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0660" name="Picture 3" descr="C:\Hidrosolo\Google Drive\Marketing\Blocos PLUVITEC _Apresentação (prezi)\content\data\repo\17260056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21524" y="5733415"/>
            <a:ext cx="1644650" cy="627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0661" name="Picture 4" descr="C:\Hidrosolo\Google Drive\Marketing\Blocos PLUVITEC _Apresentação (prezi)\content\data\repo\172593967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382821" y="5812789"/>
            <a:ext cx="1554163" cy="47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0662" name="Picture 5" descr="C:\Hidrosolo\Google Drive\Marketing\Blocos PLUVITEC _Apresentação (prezi)\content\data\repo\172593969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239793" y="1404939"/>
            <a:ext cx="1441450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0663" name="Picture 6" descr="C:\Hidrosolo\Google Drive\Marketing\Blocos PLUVITEC _Apresentação (prezi)\content\data\repo\172593972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274343" y="2685416"/>
            <a:ext cx="869950" cy="1212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0664" name="Picture 7" descr="C:\Hidrosolo\Google Drive\Marketing\Blocos PLUVITEC _Apresentação (prezi)\content\data\repo\172593973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578961" y="4149090"/>
            <a:ext cx="1130300" cy="1119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0665" name="Picture 8" descr="C:\Hidrosolo\Google Drive\Marketing\Blocos PLUVITEC _Apresentação (prezi)\content\data\repo\172593974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367437" y="4149090"/>
            <a:ext cx="1103312" cy="900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0666" name="Picture 9" descr="C:\Hidrosolo\Google Drive\Marketing\Blocos PLUVITEC _Apresentação (prezi)\content\data\repo\172593979.gi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944812" y="1431291"/>
            <a:ext cx="1095375" cy="725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0667" name="Picture 11" descr="C:\Users\Flavio\Desktop\syngenta.jpg"/>
          <p:cNvPicPr>
            <a:picLocks noChangeAspect="1" noChangeArrowheads="1"/>
          </p:cNvPicPr>
          <p:nvPr/>
        </p:nvPicPr>
        <p:blipFill>
          <a:blip r:embed="rId11" cstate="print"/>
          <a:srcRect l="3941" t="12260" r="5341" b="17715"/>
          <a:stretch>
            <a:fillRect/>
          </a:stretch>
        </p:blipFill>
        <p:spPr bwMode="auto">
          <a:xfrm>
            <a:off x="2024062" y="2798128"/>
            <a:ext cx="1497012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0668" name="Picture 12" descr="C:\Users\Flavio\Desktop\brf.jpg"/>
          <p:cNvPicPr>
            <a:picLocks noChangeAspect="1" noChangeArrowheads="1"/>
          </p:cNvPicPr>
          <p:nvPr/>
        </p:nvPicPr>
        <p:blipFill>
          <a:blip r:embed="rId12" cstate="print"/>
          <a:srcRect l="14729" t="21394" r="19308" b="26202"/>
          <a:stretch>
            <a:fillRect/>
          </a:stretch>
        </p:blipFill>
        <p:spPr bwMode="auto">
          <a:xfrm>
            <a:off x="7451803" y="2439353"/>
            <a:ext cx="1055688" cy="57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0669" name="Picture 13" descr="C:\Users\Flavio\Desktop\caern.jpg"/>
          <p:cNvPicPr>
            <a:picLocks noChangeAspect="1" noChangeArrowheads="1"/>
          </p:cNvPicPr>
          <p:nvPr/>
        </p:nvPicPr>
        <p:blipFill>
          <a:blip r:embed="rId13" cstate="print"/>
          <a:srcRect l="25238" t="22060" r="29333" b="26468"/>
          <a:stretch>
            <a:fillRect/>
          </a:stretch>
        </p:blipFill>
        <p:spPr bwMode="auto">
          <a:xfrm>
            <a:off x="4349115" y="4342766"/>
            <a:ext cx="792162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0670" name="Picture 14" descr="C:\Users\Flavio\Desktop\camargo.jpg"/>
          <p:cNvPicPr>
            <a:picLocks noChangeAspect="1" noChangeArrowheads="1"/>
          </p:cNvPicPr>
          <p:nvPr/>
        </p:nvPicPr>
        <p:blipFill>
          <a:blip r:embed="rId14" cstate="print"/>
          <a:srcRect l="10506" t="23228" r="10529" b="15417"/>
          <a:stretch>
            <a:fillRect/>
          </a:stretch>
        </p:blipFill>
        <p:spPr bwMode="auto">
          <a:xfrm>
            <a:off x="235740" y="5689757"/>
            <a:ext cx="1350963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0671" name="Picture 15" descr="C:\Users\Flavio\Desktop\cargill.jpg"/>
          <p:cNvPicPr>
            <a:picLocks noChangeAspect="1" noChangeArrowheads="1"/>
          </p:cNvPicPr>
          <p:nvPr/>
        </p:nvPicPr>
        <p:blipFill>
          <a:blip r:embed="rId15" cstate="print"/>
          <a:srcRect l="10690" t="12627" r="9132" b="17293"/>
          <a:stretch>
            <a:fillRect/>
          </a:stretch>
        </p:blipFill>
        <p:spPr bwMode="auto">
          <a:xfrm>
            <a:off x="5824537" y="4311016"/>
            <a:ext cx="10795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0672" name="Picture 16" descr="C:\Users\Flavio\Desktop\casan.jpg"/>
          <p:cNvPicPr>
            <a:picLocks noChangeAspect="1" noChangeArrowheads="1"/>
          </p:cNvPicPr>
          <p:nvPr/>
        </p:nvPicPr>
        <p:blipFill>
          <a:blip r:embed="rId16" cstate="print"/>
          <a:srcRect l="20148" t="10942" r="22815" b="14400"/>
          <a:stretch>
            <a:fillRect/>
          </a:stretch>
        </p:blipFill>
        <p:spPr bwMode="auto">
          <a:xfrm>
            <a:off x="490377" y="4271328"/>
            <a:ext cx="863600" cy="7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0673" name="Picture 18" descr="C:\Users\Flavio\Desktop\coca.jpg"/>
          <p:cNvPicPr>
            <a:picLocks noChangeAspect="1" noChangeArrowheads="1"/>
          </p:cNvPicPr>
          <p:nvPr/>
        </p:nvPicPr>
        <p:blipFill>
          <a:blip r:embed="rId17" cstate="print"/>
          <a:srcRect l="12161" t="13873" r="6017" b="11646"/>
          <a:stretch>
            <a:fillRect/>
          </a:stretch>
        </p:blipFill>
        <p:spPr bwMode="auto">
          <a:xfrm>
            <a:off x="423862" y="2798128"/>
            <a:ext cx="1296987" cy="811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0674" name="Picture 24" descr="C:\Users\Flavio\Desktop\casan.jpg"/>
          <p:cNvPicPr>
            <a:picLocks noChangeAspect="1" noChangeArrowheads="1"/>
          </p:cNvPicPr>
          <p:nvPr/>
        </p:nvPicPr>
        <p:blipFill>
          <a:blip r:embed="rId16" cstate="print"/>
          <a:srcRect l="14909" t="8971" r="13016" b="7031"/>
          <a:stretch>
            <a:fillRect/>
          </a:stretch>
        </p:blipFill>
        <p:spPr bwMode="auto">
          <a:xfrm>
            <a:off x="5620543" y="2860041"/>
            <a:ext cx="1079500" cy="8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0675" name="Picture 25" descr="C:\Users\Flavio\Desktop\cesama.jpg"/>
          <p:cNvPicPr>
            <a:picLocks noChangeAspect="1" noChangeArrowheads="1"/>
          </p:cNvPicPr>
          <p:nvPr/>
        </p:nvPicPr>
        <p:blipFill>
          <a:blip r:embed="rId18" cstate="print"/>
          <a:srcRect l="2292" t="7724" r="2695" b="15379"/>
          <a:stretch>
            <a:fillRect/>
          </a:stretch>
        </p:blipFill>
        <p:spPr bwMode="auto">
          <a:xfrm>
            <a:off x="7480299" y="3087053"/>
            <a:ext cx="1296988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0676" name="Picture 21" descr="C:\Users\Flavio\Desktop\SANEAGO\BRA_HORIZ_PRINCIPAL_COR.jpg"/>
          <p:cNvPicPr>
            <a:picLocks noChangeAspect="1"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4600574" y="1647191"/>
            <a:ext cx="2232025" cy="36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0678" name="Picture 22" descr="C:\Hidrosolo\Google Drive\Marketing\Apresentações\Compesa\compesa cópia.gif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207962" y="1628141"/>
            <a:ext cx="2224087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667677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04664"/>
            <a:ext cx="3275856" cy="504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1682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74638"/>
            <a:ext cx="8229600" cy="777875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>
            <a:normAutofit fontScale="90000"/>
          </a:bodyPr>
          <a:lstStyle/>
          <a:p>
            <a:pPr algn="r" eaLnBrk="1" hangingPunct="1"/>
            <a:r>
              <a:rPr lang="pt-BR" sz="4700" b="1" dirty="0" smtClean="0">
                <a:solidFill>
                  <a:schemeClr val="bg1"/>
                </a:solidFill>
              </a:rPr>
              <a:t>Contato</a:t>
            </a:r>
          </a:p>
        </p:txBody>
      </p:sp>
      <p:pic>
        <p:nvPicPr>
          <p:cNvPr id="71683" name="Picture 8" descr="logo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751" y="2204865"/>
            <a:ext cx="4632821" cy="700070"/>
          </a:xfrm>
          <a:noFill/>
          <a:ln>
            <a:miter lim="800000"/>
            <a:headEnd/>
            <a:tailEnd/>
          </a:ln>
        </p:spPr>
      </p:pic>
      <p:sp>
        <p:nvSpPr>
          <p:cNvPr id="5" name="CaixaDeTexto 4"/>
          <p:cNvSpPr txBox="1"/>
          <p:nvPr/>
        </p:nvSpPr>
        <p:spPr>
          <a:xfrm>
            <a:off x="971550" y="3429000"/>
            <a:ext cx="7272338" cy="133882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pt-BR" dirty="0"/>
              <a:t>Flávio J. Vacari de Alcantara</a:t>
            </a:r>
          </a:p>
          <a:p>
            <a:pPr algn="ctr">
              <a:lnSpc>
                <a:spcPct val="150000"/>
              </a:lnSpc>
              <a:defRPr/>
            </a:pPr>
            <a:r>
              <a:rPr lang="pt-BR" dirty="0"/>
              <a:t>engenharia@pluvitec.com.br</a:t>
            </a:r>
          </a:p>
          <a:p>
            <a:pPr algn="ctr">
              <a:lnSpc>
                <a:spcPct val="150000"/>
              </a:lnSpc>
              <a:defRPr/>
            </a:pPr>
            <a:r>
              <a:rPr lang="pt-BR" b="0" dirty="0" smtClean="0"/>
              <a:t>(82) </a:t>
            </a:r>
            <a:r>
              <a:rPr lang="pt-BR" b="0" dirty="0"/>
              <a:t>3324-3077</a:t>
            </a:r>
            <a:endParaRPr lang="pt-BR" sz="1200" b="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8487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728</TotalTime>
  <Words>1091</Words>
  <Application>Microsoft Office PowerPoint</Application>
  <PresentationFormat>Apresentação na tela (4:3)</PresentationFormat>
  <Paragraphs>228</Paragraphs>
  <Slides>57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57</vt:i4>
      </vt:variant>
    </vt:vector>
  </HeadingPairs>
  <TitlesOfParts>
    <vt:vector size="58" baseType="lpstr">
      <vt:lpstr>Tema do Office</vt:lpstr>
      <vt:lpstr>Apresentação do PowerPoint</vt:lpstr>
      <vt:lpstr>Apresentação do PowerPoint</vt:lpstr>
      <vt:lpstr>Apresentação do PowerPoint</vt:lpstr>
      <vt:lpstr>Produtos</vt:lpstr>
      <vt:lpstr>Produtos</vt:lpstr>
      <vt:lpstr>Produtos</vt:lpstr>
      <vt:lpstr>Produtos</vt:lpstr>
      <vt:lpstr>Produtos</vt:lpstr>
      <vt:lpstr>Fundos de filtro de areia </vt:lpstr>
      <vt:lpstr>Fundos de filtro de areia </vt:lpstr>
      <vt:lpstr>Fundos de filtro de areia </vt:lpstr>
      <vt:lpstr>Fundos de filtro de areia </vt:lpstr>
      <vt:lpstr>Apresentação do PowerPoint</vt:lpstr>
      <vt:lpstr>Produtos</vt:lpstr>
      <vt:lpstr>Fundos de filtro de areia </vt:lpstr>
      <vt:lpstr>Fundos de filtro de areia </vt:lpstr>
      <vt:lpstr>Produtos</vt:lpstr>
      <vt:lpstr>Produtos</vt:lpstr>
      <vt:lpstr>Projetos</vt:lpstr>
      <vt:lpstr>Projetos</vt:lpstr>
      <vt:lpstr>Projetos</vt:lpstr>
      <vt:lpstr>Projetos</vt:lpstr>
      <vt:lpstr>Projetos</vt:lpstr>
      <vt:lpstr>Produtos</vt:lpstr>
      <vt:lpstr>Projetos</vt:lpstr>
      <vt:lpstr>Projetos</vt:lpstr>
      <vt:lpstr>Projetos</vt:lpstr>
      <vt:lpstr>Projetos</vt:lpstr>
      <vt:lpstr>Fundos de filtro de areia </vt:lpstr>
      <vt:lpstr>Produtos</vt:lpstr>
      <vt:lpstr>Produtos</vt:lpstr>
      <vt:lpstr>Produtos</vt:lpstr>
      <vt:lpstr>Produtos</vt:lpstr>
      <vt:lpstr>Produtos</vt:lpstr>
      <vt:lpstr> </vt:lpstr>
      <vt:lpstr>Projetos</vt:lpstr>
      <vt:lpstr>Projetos</vt:lpstr>
      <vt:lpstr>Produtos</vt:lpstr>
      <vt:lpstr>Projetos</vt:lpstr>
      <vt:lpstr>Projetos</vt:lpstr>
      <vt:lpstr>Projetos</vt:lpstr>
      <vt:lpstr>Projetos</vt:lpstr>
      <vt:lpstr>Projetos</vt:lpstr>
      <vt:lpstr>Projetos</vt:lpstr>
      <vt:lpstr>Projetos</vt:lpstr>
      <vt:lpstr>Projetos</vt:lpstr>
      <vt:lpstr>Projetos</vt:lpstr>
      <vt:lpstr>Projetos</vt:lpstr>
      <vt:lpstr>Projetos</vt:lpstr>
      <vt:lpstr>Projetos</vt:lpstr>
      <vt:lpstr>Projetos</vt:lpstr>
      <vt:lpstr>Projetos</vt:lpstr>
      <vt:lpstr>Projetos</vt:lpstr>
      <vt:lpstr>Projetos</vt:lpstr>
      <vt:lpstr>Patentes e Atestados</vt:lpstr>
      <vt:lpstr>Alguns Clientes</vt:lpstr>
      <vt:lpstr>Contato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Tecnico</dc:creator>
  <cp:lastModifiedBy>suporte</cp:lastModifiedBy>
  <cp:revision>39</cp:revision>
  <dcterms:created xsi:type="dcterms:W3CDTF">2016-04-14T13:46:09Z</dcterms:created>
  <dcterms:modified xsi:type="dcterms:W3CDTF">2016-05-18T16:55:52Z</dcterms:modified>
</cp:coreProperties>
</file>