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574" r:id="rId4"/>
    <p:sldId id="575" r:id="rId5"/>
    <p:sldId id="576" r:id="rId6"/>
    <p:sldId id="577" r:id="rId7"/>
    <p:sldId id="481" r:id="rId8"/>
    <p:sldId id="578" r:id="rId9"/>
    <p:sldId id="579" r:id="rId10"/>
    <p:sldId id="580" r:id="rId11"/>
    <p:sldId id="482" r:id="rId12"/>
    <p:sldId id="483" r:id="rId13"/>
    <p:sldId id="581" r:id="rId14"/>
    <p:sldId id="582" r:id="rId15"/>
    <p:sldId id="583" r:id="rId16"/>
    <p:sldId id="584" r:id="rId17"/>
    <p:sldId id="585" r:id="rId18"/>
    <p:sldId id="480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AABD"/>
    <a:srgbClr val="A8FAC7"/>
    <a:srgbClr val="F8F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25C904C-96CE-4150-B79B-B8C1CDE8464C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7E41DE-35F3-4E13-B466-1BEE8B8D1977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61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461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8B8A96C-C8B2-4AA0-99DD-4D10AC19C86B}" type="slidenum">
              <a:rPr lang="pt-BR" altLang="pt-BR"/>
              <a:pPr eaLnBrk="1" hangingPunct="1"/>
              <a:t>18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0979E-1436-45A7-BFA3-F0C259A587A9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E1DB5-865A-44EE-B7A8-F75D95479AB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1680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7A2FD-2155-4753-9F1C-5F1DD8B52BF3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98231-C241-48F1-92CD-05C054A85A6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674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F25C7-3B16-4C48-BF18-AD9B0A673593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96055-28E0-47B8-A54A-870E71424DD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0717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618B-2253-4F1E-B0A5-B36E393FE0C4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8D05C-1F51-4627-984C-885EC2843C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480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9CCD-644C-48A8-A5CB-D99AF1EB5ABB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1F1D8-CAA1-4228-AC06-1396A99655B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6145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A08DA-C569-4663-B64A-33FC3259CB89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3F8FE-FC82-424C-AB9F-7238CEAF3BF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9084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6923C-9B5B-4BBC-ADA6-B6D21FD62D98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C2C7B-8123-48E6-9F6D-3CDB26DE4A7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284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8255-98A6-4A04-AE50-45DE6E773D15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16F22-4B74-4D68-9BB2-4FAD4ACEDF2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0932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8B8E0-7525-4764-AFDA-AF527D00ED9E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AECFE-EB09-45E3-8629-0858D71E201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83216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DE566-2D14-43BF-94D8-DC9B03A7FF34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DF4C2-836A-40B0-A816-D9BC7349D1F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6753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D8990-8E48-41B0-9D23-60D053C57755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B1B7B-0A37-4208-BDB2-73A8BDD4604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2247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3993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509FC4-9044-4265-AD67-21E3F4C4881F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16A4A48-2652-4D3D-BD1C-57081EC26D3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enerenge@terra.com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31770" cy="1270546"/>
          </a:xfrm>
        </p:spPr>
        <p:txBody>
          <a:bodyPr/>
          <a:lstStyle/>
          <a:p>
            <a:pPr eaLnBrk="1" hangingPunct="1"/>
            <a:r>
              <a:rPr lang="pt-BR" altLang="pt-BR" b="1" dirty="0"/>
              <a:t>RECOMENDAÇÕES PRÁTICAS PARA ELABORAÇÃO DE DIAGNÓSTICOS ENERGÉTICOS</a:t>
            </a:r>
          </a:p>
        </p:txBody>
      </p:sp>
      <p:sp>
        <p:nvSpPr>
          <p:cNvPr id="4096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dirty="0">
                <a:solidFill>
                  <a:schemeClr val="tx1"/>
                </a:solidFill>
              </a:rPr>
              <a:t>JULIAN VILLELIA PADILLA</a:t>
            </a:r>
          </a:p>
          <a:p>
            <a:pPr eaLnBrk="1" hangingPunct="1"/>
            <a:r>
              <a:rPr lang="pt-BR" altLang="pt-BR" dirty="0">
                <a:solidFill>
                  <a:schemeClr val="tx1"/>
                </a:solidFill>
              </a:rPr>
              <a:t>CAMPINAS – SP</a:t>
            </a:r>
          </a:p>
          <a:p>
            <a:pPr eaLnBrk="1" hangingPunct="1"/>
            <a:r>
              <a:rPr lang="pt-BR" altLang="pt-BR" dirty="0">
                <a:solidFill>
                  <a:schemeClr val="tx1"/>
                </a:solidFill>
              </a:rPr>
              <a:t>21 DE JUNHO DE 2.017</a:t>
            </a:r>
          </a:p>
        </p:txBody>
      </p:sp>
      <p:pic>
        <p:nvPicPr>
          <p:cNvPr id="7" name="Imagem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4" y="1844825"/>
            <a:ext cx="8280920" cy="136815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Apresentar os principais objetivos do projeto ressaltando aqueles vinculados à eficiência energética.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83568" y="630503"/>
            <a:ext cx="79208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>
                <a:solidFill>
                  <a:srgbClr val="FF3300"/>
                </a:solidFill>
              </a:rPr>
              <a:t>Objetivos do projeto.</a:t>
            </a:r>
          </a:p>
        </p:txBody>
      </p:sp>
    </p:spTree>
    <p:extLst>
      <p:ext uri="{BB962C8B-B14F-4D97-AF65-F5344CB8AC3E}">
        <p14:creationId xmlns:p14="http://schemas.microsoft.com/office/powerpoint/2010/main" val="94336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20537" y="1849287"/>
            <a:ext cx="8280920" cy="37861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Descrever o projeto e detalhar as etapas que promovam a economia de energia.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Apresentar as metodologias e tecnologias aplicadas no projeto.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Descrever a abrangência do projeto 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204613" y="613255"/>
            <a:ext cx="691276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>
                <a:solidFill>
                  <a:srgbClr val="FF3300"/>
                </a:solidFill>
              </a:rPr>
              <a:t>Descrição e detalhamento.</a:t>
            </a:r>
          </a:p>
        </p:txBody>
      </p:sp>
    </p:spTree>
    <p:extLst>
      <p:ext uri="{BB962C8B-B14F-4D97-AF65-F5344CB8AC3E}">
        <p14:creationId xmlns:p14="http://schemas.microsoft.com/office/powerpoint/2010/main" val="187819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475656" y="0"/>
            <a:ext cx="60626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>
                <a:solidFill>
                  <a:srgbClr val="FF3300"/>
                </a:solidFill>
              </a:rPr>
              <a:t>Estratégia de medição e verificação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51520" y="1340768"/>
            <a:ext cx="8892480" cy="37861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Definição das variáveis independentes e como serão determinadas para estabelecer a linha de base.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Definição da fronteira de medição.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Definição da forma como serão determinadas as economias e a amostragem a ser utilizada.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Definição como será calculada a economia de energia e redução da demanda.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65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475656" y="0"/>
            <a:ext cx="60626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>
                <a:solidFill>
                  <a:srgbClr val="FF3300"/>
                </a:solidFill>
              </a:rPr>
              <a:t>Metas e benefícios do projeto.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67544" y="1200329"/>
            <a:ext cx="8424936" cy="37861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Indicar para cada ação a ser implantada as metas de economia de energia e redução de demanda na ponta.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Deverão ser relacionados os quantitativos e respectivas potencias envolvidas.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Existem planilhas já formatadas que auxiliam na quantificação das economias.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Determinação da relação custo benefício conforme metodologia padrão.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9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475656" y="38596"/>
            <a:ext cx="60626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>
                <a:solidFill>
                  <a:srgbClr val="FF3300"/>
                </a:solidFill>
              </a:rPr>
              <a:t>Prazos e custos.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74440" y="684926"/>
            <a:ext cx="8424936" cy="49763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Apresentação do cronograma físico e financeiro do projeto contemplando as seguintes etapas: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Ações de medição e verificação.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Aquisição de equipamentos e materiais.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Contratação dos serviços e mão de obra.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Descarte dos materiais/equipamentos substituídos.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Acompanhamento projeto pela distribuidora.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Relatórios mensais de acompanhamento.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Avaliação dos resultados do projeto.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Elaboração do relatório técnico final.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Deverão ser apresentados os custos por categoria contábil e a origem dos recursos (PEE, consumidor ou terceiros)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90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475656" y="38596"/>
            <a:ext cx="63367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>
                <a:solidFill>
                  <a:srgbClr val="FF3300"/>
                </a:solidFill>
              </a:rPr>
              <a:t>Treinamento e capacitação.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31540" y="1308896"/>
            <a:ext cx="8460940" cy="424847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Informar o conteúdo do treinamento, instrutor, público alvo, carga horária, cronograma, local e todos os custos relacionados.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56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493658" y="69841"/>
            <a:ext cx="63367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>
                <a:solidFill>
                  <a:srgbClr val="FF3300"/>
                </a:solidFill>
              </a:rPr>
              <a:t>Providenciar a documentação solicitada.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31540" y="1308896"/>
            <a:ext cx="8460940" cy="424847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Existem alguns documentos que devem ser entregues em conjunto com a proposta de projeto cuja falta desclassificam o proponente, tais como: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Regularidade fiscal do consumidor.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Concordância com a minuta de contrato.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Aspectos relativos a </a:t>
            </a:r>
            <a:r>
              <a:rPr lang="pt-BR" altLang="pt-BR" dirty="0" err="1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e segurança do trabalho.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01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493658" y="239608"/>
            <a:ext cx="63367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>
                <a:solidFill>
                  <a:srgbClr val="FF3300"/>
                </a:solidFill>
              </a:rPr>
              <a:t>Recomendações práticas.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31540" y="1091470"/>
            <a:ext cx="8460940" cy="424847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Como existe um prazo relativamente pequeno entre a divulgação da chamada pública e a entrega dos projetos é recomendável iniciar a formatação técnica do projeto com antecipação tendo como referencia o edital do ano anterior da distribuidora.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É recomendável envolver o departamento jurídico para analisar previamente a minuta do contrato a ser celebrado.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8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2"/>
          <p:cNvSpPr>
            <a:spLocks noChangeArrowheads="1"/>
          </p:cNvSpPr>
          <p:nvPr/>
        </p:nvSpPr>
        <p:spPr bwMode="auto">
          <a:xfrm>
            <a:off x="457200" y="1143000"/>
            <a:ext cx="81629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400" b="1" dirty="0">
                <a:solidFill>
                  <a:srgbClr val="FF3300"/>
                </a:solidFill>
              </a:rPr>
              <a:t>Muito Obrigado</a:t>
            </a:r>
          </a:p>
        </p:txBody>
      </p:sp>
      <p:sp>
        <p:nvSpPr>
          <p:cNvPr id="231428" name="Rectangle 3"/>
          <p:cNvSpPr>
            <a:spLocks noChangeArrowheads="1"/>
          </p:cNvSpPr>
          <p:nvPr/>
        </p:nvSpPr>
        <p:spPr bwMode="auto">
          <a:xfrm>
            <a:off x="685800" y="2895600"/>
            <a:ext cx="81105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t-BR" altLang="pt-BR" sz="2800" dirty="0"/>
              <a:t>Julian Villelia Padilla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t-BR" altLang="pt-BR" sz="2800" dirty="0"/>
              <a:t>E-mail: </a:t>
            </a:r>
            <a:r>
              <a:rPr lang="pt-BR" altLang="pt-BR" sz="2800" dirty="0">
                <a:hlinkClick r:id="rId3"/>
              </a:rPr>
              <a:t>enerenge@terra.com.br</a:t>
            </a:r>
            <a:endParaRPr lang="pt-BR" altLang="pt-BR" sz="28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t-BR" altLang="pt-BR" sz="2800" dirty="0"/>
              <a:t>Fone: (11) 3744 7853</a:t>
            </a:r>
          </a:p>
        </p:txBody>
      </p:sp>
      <p:pic>
        <p:nvPicPr>
          <p:cNvPr id="5" name="Imagem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449" y="6081417"/>
            <a:ext cx="5420012" cy="60436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ctrTitle"/>
          </p:nvPr>
        </p:nvSpPr>
        <p:spPr>
          <a:xfrm>
            <a:off x="785813" y="214313"/>
            <a:ext cx="7772400" cy="869950"/>
          </a:xfrm>
        </p:spPr>
        <p:txBody>
          <a:bodyPr/>
          <a:lstStyle/>
          <a:p>
            <a:pPr eaLnBrk="1" hangingPunct="1"/>
            <a:r>
              <a:rPr lang="pt-BR" alt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Tópicos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878107"/>
            <a:ext cx="8856984" cy="4176464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Identificação das oportunidades de economia.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Quantificação das economias e investimentos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Composição do diagnóstico energético.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Providenciar a documentação solicitada.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Recomendações práticas.</a:t>
            </a: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ctrTitle"/>
          </p:nvPr>
        </p:nvSpPr>
        <p:spPr>
          <a:xfrm>
            <a:off x="755576" y="326339"/>
            <a:ext cx="7772400" cy="869950"/>
          </a:xfrm>
        </p:spPr>
        <p:txBody>
          <a:bodyPr/>
          <a:lstStyle/>
          <a:p>
            <a:pPr eaLnBrk="1" hangingPunct="1"/>
            <a:r>
              <a:rPr lang="pt-BR" alt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Identificação das oportunidades de economia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878107"/>
            <a:ext cx="8856984" cy="4176464"/>
          </a:xfrm>
        </p:spPr>
        <p:txBody>
          <a:bodyPr rtlCol="0">
            <a:normAutofit fontScale="925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Dentre as tipologias apresentadas realizar as analises técnicas visando determinar as ações para aumentar a eficiência energética da instalação.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Priorizar os esforços nos maiores consumidores de energia e nos sistemas que apresentem o maior grau de manutenção.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Levar em consideração os planos de expansão do sistema para atender o abastecimento da cidade.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65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ctrTitle"/>
          </p:nvPr>
        </p:nvSpPr>
        <p:spPr>
          <a:xfrm>
            <a:off x="755576" y="326339"/>
            <a:ext cx="7772400" cy="869950"/>
          </a:xfrm>
        </p:spPr>
        <p:txBody>
          <a:bodyPr/>
          <a:lstStyle/>
          <a:p>
            <a:pPr eaLnBrk="1" hangingPunct="1"/>
            <a:r>
              <a:rPr lang="pt-BR" alt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Quantificação das economias e investimentos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697863"/>
            <a:ext cx="8856984" cy="4176464"/>
          </a:xfrm>
        </p:spPr>
        <p:txBody>
          <a:bodyPr rtlCol="0">
            <a:normAutofit fontScale="85000"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Procure ser realista e cuidadoso na estimativa do montante de economia, pois serão realizadas medições antes e depois da implantação para confirmar as economias projetadas.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recomendável realizar medições de consumo dos equipamentos existentes a serem substituídos para já ter uma referencia do seu desempenho.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Desconfie de propostas de fornecedores que apontem percentuais de economia elevados e procure conhecer e visitar projetos semelhantes já implantados.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36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ctrTitle"/>
          </p:nvPr>
        </p:nvSpPr>
        <p:spPr>
          <a:xfrm>
            <a:off x="755576" y="326339"/>
            <a:ext cx="7772400" cy="869950"/>
          </a:xfrm>
        </p:spPr>
        <p:txBody>
          <a:bodyPr/>
          <a:lstStyle/>
          <a:p>
            <a:pPr eaLnBrk="1" hangingPunct="1"/>
            <a:r>
              <a:rPr lang="pt-BR" alt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Quantificação das economias e investimentos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3284" y="1634230"/>
            <a:ext cx="8856984" cy="4176464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 em consideração todos os custos envolvidos (equipamentos, materiais e mão de obra de instalação, transporte, impostos, etc.).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Existem alguns serviços que necessitarão ser contratados de empresas especializadas (medição e verificação, descarte adequado dos materiais substituídos, treinamento, seguros de responsabilidade civil e de performance).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6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ctrTitle"/>
          </p:nvPr>
        </p:nvSpPr>
        <p:spPr>
          <a:xfrm>
            <a:off x="755576" y="326339"/>
            <a:ext cx="7772400" cy="869950"/>
          </a:xfrm>
        </p:spPr>
        <p:txBody>
          <a:bodyPr/>
          <a:lstStyle/>
          <a:p>
            <a:pPr eaLnBrk="1" hangingPunct="1"/>
            <a:r>
              <a:rPr lang="pt-BR" alt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Quantificação das economias e investimentos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3284" y="1634230"/>
            <a:ext cx="8856984" cy="4176464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Algumas distribuidoras solicitam três propostas de fornecedores, quando isto é possível.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caso de produtos que possuam o selo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Procel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deverão ser adquiridos com esta certificação (ar condicionado, iluminação LED, motores).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3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03548" y="1199927"/>
            <a:ext cx="8280920" cy="467117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Identificação do consumidor.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Identificação da empresa que executou o projeto (caso exista).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Objetivos do projeto.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Descrição e detalhamento do projeto.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Estratégia de medição e verificação.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Metas e benefícios do projeto.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Prazos e custos.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Treinamento e capacitação.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83568" y="-39128"/>
            <a:ext cx="79208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>
                <a:solidFill>
                  <a:srgbClr val="FF3300"/>
                </a:solidFill>
              </a:rPr>
              <a:t>Composição do diagnóstico energético.</a:t>
            </a:r>
          </a:p>
        </p:txBody>
      </p:sp>
    </p:spTree>
    <p:extLst>
      <p:ext uri="{BB962C8B-B14F-4D97-AF65-F5344CB8AC3E}">
        <p14:creationId xmlns:p14="http://schemas.microsoft.com/office/powerpoint/2010/main" val="44863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11560" y="1106358"/>
            <a:ext cx="8280920" cy="40958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Apresentar a  descrição e os dados da unidade consumidora que receberá o projeto (endereço, dados de produção, clientes atendidos, pessoas responsáveis e de contato).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Relacionar o histórico dos parâmetros técnicos de faturamento (demandas e consumos) dos últimos 12 meses.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Apresentar a composição das cargas elétricas existentes (bombas, ar condicionado, iluminação, cargas de uso geral, </a:t>
            </a:r>
            <a:r>
              <a:rPr lang="pt-BR" alt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83568" y="260648"/>
            <a:ext cx="79208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>
                <a:solidFill>
                  <a:srgbClr val="FF3300"/>
                </a:solidFill>
              </a:rPr>
              <a:t>Identificação da empresa.</a:t>
            </a:r>
          </a:p>
        </p:txBody>
      </p:sp>
    </p:spTree>
    <p:extLst>
      <p:ext uri="{BB962C8B-B14F-4D97-AF65-F5344CB8AC3E}">
        <p14:creationId xmlns:p14="http://schemas.microsoft.com/office/powerpoint/2010/main" val="11496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6093297"/>
            <a:ext cx="5420012" cy="6043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10694"/>
            <a:ext cx="1489928" cy="9256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472" y="6161133"/>
            <a:ext cx="1080120" cy="536530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4" y="1844824"/>
            <a:ext cx="8280920" cy="203335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Apresentar a descrição da empresa executora (endereço, pessoas responsáveis e de contato).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Apresentar o histórico de trabalhos já realizados de eficiência energética.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83568" y="76505"/>
            <a:ext cx="79208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>
                <a:solidFill>
                  <a:srgbClr val="FF3300"/>
                </a:solidFill>
              </a:rPr>
              <a:t>Identificação da empresa executora do projeto (caso exista).</a:t>
            </a:r>
          </a:p>
        </p:txBody>
      </p:sp>
    </p:spTree>
    <p:extLst>
      <p:ext uri="{BB962C8B-B14F-4D97-AF65-F5344CB8AC3E}">
        <p14:creationId xmlns:p14="http://schemas.microsoft.com/office/powerpoint/2010/main" val="266083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4439</TotalTime>
  <Words>841</Words>
  <Application>Microsoft Office PowerPoint</Application>
  <PresentationFormat>Apresentação na tela (4:3)</PresentationFormat>
  <Paragraphs>83</Paragraphs>
  <Slides>18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Tema do Office</vt:lpstr>
      <vt:lpstr>RECOMENDAÇÕES PRÁTICAS PARA ELABORAÇÃO DE DIAGNÓSTICOS ENERGÉTICOS</vt:lpstr>
      <vt:lpstr>Tópicos</vt:lpstr>
      <vt:lpstr>Identificação das oportunidades de economia</vt:lpstr>
      <vt:lpstr>Quantificação das economias e investimentos</vt:lpstr>
      <vt:lpstr>Quantificação das economias e investimentos</vt:lpstr>
      <vt:lpstr>Quantificação das economias e investimentos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Enerenge Engenharia e Informática Ltda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IMPORTÂNCIA DA EFICIÊNCIA ENERGÉTICA NAS USINAS</dc:title>
  <dc:creator>Enerenge - Eng. Julian Villelia Padilla</dc:creator>
  <cp:lastModifiedBy>Julian Villelia Padilla</cp:lastModifiedBy>
  <cp:revision>354</cp:revision>
  <dcterms:created xsi:type="dcterms:W3CDTF">2009-10-12T10:15:21Z</dcterms:created>
  <dcterms:modified xsi:type="dcterms:W3CDTF">2017-06-21T08:24:25Z</dcterms:modified>
</cp:coreProperties>
</file>