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33" r:id="rId3"/>
    <p:sldId id="420" r:id="rId4"/>
    <p:sldId id="421" r:id="rId5"/>
    <p:sldId id="317" r:id="rId6"/>
    <p:sldId id="355" r:id="rId7"/>
    <p:sldId id="410" r:id="rId8"/>
    <p:sldId id="414" r:id="rId9"/>
    <p:sldId id="415" r:id="rId10"/>
    <p:sldId id="416" r:id="rId11"/>
    <p:sldId id="417" r:id="rId12"/>
    <p:sldId id="423" r:id="rId13"/>
    <p:sldId id="432" r:id="rId14"/>
    <p:sldId id="434" r:id="rId15"/>
    <p:sldId id="424" r:id="rId16"/>
    <p:sldId id="430" r:id="rId17"/>
    <p:sldId id="426" r:id="rId18"/>
    <p:sldId id="407" r:id="rId19"/>
    <p:sldId id="431" r:id="rId20"/>
    <p:sldId id="39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33"/>
    <a:srgbClr val="FF0066"/>
    <a:srgbClr val="FF3399"/>
    <a:srgbClr val="F2F2F2"/>
    <a:srgbClr val="CC99FF"/>
    <a:srgbClr val="FF66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0" autoAdjust="0"/>
  </p:normalViewPr>
  <p:slideViewPr>
    <p:cSldViewPr snapToGrid="0">
      <p:cViewPr>
        <p:scale>
          <a:sx n="75" d="100"/>
          <a:sy n="75" d="100"/>
        </p:scale>
        <p:origin x="51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3DED-9487-452F-9434-BF0F9A5318C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69AC5-CF0A-48BE-BC3C-305EBE1455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93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0201052-F4A1-4D40-811A-AF5C11E064EB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1E14DC-B668-4A3E-8790-5FEB1C966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3712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Boa</a:t>
            </a:r>
            <a:r>
              <a:rPr lang="pt-B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tarde a todas e a todos!</a:t>
            </a:r>
          </a:p>
          <a:p>
            <a:endParaRPr lang="pt-BR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Gostaria de cumprimentar, em especial, a todas as primeiras-damas, na pessoa d</a:t>
            </a:r>
            <a:r>
              <a:rPr lang="pt-B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a Sra. Marcela Temer</a:t>
            </a:r>
            <a:r>
              <a:rPr lang="it-IT" b="1" dirty="0"/>
              <a:t>,</a:t>
            </a:r>
            <a:r>
              <a:rPr lang="it-IT" b="1" baseline="0" dirty="0"/>
              <a:t> e agradecer pelo generoso convite feito</a:t>
            </a:r>
            <a:r>
              <a:rPr lang="it-IT" dirty="0"/>
              <a:t>.</a:t>
            </a:r>
            <a:r>
              <a:rPr lang="it-IT" baseline="0" dirty="0"/>
              <a:t> </a:t>
            </a:r>
          </a:p>
          <a:p>
            <a:endParaRPr lang="it-IT" baseline="0" dirty="0"/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 de manifestar o enorme prazer de estar aqui e de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esta oportunidade de dialogar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as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senhoras</a:t>
            </a:r>
            <a:r>
              <a:rPr lang="it-IT" baseline="0" dirty="0"/>
              <a:t>. Essa aproximação do Programa das Nações Unidas para o Desenvolvimento com as primeiras damas</a:t>
            </a:r>
            <a:r>
              <a:rPr lang="it-IT" b="1" baseline="0" dirty="0"/>
              <a:t> </a:t>
            </a:r>
            <a:r>
              <a:rPr lang="it-IT" baseline="0" dirty="0"/>
              <a:t>no Brasil é fundamental. A nova Agenda 2030 para o Desenvolvimento Sustentável e seus 17 Objetivos de Desenvolvimento Sustentável, os ODS, urge </a:t>
            </a:r>
            <a:r>
              <a:rPr lang="pt-B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que todas se apropriem dessa tema fundamental para o futuro do Brasil. </a:t>
            </a:r>
          </a:p>
          <a:p>
            <a:endParaRPr lang="pt-BR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Afinal, vocês são responsáveis pela construção de um 2030 inclusivo e sustentável para o Brasil.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E14DC-B668-4A3E-8790-5FEB1C966F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1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679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97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E14DC-B668-4A3E-8790-5FEB1C966F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70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E14DC-B668-4A3E-8790-5FEB1C966F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19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BR" dirty="0"/>
              <a:t>Os ODS são as ferramentas de ação para enfrentarmos  a degradação das condições de vida nas cidades, garantirmos saneamento ambiental de qualidade, acesso contínuo a água, coleta de lixo adequada e esgotamento sanitário, com o objetivo de evitar as condições de desenvolvimento do mosquito aedes aegypti. </a:t>
            </a:r>
          </a:p>
          <a:p>
            <a:pPr rtl="0"/>
            <a:endParaRPr lang="pt-BR" b="0" dirty="0">
              <a:effectLst/>
            </a:endParaRPr>
          </a:p>
          <a:p>
            <a:pPr defTabSz="931774">
              <a:defRPr/>
            </a:pPr>
            <a:r>
              <a:rPr lang="pt-BR" dirty="0"/>
              <a:t>Gostaria de ressaltar que esta Agenda é um plano de ação integrado para as pessoas, para o planeta e para a prosperidade cujo principal objetivo é promover o desenvolvimento sustentável sem deixar ninguém para trás. </a:t>
            </a:r>
          </a:p>
          <a:p>
            <a:pPr defTabSz="931774">
              <a:defRPr/>
            </a:pPr>
            <a:r>
              <a:rPr lang="pt-BR" dirty="0"/>
              <a:t>Por meio da ação integrada e coordenada dos ODS podemos construir, de fato, um país resiliente e livre do mosquito aedes aegypti capaz de enfrentar os problemas do desenvolvimento.</a:t>
            </a:r>
          </a:p>
          <a:p>
            <a:pPr rtl="0"/>
            <a:endParaRPr lang="pt-BR" b="0" dirty="0">
              <a:effectLst/>
            </a:endParaRPr>
          </a:p>
          <a:p>
            <a:pPr rtl="0"/>
            <a:r>
              <a:rPr lang="pt-BR" dirty="0"/>
              <a:t>Obrigado!</a:t>
            </a:r>
            <a:endParaRPr lang="pt-BR" b="0" dirty="0">
              <a:effectLst/>
            </a:endParaRPr>
          </a:p>
          <a:p>
            <a:br>
              <a:rPr lang="pt-BR" dirty="0"/>
            </a:b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04B07-8459-4344-ADA5-D0ED317565A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36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[SLIDE 26]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 este outro slide.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Assim, é fundamental conhecer as metas da Agenda 2030, pois muitas delas estão diretamente relacionadas, o que reforça o caráter de indivisibilidade e integralidade da Agenda.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conhecimento das metas permite que sejam estabelecidas conexões entre elas, as quais evidenciam as sinergias necessárias para a solução dos problemas de forma integrada.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Vejam, por exemplo, que existe sinergia com os “ODS 5 – Igualdade de gênero”, “ODS 6 – Água potável” e até mesmo com metas de ODS que, à primeira vista, não pareciam estar tão relacionados, como é o caso do “ODS 11 – Cidades sustentáveis” e o “ODS 16 – Sociedades pacíficas”.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um exercício que deveremos aprimorar nos próximos anos. Pensar desenvolvimento sustentável dessa maneira integrada e indivisível será um grande desafio. Mas esse é apenas o começo.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apenas um exercício inicial. Precisamos ir além, precisamos abraçar esse desafio e encará-lo com determinação.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775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organismo multilateral como a ONU tem papel fundamental nesse processo, pois consolida as aspirações de pessoas de 193 países e estimula os governos a cumprirem sua parte.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 sabem, a boa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execução 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políticas públicas faz toda a diferença. Elas permitem dar escala a iniciativas pontuais. Muitas delas funcionam. Outras não.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é importante uma narrativa comum que aproxime diversos segmentos sociais e permita um diálogo democrático e contínuo, para que se corrijam rumos quando for necessário.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Agenda 2030 e os ODS são essa narrativa comum.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71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506413"/>
            <a:ext cx="4046537" cy="2528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-Nações unidas quer um Brasil melhor!</a:t>
            </a:r>
          </a:p>
          <a:p>
            <a:r>
              <a:rPr lang="pt-BR" baseline="0" dirty="0"/>
              <a:t>-Os ODS não são Objetivos da ONU – são de todos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613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3712" cy="31369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 com o apoio de vocês nessa empreitada.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Agradeço a atenção de todas.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09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E14DC-B668-4A3E-8790-5FEB1C966F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4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Antes de aprofundar</a:t>
            </a:r>
            <a:r>
              <a:rPr lang="pt-BR" baseline="0" dirty="0"/>
              <a:t> a discussão em relação à</a:t>
            </a:r>
            <a:r>
              <a:rPr lang="pt-BR" dirty="0"/>
              <a:t> Agenda 2030 para o Desenvolvimento Sustentável</a:t>
            </a:r>
            <a:r>
              <a:rPr lang="pt-BR" baseline="0" dirty="0"/>
              <a:t> – o objeto central desse seminário - </a:t>
            </a:r>
            <a:r>
              <a:rPr lang="pt-BR" dirty="0"/>
              <a:t> gostaria de fazer</a:t>
            </a:r>
            <a:r>
              <a:rPr lang="pt-BR" baseline="0" dirty="0"/>
              <a:t> um apanhado do que esse documento significou em termos de mudança no regime global do desenvolvimento.</a:t>
            </a:r>
          </a:p>
          <a:p>
            <a:endParaRPr lang="pt-BR" baseline="0" dirty="0"/>
          </a:p>
          <a:p>
            <a:r>
              <a:rPr lang="pt-BR" baseline="0" dirty="0"/>
              <a:t>Se antes tínhamos dois processos paralelos - um derivado dos </a:t>
            </a:r>
            <a:r>
              <a:rPr lang="pt-BR" baseline="0" dirty="0" err="1"/>
              <a:t>ODMs</a:t>
            </a:r>
            <a:r>
              <a:rPr lang="pt-BR" baseline="0" dirty="0"/>
              <a:t> e focado em aspectos sociais e outro originário da Eco-92 para a sustentabilidade ambiental - a nova Agenda </a:t>
            </a:r>
            <a:r>
              <a:rPr lang="pt-BR" dirty="0"/>
              <a:t>unifica os dois processos. A</a:t>
            </a:r>
            <a:r>
              <a:rPr lang="pt-BR" baseline="0" dirty="0"/>
              <a:t> nova Agenda enxerga o processo de desenvolvimento de forma holística. </a:t>
            </a:r>
            <a:r>
              <a:rPr lang="pt-BR" dirty="0"/>
              <a:t>É uma Agenda mais abrangente e preocupada com a integração das diferentes dimensões</a:t>
            </a:r>
            <a:r>
              <a:rPr lang="pt-BR" baseline="0" dirty="0"/>
              <a:t> do desenvolvimento sustentável, as dimensões social, econômica e ambiental.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São valores</a:t>
            </a:r>
            <a:r>
              <a:rPr lang="pt-BR" baseline="0" dirty="0"/>
              <a:t> fundamentais </a:t>
            </a:r>
            <a:r>
              <a:rPr lang="pt-BR" dirty="0"/>
              <a:t>da Agenda 2030: 1) a universalidade, pois</a:t>
            </a:r>
            <a:r>
              <a:rPr lang="pt-BR" baseline="0" dirty="0"/>
              <a:t> o foco está em</a:t>
            </a:r>
            <a:r>
              <a:rPr lang="pt-BR" dirty="0"/>
              <a:t> desafios globais que</a:t>
            </a:r>
            <a:r>
              <a:rPr lang="pt-BR" baseline="0" dirty="0"/>
              <a:t> d</a:t>
            </a:r>
            <a:r>
              <a:rPr lang="pt-BR" dirty="0"/>
              <a:t>evem ser abordados por todos os países, 2) a integração, pois entende</a:t>
            </a:r>
            <a:r>
              <a:rPr lang="pt-BR" baseline="0" dirty="0"/>
              <a:t> a relevância das diferentes dimensões </a:t>
            </a:r>
            <a:r>
              <a:rPr lang="pt-BR" dirty="0"/>
              <a:t>do desenvolvimento sustentável; e 3) "não deixar ninguém para trás",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pretende dar visibilidade aos grupos mais desfavorecidos e em situação de vulnerabilidade.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69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31800" y="709613"/>
            <a:ext cx="6300788" cy="35448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São valores</a:t>
            </a:r>
            <a:r>
              <a:rPr lang="pt-BR" baseline="0" dirty="0"/>
              <a:t> fundamentais </a:t>
            </a:r>
            <a:r>
              <a:rPr lang="pt-BR" dirty="0"/>
              <a:t>da Agenda 2030: 1) a universalidade, pois</a:t>
            </a:r>
            <a:r>
              <a:rPr lang="pt-BR" baseline="0" dirty="0"/>
              <a:t> o foco está em</a:t>
            </a:r>
            <a:r>
              <a:rPr lang="pt-BR" dirty="0"/>
              <a:t> desafios globais que</a:t>
            </a:r>
            <a:r>
              <a:rPr lang="pt-BR" baseline="0" dirty="0"/>
              <a:t> d</a:t>
            </a:r>
            <a:r>
              <a:rPr lang="pt-BR" dirty="0"/>
              <a:t>evem ser abordados por todos os países, 2) a integração, pois entende</a:t>
            </a:r>
            <a:r>
              <a:rPr lang="pt-BR" baseline="0" dirty="0"/>
              <a:t> a relevância das diferentes dimensões </a:t>
            </a:r>
            <a:r>
              <a:rPr lang="pt-BR" dirty="0"/>
              <a:t>do desenvolvimento sustentável; e 3) "não deixar ninguém para trás", pois dá</a:t>
            </a:r>
            <a:r>
              <a:rPr lang="pt-BR" baseline="0" dirty="0"/>
              <a:t> luz aos</a:t>
            </a:r>
            <a:r>
              <a:rPr lang="pt-BR" dirty="0"/>
              <a:t> grupos mais desfavorecidos</a:t>
            </a:r>
            <a:r>
              <a:rPr lang="pt-BR" baseline="0" dirty="0"/>
              <a:t> e em situação de vulnerabilidade.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Atualmente, vivemos um período de transição para um entendimento de mundo que enxerga que a economia serve a sociedade para que ela evolua dentro do espaço operacional seguro do planeta.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cenário – é preciso reforçar - a integração de políticas se faz necessária. Para preencher a lacuna entre as estruturas institucionais em níveis nacionais, regionais e internacionais e a realidade em que diferentes dimensões e setores estão interligadas, será necessário pensar de maneira holística nossos problemas.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 sustentável exigirá ponderação dos diferentes objetivos que se reconhecem sistematicamente e lidar com todas as principais ligações. Afinal, ações de um setor muitas vezes têm implicações positivas ou negativas em um ou mais outros setores.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BAA6-5C02-464D-9651-7B28753BBC0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56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apropriação nacional e local dos ODS é indispensável para o alinhamento das políticas públicas, programas sociais, ações governamentais e setoriais voltadas para o desenvolvimento do país, considerando as três dimensões do desenvolvimento. </a:t>
            </a: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 Agenda 2030 propõe </a:t>
            </a:r>
            <a:r>
              <a:rPr lang="pt-BR" sz="1000" u="sng" dirty="0">
                <a:latin typeface="Arial" panose="020B0604020202020204" pitchFamily="34" charset="0"/>
                <a:cs typeface="Arial" panose="020B0604020202020204" pitchFamily="34" charset="0"/>
              </a:rPr>
              <a:t>não deixar ninguém para trás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. Para isso, todos e todas têm que agir!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integração de políticas é necessária para preencher a lacuna entre as estruturas institucionais em níveis nacionais, regionais e internacionais e a realidade em que diferentes dimensões e setores estão interligadas. Desenvolvimento sustentável exigirá a ponderação dos diferentes objetivos que se reconhecem sistematicamente e lidar com todas as principais ligações. </a:t>
            </a:r>
          </a:p>
          <a:p>
            <a:endParaRPr lang="pt-B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disso, os ODS oferecem uma plataforma de diálogo entre vários atores, em torno de temas comuns. A ONU vê com muito bons olhos o interesse de diversos setores do Brasil interessados, como os governos locais, a academia, o setor privado, organizações</a:t>
            </a:r>
            <a:r>
              <a:rPr lang="pt-BR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sociedade civil</a:t>
            </a:r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Inclusive, vale a pena destacar, a criação da Comissão Nacional sobre os ODS, que contará com a participação de diferentes ministérios e representação do setor privado, da sociedade civil organizada e instituições representativas de estados e municípios.</a:t>
            </a:r>
          </a:p>
          <a:p>
            <a:endParaRPr lang="pt-B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fim,</a:t>
            </a:r>
            <a:r>
              <a:rPr lang="pt-BR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não menos importante, o</a:t>
            </a:r>
            <a:r>
              <a:rPr lang="pt-BR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ODS ferramentas de planejamento em médio e longo prazo que viabilizam o alinhamento nacional de políticas sociais, ambientais e econômicas.</a:t>
            </a:r>
          </a:p>
          <a:p>
            <a:endParaRPr lang="pt-B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31774">
              <a:defRPr/>
            </a:pPr>
            <a:endParaRPr lang="pt-BR" sz="1000" dirty="0">
              <a:latin typeface="MS PGothic" panose="020B0600070205080204" pitchFamily="34" charset="-128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04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principal pilar da Agenda 2030 é o conjunto de Objetivos de Desenvolvimento Sustentável, os ODS, que apresenta 17 objetivos e 169 metas para os próximos 15 anos.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Espero que todas vocês já estejam familiarizados com esses 17 ícones. Nos próximos 15 anos, será difícil discutir desenvolvimento sustentável sem referência a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estes Objetivos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são a base da nova agenda de desenvolvimento internacional, que é muito mais ampla e muito mais ambiciosa, e devem ser considerados na sua integralidade.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78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628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462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978B1-9306-44EC-9A1A-FD958A9C032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90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C742-DB4D-4B4B-B7A6-CE0BC76AF351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8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FFD8-E80C-40EF-9342-CBE7918BF665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0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2F5-D9D6-4801-9AFA-CAE3579512BE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3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51" y="238555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50" y="854994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704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CCE36F-9435-4DAC-B2D2-A7FCA18ECCB6}" type="datetime1">
              <a:rPr lang="en-US" smtClean="0"/>
              <a:pPr/>
              <a:t>6/21/2017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6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>
            <a:spLocks/>
          </p:cNvSpPr>
          <p:nvPr/>
        </p:nvSpPr>
        <p:spPr bwMode="auto">
          <a:xfrm>
            <a:off x="240506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194C6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3" name="bk object 17"/>
          <p:cNvSpPr>
            <a:spLocks/>
          </p:cNvSpPr>
          <p:nvPr/>
        </p:nvSpPr>
        <p:spPr bwMode="auto">
          <a:xfrm>
            <a:off x="731044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E9364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4" name="bk object 18"/>
          <p:cNvSpPr>
            <a:spLocks/>
          </p:cNvSpPr>
          <p:nvPr/>
        </p:nvSpPr>
        <p:spPr bwMode="auto">
          <a:xfrm>
            <a:off x="1222772" y="451128"/>
            <a:ext cx="466725" cy="0"/>
          </a:xfrm>
          <a:custGeom>
            <a:avLst/>
            <a:gdLst>
              <a:gd name="T0" fmla="*/ 0 w 622300"/>
              <a:gd name="T1" fmla="*/ 622300 w 622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300" y="0"/>
                </a:lnTo>
              </a:path>
            </a:pathLst>
          </a:custGeom>
          <a:noFill/>
          <a:ln w="57150">
            <a:solidFill>
              <a:srgbClr val="E4B7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5" name="bk object 19"/>
          <p:cNvSpPr>
            <a:spLocks/>
          </p:cNvSpPr>
          <p:nvPr/>
        </p:nvSpPr>
        <p:spPr bwMode="auto">
          <a:xfrm>
            <a:off x="1703785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53A3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6" name="bk object 20"/>
          <p:cNvSpPr>
            <a:spLocks/>
          </p:cNvSpPr>
          <p:nvPr/>
        </p:nvSpPr>
        <p:spPr bwMode="auto">
          <a:xfrm>
            <a:off x="2195513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C92B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7" name="bk object 21"/>
          <p:cNvSpPr>
            <a:spLocks/>
          </p:cNvSpPr>
          <p:nvPr/>
        </p:nvSpPr>
        <p:spPr bwMode="auto">
          <a:xfrm>
            <a:off x="2686050" y="451128"/>
            <a:ext cx="457200" cy="0"/>
          </a:xfrm>
          <a:custGeom>
            <a:avLst/>
            <a:gdLst>
              <a:gd name="T0" fmla="*/ 0 w 609600"/>
              <a:gd name="T1" fmla="*/ 609600 w 609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noFill/>
          <a:ln w="57150">
            <a:solidFill>
              <a:srgbClr val="EF4A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8" name="bk object 22"/>
          <p:cNvSpPr>
            <a:spLocks/>
          </p:cNvSpPr>
          <p:nvPr/>
        </p:nvSpPr>
        <p:spPr bwMode="auto">
          <a:xfrm>
            <a:off x="3158729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33C0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9" name="bk object 23"/>
          <p:cNvSpPr>
            <a:spLocks/>
          </p:cNvSpPr>
          <p:nvPr/>
        </p:nvSpPr>
        <p:spPr bwMode="auto">
          <a:xfrm>
            <a:off x="3649266" y="451128"/>
            <a:ext cx="466725" cy="0"/>
          </a:xfrm>
          <a:custGeom>
            <a:avLst/>
            <a:gdLst>
              <a:gd name="T0" fmla="*/ 0 w 622300"/>
              <a:gd name="T1" fmla="*/ 622300 w 622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300" y="0"/>
                </a:lnTo>
              </a:path>
            </a:pathLst>
          </a:custGeom>
          <a:noFill/>
          <a:ln w="57150">
            <a:solidFill>
              <a:srgbClr val="FAC5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0" name="bk object 24"/>
          <p:cNvSpPr>
            <a:spLocks/>
          </p:cNvSpPr>
          <p:nvPr/>
        </p:nvSpPr>
        <p:spPr bwMode="auto">
          <a:xfrm>
            <a:off x="4131469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A426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1" name="bk object 25"/>
          <p:cNvSpPr>
            <a:spLocks/>
          </p:cNvSpPr>
          <p:nvPr/>
        </p:nvSpPr>
        <p:spPr bwMode="auto">
          <a:xfrm>
            <a:off x="4622006" y="451128"/>
            <a:ext cx="466725" cy="0"/>
          </a:xfrm>
          <a:custGeom>
            <a:avLst/>
            <a:gdLst>
              <a:gd name="T0" fmla="*/ 0 w 622300"/>
              <a:gd name="T1" fmla="*/ 622300 w 622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300" y="0"/>
                </a:lnTo>
              </a:path>
            </a:pathLst>
          </a:custGeom>
          <a:noFill/>
          <a:ln w="57150">
            <a:solidFill>
              <a:srgbClr val="F270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2" name="bk object 26"/>
          <p:cNvSpPr>
            <a:spLocks/>
          </p:cNvSpPr>
          <p:nvPr/>
        </p:nvSpPr>
        <p:spPr bwMode="auto">
          <a:xfrm>
            <a:off x="5104210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DE27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3" name="bk object 27"/>
          <p:cNvSpPr>
            <a:spLocks/>
          </p:cNvSpPr>
          <p:nvPr/>
        </p:nvSpPr>
        <p:spPr bwMode="auto">
          <a:xfrm>
            <a:off x="5594747" y="451128"/>
            <a:ext cx="457200" cy="0"/>
          </a:xfrm>
          <a:custGeom>
            <a:avLst/>
            <a:gdLst>
              <a:gd name="T0" fmla="*/ 0 w 609600"/>
              <a:gd name="T1" fmla="*/ 609600 w 609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noFill/>
          <a:ln w="57150">
            <a:solidFill>
              <a:srgbClr val="F8A0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4" name="bk object 28"/>
          <p:cNvSpPr>
            <a:spLocks/>
          </p:cNvSpPr>
          <p:nvPr/>
        </p:nvSpPr>
        <p:spPr bwMode="auto">
          <a:xfrm>
            <a:off x="6067425" y="451128"/>
            <a:ext cx="476250" cy="0"/>
          </a:xfrm>
          <a:custGeom>
            <a:avLst/>
            <a:gdLst>
              <a:gd name="T0" fmla="*/ 0 w 635634"/>
              <a:gd name="T1" fmla="*/ 633759 w 6356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634">
                <a:moveTo>
                  <a:pt x="0" y="0"/>
                </a:moveTo>
                <a:lnTo>
                  <a:pt x="635025" y="0"/>
                </a:lnTo>
              </a:path>
            </a:pathLst>
          </a:custGeom>
          <a:noFill/>
          <a:ln w="57150">
            <a:solidFill>
              <a:srgbClr val="CA9B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5" name="bk object 29"/>
          <p:cNvSpPr>
            <a:spLocks/>
          </p:cNvSpPr>
          <p:nvPr/>
        </p:nvSpPr>
        <p:spPr bwMode="auto">
          <a:xfrm>
            <a:off x="6557962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468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6" name="bk object 30"/>
          <p:cNvSpPr>
            <a:spLocks/>
          </p:cNvSpPr>
          <p:nvPr/>
        </p:nvSpPr>
        <p:spPr bwMode="auto">
          <a:xfrm>
            <a:off x="7049691" y="451128"/>
            <a:ext cx="466725" cy="0"/>
          </a:xfrm>
          <a:custGeom>
            <a:avLst/>
            <a:gdLst>
              <a:gd name="T0" fmla="*/ 0 w 622300"/>
              <a:gd name="T1" fmla="*/ 622300 w 622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300" y="0"/>
                </a:lnTo>
              </a:path>
            </a:pathLst>
          </a:custGeom>
          <a:noFill/>
          <a:ln w="57150">
            <a:solidFill>
              <a:srgbClr val="2F98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7" name="bk object 31"/>
          <p:cNvSpPr>
            <a:spLocks/>
          </p:cNvSpPr>
          <p:nvPr/>
        </p:nvSpPr>
        <p:spPr bwMode="auto">
          <a:xfrm>
            <a:off x="7530704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64BB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sp>
        <p:nvSpPr>
          <p:cNvPr id="18" name="bk object 32"/>
          <p:cNvSpPr>
            <a:spLocks/>
          </p:cNvSpPr>
          <p:nvPr/>
        </p:nvSpPr>
        <p:spPr bwMode="auto">
          <a:xfrm>
            <a:off x="8022431" y="451128"/>
            <a:ext cx="476250" cy="0"/>
          </a:xfrm>
          <a:custGeom>
            <a:avLst/>
            <a:gdLst>
              <a:gd name="T0" fmla="*/ 0 w 635000"/>
              <a:gd name="T1" fmla="*/ 635000 w 635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noFill/>
          <a:ln w="57150">
            <a:solidFill>
              <a:srgbClr val="216D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1215"/>
          </a:p>
        </p:txBody>
      </p:sp>
      <p:pic>
        <p:nvPicPr>
          <p:cNvPr id="19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030"/>
            <a:ext cx="33337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7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FFBE-93C7-48B4-A3E7-3D4560BA3A1C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A6D1-3CE5-4CF8-8925-6CB0065A37AD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9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5C00-8DB8-4347-945B-ADB7E6EB3B64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D688-B261-4184-AAA3-DE5F90CB96D0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6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CBE6-718B-4158-856B-9011334A559C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3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3200-70B4-4EEC-8345-17367C703786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4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6429-F696-45F4-BFAF-6819ED0B2150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92C5D-B9F6-4E51-8D77-264498B520C0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7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A464D-B737-40DB-B73C-4AE7D024C915}" type="datetime1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E171-3D37-4F9D-A448-D39D4F58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emf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HEJLEdK8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hyperlink" Target="http://www.google.com.br/url?sa=i&amp;rct=j&amp;q=&amp;esrc=s&amp;source=images&amp;cd=&amp;cad=rja&amp;uact=8&amp;ved=0ahUKEwjA0rfs6f7RAhXKE5AKHWWYAPAQjRwIBw&amp;url=http://exame.abril.com.br/brasil/como-e-a-vida-de-criancas-e-adolescentes-no-pais-em-numeros/&amp;bvm=bv.146094739,d.Y2I&amp;psig=AFQjCNEk90-x0ZASExYHH64EnqRt4BYKjQ&amp;ust=1486585806396401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nacoesunidas.org/pos2015/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5910" y="5534569"/>
            <a:ext cx="8761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Luana Lopes</a:t>
            </a:r>
          </a:p>
          <a:p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Oficial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 de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Programa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 do PNUD no Brasil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188" y="4607822"/>
            <a:ext cx="845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Agenda 2030 para o Desenvolvimento Sustentável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9" y="207672"/>
            <a:ext cx="10267899" cy="441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01" y="5371976"/>
            <a:ext cx="1714499" cy="14932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1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0994792" y="282561"/>
            <a:ext cx="899645" cy="1435676"/>
          </a:xfrm>
          <a:prstGeom prst="rect">
            <a:avLst/>
          </a:prstGeom>
        </p:spPr>
      </p:pic>
      <p:pic>
        <p:nvPicPr>
          <p:cNvPr id="9" name="Picture 8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33760" y="5834179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/>
          <p:nvPr/>
        </p:nvSpPr>
        <p:spPr>
          <a:xfrm>
            <a:off x="1950352" y="5127537"/>
            <a:ext cx="882351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Conservar e promover o uso sustentável dos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oceanos, mares e recursos marinhos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para o desenvolvimento sustentável;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2" y="2848240"/>
            <a:ext cx="900000" cy="900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9" y="3972357"/>
            <a:ext cx="901338" cy="900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9" y="5127537"/>
            <a:ext cx="900000" cy="90000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79015" y="6165511"/>
            <a:ext cx="1081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*Reconhecendo que a Convenção-Quadro das Nações Unidas sobre as Alterações Climáticas (UNFCC) é o principal fórum internacional e intergovernamental para negociar a resposta global à mudança climática.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950352" y="1705852"/>
            <a:ext cx="822995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Tornar as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cidades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 os assentamentos humanos inclusivos, seguros,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resilientes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 sustentáveis;  </a:t>
            </a:r>
          </a:p>
          <a:p>
            <a:pPr>
              <a:spcAft>
                <a:spcPts val="600"/>
              </a:spcAft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Assegurar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padrões de consumo e produção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sustentáveis;</a:t>
            </a:r>
          </a:p>
          <a:p>
            <a:pPr>
              <a:spcAft>
                <a:spcPts val="600"/>
              </a:spcAft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Tomar medidas urgentes para combater 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mudança do clima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 seus impactos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9" y="1705852"/>
            <a:ext cx="900000" cy="900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9" y="581735"/>
            <a:ext cx="900000" cy="900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50352" y="627455"/>
            <a:ext cx="82299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Reduzir 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desigualdade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entre os países e dentro deles;</a:t>
            </a:r>
          </a:p>
        </p:txBody>
      </p:sp>
    </p:spTree>
    <p:extLst>
      <p:ext uri="{BB962C8B-B14F-4D97-AF65-F5344CB8AC3E}">
        <p14:creationId xmlns:p14="http://schemas.microsoft.com/office/powerpoint/2010/main" val="293421358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0994792" y="282561"/>
            <a:ext cx="899645" cy="1435676"/>
          </a:xfrm>
          <a:prstGeom prst="rect">
            <a:avLst/>
          </a:prstGeom>
        </p:spPr>
      </p:pic>
      <p:pic>
        <p:nvPicPr>
          <p:cNvPr id="11" name="Picture 8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33760" y="5834179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948784" y="434961"/>
            <a:ext cx="803658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Proteger, recuperar e promover o uso sustentável dos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ecossistemas terrestres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gerir de forma sustentável as florestas, combater à desertificação, bem como deter e reverter a degradação do solo e deter a perda de biodiversidade;</a:t>
            </a:r>
          </a:p>
          <a:p>
            <a:pPr algn="just">
              <a:spcAft>
                <a:spcPts val="1200"/>
              </a:spcAft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Promover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sociedades pacíficas e inclusivas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para o desenvolvimento sustentável, proporcionar o acesso à justiça para todos e construir instituições eficazes, responsáveis ​​e inclusivas em todos os níveis;</a:t>
            </a:r>
          </a:p>
          <a:p>
            <a:pPr algn="just">
              <a:spcAft>
                <a:spcPts val="1200"/>
              </a:spcAft>
            </a:pP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Fortalecer os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mecanismos de implementação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 revitalizar  a parceria global para o desenvolvimento sustentável.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" y="2953665"/>
            <a:ext cx="900000" cy="900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5" y="4991171"/>
            <a:ext cx="900000" cy="900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5" y="5351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911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33760" y="5834179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60" y="349481"/>
            <a:ext cx="4907240" cy="4907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9700" y="5421821"/>
            <a:ext cx="855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Garantir disponibilidade e manejo sustentável da água e saneamento para todos</a:t>
            </a:r>
          </a:p>
        </p:txBody>
      </p:sp>
    </p:spTree>
    <p:extLst>
      <p:ext uri="{BB962C8B-B14F-4D97-AF65-F5344CB8AC3E}">
        <p14:creationId xmlns:p14="http://schemas.microsoft.com/office/powerpoint/2010/main" val="3208806209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PT" sz="3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é o núcleo do desenvolvimento sustentável”</a:t>
            </a:r>
            <a:endParaRPr lang="pt-BR" sz="3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Água e as 3 dimensões do desenvolvimento sustentável: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342900" algn="just">
              <a:spcBef>
                <a:spcPts val="0"/>
              </a:spcBef>
              <a:defRPr/>
            </a:pP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Sociedades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pacíficas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inclusivas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Acesso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residências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crítico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famílias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 para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dignidade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342900" algn="just">
              <a:spcBef>
                <a:spcPts val="0"/>
              </a:spcBef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342900" algn="just">
              <a:spcBef>
                <a:spcPts val="0"/>
              </a:spcBef>
              <a:defRPr/>
            </a:pPr>
            <a:r>
              <a:rPr lang="en-GB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foco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holístico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ecossistemas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 desenvolvimento que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mantenha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equilíbrio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ambientes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naturais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342900" algn="just">
              <a:spcBef>
                <a:spcPts val="0"/>
              </a:spcBef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342900" algn="just">
              <a:spcBef>
                <a:spcPts val="0"/>
              </a:spcBef>
              <a:defRPr/>
            </a:pPr>
            <a:r>
              <a:rPr lang="en-GB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econômica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Abastecimento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confiável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previsível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sz="2300" dirty="0" err="1">
                <a:latin typeface="Arial" panose="020B0604020202020204" pitchFamily="34" charset="0"/>
                <a:cs typeface="Arial" panose="020B0604020202020204" pitchFamily="34" charset="0"/>
              </a:rPr>
              <a:t>apoiar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financeiramente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econômicas</a:t>
            </a:r>
            <a:endParaRPr lang="en-GB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500" y="155407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OMS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Até 2025: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1.8 bilhões de pessoas vivendo em países/regiões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situação de escassez total de água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Quase metade da população mundial estará vivendo em áreas de stress hídrico</a:t>
            </a:r>
            <a:endParaRPr lang="pt-BR" dirty="0"/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2415238" cy="16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0174" y="2761787"/>
            <a:ext cx="107692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FAO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escassez de água já afeta quase todos os continentes e mais de 40% da população de nosso planeta</a:t>
            </a:r>
            <a:endParaRPr lang="pt-BR" dirty="0"/>
          </a:p>
        </p:txBody>
      </p:sp>
      <p:pic>
        <p:nvPicPr>
          <p:cNvPr id="2052" name="Picture 4" descr="Resultado de imagem para escassez de agua pot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983172"/>
            <a:ext cx="2532060" cy="17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29381" y="4109628"/>
            <a:ext cx="49370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bilhão de pessoas não tem água potável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2,6 bilhões não dispõem de água suficiente para saneamento básico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346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9667164" y="6550223"/>
            <a:ext cx="2524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Fonte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UN-DESA SDD, 2015.</a:t>
            </a:r>
          </a:p>
        </p:txBody>
      </p:sp>
      <p:pic>
        <p:nvPicPr>
          <p:cNvPr id="3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  <p:pic>
        <p:nvPicPr>
          <p:cNvPr id="35" name="Picture 7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19692" y="5639814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73942" y="349148"/>
            <a:ext cx="9995564" cy="1499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 6-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Garantir disponibilidade e manejo sustentável da água e saneamento para todos</a:t>
            </a:r>
            <a:b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908948" y="1332412"/>
            <a:ext cx="1776373" cy="165660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6.1</a:t>
            </a:r>
            <a:r>
              <a:rPr lang="en-US" sz="14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 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alcançar o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acesso universal e equitativo 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à água potável, segura e acessível a todos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53941" y="1332411"/>
            <a:ext cx="3192092" cy="1749307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6.2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alcançar o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acesso a saneamento e higiene adequados e equitativos a todos</a:t>
            </a:r>
            <a:r>
              <a:rPr lang="pt-BR" sz="14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, 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e acabar com a defecação a céu aberto, com especial atenção para as necessidades especiais das mulheres e meninas e daqueles em situação de vulnerabilidade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23077" y="3122024"/>
            <a:ext cx="3450074" cy="1545448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6.3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melhorar </a:t>
            </a:r>
            <a:r>
              <a:rPr lang="pt-BR" sz="13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 qualidade da água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, reduzindo a poluição, eliminando despejo e minimizando a liberação de produtos químicos e materiais perigosos, reduzindo à metade a proporção de água residuais não tratadas, e aumentando substancialmente a reciclagem e reutilização segura em âmbito global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65573" y="4714865"/>
            <a:ext cx="3107578" cy="1838316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6.4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aumentar substancialmente a eficiência do uso da água em todos os setores 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e assegurar retiradas sustentáveis e o abastecimento de água doce para enfrentar a escassez de água, e reduzir substancialmente o número de pessoas que sofrem com a escassez de água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80316" y="4714864"/>
            <a:ext cx="2326413" cy="1700433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6.5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implementar a gestão integrada dos recursos hídricos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  em todos os níveis, inclusive via cooperação </a:t>
            </a:r>
            <a:r>
              <a:rPr lang="pt-BR" sz="1200" kern="0" dirty="0" err="1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transfronteiriça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, conforme apropriado</a:t>
            </a:r>
            <a:endParaRPr lang="en-US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945478" y="4714865"/>
            <a:ext cx="2634838" cy="1700432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6.6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2020,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proteger e restaurar ecossistemas relacionados com a água,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 incluindo montanhas, florestas, zonas úmidas, aquíferos e lagos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7347" y="3073519"/>
            <a:ext cx="3831220" cy="1593953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6.a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Até 2030,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ampliar a cooperação internacional e o apoio à capacitação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 para os países em desenvolvimento em atividades e programas relacionados a água e saneamento, incluindo a coleta de água, a dessalinização, a eficiência no uso de água, o tratamento de efluentes, a reciclagem e as tecnologias de reuso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73369" y="1332411"/>
            <a:ext cx="2305198" cy="1693715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en-US" sz="1400" b="1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6.b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apoiar e fortalecer a </a:t>
            </a:r>
            <a:r>
              <a:rPr lang="pt-BR" sz="1300" b="1" u="sng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participação das comunidades locais</a:t>
            </a:r>
            <a:r>
              <a:rPr lang="pt-BR" sz="1200" kern="0" dirty="0">
                <a:solidFill>
                  <a:srgbClr val="00B0F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, para melhorar a gestão da água e saneamento</a:t>
            </a:r>
            <a:endParaRPr lang="en-GB" sz="1200" kern="0" dirty="0">
              <a:solidFill>
                <a:srgbClr val="00B0F0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41" y="3083805"/>
            <a:ext cx="1469806" cy="14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9050" y="-115614"/>
            <a:ext cx="12211050" cy="6973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4078" y="-115614"/>
            <a:ext cx="12034349" cy="1219200"/>
          </a:xfrm>
          <a:prstGeom prst="rect">
            <a:avLst/>
          </a:prstGeom>
          <a:solidFill>
            <a:srgbClr val="193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" y="530770"/>
            <a:ext cx="11927093" cy="697361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91544" y="115272"/>
            <a:ext cx="1081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 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SOLUÇÃO !!!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2267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636418" y="6569186"/>
            <a:ext cx="2581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Fonte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UN-DESA SDD, 2015.</a:t>
            </a:r>
          </a:p>
        </p:txBody>
      </p:sp>
      <p:pic>
        <p:nvPicPr>
          <p:cNvPr id="3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55686" y="121794"/>
            <a:ext cx="9995564" cy="1499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e outros ODS</a:t>
            </a:r>
          </a:p>
        </p:txBody>
      </p:sp>
      <p:pic>
        <p:nvPicPr>
          <p:cNvPr id="22" name="Picture 21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319307" y="6134733"/>
            <a:ext cx="59932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ecagon 22"/>
          <p:cNvSpPr/>
          <p:nvPr/>
        </p:nvSpPr>
        <p:spPr>
          <a:xfrm>
            <a:off x="4231075" y="2651390"/>
            <a:ext cx="3164688" cy="2562172"/>
          </a:xfrm>
          <a:prstGeom prst="decagon">
            <a:avLst/>
          </a:prstGeom>
          <a:solidFill>
            <a:srgbClr val="00CCFF"/>
          </a:solidFill>
          <a:ln w="25400" cap="flat" cmpd="sng" algn="ctr">
            <a:solidFill>
              <a:srgbClr val="00CCFF"/>
            </a:solidFill>
            <a:prstDash val="solid"/>
          </a:ln>
          <a:effectLst/>
        </p:spPr>
        <p:txBody>
          <a:bodyPr rot="0" spcFirstLastPara="0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3006">
              <a:lnSpc>
                <a:spcPct val="107000"/>
              </a:lnSpc>
              <a:defRPr/>
            </a:pPr>
            <a:r>
              <a:rPr lang="pt-BR" sz="4400" b="1" kern="0" dirty="0">
                <a:solidFill>
                  <a:schemeClr val="bg1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ODS 6</a:t>
            </a:r>
          </a:p>
          <a:p>
            <a:pPr algn="ctr" defTabSz="643006">
              <a:lnSpc>
                <a:spcPct val="107000"/>
              </a:lnSpc>
              <a:defRPr/>
            </a:pPr>
            <a:r>
              <a:rPr lang="pt-BR" sz="1600" b="1" kern="0" dirty="0">
                <a:solidFill>
                  <a:schemeClr val="bg1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Assegurar a disponibilidade e gestão sustentável da água e saneamento para todos</a:t>
            </a:r>
            <a:endParaRPr lang="en-GB" sz="1600" b="1" kern="0" dirty="0">
              <a:solidFill>
                <a:schemeClr val="bg1"/>
              </a:solidFill>
              <a:latin typeface="Arial" pitchFamily="34" charset="0"/>
              <a:ea typeface="Lato" panose="020F0502020204030203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2" y="1453764"/>
            <a:ext cx="1080000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27" y="2375766"/>
            <a:ext cx="1080000" cy="108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86" y="5331188"/>
            <a:ext cx="1080000" cy="108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75" y="5331188"/>
            <a:ext cx="1080000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43" y="2375766"/>
            <a:ext cx="1080000" cy="108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95" y="3945746"/>
            <a:ext cx="1080000" cy="108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4" y="1453764"/>
            <a:ext cx="1080000" cy="108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43" y="391381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19692" y="5639814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78501" y="-2639569"/>
            <a:ext cx="7235000" cy="12192001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121109" y="1956815"/>
            <a:ext cx="9555856" cy="1499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pt-BR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1395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guter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/>
          <a:stretch/>
        </p:blipFill>
        <p:spPr bwMode="auto">
          <a:xfrm>
            <a:off x="6200142" y="415399"/>
            <a:ext cx="5374757" cy="6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5370" y="897832"/>
            <a:ext cx="494653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60" b="1" dirty="0">
                <a:solidFill>
                  <a:schemeClr val="accent1">
                    <a:lumMod val="75000"/>
                  </a:schemeClr>
                </a:solidFill>
              </a:rPr>
              <a:t>“A Agenda 2030, adotada pelos líderes mundiais há dois anos, é um projeto para tornar nosso mundo mais igualitário, sustentável e habitável. </a:t>
            </a:r>
          </a:p>
          <a:p>
            <a:endParaRPr lang="pt-BR" sz="216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sz="2160" b="1" dirty="0">
                <a:solidFill>
                  <a:schemeClr val="accent1">
                    <a:lumMod val="75000"/>
                  </a:schemeClr>
                </a:solidFill>
              </a:rPr>
              <a:t>Para implementar esse plano - e seus 17 Objetivos de Desenvolvimento Sustentável (ODS) - precisamos </a:t>
            </a:r>
            <a:r>
              <a:rPr lang="pt-BR" sz="216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ampliar o círculo de ação </a:t>
            </a:r>
            <a:r>
              <a:rPr lang="pt-BR" sz="2160" b="1" dirty="0">
                <a:solidFill>
                  <a:schemeClr val="accent1">
                    <a:lumMod val="75000"/>
                  </a:schemeClr>
                </a:solidFill>
              </a:rPr>
              <a:t>para incluir governos, organizações bilaterais e internacionais e instituições financeiras internacionais. As parcerias com a sociedade civil, os empresários e outros são cruciais para o sucesso.”</a:t>
            </a:r>
          </a:p>
          <a:p>
            <a:pPr algn="ctr"/>
            <a:endParaRPr lang="pt-BR" sz="162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1620" b="1" dirty="0">
                <a:solidFill>
                  <a:schemeClr val="accent1">
                    <a:lumMod val="75000"/>
                  </a:schemeClr>
                </a:solidFill>
              </a:rPr>
              <a:t>Antonio Guterres</a:t>
            </a:r>
          </a:p>
          <a:p>
            <a:pPr algn="ctr"/>
            <a:r>
              <a:rPr lang="pt-BR" sz="1620" b="1" i="1" dirty="0">
                <a:solidFill>
                  <a:schemeClr val="accent1">
                    <a:lumMod val="75000"/>
                  </a:schemeClr>
                </a:solidFill>
              </a:rPr>
              <a:t>Secretário-Geral da ONU</a:t>
            </a:r>
          </a:p>
        </p:txBody>
      </p:sp>
    </p:spTree>
    <p:extLst>
      <p:ext uri="{BB962C8B-B14F-4D97-AF65-F5344CB8AC3E}">
        <p14:creationId xmlns:p14="http://schemas.microsoft.com/office/powerpoint/2010/main" val="30410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30"/>
            <a:ext cx="10515600" cy="423176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rgbClr val="0070C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Objetivos do Desenvolvimento Sustentável - 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E171-3D37-4F9D-A448-D39D4F58FAE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 descr="http://static.un.org/News/dh/photos/large/2015/September/643590Sustaina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8"/>
          <a:stretch/>
        </p:blipFill>
        <p:spPr bwMode="auto">
          <a:xfrm>
            <a:off x="374650" y="970868"/>
            <a:ext cx="11442700" cy="55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35792" y="104103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6130" y="1134179"/>
            <a:ext cx="615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Assembleia Geral da ONU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palco de celebração em Setembro de 2015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 Estados-membros adotaram os 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3870" y="2173867"/>
            <a:ext cx="4557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Acabar com a pobreza</a:t>
            </a:r>
            <a:endParaRPr lang="pt-BR" sz="32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9313" y="2599529"/>
            <a:ext cx="7763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Lutar contra a desigualdade</a:t>
            </a:r>
            <a:endParaRPr lang="pt-BR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3976" y="3039342"/>
            <a:ext cx="6333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Combater mudanças climáticas</a:t>
            </a:r>
            <a:endParaRPr lang="pt-BR" sz="3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22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casa da onu brasil o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/>
          <a:stretch/>
        </p:blipFill>
        <p:spPr bwMode="auto">
          <a:xfrm>
            <a:off x="288577" y="266008"/>
            <a:ext cx="11688323" cy="64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753278" y="494412"/>
            <a:ext cx="67589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pt-BR" sz="3600" b="1" dirty="0" err="1">
                <a:solidFill>
                  <a:schemeClr val="bg1"/>
                </a:solidFill>
              </a:rPr>
              <a:t>Obrigada</a:t>
            </a:r>
            <a:r>
              <a:rPr lang="en-US" altLang="pt-BR" sz="3600" b="1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en-US" altLang="pt-BR" sz="2000" b="1" dirty="0">
              <a:solidFill>
                <a:schemeClr val="bg1"/>
              </a:solidFill>
            </a:endParaRPr>
          </a:p>
          <a:p>
            <a:pPr algn="ctr"/>
            <a:r>
              <a:rPr lang="en-US" altLang="pt-BR" sz="3600" b="1" dirty="0">
                <a:solidFill>
                  <a:schemeClr val="bg1"/>
                </a:solidFill>
              </a:rPr>
              <a:t>Luana Lopes</a:t>
            </a:r>
          </a:p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Oficial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 de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Programa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 do PNUD no Brasil</a:t>
            </a:r>
          </a:p>
          <a:p>
            <a:pPr algn="ctr"/>
            <a:r>
              <a:rPr lang="en-US" altLang="pt-BR" sz="2400" b="1" i="1" u="sng" dirty="0">
                <a:solidFill>
                  <a:schemeClr val="bg1"/>
                </a:solidFill>
              </a:rPr>
              <a:t>ods.brasil@undp.org</a:t>
            </a:r>
            <a:r>
              <a:rPr lang="en-US" altLang="pt-BR" sz="2400" b="1" i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77256" y="266007"/>
            <a:ext cx="899645" cy="14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4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261110" y="1371600"/>
            <a:ext cx="4192768" cy="2828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617220">
              <a:buFont typeface="Arial" panose="020B0604020202020204" pitchFamily="34" charset="0"/>
              <a:buChar char="•"/>
            </a:pPr>
            <a:endParaRPr lang="pt-BR" sz="2160" kern="0" dirty="0"/>
          </a:p>
        </p:txBody>
      </p:sp>
      <p:pic>
        <p:nvPicPr>
          <p:cNvPr id="3" name="Picture 4" descr="http://www.odmbrasil.gov.br/os-objetivos-de-desenvolvimento-do-milenio/logo-objetivos/image_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1" y="1488622"/>
            <a:ext cx="6118942" cy="28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eva.lazareviciute\AppData\Local\Microsoft\Windows\Temporary Internet Files\Content.Outlook\YYZI9Z2G\Lateinamerika2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7" y="1302586"/>
            <a:ext cx="4684404" cy="54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8113" y="4496777"/>
            <a:ext cx="473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“Eliminar a fome e a extrema miséria </a:t>
            </a:r>
          </a:p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planeta até 2015”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781" y="582591"/>
            <a:ext cx="10604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70C0"/>
                </a:solidFill>
                <a:latin typeface="Berlin Sans FB" panose="020E0602020502020306" pitchFamily="34" charset="0"/>
                <a:ea typeface="+mj-ea"/>
                <a:cs typeface="Arial" panose="020B0604020202020204" pitchFamily="34" charset="0"/>
              </a:rPr>
              <a:t>Objetivos de Desenvolvimento do Milênio – ODM</a:t>
            </a:r>
          </a:p>
          <a:p>
            <a:r>
              <a:rPr lang="pt-BR" sz="2000" dirty="0">
                <a:solidFill>
                  <a:srgbClr val="0070C0"/>
                </a:solidFill>
                <a:latin typeface="Berlin Sans FB" panose="020E0602020502020306" pitchFamily="34" charset="0"/>
                <a:ea typeface="+mj-ea"/>
                <a:cs typeface="Arial" panose="020B0604020202020204" pitchFamily="34" charset="0"/>
              </a:rPr>
              <a:t>2000-2015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781" y="520466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Redução pela metade da extrema pobreza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Alcance da educação igualitária primária para meninos e meninas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Redução em 40% do número de novas infecções por HIV</a:t>
            </a:r>
          </a:p>
        </p:txBody>
      </p:sp>
    </p:spTree>
    <p:extLst>
      <p:ext uri="{BB962C8B-B14F-4D97-AF65-F5344CB8AC3E}">
        <p14:creationId xmlns:p14="http://schemas.microsoft.com/office/powerpoint/2010/main" val="332751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981033" y="651510"/>
            <a:ext cx="4128635" cy="617244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2"/>
          <p:cNvSpPr/>
          <p:nvPr/>
        </p:nvSpPr>
        <p:spPr>
          <a:xfrm>
            <a:off x="6109668" y="651510"/>
            <a:ext cx="4101293" cy="6172446"/>
          </a:xfrm>
          <a:prstGeom prst="rect">
            <a:avLst/>
          </a:prstGeom>
          <a:solidFill>
            <a:srgbClr val="00ADEF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Picture 196"/>
          <p:cNvPicPr/>
          <p:nvPr/>
        </p:nvPicPr>
        <p:blipFill>
          <a:blip r:embed="rId3" cstate="screen"/>
          <a:stretch/>
        </p:blipFill>
        <p:spPr>
          <a:xfrm>
            <a:off x="1982639" y="3200960"/>
            <a:ext cx="8229699" cy="2617764"/>
          </a:xfrm>
          <a:prstGeom prst="rect">
            <a:avLst/>
          </a:prstGeom>
          <a:ln>
            <a:noFill/>
          </a:ln>
        </p:spPr>
      </p:pic>
      <p:sp>
        <p:nvSpPr>
          <p:cNvPr id="198" name="CustomShape 3"/>
          <p:cNvSpPr/>
          <p:nvPr/>
        </p:nvSpPr>
        <p:spPr>
          <a:xfrm>
            <a:off x="6284414" y="3274287"/>
            <a:ext cx="3774556" cy="95696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pt-BR" sz="2279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Continuidade do</a:t>
            </a:r>
            <a:r>
              <a:rPr lang="pt-BR" sz="2279" b="1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 legado dos </a:t>
            </a:r>
            <a:r>
              <a:rPr lang="pt-BR" sz="2279" b="1" dirty="0" err="1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ODMs</a:t>
            </a:r>
            <a:r>
              <a:rPr lang="pt-BR" sz="2279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, sem deixar </a:t>
            </a:r>
            <a:r>
              <a:rPr lang="pt-BR" sz="2279" b="1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ninguém para trás</a:t>
            </a:r>
          </a:p>
          <a:p>
            <a:pPr algn="ctr">
              <a:lnSpc>
                <a:spcPct val="100000"/>
              </a:lnSpc>
            </a:pPr>
            <a:endParaRPr sz="1139" b="1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1981033" y="1631263"/>
            <a:ext cx="4128635" cy="109367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en-CA" sz="3038" b="1" dirty="0" err="1">
                <a:solidFill>
                  <a:srgbClr val="999999"/>
                </a:solidFill>
                <a:latin typeface="Arial" pitchFamily="34" charset="0"/>
                <a:ea typeface="Helvetica Light"/>
                <a:cs typeface="Arial" pitchFamily="34" charset="0"/>
              </a:rPr>
              <a:t>Dois</a:t>
            </a:r>
            <a:r>
              <a:rPr lang="en-CA" sz="3038" b="1" dirty="0">
                <a:solidFill>
                  <a:srgbClr val="999999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3038" b="1" dirty="0" err="1">
                <a:solidFill>
                  <a:srgbClr val="999999"/>
                </a:solidFill>
                <a:latin typeface="Arial" pitchFamily="34" charset="0"/>
                <a:ea typeface="Helvetica Light"/>
                <a:cs typeface="Arial" pitchFamily="34" charset="0"/>
              </a:rPr>
              <a:t>processos</a:t>
            </a:r>
            <a:r>
              <a:rPr lang="en-CA" sz="3038" b="1" dirty="0">
                <a:solidFill>
                  <a:srgbClr val="999999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3038" b="1" dirty="0" err="1">
                <a:solidFill>
                  <a:srgbClr val="999999"/>
                </a:solidFill>
                <a:latin typeface="Arial" pitchFamily="34" charset="0"/>
                <a:ea typeface="Helvetica Light"/>
                <a:cs typeface="Arial" pitchFamily="34" charset="0"/>
              </a:rPr>
              <a:t>paralelos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0" name="CustomShape 5"/>
          <p:cNvSpPr/>
          <p:nvPr/>
        </p:nvSpPr>
        <p:spPr>
          <a:xfrm>
            <a:off x="6109668" y="651511"/>
            <a:ext cx="4101293" cy="820258"/>
          </a:xfrm>
          <a:prstGeom prst="rect">
            <a:avLst/>
          </a:prstGeom>
          <a:solidFill>
            <a:srgbClr val="1A75B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en-CA" sz="4556" b="1" dirty="0">
                <a:solidFill>
                  <a:srgbClr val="FFFFFF"/>
                </a:solidFill>
                <a:latin typeface="Arial" pitchFamily="34" charset="0"/>
                <a:ea typeface="Helvetica Light"/>
                <a:cs typeface="Arial" pitchFamily="34" charset="0"/>
              </a:rPr>
              <a:t>AGORA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1" name="CustomShape 6"/>
          <p:cNvSpPr/>
          <p:nvPr/>
        </p:nvSpPr>
        <p:spPr>
          <a:xfrm>
            <a:off x="6082325" y="1631263"/>
            <a:ext cx="4128635" cy="109367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en-CA" sz="3038" b="1" dirty="0">
                <a:solidFill>
                  <a:srgbClr val="1A75BC"/>
                </a:solidFill>
                <a:latin typeface="Arial" pitchFamily="34" charset="0"/>
                <a:ea typeface="Helvetica Light"/>
                <a:cs typeface="Arial" pitchFamily="34" charset="0"/>
              </a:rPr>
              <a:t>Uma Agenda </a:t>
            </a:r>
          </a:p>
          <a:p>
            <a:pPr algn="ctr">
              <a:lnSpc>
                <a:spcPct val="100000"/>
              </a:lnSpc>
            </a:pPr>
            <a:r>
              <a:rPr lang="en-CA" sz="3038" b="1" dirty="0" err="1">
                <a:solidFill>
                  <a:srgbClr val="1A75BC"/>
                </a:solidFill>
                <a:latin typeface="Arial" pitchFamily="34" charset="0"/>
                <a:ea typeface="Helvetica Light"/>
                <a:cs typeface="Arial" pitchFamily="34" charset="0"/>
              </a:rPr>
              <a:t>holística</a:t>
            </a:r>
            <a:r>
              <a:rPr lang="en-CA" sz="3038" b="1" dirty="0">
                <a:solidFill>
                  <a:srgbClr val="1A75BC"/>
                </a:solidFill>
                <a:latin typeface="Arial" pitchFamily="34" charset="0"/>
                <a:ea typeface="Helvetica Light"/>
                <a:cs typeface="Arial" pitchFamily="34" charset="0"/>
              </a:rPr>
              <a:t> para 2030 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2" name="CustomShape 7"/>
          <p:cNvSpPr/>
          <p:nvPr/>
        </p:nvSpPr>
        <p:spPr>
          <a:xfrm>
            <a:off x="1981033" y="651511"/>
            <a:ext cx="4128635" cy="820258"/>
          </a:xfrm>
          <a:prstGeom prst="rect">
            <a:avLst/>
          </a:prstGeom>
          <a:solidFill>
            <a:srgbClr val="999999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en-CA" sz="4556" b="1" dirty="0">
                <a:solidFill>
                  <a:srgbClr val="FFFFFF"/>
                </a:solidFill>
                <a:latin typeface="Arial" pitchFamily="34" charset="0"/>
                <a:ea typeface="Helvetica Light"/>
                <a:cs typeface="Arial" pitchFamily="34" charset="0"/>
              </a:rPr>
              <a:t>ANTES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3" name="CustomShape 8"/>
          <p:cNvSpPr/>
          <p:nvPr/>
        </p:nvSpPr>
        <p:spPr>
          <a:xfrm>
            <a:off x="2170149" y="5436352"/>
            <a:ext cx="3782303" cy="113924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/>
          <a:lstStyle/>
          <a:p>
            <a:pPr>
              <a:spcAft>
                <a:spcPts val="380"/>
              </a:spcAft>
            </a:pPr>
            <a:r>
              <a:rPr lang="en-CA" sz="1645" b="1" dirty="0">
                <a:solidFill>
                  <a:srgbClr val="009343"/>
                </a:solidFill>
                <a:latin typeface="Arial" pitchFamily="34" charset="0"/>
                <a:ea typeface="Helvetica Light"/>
                <a:cs typeface="Arial" pitchFamily="34" charset="0"/>
              </a:rPr>
              <a:t>DESENVOLVIMENTO SUSTENTÁVEL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CA" sz="2279" i="1" dirty="0" err="1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Foco</a:t>
            </a:r>
            <a:r>
              <a:rPr lang="en-CA" sz="2279" i="1" dirty="0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2279" i="1" dirty="0" err="1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na</a:t>
            </a:r>
            <a:r>
              <a:rPr lang="en-CA" sz="2279" i="1" dirty="0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2279" i="1" dirty="0" err="1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sustentabilidade</a:t>
            </a:r>
            <a:r>
              <a:rPr lang="en-CA" sz="2279" i="1" dirty="0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2279" i="1" dirty="0" err="1">
                <a:solidFill>
                  <a:srgbClr val="4CB37B"/>
                </a:solidFill>
                <a:latin typeface="Arial" pitchFamily="34" charset="0"/>
                <a:ea typeface="Helvetica Light"/>
                <a:cs typeface="Arial" pitchFamily="34" charset="0"/>
              </a:rPr>
              <a:t>ambiental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4" name="CustomShape 9"/>
          <p:cNvSpPr/>
          <p:nvPr/>
        </p:nvSpPr>
        <p:spPr>
          <a:xfrm>
            <a:off x="2170149" y="2895800"/>
            <a:ext cx="3782303" cy="113924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/>
          <a:lstStyle/>
          <a:p>
            <a:pPr>
              <a:spcAft>
                <a:spcPts val="380"/>
              </a:spcAft>
            </a:pPr>
            <a:r>
              <a:rPr lang="pt-BR" sz="1645" b="1" dirty="0">
                <a:solidFill>
                  <a:srgbClr val="EF4136"/>
                </a:solidFill>
                <a:latin typeface="Arial" pitchFamily="34" charset="0"/>
                <a:ea typeface="Helvetica Light"/>
                <a:cs typeface="Arial" pitchFamily="34" charset="0"/>
              </a:rPr>
              <a:t>ODM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CA" sz="2279" i="1" dirty="0" err="1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Foco</a:t>
            </a:r>
            <a:r>
              <a:rPr lang="en-CA" sz="2279" i="1" dirty="0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 principal </a:t>
            </a:r>
            <a:r>
              <a:rPr lang="en-CA" sz="2279" i="1" dirty="0" err="1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na</a:t>
            </a:r>
            <a:r>
              <a:rPr lang="en-CA" sz="2279" i="1" dirty="0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 </a:t>
            </a:r>
            <a:r>
              <a:rPr lang="en-CA" sz="2279" i="1" dirty="0" err="1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dimensão</a:t>
            </a:r>
            <a:r>
              <a:rPr lang="en-CA" sz="2279" i="1" dirty="0">
                <a:solidFill>
                  <a:srgbClr val="F37A72"/>
                </a:solidFill>
                <a:latin typeface="Arial" pitchFamily="34" charset="0"/>
                <a:ea typeface="Helvetica Light"/>
                <a:cs typeface="Arial" pitchFamily="34" charset="0"/>
              </a:rPr>
              <a:t> social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  <p:sp>
        <p:nvSpPr>
          <p:cNvPr id="205" name="CustomShape 10"/>
          <p:cNvSpPr/>
          <p:nvPr/>
        </p:nvSpPr>
        <p:spPr>
          <a:xfrm>
            <a:off x="6272353" y="4980652"/>
            <a:ext cx="3774556" cy="161773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24" tIns="32124" rIns="32124" bIns="32124" anchor="ctr"/>
          <a:lstStyle/>
          <a:p>
            <a:pPr algn="ctr">
              <a:lnSpc>
                <a:spcPct val="100000"/>
              </a:lnSpc>
            </a:pPr>
            <a:r>
              <a:rPr lang="pt-BR" sz="2279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Revisitando o </a:t>
            </a:r>
            <a:r>
              <a:rPr lang="pt-BR" sz="2279" b="1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desenvolvimento sustentável </a:t>
            </a:r>
            <a:r>
              <a:rPr lang="pt-BR" sz="2279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com uma visão integrada e equilibrada</a:t>
            </a:r>
          </a:p>
          <a:p>
            <a:pPr algn="ctr">
              <a:lnSpc>
                <a:spcPct val="100000"/>
              </a:lnSpc>
            </a:pPr>
            <a:r>
              <a:rPr lang="pt-BR" sz="2279" dirty="0">
                <a:solidFill>
                  <a:srgbClr val="1975BC"/>
                </a:solidFill>
                <a:latin typeface="Arial" pitchFamily="34" charset="0"/>
                <a:ea typeface="Helvetica Light"/>
                <a:cs typeface="Arial" pitchFamily="34" charset="0"/>
              </a:rPr>
              <a:t>de suas dimensões-chave</a:t>
            </a:r>
            <a:endParaRPr sz="1139" dirty="0">
              <a:latin typeface="Arial" pitchFamily="34" charset="0"/>
              <a:ea typeface="Lat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8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00" grpId="0" animBg="1"/>
      <p:bldP spid="201" grpId="0"/>
      <p:bldP spid="202" grpId="0" animBg="1"/>
      <p:bldP spid="203" grpId="0"/>
      <p:bldP spid="204" grpId="0"/>
      <p:bldP spid="2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/>
        </p:nvSpPr>
        <p:spPr bwMode="gray">
          <a:xfrm>
            <a:off x="448060" y="3689579"/>
            <a:ext cx="3516671" cy="2563318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2023" tIns="184048" rIns="122698" bIns="61350" anchor="t"/>
          <a:lstStyle/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b="1" dirty="0"/>
              <a:t>Objetivos e metas são relevantes para todos os governos e atores. </a:t>
            </a:r>
            <a:endParaRPr lang="pt-BR" sz="2000" dirty="0"/>
          </a:p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dirty="0"/>
              <a:t>Universalidade não significa uniformidade. Ela implica em diferenciação (o que cada país e cada região  pode contribuir?)</a:t>
            </a:r>
          </a:p>
          <a:p>
            <a:pPr marL="316531" indent="-316531">
              <a:buFont typeface="Wingdings" panose="05000000000000000000" pitchFamily="2" charset="2"/>
              <a:buChar char="§"/>
            </a:pPr>
            <a:endParaRPr lang="en-US" sz="1846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gray">
          <a:xfrm>
            <a:off x="4062270" y="3673872"/>
            <a:ext cx="4020186" cy="2764515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2023" tIns="184048" rIns="122698" bIns="61350" anchor="t"/>
          <a:lstStyle/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b="1" dirty="0"/>
              <a:t>Integração de políticas significa balancear todas as 3 dimensões do DS: </a:t>
            </a:r>
            <a:r>
              <a:rPr lang="pt-BR" sz="2000" dirty="0"/>
              <a:t>social, crescimento econômico e proteção ambiental</a:t>
            </a:r>
          </a:p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dirty="0"/>
              <a:t>Uma abordagem integrada implica em lidar com as contradições e maximizar sinergias entre as metas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gray">
          <a:xfrm>
            <a:off x="8240306" y="3711220"/>
            <a:ext cx="3741487" cy="2689818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2023" tIns="184048" rIns="122698" bIns="61350" anchor="t"/>
          <a:lstStyle/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b="1" dirty="0"/>
              <a:t>Este princípio conclama para os países irem “além das médias” estatísticas</a:t>
            </a:r>
            <a:r>
              <a:rPr lang="pt-BR" sz="2000" dirty="0"/>
              <a:t>. </a:t>
            </a:r>
          </a:p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dirty="0"/>
              <a:t>Os ODS devem beneficiar a todos, erradicando a pobreza e reduzindo as desigualdades. </a:t>
            </a:r>
          </a:p>
          <a:p>
            <a:pPr marL="316531" indent="-316531">
              <a:buFont typeface="Wingdings" panose="05000000000000000000" pitchFamily="2" charset="2"/>
              <a:buChar char="§"/>
            </a:pPr>
            <a:r>
              <a:rPr lang="pt-BR" sz="2000" dirty="0"/>
              <a:t>Promoção e uso de dados desagregados é crucial</a:t>
            </a:r>
          </a:p>
          <a:p>
            <a:pPr marL="316531" indent="-316531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95256" y="257264"/>
            <a:ext cx="10758544" cy="572943"/>
          </a:xfrm>
          <a:prstGeom prst="rect">
            <a:avLst/>
          </a:prstGeom>
        </p:spPr>
        <p:txBody>
          <a:bodyPr vert="horz" lIns="99034" tIns="49517" rIns="99034" bIns="49517" rtlCol="0" anchor="ctr" anchorCtr="0">
            <a:noAutofit/>
          </a:bodyPr>
          <a:lstStyle>
            <a:lvl1pPr algn="ctr" defTabSz="107286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Agenda 2030 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os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ODS</a:t>
            </a:r>
          </a:p>
        </p:txBody>
      </p:sp>
      <p:sp>
        <p:nvSpPr>
          <p:cNvPr id="15" name="Rectangle 17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621302" y="2842539"/>
            <a:ext cx="3056600" cy="720513"/>
          </a:xfrm>
          <a:prstGeom prst="roundRect">
            <a:avLst>
              <a:gd name="adj" fmla="val 6490"/>
            </a:avLst>
          </a:prstGeom>
          <a:solidFill>
            <a:srgbClr val="BA0000"/>
          </a:solidFill>
          <a:ln w="19050" algn="ctr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16200000"/>
            </a:lightRig>
          </a:scene3d>
          <a:sp3d prstMaterial="flat">
            <a:bevelT w="12700" h="12700" prst="convex"/>
            <a:bevelB w="0" h="0" prst="coolSlant"/>
          </a:sp3d>
        </p:spPr>
        <p:txBody>
          <a:bodyPr lIns="0" tIns="0" rIns="0" bIns="0" anchor="ctr"/>
          <a:lstStyle/>
          <a:p>
            <a:pPr algn="ctr" defTabSz="683129" eaLnBrk="0" hangingPunct="0"/>
            <a:r>
              <a:rPr lang="en-US" sz="2400" b="1" dirty="0">
                <a:solidFill>
                  <a:srgbClr val="FFFFFF"/>
                </a:solidFill>
                <a:effectLst>
                  <a:outerShdw blurRad="190500" algn="tl" rotWithShape="0">
                    <a:prstClr val="black">
                      <a:alpha val="50000"/>
                    </a:prstClr>
                  </a:outerShdw>
                </a:effectLst>
                <a:cs typeface="Arial" charset="0"/>
              </a:rPr>
              <a:t>‘NÃO DEIXAR NINGUÉM PARA TRÁS’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45" y="1137475"/>
            <a:ext cx="3128781" cy="1904467"/>
          </a:xfrm>
          <a:prstGeom prst="rect">
            <a:avLst/>
          </a:prstGeom>
        </p:spPr>
      </p:pic>
      <p:sp>
        <p:nvSpPr>
          <p:cNvPr id="17" name="Rectangle 17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570842" y="2842539"/>
            <a:ext cx="3139483" cy="720513"/>
          </a:xfrm>
          <a:prstGeom prst="roundRect">
            <a:avLst>
              <a:gd name="adj" fmla="val 6490"/>
            </a:avLst>
          </a:prstGeom>
          <a:solidFill>
            <a:schemeClr val="accent1">
              <a:lumMod val="75000"/>
            </a:schemeClr>
          </a:solidFill>
          <a:ln w="19050" algn="ctr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16200000"/>
            </a:lightRig>
          </a:scene3d>
          <a:sp3d prstMaterial="flat">
            <a:bevelT w="12700" h="12700" prst="convex"/>
            <a:bevelB w="0" h="0" prst="coolSlant"/>
          </a:sp3d>
        </p:spPr>
        <p:txBody>
          <a:bodyPr lIns="0" tIns="0" rIns="0" bIns="0" anchor="ctr"/>
          <a:lstStyle/>
          <a:p>
            <a:pPr algn="ctr" defTabSz="683129" eaLnBrk="0" hangingPunct="0"/>
            <a:r>
              <a:rPr lang="en-US" sz="2400" b="1" dirty="0">
                <a:solidFill>
                  <a:srgbClr val="FFFFFF"/>
                </a:solidFill>
                <a:effectLst>
                  <a:outerShdw blurRad="190500" algn="tl" rotWithShape="0">
                    <a:prstClr val="black">
                      <a:alpha val="50000"/>
                    </a:prstClr>
                  </a:outerShdw>
                </a:effectLst>
                <a:cs typeface="Arial" charset="0"/>
              </a:rPr>
              <a:t>INTEGRAÇÃO</a:t>
            </a:r>
          </a:p>
        </p:txBody>
      </p:sp>
      <p:sp>
        <p:nvSpPr>
          <p:cNvPr id="21" name="Rectangle 17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667303" y="2769906"/>
            <a:ext cx="3003267" cy="720513"/>
          </a:xfrm>
          <a:prstGeom prst="roundRect">
            <a:avLst>
              <a:gd name="adj" fmla="val 6490"/>
            </a:avLst>
          </a:prstGeom>
          <a:solidFill>
            <a:schemeClr val="accent3">
              <a:lumMod val="50000"/>
            </a:schemeClr>
          </a:solidFill>
          <a:ln w="19050" algn="ctr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16200000"/>
            </a:lightRig>
          </a:scene3d>
          <a:sp3d prstMaterial="flat">
            <a:bevelT w="12700" h="12700" prst="convex"/>
            <a:bevelB w="0" h="0" prst="coolSlant"/>
          </a:sp3d>
        </p:spPr>
        <p:txBody>
          <a:bodyPr lIns="0" tIns="0" rIns="0" bIns="0" anchor="ctr"/>
          <a:lstStyle/>
          <a:p>
            <a:pPr algn="ctr" defTabSz="683129" eaLnBrk="0" hangingPunct="0"/>
            <a:r>
              <a:rPr lang="en-US" sz="2400" b="1" dirty="0">
                <a:solidFill>
                  <a:srgbClr val="FFFFFF"/>
                </a:solidFill>
                <a:effectLst>
                  <a:outerShdw blurRad="190500" algn="tl" rotWithShape="0">
                    <a:prstClr val="black">
                      <a:alpha val="50000"/>
                    </a:prstClr>
                  </a:outerShdw>
                </a:effectLst>
                <a:cs typeface="Arial" charset="0"/>
              </a:rPr>
              <a:t>UNIVERSALIDADE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6" y="1064846"/>
            <a:ext cx="3013965" cy="1721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074" name="Picture 2" descr="Resultado de imagem para Crianças brasileira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27" y="800631"/>
            <a:ext cx="3123350" cy="2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19692" y="5639814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0434" y="318547"/>
            <a:ext cx="9884574" cy="1499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dirty="0">
                <a:solidFill>
                  <a:srgbClr val="0070C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ODS é um plano de ação! É uma agenda positiva e transformadora!!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5" y="1949150"/>
            <a:ext cx="4256941" cy="407840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597400" y="1964353"/>
            <a:ext cx="72436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Agenda 2030 propõe </a:t>
            </a:r>
            <a:r>
              <a:rPr lang="pt-BR" sz="2400" u="sng" dirty="0">
                <a:latin typeface="Arial" panose="020B0604020202020204" pitchFamily="34" charset="0"/>
                <a:cs typeface="Arial" panose="020B0604020202020204" pitchFamily="34" charset="0"/>
              </a:rPr>
              <a:t>não deixar ninguém para trás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Para isso, todos e todas têm que agir!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Os ODS oferecem um quadro para orientar políticas públicas.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Mais que isso:  é uma plataforma de diálogo com outros atores no Brasil e no mundo!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Os ODS são ferramentas de planejamento a médio e longo prazo que viabilizam o alinhamento nacional de políticas sociais, ambientais e econômicas.</a:t>
            </a:r>
          </a:p>
        </p:txBody>
      </p:sp>
      <p:pic>
        <p:nvPicPr>
          <p:cNvPr id="7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19692" y="5639814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/>
          <a:stretch/>
        </p:blipFill>
        <p:spPr>
          <a:xfrm>
            <a:off x="674244" y="1687048"/>
            <a:ext cx="9284025" cy="4728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9214" y="6476147"/>
            <a:ext cx="8375116" cy="362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500" cap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ver as metas dos ODS, acesse: </a:t>
            </a:r>
            <a:r>
              <a:rPr lang="pt-BR" sz="1500" cap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https://nacoesunidas.org/pos2015/</a:t>
            </a:r>
            <a:r>
              <a:rPr lang="pt-BR" sz="1500" cap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5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r="12806" b="45650"/>
          <a:stretch/>
        </p:blipFill>
        <p:spPr>
          <a:xfrm>
            <a:off x="1096277" y="580828"/>
            <a:ext cx="6746488" cy="1035132"/>
          </a:xfrm>
          <a:prstGeom prst="rect">
            <a:avLst/>
          </a:prstGeom>
        </p:spPr>
      </p:pic>
      <p:pic>
        <p:nvPicPr>
          <p:cNvPr id="10" name="Image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1059014" y="318547"/>
            <a:ext cx="782031" cy="1247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14091" y="2944201"/>
            <a:ext cx="2008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17 Objetivos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169 Metas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230 Indicadores</a:t>
            </a:r>
          </a:p>
        </p:txBody>
      </p:sp>
    </p:spTree>
    <p:extLst>
      <p:ext uri="{BB962C8B-B14F-4D97-AF65-F5344CB8AC3E}">
        <p14:creationId xmlns:p14="http://schemas.microsoft.com/office/powerpoint/2010/main" val="285150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0994792" y="282561"/>
            <a:ext cx="899645" cy="1435676"/>
          </a:xfrm>
          <a:prstGeom prst="rect">
            <a:avLst/>
          </a:prstGeom>
        </p:spPr>
      </p:pic>
      <p:pic>
        <p:nvPicPr>
          <p:cNvPr id="9" name="Picture 8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33760" y="5834179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/>
          <p:nvPr/>
        </p:nvSpPr>
        <p:spPr>
          <a:xfrm>
            <a:off x="2137123" y="2049182"/>
            <a:ext cx="942923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Acabar com 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pobreza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em todas as suas formas, em todos os lugares;</a:t>
            </a:r>
          </a:p>
          <a:p>
            <a:pPr>
              <a:spcAft>
                <a:spcPts val="600"/>
              </a:spcAft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Acabar com 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fome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alcançar  a segurança alimentar e melhoria da nutrição, e promover a agricultura sustentável;</a:t>
            </a:r>
          </a:p>
          <a:p>
            <a:pPr>
              <a:spcAft>
                <a:spcPts val="600"/>
              </a:spcAft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Assegurar uma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vida saudável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 promover o  bem-estar para todos, em todas as idades</a:t>
            </a:r>
            <a:r>
              <a:rPr lang="pt-BR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31" y="512980"/>
            <a:ext cx="8418589" cy="108220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2" y="1992441"/>
            <a:ext cx="898663" cy="900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2" y="3145759"/>
            <a:ext cx="898663" cy="900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2" y="4328834"/>
            <a:ext cx="898663" cy="900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2" y="5557708"/>
            <a:ext cx="898663" cy="90000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19030" y="5557708"/>
            <a:ext cx="92688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Garantir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inclusiva e equitativa de qualidade, e promover oportunidades de aprendizado ao longo da vida para todos;</a:t>
            </a:r>
          </a:p>
        </p:txBody>
      </p:sp>
    </p:spTree>
    <p:extLst>
      <p:ext uri="{BB962C8B-B14F-4D97-AF65-F5344CB8AC3E}">
        <p14:creationId xmlns:p14="http://schemas.microsoft.com/office/powerpoint/2010/main" val="296165968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10994792" y="282561"/>
            <a:ext cx="899645" cy="1435676"/>
          </a:xfrm>
          <a:prstGeom prst="rect">
            <a:avLst/>
          </a:prstGeom>
        </p:spPr>
      </p:pic>
      <p:pic>
        <p:nvPicPr>
          <p:cNvPr id="9" name="Picture 8" descr="http://www.globalgoals.org/wp-content/themes/global-goals-theme/images/global-goals-logo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 bwMode="auto">
          <a:xfrm>
            <a:off x="11033760" y="5834179"/>
            <a:ext cx="860677" cy="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1945593" y="1718237"/>
            <a:ext cx="8818660" cy="20136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Tw Cen MT" panose="020B0602020104020603" pitchFamily="34" charset="0"/>
              <a:buNone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Garantir disponibilidade e manejo sustentável da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água e saneamento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para todos;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Tw Cen MT" panose="020B0602020104020603" pitchFamily="34" charset="0"/>
              <a:buNone/>
            </a:pP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Tw Cen MT" panose="020B0602020104020603" pitchFamily="34" charset="0"/>
              <a:buNone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Garantir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acesso à energia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barata, confiável, sustentável e moderna para todos;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956144" y="5150347"/>
            <a:ext cx="82732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infraestrutura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resiliente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promover a industrialização inclusiva e sustentável, e fomentar a inovação;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3" y="2819868"/>
            <a:ext cx="901338" cy="900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6" y="3905957"/>
            <a:ext cx="900000" cy="900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0" y="5263275"/>
            <a:ext cx="901338" cy="900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8" y="1749740"/>
            <a:ext cx="898663" cy="900000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1956144" y="3830556"/>
            <a:ext cx="845751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Promover o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crescimento econômico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sustentado, inclusivo e sustentável, emprego pleno e produtivo, e trabalho decente para todos;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1" y="660560"/>
            <a:ext cx="898663" cy="900000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1945593" y="606750"/>
            <a:ext cx="8283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Alcançar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igualdade de gênero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empoderar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todas as mulheres e meninas;</a:t>
            </a:r>
          </a:p>
        </p:txBody>
      </p:sp>
    </p:spTree>
    <p:extLst>
      <p:ext uri="{BB962C8B-B14F-4D97-AF65-F5344CB8AC3E}">
        <p14:creationId xmlns:p14="http://schemas.microsoft.com/office/powerpoint/2010/main" val="99134217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2478</Words>
  <Application>Microsoft Office PowerPoint</Application>
  <PresentationFormat>Widescreen</PresentationFormat>
  <Paragraphs>221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Berlin Sans FB</vt:lpstr>
      <vt:lpstr>Calibri</vt:lpstr>
      <vt:lpstr>Calibri Light</vt:lpstr>
      <vt:lpstr>Geneva</vt:lpstr>
      <vt:lpstr>Helvetica Light</vt:lpstr>
      <vt:lpstr>Lato</vt:lpstr>
      <vt:lpstr>Tw Cen MT</vt:lpstr>
      <vt:lpstr>Wingdings</vt:lpstr>
      <vt:lpstr>Office Theme</vt:lpstr>
      <vt:lpstr>PowerPoint Presentation</vt:lpstr>
      <vt:lpstr>Objetivos do Desenvolvimento Sustentável - ODS</vt:lpstr>
      <vt:lpstr>PowerPoint Presentation</vt:lpstr>
      <vt:lpstr>PowerPoint Presentation</vt:lpstr>
      <vt:lpstr>PowerPoint Presentation</vt:lpstr>
      <vt:lpstr>ODS é um plano de ação! É uma agenda positiva e transformadora!!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 água é o núcleo do desenvolvimento sustentável”</vt:lpstr>
      <vt:lpstr>PowerPoint Presentation</vt:lpstr>
      <vt:lpstr>ODS 6- Garantir disponibilidade e manejo sustentável da água e saneamento para todos </vt:lpstr>
      <vt:lpstr>PowerPoint Presentation</vt:lpstr>
      <vt:lpstr>Água e outros ODS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Sorie Lee</dc:creator>
  <cp:lastModifiedBy>Luana Assis de Lucena Lopes</cp:lastModifiedBy>
  <cp:revision>292</cp:revision>
  <cp:lastPrinted>2016-10-28T21:19:25Z</cp:lastPrinted>
  <dcterms:created xsi:type="dcterms:W3CDTF">2016-11-25T09:30:54Z</dcterms:created>
  <dcterms:modified xsi:type="dcterms:W3CDTF">2017-06-22T03:22:54Z</dcterms:modified>
</cp:coreProperties>
</file>