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307" r:id="rId7"/>
    <p:sldId id="263" r:id="rId8"/>
    <p:sldId id="281" r:id="rId9"/>
    <p:sldId id="264" r:id="rId10"/>
    <p:sldId id="285" r:id="rId11"/>
    <p:sldId id="282" r:id="rId12"/>
    <p:sldId id="283" r:id="rId13"/>
    <p:sldId id="284" r:id="rId14"/>
    <p:sldId id="286" r:id="rId15"/>
    <p:sldId id="299" r:id="rId16"/>
    <p:sldId id="287" r:id="rId17"/>
    <p:sldId id="306" r:id="rId18"/>
    <p:sldId id="294" r:id="rId19"/>
    <p:sldId id="296" r:id="rId20"/>
    <p:sldId id="295" r:id="rId21"/>
    <p:sldId id="297" r:id="rId22"/>
    <p:sldId id="298" r:id="rId23"/>
    <p:sldId id="300" r:id="rId24"/>
    <p:sldId id="301" r:id="rId25"/>
    <p:sldId id="302" r:id="rId26"/>
    <p:sldId id="289" r:id="rId27"/>
    <p:sldId id="304" r:id="rId28"/>
    <p:sldId id="305" r:id="rId29"/>
    <p:sldId id="290" r:id="rId30"/>
    <p:sldId id="279" r:id="rId3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8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6B8D-382F-424F-B75B-5946DE7F48DD}" type="datetimeFigureOut">
              <a:rPr lang="pt-BR" smtClean="0"/>
              <a:pPr/>
              <a:t>27/05/2015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FEA7-E077-419D-943C-AEAEF3B427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9474947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6B8D-382F-424F-B75B-5946DE7F48DD}" type="datetimeFigureOut">
              <a:rPr lang="pt-BR" smtClean="0"/>
              <a:pPr/>
              <a:t>27/05/2015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FEA7-E077-419D-943C-AEAEF3B427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112684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6B8D-382F-424F-B75B-5946DE7F48DD}" type="datetimeFigureOut">
              <a:rPr lang="pt-BR" smtClean="0"/>
              <a:pPr/>
              <a:t>27/05/2015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FEA7-E077-419D-943C-AEAEF3B427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909832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6B8D-382F-424F-B75B-5946DE7F48DD}" type="datetimeFigureOut">
              <a:rPr lang="pt-BR" smtClean="0"/>
              <a:pPr/>
              <a:t>27/05/2015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FEA7-E077-419D-943C-AEAEF3B427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127410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6B8D-382F-424F-B75B-5946DE7F48DD}" type="datetimeFigureOut">
              <a:rPr lang="pt-BR" smtClean="0"/>
              <a:pPr/>
              <a:t>27/05/2015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FEA7-E077-419D-943C-AEAEF3B427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186134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6B8D-382F-424F-B75B-5946DE7F48DD}" type="datetimeFigureOut">
              <a:rPr lang="pt-BR" smtClean="0"/>
              <a:pPr/>
              <a:t>27/05/2015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FEA7-E077-419D-943C-AEAEF3B427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267961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6B8D-382F-424F-B75B-5946DE7F48DD}" type="datetimeFigureOut">
              <a:rPr lang="pt-BR" smtClean="0"/>
              <a:pPr/>
              <a:t>27/05/2015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FEA7-E077-419D-943C-AEAEF3B427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074093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6B8D-382F-424F-B75B-5946DE7F48DD}" type="datetimeFigureOut">
              <a:rPr lang="pt-BR" smtClean="0"/>
              <a:pPr/>
              <a:t>27/05/2015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FEA7-E077-419D-943C-AEAEF3B427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467442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6B8D-382F-424F-B75B-5946DE7F48DD}" type="datetimeFigureOut">
              <a:rPr lang="pt-BR" smtClean="0"/>
              <a:pPr/>
              <a:t>27/05/2015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FEA7-E077-419D-943C-AEAEF3B427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058986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6B8D-382F-424F-B75B-5946DE7F48DD}" type="datetimeFigureOut">
              <a:rPr lang="pt-BR" smtClean="0"/>
              <a:pPr/>
              <a:t>27/05/2015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FEA7-E077-419D-943C-AEAEF3B427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183143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6B8D-382F-424F-B75B-5946DE7F48DD}" type="datetimeFigureOut">
              <a:rPr lang="pt-BR" smtClean="0"/>
              <a:pPr/>
              <a:t>27/05/2015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FEA7-E077-419D-943C-AEAEF3B427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092105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36B8D-382F-424F-B75B-5946DE7F48DD}" type="datetimeFigureOut">
              <a:rPr lang="pt-BR" smtClean="0"/>
              <a:pPr/>
              <a:t>27/05/2015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3FEA7-E077-419D-943C-AEAEF3B427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663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120462" y="1403797"/>
            <a:ext cx="10406129" cy="2284616"/>
          </a:xfrm>
        </p:spPr>
        <p:txBody>
          <a:bodyPr>
            <a:normAutofit/>
          </a:bodyPr>
          <a:lstStyle/>
          <a:p>
            <a:r>
              <a:rPr lang="pt-BR" sz="4800" b="1" dirty="0" smtClean="0"/>
              <a:t>CAPTAÇÃO DE ÁGUA DA CHUVA EM </a:t>
            </a:r>
            <a:r>
              <a:rPr lang="pt-BR" sz="4800" b="1" smtClean="0"/>
              <a:t>ZONA </a:t>
            </a:r>
            <a:r>
              <a:rPr lang="pt-BR" sz="4800" b="1" smtClean="0"/>
              <a:t>RURAL:</a:t>
            </a:r>
            <a:r>
              <a:rPr lang="pt-BR" sz="4800" b="1" dirty="0" smtClean="0"/>
              <a:t/>
            </a:r>
            <a:br>
              <a:rPr lang="pt-BR" sz="4800" b="1" dirty="0" smtClean="0"/>
            </a:br>
            <a:r>
              <a:rPr lang="pt-BR" sz="4800" b="1" dirty="0" smtClean="0"/>
              <a:t>ESTUDO DE CASO</a:t>
            </a:r>
            <a:endParaRPr lang="pt-BR" sz="4800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542209" y="304488"/>
            <a:ext cx="5649532" cy="81948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XIX Exposição de Experiências Municipais em Saneamento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 2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4 a 29 de maio de 2015 – Poços de Caldas - MG</a:t>
            </a:r>
            <a:endParaRPr kumimoji="0" lang="pt-BR" alt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 descr="Logo Assembleia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22" y="133552"/>
            <a:ext cx="2931334" cy="127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www.ufrgs.br/iph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950" y="5229224"/>
            <a:ext cx="8912179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2446985" y="4162042"/>
            <a:ext cx="8744756" cy="1350115"/>
          </a:xfrm>
        </p:spPr>
        <p:txBody>
          <a:bodyPr>
            <a:normAutofit/>
          </a:bodyPr>
          <a:lstStyle/>
          <a:p>
            <a:pPr algn="r"/>
            <a:r>
              <a:rPr lang="pt-BR" dirty="0" err="1" smtClean="0"/>
              <a:t>Dieter</a:t>
            </a:r>
            <a:r>
              <a:rPr lang="pt-BR" dirty="0" smtClean="0"/>
              <a:t> </a:t>
            </a:r>
            <a:r>
              <a:rPr lang="pt-BR" dirty="0" err="1" smtClean="0"/>
              <a:t>Wartchow</a:t>
            </a:r>
            <a:endParaRPr lang="pt-BR" dirty="0" smtClean="0"/>
          </a:p>
          <a:p>
            <a:pPr algn="r"/>
            <a:r>
              <a:rPr lang="pt-BR" sz="2800" b="1" dirty="0" smtClean="0"/>
              <a:t>Marcio A. Nicknig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6152674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 – </a:t>
            </a:r>
            <a:r>
              <a:rPr lang="pt-BR" dirty="0" smtClean="0"/>
              <a:t>Demanda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t-BR" dirty="0" smtClean="0"/>
              <a:t> Inferiu-se uma demanda de 200 L/dia, com base em relatos e experiência própria do morador do local, visando atender: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pt-BR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/>
              <a:t> </a:t>
            </a:r>
            <a:r>
              <a:rPr lang="pt-BR" dirty="0" smtClean="0"/>
              <a:t>Irrigação de horta orgânica;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pt-BR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 err="1" smtClean="0"/>
              <a:t>Dessedentação</a:t>
            </a:r>
            <a:r>
              <a:rPr lang="pt-BR" dirty="0" smtClean="0"/>
              <a:t> de animais;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pt-BR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 smtClean="0"/>
              <a:t>Limpezas em geral nas proximidades da residência;</a:t>
            </a:r>
          </a:p>
          <a:p>
            <a:pPr marL="457200" lvl="1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9591194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 – Dimensionamento da Captação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pt-B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 NBR </a:t>
            </a:r>
            <a:r>
              <a:rPr lang="pt-BR" dirty="0"/>
              <a:t>15527: água de chuva – aproveitamento de coberturas em áreas urbanas para fins não potáveis – </a:t>
            </a:r>
            <a:r>
              <a:rPr lang="pt-BR" dirty="0" smtClean="0"/>
              <a:t>requisitos;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NBR 10844: Instalações prediais de águas </a:t>
            </a:r>
            <a:r>
              <a:rPr lang="pt-BR" dirty="0" smtClean="0"/>
              <a:t>pluviais;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22513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 – Dimensionamento da Captação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84409" y="3755968"/>
            <a:ext cx="4828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400" dirty="0" smtClean="0"/>
              <a:t>Dimensionamento feito pensando em expansão da captação;</a:t>
            </a:r>
            <a:endParaRPr lang="pt-BR" sz="24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189618"/>
              </p:ext>
            </p:extLst>
          </p:nvPr>
        </p:nvGraphicFramePr>
        <p:xfrm>
          <a:off x="5795493" y="1390912"/>
          <a:ext cx="6053070" cy="4662157"/>
        </p:xfrm>
        <a:graphic>
          <a:graphicData uri="http://schemas.openxmlformats.org/drawingml/2006/table">
            <a:tbl>
              <a:tblPr/>
              <a:tblGrid>
                <a:gridCol w="2356049"/>
                <a:gridCol w="1752346"/>
                <a:gridCol w="1944675"/>
              </a:tblGrid>
              <a:tr h="43903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Diâmetro do Condutor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Uso Corrente no Rio  de Janeiro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275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(cm)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Área máxima de Cobertura (m²)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Capacidade de Esgotamento (L/</a:t>
                      </a:r>
                      <a:r>
                        <a:rPr lang="pt-BR" sz="2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min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1813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1813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41813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813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41813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813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43903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5847008" y="6143223"/>
            <a:ext cx="6040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</a:t>
            </a:r>
            <a:r>
              <a:rPr lang="pt-BR" dirty="0" err="1" smtClean="0"/>
              <a:t>Macintyre</a:t>
            </a:r>
            <a:r>
              <a:rPr lang="pt-BR" dirty="0" smtClean="0"/>
              <a:t>, 1996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55630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</a:t>
            </a:r>
            <a:r>
              <a:rPr lang="pt-BR" dirty="0"/>
              <a:t>– </a:t>
            </a:r>
            <a:r>
              <a:rPr lang="pt-BR" dirty="0" smtClean="0"/>
              <a:t>Volume de Reserva</a:t>
            </a:r>
            <a:endParaRPr lang="pt-BR" dirty="0"/>
          </a:p>
        </p:txBody>
      </p:sp>
      <p:pic>
        <p:nvPicPr>
          <p:cNvPr id="4099" name="Gráfico 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81365"/>
            <a:ext cx="10623997" cy="497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867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 – Volume de Reserva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Um volume de reserva de 4 mil litros atenderia mais de 80% do tempo a demanda no pior cenário;</a:t>
            </a:r>
          </a:p>
          <a:p>
            <a:endParaRPr lang="pt-BR" dirty="0"/>
          </a:p>
          <a:p>
            <a:r>
              <a:rPr lang="pt-BR" dirty="0" smtClean="0"/>
              <a:t>Foi utilizado o volume comercial de 5 mil litros;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35788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1682" y="0"/>
            <a:ext cx="10515600" cy="1325563"/>
          </a:xfrm>
        </p:spPr>
        <p:txBody>
          <a:bodyPr/>
          <a:lstStyle/>
          <a:p>
            <a:r>
              <a:rPr lang="pt-BR" dirty="0"/>
              <a:t>Resultados – </a:t>
            </a:r>
            <a:r>
              <a:rPr lang="pt-BR" dirty="0" smtClean="0"/>
              <a:t>Instalação</a:t>
            </a:r>
            <a:endParaRPr lang="pt-BR" dirty="0"/>
          </a:p>
        </p:txBody>
      </p:sp>
      <p:pic>
        <p:nvPicPr>
          <p:cNvPr id="10241" name="Picture 1" descr="2015-03-21 15"/>
          <p:cNvPicPr>
            <a:picLocks noChangeAspect="1" noChangeArrowheads="1"/>
          </p:cNvPicPr>
          <p:nvPr/>
        </p:nvPicPr>
        <p:blipFill>
          <a:blip r:embed="rId2" cstate="print">
            <a:lum bright="30000" contrast="26000"/>
          </a:blip>
          <a:srcRect/>
          <a:stretch>
            <a:fillRect/>
          </a:stretch>
        </p:blipFill>
        <p:spPr bwMode="auto">
          <a:xfrm>
            <a:off x="2086377" y="1081825"/>
            <a:ext cx="7431111" cy="561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13788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1682" y="0"/>
            <a:ext cx="10515600" cy="1325563"/>
          </a:xfrm>
        </p:spPr>
        <p:txBody>
          <a:bodyPr/>
          <a:lstStyle/>
          <a:p>
            <a:r>
              <a:rPr lang="pt-BR" dirty="0"/>
              <a:t>Resultados – </a:t>
            </a:r>
            <a:r>
              <a:rPr lang="pt-BR" dirty="0" smtClean="0"/>
              <a:t>Instalação</a:t>
            </a:r>
            <a:endParaRPr lang="pt-BR" dirty="0"/>
          </a:p>
        </p:txBody>
      </p:sp>
      <p:pic>
        <p:nvPicPr>
          <p:cNvPr id="11265" name="Picture 1" descr="2015-04-11 17"/>
          <p:cNvPicPr>
            <a:picLocks noChangeAspect="1" noChangeArrowheads="1"/>
          </p:cNvPicPr>
          <p:nvPr/>
        </p:nvPicPr>
        <p:blipFill>
          <a:blip r:embed="rId2" cstate="print">
            <a:lum bright="30000" contrast="20000"/>
          </a:blip>
          <a:srcRect/>
          <a:stretch>
            <a:fillRect/>
          </a:stretch>
        </p:blipFill>
        <p:spPr bwMode="auto">
          <a:xfrm>
            <a:off x="2034861" y="1056595"/>
            <a:ext cx="7469747" cy="560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13788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1682" y="0"/>
            <a:ext cx="10515600" cy="1325563"/>
          </a:xfrm>
        </p:spPr>
        <p:txBody>
          <a:bodyPr/>
          <a:lstStyle/>
          <a:p>
            <a:r>
              <a:rPr lang="pt-BR" dirty="0"/>
              <a:t>Resultados – </a:t>
            </a:r>
            <a:r>
              <a:rPr lang="pt-BR" dirty="0" smtClean="0"/>
              <a:t>Instalação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29" y="1325563"/>
            <a:ext cx="4087164" cy="544955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265" y="1325563"/>
            <a:ext cx="4087164" cy="544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493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1682" y="0"/>
            <a:ext cx="10515600" cy="1325563"/>
          </a:xfrm>
        </p:spPr>
        <p:txBody>
          <a:bodyPr/>
          <a:lstStyle/>
          <a:p>
            <a:r>
              <a:rPr lang="pt-BR" dirty="0"/>
              <a:t>Resultados – </a:t>
            </a:r>
            <a:r>
              <a:rPr lang="pt-BR" dirty="0" smtClean="0"/>
              <a:t>Instalação</a:t>
            </a:r>
            <a:endParaRPr lang="pt-BR" dirty="0"/>
          </a:p>
        </p:txBody>
      </p:sp>
      <p:pic>
        <p:nvPicPr>
          <p:cNvPr id="6" name="Espaço Reservado para Conteúdo 5" descr="2015-04-11 17.57.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48314" y="1361985"/>
            <a:ext cx="3894141" cy="5192187"/>
          </a:xfrm>
        </p:spPr>
      </p:pic>
      <p:pic>
        <p:nvPicPr>
          <p:cNvPr id="8" name="Imagem 7" descr="2015-04-25 17.46.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23050" y="1493950"/>
            <a:ext cx="5235198" cy="499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3788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1682" y="0"/>
            <a:ext cx="10515600" cy="1325563"/>
          </a:xfrm>
        </p:spPr>
        <p:txBody>
          <a:bodyPr/>
          <a:lstStyle/>
          <a:p>
            <a:r>
              <a:rPr lang="pt-BR" dirty="0"/>
              <a:t>Resultados – </a:t>
            </a:r>
            <a:r>
              <a:rPr lang="pt-BR" dirty="0" smtClean="0"/>
              <a:t>Instalação</a:t>
            </a:r>
            <a:endParaRPr lang="pt-BR" dirty="0"/>
          </a:p>
        </p:txBody>
      </p:sp>
      <p:pic>
        <p:nvPicPr>
          <p:cNvPr id="7" name="Espaço Reservado para Conteúdo 6" descr="2015-04-25 17.47.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577" y="1233197"/>
            <a:ext cx="3704260" cy="4730322"/>
          </a:xfrm>
        </p:spPr>
      </p:pic>
      <p:pic>
        <p:nvPicPr>
          <p:cNvPr id="9" name="Imagem 8" descr="2015-04-11 17.59.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7287" y="1197736"/>
            <a:ext cx="3578717" cy="4771622"/>
          </a:xfrm>
          <a:prstGeom prst="rect">
            <a:avLst/>
          </a:prstGeom>
        </p:spPr>
      </p:pic>
      <p:pic>
        <p:nvPicPr>
          <p:cNvPr id="11" name="Imagem 10" descr="2015-04-25 17.49.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29245" y="1056066"/>
            <a:ext cx="3216242" cy="492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3788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pt-BR" dirty="0" smtClean="0">
                <a:solidFill>
                  <a:prstClr val="black"/>
                </a:solidFill>
              </a:rPr>
              <a:t>Reutilização da água da chuva é prática ancestral;</a:t>
            </a:r>
            <a:endParaRPr lang="pt-BR" dirty="0">
              <a:solidFill>
                <a:prstClr val="black"/>
              </a:solidFill>
            </a:endParaRPr>
          </a:p>
          <a:p>
            <a:endParaRPr lang="pt-BR" dirty="0" smtClean="0"/>
          </a:p>
          <a:p>
            <a:r>
              <a:rPr lang="pt-BR" dirty="0" smtClean="0"/>
              <a:t>Aplicada em locais onde não há problema de abastecimento também traz inúmeras vantagens:</a:t>
            </a:r>
            <a:endParaRPr lang="pt-BR" dirty="0"/>
          </a:p>
          <a:p>
            <a:pPr lvl="1"/>
            <a:r>
              <a:rPr lang="pt-BR" dirty="0" smtClean="0"/>
              <a:t>Reduz pressão sobre os mananciais;</a:t>
            </a:r>
          </a:p>
          <a:p>
            <a:pPr lvl="1"/>
            <a:r>
              <a:rPr lang="pt-BR" dirty="0" smtClean="0"/>
              <a:t>Uso da água potável apenas para consumos nobres;</a:t>
            </a:r>
          </a:p>
          <a:p>
            <a:pPr lvl="1"/>
            <a:r>
              <a:rPr lang="pt-BR" dirty="0" smtClean="0"/>
              <a:t>Uso na irrigação sem necessidade de retirada do cloro residual;</a:t>
            </a:r>
          </a:p>
          <a:p>
            <a:pPr lvl="1"/>
            <a:r>
              <a:rPr lang="pt-BR" dirty="0" err="1" smtClean="0"/>
              <a:t>Dessedentação</a:t>
            </a:r>
            <a:r>
              <a:rPr lang="pt-BR" dirty="0" smtClean="0"/>
              <a:t> de animais, limpeza de ferramentas, </a:t>
            </a:r>
            <a:r>
              <a:rPr lang="pt-BR" dirty="0" err="1" smtClean="0"/>
              <a:t>etc</a:t>
            </a:r>
            <a:r>
              <a:rPr lang="pt-BR" dirty="0" smtClean="0"/>
              <a:t>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95884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1682" y="0"/>
            <a:ext cx="10515600" cy="1325563"/>
          </a:xfrm>
        </p:spPr>
        <p:txBody>
          <a:bodyPr/>
          <a:lstStyle/>
          <a:p>
            <a:r>
              <a:rPr lang="pt-BR" dirty="0"/>
              <a:t>Resultados – </a:t>
            </a:r>
            <a:r>
              <a:rPr lang="pt-BR" dirty="0" smtClean="0"/>
              <a:t>Instalação</a:t>
            </a:r>
            <a:endParaRPr lang="pt-BR" dirty="0"/>
          </a:p>
        </p:txBody>
      </p:sp>
      <p:pic>
        <p:nvPicPr>
          <p:cNvPr id="6" name="Espaço Reservado para Conteúdo 5" descr="2015-04-25 17.49.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36406" y="1378901"/>
            <a:ext cx="5648384" cy="4236288"/>
          </a:xfrm>
        </p:spPr>
      </p:pic>
      <p:pic>
        <p:nvPicPr>
          <p:cNvPr id="7" name="Imagem 6" descr="2015-04-25 17.48.53 HDR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112" y="1384481"/>
            <a:ext cx="5546501" cy="415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3788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8803" y="270456"/>
            <a:ext cx="10515600" cy="1325563"/>
          </a:xfrm>
        </p:spPr>
        <p:txBody>
          <a:bodyPr/>
          <a:lstStyle/>
          <a:p>
            <a:r>
              <a:rPr lang="pt-BR" dirty="0"/>
              <a:t>Resultados – </a:t>
            </a:r>
            <a:r>
              <a:rPr lang="pt-BR" dirty="0" smtClean="0"/>
              <a:t>Instalação Irrigação por Gotejamento</a:t>
            </a:r>
            <a:endParaRPr lang="pt-BR" dirty="0"/>
          </a:p>
        </p:txBody>
      </p:sp>
      <p:pic>
        <p:nvPicPr>
          <p:cNvPr id="8" name="Espaço Reservado para Conteúdo 7" descr="2015-04-11 17.56.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83738" y="1596019"/>
            <a:ext cx="6257985" cy="4693489"/>
          </a:xfrm>
        </p:spPr>
      </p:pic>
    </p:spTree>
    <p:extLst>
      <p:ext uri="{BB962C8B-B14F-4D97-AF65-F5344CB8AC3E}">
        <p14:creationId xmlns:p14="http://schemas.microsoft.com/office/powerpoint/2010/main" val="14213788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1682" y="0"/>
            <a:ext cx="10515600" cy="1325563"/>
          </a:xfrm>
        </p:spPr>
        <p:txBody>
          <a:bodyPr/>
          <a:lstStyle/>
          <a:p>
            <a:r>
              <a:rPr lang="pt-BR" dirty="0" smtClean="0"/>
              <a:t>Equipe de </a:t>
            </a:r>
            <a:r>
              <a:rPr lang="pt-BR" dirty="0" smtClean="0"/>
              <a:t>Fiscalização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13788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1682" y="0"/>
            <a:ext cx="10515600" cy="1325563"/>
          </a:xfrm>
        </p:spPr>
        <p:txBody>
          <a:bodyPr/>
          <a:lstStyle/>
          <a:p>
            <a:r>
              <a:rPr lang="pt-BR" dirty="0" smtClean="0"/>
              <a:t>Equipe de </a:t>
            </a:r>
            <a:r>
              <a:rPr lang="pt-BR" dirty="0" smtClean="0"/>
              <a:t>Fiscalização</a:t>
            </a:r>
            <a:endParaRPr lang="pt-BR" dirty="0"/>
          </a:p>
        </p:txBody>
      </p:sp>
      <p:pic>
        <p:nvPicPr>
          <p:cNvPr id="6" name="Imagem 5" descr="Operador do sistema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511" y="1912513"/>
            <a:ext cx="5147343" cy="360608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53792" y="1506828"/>
            <a:ext cx="4507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Alinhamento dos condutos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4313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1682" y="0"/>
            <a:ext cx="10515600" cy="1325563"/>
          </a:xfrm>
        </p:spPr>
        <p:txBody>
          <a:bodyPr/>
          <a:lstStyle/>
          <a:p>
            <a:r>
              <a:rPr lang="pt-BR" dirty="0" smtClean="0"/>
              <a:t>Equipe de </a:t>
            </a:r>
            <a:r>
              <a:rPr lang="pt-BR" dirty="0" smtClean="0"/>
              <a:t>Fiscalização</a:t>
            </a:r>
            <a:endParaRPr lang="pt-BR" dirty="0"/>
          </a:p>
        </p:txBody>
      </p:sp>
      <p:pic>
        <p:nvPicPr>
          <p:cNvPr id="5" name="Espaço Reservado para Conteúdo 4" descr="Operador do siste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44615" y="2083201"/>
            <a:ext cx="3525143" cy="2900923"/>
          </a:xfrm>
        </p:spPr>
      </p:pic>
      <p:pic>
        <p:nvPicPr>
          <p:cNvPr id="6" name="Imagem 5" descr="Operador do sistema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511" y="1912513"/>
            <a:ext cx="5147343" cy="360608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53792" y="1506828"/>
            <a:ext cx="4507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Alinhamento dos condutos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847008" y="1674254"/>
            <a:ext cx="2987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Fixação das calhas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2203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1682" y="0"/>
            <a:ext cx="10515600" cy="1325563"/>
          </a:xfrm>
        </p:spPr>
        <p:txBody>
          <a:bodyPr/>
          <a:lstStyle/>
          <a:p>
            <a:r>
              <a:rPr lang="pt-BR" dirty="0" smtClean="0"/>
              <a:t>Equipe de </a:t>
            </a:r>
            <a:r>
              <a:rPr lang="pt-BR" dirty="0" smtClean="0"/>
              <a:t>Fiscalização</a:t>
            </a:r>
            <a:endParaRPr lang="pt-BR" dirty="0"/>
          </a:p>
        </p:txBody>
      </p:sp>
      <p:pic>
        <p:nvPicPr>
          <p:cNvPr id="5" name="Espaço Reservado para Conteúdo 4" descr="Operador do siste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44615" y="2083201"/>
            <a:ext cx="3525143" cy="2900923"/>
          </a:xfrm>
        </p:spPr>
      </p:pic>
      <p:pic>
        <p:nvPicPr>
          <p:cNvPr id="6" name="Imagem 5" descr="Operador do sistema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511" y="1912513"/>
            <a:ext cx="5147343" cy="3606084"/>
          </a:xfrm>
          <a:prstGeom prst="rect">
            <a:avLst/>
          </a:prstGeom>
        </p:spPr>
      </p:pic>
      <p:pic>
        <p:nvPicPr>
          <p:cNvPr id="7" name="Imagem 6" descr="2015-04-11 17.58.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51683" y="1506828"/>
            <a:ext cx="2711762" cy="4011769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53792" y="1506828"/>
            <a:ext cx="4507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Alinhamento dos condutos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847008" y="1674254"/>
            <a:ext cx="2987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Fixação das calhas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440214" y="1068946"/>
            <a:ext cx="2605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Execução das fundações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5414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Conclusão - Custos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965915" y="1596978"/>
          <a:ext cx="9775065" cy="4340185"/>
        </p:xfrm>
        <a:graphic>
          <a:graphicData uri="http://schemas.openxmlformats.org/drawingml/2006/table">
            <a:tbl>
              <a:tblPr/>
              <a:tblGrid>
                <a:gridCol w="6346498"/>
                <a:gridCol w="3428567"/>
              </a:tblGrid>
              <a:tr h="6373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Descrição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Valor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140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Material </a:t>
                      </a:r>
                      <a:r>
                        <a:rPr lang="pt-BR" sz="2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Hidrálico</a:t>
                      </a:r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PVC (tubos, conexões, calhas e suporte destes)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R$ 1.700,00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0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2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Reservatorio</a:t>
                      </a:r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5 m³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R$ 1.075,00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0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Materiais para confecção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R$ 150,00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37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Compras imprevistas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R$ 100,00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3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R$ 3.025,00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23401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214424"/>
            <a:ext cx="10515600" cy="1325563"/>
          </a:xfrm>
        </p:spPr>
        <p:txBody>
          <a:bodyPr/>
          <a:lstStyle/>
          <a:p>
            <a:r>
              <a:rPr lang="pt-BR" dirty="0" smtClean="0"/>
              <a:t>Conclusão - Custos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580" y="699013"/>
            <a:ext cx="6864440" cy="605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2437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214424"/>
            <a:ext cx="10515600" cy="1325563"/>
          </a:xfrm>
        </p:spPr>
        <p:txBody>
          <a:bodyPr/>
          <a:lstStyle/>
          <a:p>
            <a:r>
              <a:rPr lang="pt-BR" dirty="0" smtClean="0"/>
              <a:t>Conclusão - Custos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978" y="1111139"/>
            <a:ext cx="8725044" cy="56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171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Conclusão – Próximos passos...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 Análise da água captada;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 Estudo de possíveis medidas para adequá-la à irrigação, caso necessário;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Avaliar implantação de carneiro hidráulico;</a:t>
            </a:r>
          </a:p>
        </p:txBody>
      </p:sp>
    </p:spTree>
    <p:extLst>
      <p:ext uri="{BB962C8B-B14F-4D97-AF65-F5344CB8AC3E}">
        <p14:creationId xmlns:p14="http://schemas.microsoft.com/office/powerpoint/2010/main" val="2464521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Avaliar o potencial de captação de águas </a:t>
            </a:r>
            <a:r>
              <a:rPr lang="pt-BR" dirty="0" err="1" smtClean="0"/>
              <a:t>pluvias</a:t>
            </a:r>
            <a:r>
              <a:rPr lang="pt-BR" dirty="0" smtClean="0"/>
              <a:t> em uma propriedade rural no interior do Rio Grande do Sul;</a:t>
            </a:r>
          </a:p>
          <a:p>
            <a:endParaRPr lang="pt-BR" dirty="0"/>
          </a:p>
          <a:p>
            <a:r>
              <a:rPr lang="pt-BR" dirty="0" smtClean="0"/>
              <a:t>Dimensionar o sistema de captação;</a:t>
            </a:r>
          </a:p>
          <a:p>
            <a:endParaRPr lang="pt-BR" dirty="0"/>
          </a:p>
          <a:p>
            <a:r>
              <a:rPr lang="pt-BR" dirty="0" smtClean="0"/>
              <a:t>Analisar a qualidade da água captada, verificando a sua adequabilidade para os diversos usos potenciais na propriedade;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72099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292181" y="972600"/>
            <a:ext cx="9144000" cy="2387600"/>
          </a:xfrm>
        </p:spPr>
        <p:txBody>
          <a:bodyPr>
            <a:normAutofit/>
          </a:bodyPr>
          <a:lstStyle/>
          <a:p>
            <a:r>
              <a:rPr lang="pt-BR" sz="6600" b="1" dirty="0" smtClean="0"/>
              <a:t>Obrigado</a:t>
            </a:r>
            <a:endParaRPr lang="pt-BR" sz="8000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542209" y="304488"/>
            <a:ext cx="5649532" cy="81948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XIX Exposição de Experiências Municipais em Saneamento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 2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4 a 29 de maio de 2015 – Poços de Caldas - MG</a:t>
            </a:r>
            <a:endParaRPr kumimoji="0" lang="pt-BR" alt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 descr="Logo Assembleia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22" y="133552"/>
            <a:ext cx="2931334" cy="127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www.ufrgs.br/iph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951" y="5375084"/>
            <a:ext cx="8114074" cy="148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2446985" y="4162042"/>
            <a:ext cx="8744756" cy="1350115"/>
          </a:xfrm>
        </p:spPr>
        <p:txBody>
          <a:bodyPr>
            <a:normAutofit/>
          </a:bodyPr>
          <a:lstStyle/>
          <a:p>
            <a:pPr algn="r"/>
            <a:r>
              <a:rPr lang="pt-BR" dirty="0" err="1" smtClean="0"/>
              <a:t>Dieter</a:t>
            </a:r>
            <a:r>
              <a:rPr lang="pt-BR" dirty="0" smtClean="0"/>
              <a:t> </a:t>
            </a:r>
            <a:r>
              <a:rPr lang="pt-BR" dirty="0" err="1" smtClean="0"/>
              <a:t>Wartchow</a:t>
            </a:r>
            <a:endParaRPr lang="pt-BR" dirty="0" smtClean="0"/>
          </a:p>
          <a:p>
            <a:pPr algn="r"/>
            <a:r>
              <a:rPr lang="pt-BR" sz="2800" b="1" dirty="0" smtClean="0"/>
              <a:t>Marcio A. Nicknig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6152674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 – Local do Projeto</a:t>
            </a:r>
            <a:endParaRPr lang="pt-B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109" y="1690688"/>
            <a:ext cx="5052274" cy="5052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ctor de seta reta 5"/>
          <p:cNvCxnSpPr/>
          <p:nvPr/>
        </p:nvCxnSpPr>
        <p:spPr>
          <a:xfrm flipH="1" flipV="1">
            <a:off x="5499279" y="2150772"/>
            <a:ext cx="4790942" cy="17772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838200" y="1825625"/>
            <a:ext cx="589745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 smtClean="0"/>
              <a:t>Vera Cruz, Rio Grande do Sul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Transição entre campo e serra;</a:t>
            </a:r>
          </a:p>
          <a:p>
            <a:pPr marL="0" indent="0">
              <a:buNone/>
            </a:pPr>
            <a:r>
              <a:rPr lang="pt-BR" dirty="0" smtClean="0"/>
              <a:t>Predomínio de mata atlântica;</a:t>
            </a:r>
          </a:p>
          <a:p>
            <a:pPr marL="0" indent="0">
              <a:buNone/>
            </a:pPr>
            <a:r>
              <a:rPr lang="pt-BR" dirty="0" smtClean="0"/>
              <a:t>Região de comum precipitação orográfica;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45904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111" y="365125"/>
            <a:ext cx="11199126" cy="1325563"/>
          </a:xfrm>
        </p:spPr>
        <p:txBody>
          <a:bodyPr/>
          <a:lstStyle/>
          <a:p>
            <a:r>
              <a:rPr lang="pt-BR" dirty="0" smtClean="0"/>
              <a:t>Metodologia – Avaliação do Histórico Pluviométrico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187761"/>
            <a:ext cx="10515600" cy="398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035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24" y="125612"/>
            <a:ext cx="11113352" cy="6628195"/>
          </a:xfrm>
        </p:spPr>
      </p:pic>
    </p:spTree>
    <p:extLst>
      <p:ext uri="{BB962C8B-B14F-4D97-AF65-F5344CB8AC3E}">
        <p14:creationId xmlns:p14="http://schemas.microsoft.com/office/powerpoint/2010/main" val="3190661973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 – </a:t>
            </a:r>
            <a:r>
              <a:rPr lang="pt-BR" dirty="0"/>
              <a:t>Avaliação do Histórico Pluviométrico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 A estação </a:t>
            </a:r>
            <a:r>
              <a:rPr lang="pt-BR" dirty="0" err="1" smtClean="0"/>
              <a:t>Botucaraí</a:t>
            </a:r>
            <a:r>
              <a:rPr lang="pt-BR" dirty="0" smtClean="0"/>
              <a:t> possui histórico de dados muito maior que as outras estações disponíveis na região;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 </a:t>
            </a:r>
            <a:r>
              <a:rPr lang="pt-BR" dirty="0" smtClean="0"/>
              <a:t>Ao realizar </a:t>
            </a:r>
            <a:r>
              <a:rPr lang="pt-BR" dirty="0" err="1" smtClean="0"/>
              <a:t>ponderamento</a:t>
            </a:r>
            <a:r>
              <a:rPr lang="pt-BR" dirty="0" smtClean="0"/>
              <a:t> </a:t>
            </a:r>
            <a:r>
              <a:rPr lang="pt-BR" dirty="0" err="1" smtClean="0"/>
              <a:t>geoespacial</a:t>
            </a:r>
            <a:r>
              <a:rPr lang="pt-BR" dirty="0" smtClean="0"/>
              <a:t>, através de software SIG, as grandes séries de dados das estações </a:t>
            </a:r>
            <a:r>
              <a:rPr lang="pt-BR" dirty="0" err="1" smtClean="0"/>
              <a:t>Botucaraí</a:t>
            </a:r>
            <a:r>
              <a:rPr lang="pt-BR" dirty="0" smtClean="0"/>
              <a:t> e Candelária seriam desconsideradas;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Optou-se pelo método da Simulação, aplicado ao pior período.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i="1" dirty="0" smtClean="0"/>
              <a:t>NBR 15527:2007 </a:t>
            </a:r>
            <a:r>
              <a:rPr lang="pt-BR" i="1" dirty="0"/>
              <a:t>- Aproveitamento de coberturas em áreas urbanas para fins não potáveis – Requisitos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84420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 – Avaliação do Histórico Pluviométrico</a:t>
            </a:r>
          </a:p>
        </p:txBody>
      </p:sp>
      <p:pic>
        <p:nvPicPr>
          <p:cNvPr id="2052" name="Gráfico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1"/>
          <a:stretch>
            <a:fillRect/>
          </a:stretch>
        </p:blipFill>
        <p:spPr bwMode="auto">
          <a:xfrm>
            <a:off x="463874" y="1690688"/>
            <a:ext cx="11264251" cy="481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2297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 – Dimensionamento da Captação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3200" dirty="0" smtClean="0"/>
              <a:t>No local foi utilizado para captação uma área de telhado de 100 m².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sz="3200" dirty="0"/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3200" dirty="0" smtClean="0"/>
              <a:t>É previsto o aumento da área de captação.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40205870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</TotalTime>
  <Words>612</Words>
  <Application>Microsoft Office PowerPoint</Application>
  <PresentationFormat>Widescreen</PresentationFormat>
  <Paragraphs>128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Wingdings</vt:lpstr>
      <vt:lpstr>Tema do Office</vt:lpstr>
      <vt:lpstr>CAPTAÇÃO DE ÁGUA DA CHUVA EM ZONA RURAL: ESTUDO DE CASO</vt:lpstr>
      <vt:lpstr>Introdução</vt:lpstr>
      <vt:lpstr>Objetivos</vt:lpstr>
      <vt:lpstr>Metodologia – Local do Projeto</vt:lpstr>
      <vt:lpstr>Metodologia – Avaliação do Histórico Pluviométrico</vt:lpstr>
      <vt:lpstr>Apresentação do PowerPoint</vt:lpstr>
      <vt:lpstr>Metodologia – Avaliação do Histórico Pluviométrico</vt:lpstr>
      <vt:lpstr>Metodologia – Avaliação do Histórico Pluviométrico</vt:lpstr>
      <vt:lpstr>Metodologia – Dimensionamento da Captação</vt:lpstr>
      <vt:lpstr>Metodologia – Demanda</vt:lpstr>
      <vt:lpstr>Metodologia – Dimensionamento da Captação</vt:lpstr>
      <vt:lpstr>Metodologia – Dimensionamento da Captação</vt:lpstr>
      <vt:lpstr>Resultados – Volume de Reserva</vt:lpstr>
      <vt:lpstr>Resultados – Volume de Reserva</vt:lpstr>
      <vt:lpstr>Resultados – Instalação</vt:lpstr>
      <vt:lpstr>Resultados – Instalação</vt:lpstr>
      <vt:lpstr>Resultados – Instalação</vt:lpstr>
      <vt:lpstr>Resultados – Instalação</vt:lpstr>
      <vt:lpstr>Resultados – Instalação</vt:lpstr>
      <vt:lpstr>Resultados – Instalação</vt:lpstr>
      <vt:lpstr>Resultados – Instalação Irrigação por Gotejamento</vt:lpstr>
      <vt:lpstr>Equipe de Fiscalização</vt:lpstr>
      <vt:lpstr>Equipe de Fiscalização</vt:lpstr>
      <vt:lpstr>Equipe de Fiscalização</vt:lpstr>
      <vt:lpstr>Equipe de Fiscalização</vt:lpstr>
      <vt:lpstr>Conclusão - Custos</vt:lpstr>
      <vt:lpstr>Conclusão - Custos</vt:lpstr>
      <vt:lpstr>Conclusão - Custos</vt:lpstr>
      <vt:lpstr>Conclusão – Próximos passos...</vt:lpstr>
      <vt:lpstr>Obrigado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IMPORTÂNCIA DA GESTÃO NO PMSB:  UM ESTUDO DE CASO</dc:title>
  <dc:creator>Marcio Alexandre Nicknig</dc:creator>
  <cp:lastModifiedBy>Marcio Alexandre Nicknig</cp:lastModifiedBy>
  <cp:revision>58</cp:revision>
  <dcterms:created xsi:type="dcterms:W3CDTF">2015-05-19T10:51:41Z</dcterms:created>
  <dcterms:modified xsi:type="dcterms:W3CDTF">2015-05-27T10:35:17Z</dcterms:modified>
</cp:coreProperties>
</file>