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1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2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5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1" r:id="rId2"/>
    <p:sldMasterId id="2147483656" r:id="rId3"/>
    <p:sldMasterId id="2147483659" r:id="rId4"/>
    <p:sldMasterId id="2147483668" r:id="rId5"/>
    <p:sldMasterId id="2147483662" r:id="rId6"/>
    <p:sldMasterId id="2147483674" r:id="rId7"/>
    <p:sldMasterId id="2147483905" r:id="rId8"/>
    <p:sldMasterId id="2147483909" r:id="rId9"/>
    <p:sldMasterId id="2147483901" r:id="rId10"/>
    <p:sldMasterId id="2147483929" r:id="rId11"/>
    <p:sldMasterId id="2147483948" r:id="rId12"/>
    <p:sldMasterId id="2147484008" r:id="rId13"/>
    <p:sldMasterId id="2147484011" r:id="rId14"/>
    <p:sldMasterId id="2147484092" r:id="rId15"/>
    <p:sldMasterId id="2147484096" r:id="rId16"/>
    <p:sldMasterId id="2147484100" r:id="rId17"/>
    <p:sldMasterId id="2147484104" r:id="rId18"/>
    <p:sldMasterId id="2147484144" r:id="rId19"/>
    <p:sldMasterId id="2147484148" r:id="rId20"/>
    <p:sldMasterId id="2147484178" r:id="rId21"/>
    <p:sldMasterId id="2147484201" r:id="rId22"/>
    <p:sldMasterId id="2147484207" r:id="rId23"/>
    <p:sldMasterId id="2147484213" r:id="rId24"/>
    <p:sldMasterId id="2147484218" r:id="rId25"/>
    <p:sldMasterId id="2147484225" r:id="rId26"/>
  </p:sldMasterIdLst>
  <p:notesMasterIdLst>
    <p:notesMasterId r:id="rId36"/>
  </p:notesMasterIdLst>
  <p:sldIdLst>
    <p:sldId id="505" r:id="rId27"/>
    <p:sldId id="460" r:id="rId28"/>
    <p:sldId id="461" r:id="rId29"/>
    <p:sldId id="490" r:id="rId30"/>
    <p:sldId id="504" r:id="rId31"/>
    <p:sldId id="497" r:id="rId32"/>
    <p:sldId id="493" r:id="rId33"/>
    <p:sldId id="495" r:id="rId34"/>
    <p:sldId id="457" r:id="rId35"/>
  </p:sldIdLst>
  <p:sldSz cx="12192000" cy="6858000"/>
  <p:notesSz cx="67945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Azevedo" initials="C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28B"/>
    <a:srgbClr val="74E8AB"/>
    <a:srgbClr val="F2F2F2"/>
    <a:srgbClr val="009933"/>
    <a:srgbClr val="009D33"/>
    <a:srgbClr val="006600"/>
    <a:srgbClr val="008D75"/>
    <a:srgbClr val="005287"/>
    <a:srgbClr val="52B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23" autoAdjust="0"/>
    <p:restoredTop sz="94660"/>
  </p:normalViewPr>
  <p:slideViewPr>
    <p:cSldViewPr snapToGrid="0">
      <p:cViewPr>
        <p:scale>
          <a:sx n="80" d="100"/>
          <a:sy n="80" d="100"/>
        </p:scale>
        <p:origin x="-7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ndes.net\bndes\Areas\AST\DESAM\DPTO\2.%20Gerencial\GESAM-3\Base%20de%20dados\Investimentos%20SNIS\Dados%20de%20Investiment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LETBP\Downloads\controle_gerencial_desam%20(26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Gráfico!$F$19</c:f>
              <c:strCache>
                <c:ptCount val="1"/>
                <c:pt idx="0">
                  <c:v>Investimentos a valores nominais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Gráfico!$B$20:$B$30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Gráfico!$F$20:$F$30</c:f>
              <c:numCache>
                <c:formatCode>_-* #,##0.0_-;\-* #,##0.0_-;_-* "-"??_-;_-@_-</c:formatCode>
                <c:ptCount val="11"/>
                <c:pt idx="0">
                  <c:v>3.8847981225199999</c:v>
                </c:pt>
                <c:pt idx="1">
                  <c:v>5.242388054720001</c:v>
                </c:pt>
                <c:pt idx="2">
                  <c:v>7.8018999832999993</c:v>
                </c:pt>
                <c:pt idx="3">
                  <c:v>8.6082985585300023</c:v>
                </c:pt>
                <c:pt idx="4">
                  <c:v>8.3263474749100013</c:v>
                </c:pt>
                <c:pt idx="5">
                  <c:v>9.5548358169900016</c:v>
                </c:pt>
                <c:pt idx="6">
                  <c:v>10.187683533769999</c:v>
                </c:pt>
                <c:pt idx="7">
                  <c:v>12.106941152749998</c:v>
                </c:pt>
                <c:pt idx="8">
                  <c:v>11.24475891364</c:v>
                </c:pt>
                <c:pt idx="9">
                  <c:v>11.327468553339999</c:v>
                </c:pt>
                <c:pt idx="10">
                  <c:v>10.775762819040001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5684352"/>
        <c:axId val="105687296"/>
      </c:barChart>
      <c:lineChart>
        <c:grouping val="standard"/>
        <c:varyColors val="0"/>
        <c:ser>
          <c:idx val="1"/>
          <c:order val="1"/>
          <c:tx>
            <c:strRef>
              <c:f>Gráfico!$J$19</c:f>
              <c:strCache>
                <c:ptCount val="1"/>
                <c:pt idx="0">
                  <c:v>Investimentos a valores de 2017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15"/>
          </c:marker>
          <c:dLbls>
            <c:dLbl>
              <c:idx val="0"/>
              <c:layout>
                <c:manualLayout>
                  <c:x val="-3.8056836201251408E-2"/>
                  <c:y val="-6.5297293136986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804908030260205E-2"/>
                  <c:y val="-6.0807748082239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509725888635548E-2"/>
                  <c:y val="-6.5297293136986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96743845887752E-2"/>
                  <c:y val="-5.182939802797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196743845887752E-2"/>
                  <c:y val="-5.182939802797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135689974131153E-2"/>
                  <c:y val="-5.631857305510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82270793138335E-2"/>
                  <c:y val="-5.6318943082722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6196743845887752E-2"/>
                  <c:y val="-5.631857305510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0135793358543968E-2"/>
                  <c:y val="-5.631857305510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8557472128853967E-2"/>
                  <c:y val="-6.5297453968873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973423645333969E-2"/>
                  <c:y val="-7.8161786818645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Gráfico!$J$20:$J$30</c:f>
              <c:numCache>
                <c:formatCode>_-* #,##0.0_-;\-* #,##0.0_-;_-* "-"??_-;_-@_-</c:formatCode>
                <c:ptCount val="11"/>
                <c:pt idx="0">
                  <c:v>7.6394020495989796</c:v>
                </c:pt>
                <c:pt idx="1">
                  <c:v>9.2072192170262515</c:v>
                </c:pt>
                <c:pt idx="2">
                  <c:v>13.276815154121852</c:v>
                </c:pt>
                <c:pt idx="3">
                  <c:v>13.618414427266835</c:v>
                </c:pt>
                <c:pt idx="4">
                  <c:v>12.243772777657485</c:v>
                </c:pt>
                <c:pt idx="5">
                  <c:v>13.098973361438189</c:v>
                </c:pt>
                <c:pt idx="6">
                  <c:v>12.923696055006639</c:v>
                </c:pt>
                <c:pt idx="7">
                  <c:v>14.388599448055723</c:v>
                </c:pt>
                <c:pt idx="8">
                  <c:v>12.464377357870422</c:v>
                </c:pt>
                <c:pt idx="9">
                  <c:v>11.807753220001617</c:v>
                </c:pt>
                <c:pt idx="10">
                  <c:v>10.775762819040001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5518592"/>
        <c:axId val="105517056"/>
      </c:lineChart>
      <c:catAx>
        <c:axId val="10568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687296"/>
        <c:crosses val="autoZero"/>
        <c:auto val="1"/>
        <c:lblAlgn val="ctr"/>
        <c:lblOffset val="100"/>
        <c:noMultiLvlLbl val="0"/>
      </c:catAx>
      <c:valAx>
        <c:axId val="105687296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05684352"/>
        <c:crosses val="autoZero"/>
        <c:crossBetween val="between"/>
      </c:valAx>
      <c:valAx>
        <c:axId val="105517056"/>
        <c:scaling>
          <c:orientation val="minMax"/>
          <c:max val="14"/>
        </c:scaling>
        <c:delete val="1"/>
        <c:axPos val="r"/>
        <c:numFmt formatCode="_-* #,##0.0_-;\-* #,##0.0_-;_-* &quot;-&quot;??_-;_-@_-" sourceLinked="1"/>
        <c:majorTickMark val="out"/>
        <c:minorTickMark val="none"/>
        <c:tickLblPos val="nextTo"/>
        <c:crossAx val="105518592"/>
        <c:crosses val="max"/>
        <c:crossBetween val="between"/>
      </c:valAx>
      <c:catAx>
        <c:axId val="105518592"/>
        <c:scaling>
          <c:orientation val="minMax"/>
        </c:scaling>
        <c:delete val="1"/>
        <c:axPos val="b"/>
        <c:majorTickMark val="out"/>
        <c:minorTickMark val="none"/>
        <c:tickLblPos val="nextTo"/>
        <c:crossAx val="10551705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Plan1!$B$22</c:f>
              <c:strCache>
                <c:ptCount val="1"/>
                <c:pt idx="0">
                  <c:v>Desembolsos (R$ milhões)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Plan1!$A$23:$A$34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Plan1!$B$23:$B$34</c:f>
              <c:numCache>
                <c:formatCode>_-* #,##0_-;\-* #,##0_-;_-* "-"??_-;_-@_-</c:formatCode>
                <c:ptCount val="12"/>
                <c:pt idx="0">
                  <c:v>306.54317824999998</c:v>
                </c:pt>
                <c:pt idx="1">
                  <c:v>626.54644699000028</c:v>
                </c:pt>
                <c:pt idx="2">
                  <c:v>1288.4168808400002</c:v>
                </c:pt>
                <c:pt idx="3">
                  <c:v>1263.8808496899999</c:v>
                </c:pt>
                <c:pt idx="4">
                  <c:v>1418.9424179000005</c:v>
                </c:pt>
                <c:pt idx="5">
                  <c:v>1121.3263486000005</c:v>
                </c:pt>
                <c:pt idx="6">
                  <c:v>1003.0180019400003</c:v>
                </c:pt>
                <c:pt idx="7">
                  <c:v>1196.7230673500012</c:v>
                </c:pt>
                <c:pt idx="8">
                  <c:v>902.75834150000014</c:v>
                </c:pt>
                <c:pt idx="9">
                  <c:v>814.54184330999954</c:v>
                </c:pt>
                <c:pt idx="10">
                  <c:v>568.56052105000015</c:v>
                </c:pt>
                <c:pt idx="11">
                  <c:v>903.38085882000053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3028992"/>
        <c:axId val="103051264"/>
      </c:barChart>
      <c:catAx>
        <c:axId val="10302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051264"/>
        <c:crosses val="autoZero"/>
        <c:auto val="1"/>
        <c:lblAlgn val="ctr"/>
        <c:lblOffset val="100"/>
        <c:noMultiLvlLbl val="0"/>
      </c:catAx>
      <c:valAx>
        <c:axId val="103051264"/>
        <c:scaling>
          <c:orientation val="minMax"/>
          <c:max val="15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03028992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4F991-1837-4550-9FA6-5C56D81A0E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D44551-F905-4348-B81D-1494CA1DAD26}">
      <dgm:prSet phldrT="[Texto]"/>
      <dgm:spPr>
        <a:xfrm>
          <a:off x="189840" y="103838"/>
          <a:ext cx="2657761" cy="53136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u="none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Dimensão qualitativa</a:t>
          </a:r>
          <a:endParaRPr lang="pt-BR" u="none" dirty="0">
            <a:solidFill>
              <a:srgbClr val="EEECE1"/>
            </a:solidFill>
            <a:latin typeface="Calibri"/>
            <a:ea typeface="+mn-ea"/>
            <a:cs typeface="+mn-cs"/>
          </a:endParaRPr>
        </a:p>
      </dgm:t>
    </dgm:pt>
    <dgm:pt modelId="{21623BDC-F0B7-4462-B6FC-04EB956D60CA}" type="parTrans" cxnId="{01925E44-AB17-4CD5-B90C-DF610BC6420F}">
      <dgm:prSet/>
      <dgm:spPr/>
      <dgm:t>
        <a:bodyPr/>
        <a:lstStyle/>
        <a:p>
          <a:endParaRPr lang="pt-BR"/>
        </a:p>
      </dgm:t>
    </dgm:pt>
    <dgm:pt modelId="{23C93528-F9DF-4C9E-B307-E64E541B31D7}" type="sibTrans" cxnId="{01925E44-AB17-4CD5-B90C-DF610BC6420F}">
      <dgm:prSet/>
      <dgm:spPr/>
      <dgm:t>
        <a:bodyPr/>
        <a:lstStyle/>
        <a:p>
          <a:endParaRPr lang="pt-BR"/>
        </a:p>
      </dgm:t>
    </dgm:pt>
    <dgm:pt modelId="{D0E3B258-2E4E-408B-BAE7-FF712890C0AA}">
      <dgm:prSet/>
      <dgm:spPr>
        <a:xfrm>
          <a:off x="0" y="369518"/>
          <a:ext cx="3796801" cy="9922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Atendimento adequado é ainda  menor.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7E9B2B9-BF38-4D45-9DED-E9952D44B004}" type="parTrans" cxnId="{CF058325-EAA6-444E-9F55-F689D8CEDD1C}">
      <dgm:prSet/>
      <dgm:spPr/>
      <dgm:t>
        <a:bodyPr/>
        <a:lstStyle/>
        <a:p>
          <a:endParaRPr lang="pt-BR"/>
        </a:p>
      </dgm:t>
    </dgm:pt>
    <dgm:pt modelId="{E0490E92-23FA-40F5-837D-3C92B2B25F69}" type="sibTrans" cxnId="{CF058325-EAA6-444E-9F55-F689D8CEDD1C}">
      <dgm:prSet/>
      <dgm:spPr/>
      <dgm:t>
        <a:bodyPr/>
        <a:lstStyle/>
        <a:p>
          <a:endParaRPr lang="pt-BR"/>
        </a:p>
      </dgm:t>
    </dgm:pt>
    <dgm:pt modelId="{C994AA0F-EE4A-4D34-9C27-271AF1EDE909}">
      <dgm:prSet/>
      <dgm:spPr>
        <a:xfrm>
          <a:off x="189840" y="1458968"/>
          <a:ext cx="2657761" cy="53136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u="none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Desigualdade socioeconômica</a:t>
          </a:r>
          <a:endParaRPr lang="pt-BR" b="1" u="sng" dirty="0" smtClean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03EA6BE2-4BC9-4FBA-830C-BE679A8804F7}" type="parTrans" cxnId="{80CFE50E-D6E4-41A6-8FD6-021A9C835AFB}">
      <dgm:prSet/>
      <dgm:spPr/>
      <dgm:t>
        <a:bodyPr/>
        <a:lstStyle/>
        <a:p>
          <a:endParaRPr lang="pt-BR"/>
        </a:p>
      </dgm:t>
    </dgm:pt>
    <dgm:pt modelId="{725B16E8-9762-4CE1-A936-30787227E6C1}" type="sibTrans" cxnId="{80CFE50E-D6E4-41A6-8FD6-021A9C835AFB}">
      <dgm:prSet/>
      <dgm:spPr/>
      <dgm:t>
        <a:bodyPr/>
        <a:lstStyle/>
        <a:p>
          <a:endParaRPr lang="pt-BR"/>
        </a:p>
      </dgm:t>
    </dgm:pt>
    <dgm:pt modelId="{A72CD49E-CFF2-4EC5-9AEA-4D84B806043D}">
      <dgm:prSet/>
      <dgm:spPr>
        <a:xfrm>
          <a:off x="0" y="1724648"/>
          <a:ext cx="3796801" cy="12190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82% do déficit de água se concentra na população  com renda de até 1 salário mínimo.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AFC5DF4-7E73-4078-90D1-13F68F50AF23}" type="parTrans" cxnId="{92ED612E-B6A5-481A-8E83-38F803FC6925}">
      <dgm:prSet/>
      <dgm:spPr/>
      <dgm:t>
        <a:bodyPr/>
        <a:lstStyle/>
        <a:p>
          <a:endParaRPr lang="pt-BR"/>
        </a:p>
      </dgm:t>
    </dgm:pt>
    <dgm:pt modelId="{D5E037DB-0DC8-4886-94C3-6321994F9752}" type="sibTrans" cxnId="{92ED612E-B6A5-481A-8E83-38F803FC6925}">
      <dgm:prSet/>
      <dgm:spPr/>
      <dgm:t>
        <a:bodyPr/>
        <a:lstStyle/>
        <a:p>
          <a:endParaRPr lang="pt-BR"/>
        </a:p>
      </dgm:t>
    </dgm:pt>
    <dgm:pt modelId="{1C4A07B2-B45D-48B8-A9F0-AB474711C074}">
      <dgm:prSet/>
      <dgm:spPr>
        <a:xfrm>
          <a:off x="189840" y="3040898"/>
          <a:ext cx="2657761" cy="53136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u="none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Desigualdade regional</a:t>
          </a:r>
          <a:endParaRPr lang="pt-BR" b="1" u="sng" dirty="0" smtClean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497DBFC2-5EFA-452E-9D15-6B0C1633339C}" type="parTrans" cxnId="{828077D8-DC13-44E1-9456-02022184EFAB}">
      <dgm:prSet/>
      <dgm:spPr/>
      <dgm:t>
        <a:bodyPr/>
        <a:lstStyle/>
        <a:p>
          <a:endParaRPr lang="pt-BR"/>
        </a:p>
      </dgm:t>
    </dgm:pt>
    <dgm:pt modelId="{15991056-0E04-4A0A-BE92-E7FD440D98B9}" type="sibTrans" cxnId="{828077D8-DC13-44E1-9456-02022184EFAB}">
      <dgm:prSet/>
      <dgm:spPr/>
      <dgm:t>
        <a:bodyPr/>
        <a:lstStyle/>
        <a:p>
          <a:endParaRPr lang="pt-BR"/>
        </a:p>
      </dgm:t>
    </dgm:pt>
    <dgm:pt modelId="{3D4F4407-B3A8-48B8-B5AD-D1B1EA461E70}">
      <dgm:prSet/>
      <dgm:spPr>
        <a:xfrm>
          <a:off x="0" y="3306578"/>
          <a:ext cx="3796801" cy="9922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N e NE possuem os menores níveis de atendimento.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8759A38-8310-4A0B-9FA5-8969AB382F73}" type="parTrans" cxnId="{D3C09F92-6B6B-422E-B802-CAFE26D7C0BE}">
      <dgm:prSet/>
      <dgm:spPr/>
      <dgm:t>
        <a:bodyPr/>
        <a:lstStyle/>
        <a:p>
          <a:endParaRPr lang="pt-BR"/>
        </a:p>
      </dgm:t>
    </dgm:pt>
    <dgm:pt modelId="{F44A80BF-17F2-4E1E-A571-5367CE8B0D51}" type="sibTrans" cxnId="{D3C09F92-6B6B-422E-B802-CAFE26D7C0BE}">
      <dgm:prSet/>
      <dgm:spPr/>
      <dgm:t>
        <a:bodyPr/>
        <a:lstStyle/>
        <a:p>
          <a:endParaRPr lang="pt-BR"/>
        </a:p>
      </dgm:t>
    </dgm:pt>
    <dgm:pt modelId="{1F98F551-ECBF-49D0-B22F-4564D9D7A1EA}" type="pres">
      <dgm:prSet presAssocID="{9584F991-1837-4550-9FA6-5C56D81A0E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FAE0BD-0930-4F2B-AA56-C7C91D22DA41}" type="pres">
      <dgm:prSet presAssocID="{F1D44551-F905-4348-B81D-1494CA1DAD26}" presName="parentLin" presStyleCnt="0"/>
      <dgm:spPr/>
    </dgm:pt>
    <dgm:pt modelId="{E1CF2038-5CA3-4FD8-AD8C-A6DC47CAB2CB}" type="pres">
      <dgm:prSet presAssocID="{F1D44551-F905-4348-B81D-1494CA1DAD26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45711045-E42F-40EE-B8B8-370E8C512EAA}" type="pres">
      <dgm:prSet presAssocID="{F1D44551-F905-4348-B81D-1494CA1DAD2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1468A3-4BDC-40A4-9651-5B23FDD53F8D}" type="pres">
      <dgm:prSet presAssocID="{F1D44551-F905-4348-B81D-1494CA1DAD26}" presName="negativeSpace" presStyleCnt="0"/>
      <dgm:spPr/>
    </dgm:pt>
    <dgm:pt modelId="{208C1743-4D7B-46DF-BE48-982FF9305CFF}" type="pres">
      <dgm:prSet presAssocID="{F1D44551-F905-4348-B81D-1494CA1DAD26}" presName="childText" presStyleLbl="conFg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F8BA6DF-CDB3-4DD5-AAC4-FA4E77A783C2}" type="pres">
      <dgm:prSet presAssocID="{23C93528-F9DF-4C9E-B307-E64E541B31D7}" presName="spaceBetweenRectangles" presStyleCnt="0"/>
      <dgm:spPr/>
    </dgm:pt>
    <dgm:pt modelId="{6D2CF2E6-EFE5-4952-BE49-9A02B10C2CD2}" type="pres">
      <dgm:prSet presAssocID="{C994AA0F-EE4A-4D34-9C27-271AF1EDE909}" presName="parentLin" presStyleCnt="0"/>
      <dgm:spPr/>
    </dgm:pt>
    <dgm:pt modelId="{E2470B9A-C1CA-40F1-AABB-44BDDA1016DC}" type="pres">
      <dgm:prSet presAssocID="{C994AA0F-EE4A-4D34-9C27-271AF1EDE909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47ADF412-0511-41A7-9B84-28A16453AA90}" type="pres">
      <dgm:prSet presAssocID="{C994AA0F-EE4A-4D34-9C27-271AF1EDE9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160CF3-2D20-42C8-B921-CDB90B761772}" type="pres">
      <dgm:prSet presAssocID="{C994AA0F-EE4A-4D34-9C27-271AF1EDE909}" presName="negativeSpace" presStyleCnt="0"/>
      <dgm:spPr/>
    </dgm:pt>
    <dgm:pt modelId="{69BC606D-DA22-43F4-ADBA-31F460BEBF44}" type="pres">
      <dgm:prSet presAssocID="{C994AA0F-EE4A-4D34-9C27-271AF1EDE909}" presName="childText" presStyleLbl="conFg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77F2A9F-BF4E-42BA-8F7A-EE810790C4EF}" type="pres">
      <dgm:prSet presAssocID="{725B16E8-9762-4CE1-A936-30787227E6C1}" presName="spaceBetweenRectangles" presStyleCnt="0"/>
      <dgm:spPr/>
    </dgm:pt>
    <dgm:pt modelId="{A76B00CB-353B-4AB6-9A08-C06055969D70}" type="pres">
      <dgm:prSet presAssocID="{1C4A07B2-B45D-48B8-A9F0-AB474711C074}" presName="parentLin" presStyleCnt="0"/>
      <dgm:spPr/>
    </dgm:pt>
    <dgm:pt modelId="{5DDF099B-6380-4237-A973-31B432BF2E79}" type="pres">
      <dgm:prSet presAssocID="{1C4A07B2-B45D-48B8-A9F0-AB474711C074}" presName="parentLeftMargin" presStyleLbl="node1" presStyleIdx="1" presStyleCnt="3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0036600E-3163-4DDA-821F-696718C9124E}" type="pres">
      <dgm:prSet presAssocID="{1C4A07B2-B45D-48B8-A9F0-AB474711C0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8925C8-56B5-4661-B0C8-36AAB0DF72B0}" type="pres">
      <dgm:prSet presAssocID="{1C4A07B2-B45D-48B8-A9F0-AB474711C074}" presName="negativeSpace" presStyleCnt="0"/>
      <dgm:spPr/>
    </dgm:pt>
    <dgm:pt modelId="{85BC2E48-4E3A-4393-A624-D41D854481C2}" type="pres">
      <dgm:prSet presAssocID="{1C4A07B2-B45D-48B8-A9F0-AB474711C074}" presName="childText" presStyleLbl="conFg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80CFE50E-D6E4-41A6-8FD6-021A9C835AFB}" srcId="{9584F991-1837-4550-9FA6-5C56D81A0E90}" destId="{C994AA0F-EE4A-4D34-9C27-271AF1EDE909}" srcOrd="1" destOrd="0" parTransId="{03EA6BE2-4BC9-4FBA-830C-BE679A8804F7}" sibTransId="{725B16E8-9762-4CE1-A936-30787227E6C1}"/>
    <dgm:cxn modelId="{619DE60C-769B-4CF7-A7FC-5FD28DFF801D}" type="presOf" srcId="{3D4F4407-B3A8-48B8-B5AD-D1B1EA461E70}" destId="{85BC2E48-4E3A-4393-A624-D41D854481C2}" srcOrd="0" destOrd="0" presId="urn:microsoft.com/office/officeart/2005/8/layout/list1"/>
    <dgm:cxn modelId="{484BB62D-E83B-4243-A8B9-8824E336DE3F}" type="presOf" srcId="{A72CD49E-CFF2-4EC5-9AEA-4D84B806043D}" destId="{69BC606D-DA22-43F4-ADBA-31F460BEBF44}" srcOrd="0" destOrd="0" presId="urn:microsoft.com/office/officeart/2005/8/layout/list1"/>
    <dgm:cxn modelId="{966C96D8-070A-4B80-8132-3310470B903F}" type="presOf" srcId="{9584F991-1837-4550-9FA6-5C56D81A0E90}" destId="{1F98F551-ECBF-49D0-B22F-4564D9D7A1EA}" srcOrd="0" destOrd="0" presId="urn:microsoft.com/office/officeart/2005/8/layout/list1"/>
    <dgm:cxn modelId="{828077D8-DC13-44E1-9456-02022184EFAB}" srcId="{9584F991-1837-4550-9FA6-5C56D81A0E90}" destId="{1C4A07B2-B45D-48B8-A9F0-AB474711C074}" srcOrd="2" destOrd="0" parTransId="{497DBFC2-5EFA-452E-9D15-6B0C1633339C}" sibTransId="{15991056-0E04-4A0A-BE92-E7FD440D98B9}"/>
    <dgm:cxn modelId="{ADDAE7A7-D3DD-45EB-AC80-F519968602B1}" type="presOf" srcId="{C994AA0F-EE4A-4D34-9C27-271AF1EDE909}" destId="{47ADF412-0511-41A7-9B84-28A16453AA90}" srcOrd="1" destOrd="0" presId="urn:microsoft.com/office/officeart/2005/8/layout/list1"/>
    <dgm:cxn modelId="{EE178395-C092-4DDB-A0F8-7E510E718F51}" type="presOf" srcId="{1C4A07B2-B45D-48B8-A9F0-AB474711C074}" destId="{0036600E-3163-4DDA-821F-696718C9124E}" srcOrd="1" destOrd="0" presId="urn:microsoft.com/office/officeart/2005/8/layout/list1"/>
    <dgm:cxn modelId="{8509440F-D604-41CF-99EF-4B8C84D7C03B}" type="presOf" srcId="{F1D44551-F905-4348-B81D-1494CA1DAD26}" destId="{45711045-E42F-40EE-B8B8-370E8C512EAA}" srcOrd="1" destOrd="0" presId="urn:microsoft.com/office/officeart/2005/8/layout/list1"/>
    <dgm:cxn modelId="{92ED612E-B6A5-481A-8E83-38F803FC6925}" srcId="{C994AA0F-EE4A-4D34-9C27-271AF1EDE909}" destId="{A72CD49E-CFF2-4EC5-9AEA-4D84B806043D}" srcOrd="0" destOrd="0" parTransId="{4AFC5DF4-7E73-4078-90D1-13F68F50AF23}" sibTransId="{D5E037DB-0DC8-4886-94C3-6321994F9752}"/>
    <dgm:cxn modelId="{E89F63EB-534C-48B4-8B68-E1589ED406E1}" type="presOf" srcId="{1C4A07B2-B45D-48B8-A9F0-AB474711C074}" destId="{5DDF099B-6380-4237-A973-31B432BF2E79}" srcOrd="0" destOrd="0" presId="urn:microsoft.com/office/officeart/2005/8/layout/list1"/>
    <dgm:cxn modelId="{D3C09F92-6B6B-422E-B802-CAFE26D7C0BE}" srcId="{1C4A07B2-B45D-48B8-A9F0-AB474711C074}" destId="{3D4F4407-B3A8-48B8-B5AD-D1B1EA461E70}" srcOrd="0" destOrd="0" parTransId="{D8759A38-8310-4A0B-9FA5-8969AB382F73}" sibTransId="{F44A80BF-17F2-4E1E-A571-5367CE8B0D51}"/>
    <dgm:cxn modelId="{01925E44-AB17-4CD5-B90C-DF610BC6420F}" srcId="{9584F991-1837-4550-9FA6-5C56D81A0E90}" destId="{F1D44551-F905-4348-B81D-1494CA1DAD26}" srcOrd="0" destOrd="0" parTransId="{21623BDC-F0B7-4462-B6FC-04EB956D60CA}" sibTransId="{23C93528-F9DF-4C9E-B307-E64E541B31D7}"/>
    <dgm:cxn modelId="{99BA1EE3-A60C-4804-BB3E-AFDD4543FCD2}" type="presOf" srcId="{D0E3B258-2E4E-408B-BAE7-FF712890C0AA}" destId="{208C1743-4D7B-46DF-BE48-982FF9305CFF}" srcOrd="0" destOrd="0" presId="urn:microsoft.com/office/officeart/2005/8/layout/list1"/>
    <dgm:cxn modelId="{CF058325-EAA6-444E-9F55-F689D8CEDD1C}" srcId="{F1D44551-F905-4348-B81D-1494CA1DAD26}" destId="{D0E3B258-2E4E-408B-BAE7-FF712890C0AA}" srcOrd="0" destOrd="0" parTransId="{17E9B2B9-BF38-4D45-9DED-E9952D44B004}" sibTransId="{E0490E92-23FA-40F5-837D-3C92B2B25F69}"/>
    <dgm:cxn modelId="{0DEC0D4E-38B0-4574-8BFA-5E02919BD2C5}" type="presOf" srcId="{C994AA0F-EE4A-4D34-9C27-271AF1EDE909}" destId="{E2470B9A-C1CA-40F1-AABB-44BDDA1016DC}" srcOrd="0" destOrd="0" presId="urn:microsoft.com/office/officeart/2005/8/layout/list1"/>
    <dgm:cxn modelId="{3F11AA79-80E8-4B14-84FC-03D71FC78957}" type="presOf" srcId="{F1D44551-F905-4348-B81D-1494CA1DAD26}" destId="{E1CF2038-5CA3-4FD8-AD8C-A6DC47CAB2CB}" srcOrd="0" destOrd="0" presId="urn:microsoft.com/office/officeart/2005/8/layout/list1"/>
    <dgm:cxn modelId="{2CA60217-73DC-4AE9-BDF0-127DF41E62BA}" type="presParOf" srcId="{1F98F551-ECBF-49D0-B22F-4564D9D7A1EA}" destId="{ABFAE0BD-0930-4F2B-AA56-C7C91D22DA41}" srcOrd="0" destOrd="0" presId="urn:microsoft.com/office/officeart/2005/8/layout/list1"/>
    <dgm:cxn modelId="{739CB313-0C77-4C81-92EE-37EE82CA6EAC}" type="presParOf" srcId="{ABFAE0BD-0930-4F2B-AA56-C7C91D22DA41}" destId="{E1CF2038-5CA3-4FD8-AD8C-A6DC47CAB2CB}" srcOrd="0" destOrd="0" presId="urn:microsoft.com/office/officeart/2005/8/layout/list1"/>
    <dgm:cxn modelId="{11B620E8-4D35-411D-A1A1-1A8BD3A8EFCC}" type="presParOf" srcId="{ABFAE0BD-0930-4F2B-AA56-C7C91D22DA41}" destId="{45711045-E42F-40EE-B8B8-370E8C512EAA}" srcOrd="1" destOrd="0" presId="urn:microsoft.com/office/officeart/2005/8/layout/list1"/>
    <dgm:cxn modelId="{44B9971D-DCA3-4A95-AFE1-CDC3A3071334}" type="presParOf" srcId="{1F98F551-ECBF-49D0-B22F-4564D9D7A1EA}" destId="{4D1468A3-4BDC-40A4-9651-5B23FDD53F8D}" srcOrd="1" destOrd="0" presId="urn:microsoft.com/office/officeart/2005/8/layout/list1"/>
    <dgm:cxn modelId="{C999324E-C1C9-41D2-807A-D08CE5063C05}" type="presParOf" srcId="{1F98F551-ECBF-49D0-B22F-4564D9D7A1EA}" destId="{208C1743-4D7B-46DF-BE48-982FF9305CFF}" srcOrd="2" destOrd="0" presId="urn:microsoft.com/office/officeart/2005/8/layout/list1"/>
    <dgm:cxn modelId="{46355717-8C4A-4E2B-B2EA-EEE084964726}" type="presParOf" srcId="{1F98F551-ECBF-49D0-B22F-4564D9D7A1EA}" destId="{EF8BA6DF-CDB3-4DD5-AAC4-FA4E77A783C2}" srcOrd="3" destOrd="0" presId="urn:microsoft.com/office/officeart/2005/8/layout/list1"/>
    <dgm:cxn modelId="{F7832C74-2A31-41C6-9687-8E99D0D1E3BD}" type="presParOf" srcId="{1F98F551-ECBF-49D0-B22F-4564D9D7A1EA}" destId="{6D2CF2E6-EFE5-4952-BE49-9A02B10C2CD2}" srcOrd="4" destOrd="0" presId="urn:microsoft.com/office/officeart/2005/8/layout/list1"/>
    <dgm:cxn modelId="{AF449B74-CEA4-413D-81E2-A778B3ECFC7D}" type="presParOf" srcId="{6D2CF2E6-EFE5-4952-BE49-9A02B10C2CD2}" destId="{E2470B9A-C1CA-40F1-AABB-44BDDA1016DC}" srcOrd="0" destOrd="0" presId="urn:microsoft.com/office/officeart/2005/8/layout/list1"/>
    <dgm:cxn modelId="{1AC29936-C0E9-4C38-AFBB-7C2A0EE37C8A}" type="presParOf" srcId="{6D2CF2E6-EFE5-4952-BE49-9A02B10C2CD2}" destId="{47ADF412-0511-41A7-9B84-28A16453AA90}" srcOrd="1" destOrd="0" presId="urn:microsoft.com/office/officeart/2005/8/layout/list1"/>
    <dgm:cxn modelId="{13FED5B8-875F-44BB-A7D6-91BD5F282E1F}" type="presParOf" srcId="{1F98F551-ECBF-49D0-B22F-4564D9D7A1EA}" destId="{15160CF3-2D20-42C8-B921-CDB90B761772}" srcOrd="5" destOrd="0" presId="urn:microsoft.com/office/officeart/2005/8/layout/list1"/>
    <dgm:cxn modelId="{8E202023-8AE5-45DF-9A94-4CF04F379787}" type="presParOf" srcId="{1F98F551-ECBF-49D0-B22F-4564D9D7A1EA}" destId="{69BC606D-DA22-43F4-ADBA-31F460BEBF44}" srcOrd="6" destOrd="0" presId="urn:microsoft.com/office/officeart/2005/8/layout/list1"/>
    <dgm:cxn modelId="{4508FCB1-DC70-4093-AD42-9F924B6EBB27}" type="presParOf" srcId="{1F98F551-ECBF-49D0-B22F-4564D9D7A1EA}" destId="{F77F2A9F-BF4E-42BA-8F7A-EE810790C4EF}" srcOrd="7" destOrd="0" presId="urn:microsoft.com/office/officeart/2005/8/layout/list1"/>
    <dgm:cxn modelId="{877CCD39-A029-4C5C-B418-003FDA8A3274}" type="presParOf" srcId="{1F98F551-ECBF-49D0-B22F-4564D9D7A1EA}" destId="{A76B00CB-353B-4AB6-9A08-C06055969D70}" srcOrd="8" destOrd="0" presId="urn:microsoft.com/office/officeart/2005/8/layout/list1"/>
    <dgm:cxn modelId="{E1C37787-782F-47D8-BEC7-E8D3741CE221}" type="presParOf" srcId="{A76B00CB-353B-4AB6-9A08-C06055969D70}" destId="{5DDF099B-6380-4237-A973-31B432BF2E79}" srcOrd="0" destOrd="0" presId="urn:microsoft.com/office/officeart/2005/8/layout/list1"/>
    <dgm:cxn modelId="{085C73C8-A54B-43A1-A984-50BAC594DE96}" type="presParOf" srcId="{A76B00CB-353B-4AB6-9A08-C06055969D70}" destId="{0036600E-3163-4DDA-821F-696718C9124E}" srcOrd="1" destOrd="0" presId="urn:microsoft.com/office/officeart/2005/8/layout/list1"/>
    <dgm:cxn modelId="{FE6E3361-B42A-4A6B-860D-8542DE686ABA}" type="presParOf" srcId="{1F98F551-ECBF-49D0-B22F-4564D9D7A1EA}" destId="{338925C8-56B5-4661-B0C8-36AAB0DF72B0}" srcOrd="9" destOrd="0" presId="urn:microsoft.com/office/officeart/2005/8/layout/list1"/>
    <dgm:cxn modelId="{1FF24A77-8A83-4E52-8D90-53C935DE9A52}" type="presParOf" srcId="{1F98F551-ECBF-49D0-B22F-4564D9D7A1EA}" destId="{85BC2E48-4E3A-4393-A624-D41D854481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DE76D-8B8E-4B26-9DAF-113736B79F7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13A072-AEEB-46E5-BFDC-960830F8FD04}">
      <dgm:prSet phldrT="[Texto]"/>
      <dgm:spPr>
        <a:xfrm>
          <a:off x="2404" y="51888"/>
          <a:ext cx="2344063" cy="4032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b="1" u="none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Déficit</a:t>
          </a:r>
          <a:endParaRPr lang="pt-BR" b="1" u="none" dirty="0">
            <a:solidFill>
              <a:srgbClr val="EEECE1"/>
            </a:solidFill>
            <a:latin typeface="Calibri"/>
            <a:ea typeface="+mn-ea"/>
            <a:cs typeface="+mn-cs"/>
          </a:endParaRPr>
        </a:p>
      </dgm:t>
    </dgm:pt>
    <dgm:pt modelId="{EE8C065D-742C-4925-AC4C-AB6F2CC19ECC}" type="parTrans" cxnId="{E1DFDA91-6584-47F7-83C1-AE0513D9B364}">
      <dgm:prSet/>
      <dgm:spPr/>
      <dgm:t>
        <a:bodyPr/>
        <a:lstStyle/>
        <a:p>
          <a:endParaRPr lang="pt-BR"/>
        </a:p>
      </dgm:t>
    </dgm:pt>
    <dgm:pt modelId="{099BA95D-F09E-4EF2-B289-22B49A21ECD0}" type="sibTrans" cxnId="{E1DFDA91-6584-47F7-83C1-AE0513D9B364}">
      <dgm:prSet/>
      <dgm:spPr/>
      <dgm:t>
        <a:bodyPr/>
        <a:lstStyle/>
        <a:p>
          <a:endParaRPr lang="pt-BR"/>
        </a:p>
      </dgm:t>
    </dgm:pt>
    <dgm:pt modelId="{1F53B5B9-5292-44F2-94B1-E26E3A0A63BA}">
      <dgm:prSet phldrT="[Texto]"/>
      <dgm:spPr>
        <a:xfrm>
          <a:off x="2404" y="455088"/>
          <a:ext cx="2344063" cy="132343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Necessidade de investimentos anuais: </a:t>
          </a:r>
          <a:r>
            <a:rPr lang="pt-BR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R$ </a:t>
          </a:r>
          <a:r>
            <a:rPr lang="pt-BR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25,5 bi x </a:t>
          </a:r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Investimento médio realizado (2007-2017):  </a:t>
          </a:r>
          <a:r>
            <a:rPr lang="pt-BR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R$ 11,9 bi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99DD751-F395-4CDA-8F97-A39C1D13D966}" type="parTrans" cxnId="{8389B07B-4D83-4CB8-85AE-5700CB692C61}">
      <dgm:prSet/>
      <dgm:spPr/>
      <dgm:t>
        <a:bodyPr/>
        <a:lstStyle/>
        <a:p>
          <a:endParaRPr lang="pt-BR"/>
        </a:p>
      </dgm:t>
    </dgm:pt>
    <dgm:pt modelId="{3D3749B7-DF78-4CB5-A67F-82CCA1C6441A}" type="sibTrans" cxnId="{8389B07B-4D83-4CB8-85AE-5700CB692C61}">
      <dgm:prSet/>
      <dgm:spPr/>
      <dgm:t>
        <a:bodyPr/>
        <a:lstStyle/>
        <a:p>
          <a:endParaRPr lang="pt-BR"/>
        </a:p>
      </dgm:t>
    </dgm:pt>
    <dgm:pt modelId="{721150B0-AB61-4D95-ADBD-44CFE3EB93C6}">
      <dgm:prSet phldrT="[Texto]"/>
      <dgm:spPr>
        <a:xfrm>
          <a:off x="2674637" y="51888"/>
          <a:ext cx="2344063" cy="4032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b="1" u="none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Concentração</a:t>
          </a:r>
          <a:endParaRPr lang="pt-BR" u="none" dirty="0">
            <a:solidFill>
              <a:srgbClr val="EEECE1"/>
            </a:solidFill>
            <a:latin typeface="Calibri"/>
            <a:ea typeface="+mn-ea"/>
            <a:cs typeface="+mn-cs"/>
          </a:endParaRPr>
        </a:p>
      </dgm:t>
    </dgm:pt>
    <dgm:pt modelId="{C1834294-8C04-43F6-811A-F28DA0BEB0AB}" type="parTrans" cxnId="{D7750254-EBE8-44E4-99A1-8BF0155D697E}">
      <dgm:prSet/>
      <dgm:spPr/>
      <dgm:t>
        <a:bodyPr/>
        <a:lstStyle/>
        <a:p>
          <a:endParaRPr lang="pt-BR"/>
        </a:p>
      </dgm:t>
    </dgm:pt>
    <dgm:pt modelId="{3ED26BC1-82E9-48D5-8E57-65825A6D28D9}" type="sibTrans" cxnId="{D7750254-EBE8-44E4-99A1-8BF0155D697E}">
      <dgm:prSet/>
      <dgm:spPr/>
      <dgm:t>
        <a:bodyPr/>
        <a:lstStyle/>
        <a:p>
          <a:endParaRPr lang="pt-BR"/>
        </a:p>
      </dgm:t>
    </dgm:pt>
    <dgm:pt modelId="{FB9908C6-B41F-48B1-B111-3C228B7C266F}">
      <dgm:prSet phldrT="[Texto]"/>
      <dgm:spPr>
        <a:xfrm>
          <a:off x="2674637" y="455088"/>
          <a:ext cx="2344063" cy="132343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53%</a:t>
          </a:r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dos investimentos em </a:t>
          </a:r>
          <a:r>
            <a:rPr lang="pt-BR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SP, MG e PR</a:t>
          </a:r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, capitaneados por suas </a:t>
          </a:r>
          <a:r>
            <a:rPr lang="pt-BR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CESBs</a:t>
          </a:r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(2017).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1954C0F-6E0B-44B3-B06E-AF1DDF6AE589}" type="parTrans" cxnId="{3A1C46B2-87BE-4375-BE79-A9A426E70099}">
      <dgm:prSet/>
      <dgm:spPr/>
      <dgm:t>
        <a:bodyPr/>
        <a:lstStyle/>
        <a:p>
          <a:endParaRPr lang="pt-BR"/>
        </a:p>
      </dgm:t>
    </dgm:pt>
    <dgm:pt modelId="{DBDEA025-05F3-4D16-AD03-7E23ED4DF995}" type="sibTrans" cxnId="{3A1C46B2-87BE-4375-BE79-A9A426E70099}">
      <dgm:prSet/>
      <dgm:spPr/>
      <dgm:t>
        <a:bodyPr/>
        <a:lstStyle/>
        <a:p>
          <a:endParaRPr lang="pt-BR"/>
        </a:p>
      </dgm:t>
    </dgm:pt>
    <dgm:pt modelId="{EAC35CCE-20C2-46F3-A0BD-35D1023C4C84}">
      <dgm:prSet phldrT="[Texto]"/>
      <dgm:spPr>
        <a:xfrm>
          <a:off x="5346869" y="51888"/>
          <a:ext cx="2344063" cy="4032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b="1" u="none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Desigualdades regionais</a:t>
          </a:r>
          <a:endParaRPr lang="pt-BR" u="none" dirty="0">
            <a:solidFill>
              <a:srgbClr val="EEECE1"/>
            </a:solidFill>
            <a:latin typeface="Calibri"/>
            <a:ea typeface="+mn-ea"/>
            <a:cs typeface="+mn-cs"/>
          </a:endParaRPr>
        </a:p>
      </dgm:t>
    </dgm:pt>
    <dgm:pt modelId="{708161DD-15AA-4819-A384-B32A84A5B955}" type="parTrans" cxnId="{7943F7E8-48D4-4E18-8716-988B3EDBA793}">
      <dgm:prSet/>
      <dgm:spPr/>
      <dgm:t>
        <a:bodyPr/>
        <a:lstStyle/>
        <a:p>
          <a:endParaRPr lang="pt-BR"/>
        </a:p>
      </dgm:t>
    </dgm:pt>
    <dgm:pt modelId="{CA0A78F4-E3E1-4DA0-AA51-2D732FBF822C}" type="sibTrans" cxnId="{7943F7E8-48D4-4E18-8716-988B3EDBA793}">
      <dgm:prSet/>
      <dgm:spPr/>
      <dgm:t>
        <a:bodyPr/>
        <a:lstStyle/>
        <a:p>
          <a:endParaRPr lang="pt-BR"/>
        </a:p>
      </dgm:t>
    </dgm:pt>
    <dgm:pt modelId="{C6FBB785-23E0-4228-900F-FFA81D08C970}">
      <dgm:prSet phldrT="[Texto]"/>
      <dgm:spPr>
        <a:xfrm>
          <a:off x="5346869" y="455088"/>
          <a:ext cx="2344063" cy="132343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N e NE</a:t>
          </a:r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recebem apenas </a:t>
          </a:r>
          <a:r>
            <a:rPr lang="pt-BR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22% dos investimentos</a:t>
          </a:r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,  MAS concentram </a:t>
          </a:r>
          <a:r>
            <a:rPr lang="pt-BR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60% do déficit</a:t>
          </a:r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em </a:t>
          </a:r>
          <a:r>
            <a:rPr lang="pt-BR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água</a:t>
          </a:r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 e </a:t>
          </a:r>
          <a:r>
            <a:rPr lang="pt-BR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46% do déficit</a:t>
          </a:r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em </a:t>
          </a:r>
          <a:r>
            <a:rPr lang="pt-BR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esgoto.</a:t>
          </a:r>
          <a:r>
            <a:rPr lang="pt-BR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	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3F24E27-EDD0-4267-8A9D-C153821F7115}" type="parTrans" cxnId="{15B978C7-492A-4DDD-A0EA-E33921F75895}">
      <dgm:prSet/>
      <dgm:spPr/>
      <dgm:t>
        <a:bodyPr/>
        <a:lstStyle/>
        <a:p>
          <a:endParaRPr lang="pt-BR"/>
        </a:p>
      </dgm:t>
    </dgm:pt>
    <dgm:pt modelId="{66AAA94F-5803-44AD-A0A4-79E767603B65}" type="sibTrans" cxnId="{15B978C7-492A-4DDD-A0EA-E33921F75895}">
      <dgm:prSet/>
      <dgm:spPr/>
      <dgm:t>
        <a:bodyPr/>
        <a:lstStyle/>
        <a:p>
          <a:endParaRPr lang="pt-BR"/>
        </a:p>
      </dgm:t>
    </dgm:pt>
    <dgm:pt modelId="{92983161-BECB-4363-92BD-93F396B6E78C}" type="pres">
      <dgm:prSet presAssocID="{E42DE76D-8B8E-4B26-9DAF-113736B79F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D141251-F0F2-4810-99ED-9579506B6671}" type="pres">
      <dgm:prSet presAssocID="{3113A072-AEEB-46E5-BFDC-960830F8FD04}" presName="composite" presStyleCnt="0"/>
      <dgm:spPr/>
    </dgm:pt>
    <dgm:pt modelId="{F4DCAB04-DCE2-42D1-A485-1AC4719E3A9C}" type="pres">
      <dgm:prSet presAssocID="{3113A072-AEEB-46E5-BFDC-960830F8FD04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70731FD-A18B-45A6-895C-39BB6FCFFBBA}" type="pres">
      <dgm:prSet presAssocID="{3113A072-AEEB-46E5-BFDC-960830F8FD04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20A2E67-85AF-40FC-9382-3F55969AF067}" type="pres">
      <dgm:prSet presAssocID="{099BA95D-F09E-4EF2-B289-22B49A21ECD0}" presName="space" presStyleCnt="0"/>
      <dgm:spPr/>
    </dgm:pt>
    <dgm:pt modelId="{41572D32-77F1-4E99-9A39-D9BCDD01CC45}" type="pres">
      <dgm:prSet presAssocID="{721150B0-AB61-4D95-ADBD-44CFE3EB93C6}" presName="composite" presStyleCnt="0"/>
      <dgm:spPr/>
    </dgm:pt>
    <dgm:pt modelId="{C620E54E-9660-4AA0-8CF8-3735F34E7A9A}" type="pres">
      <dgm:prSet presAssocID="{721150B0-AB61-4D95-ADBD-44CFE3EB93C6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5A6A972-A9D7-43D5-A672-3E717E2833A1}" type="pres">
      <dgm:prSet presAssocID="{721150B0-AB61-4D95-ADBD-44CFE3EB93C6}" presName="desTx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677FA90-F626-43A9-8009-FD97A455D559}" type="pres">
      <dgm:prSet presAssocID="{3ED26BC1-82E9-48D5-8E57-65825A6D28D9}" presName="space" presStyleCnt="0"/>
      <dgm:spPr/>
    </dgm:pt>
    <dgm:pt modelId="{6ADC3385-03A9-4AC4-989B-ECC018CAF02C}" type="pres">
      <dgm:prSet presAssocID="{EAC35CCE-20C2-46F3-A0BD-35D1023C4C84}" presName="composite" presStyleCnt="0"/>
      <dgm:spPr/>
    </dgm:pt>
    <dgm:pt modelId="{3B3AE9BA-868E-4960-8C32-25808CC3A1B4}" type="pres">
      <dgm:prSet presAssocID="{EAC35CCE-20C2-46F3-A0BD-35D1023C4C84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CD94AA42-518D-4DB2-91DC-46769F17006D}" type="pres">
      <dgm:prSet presAssocID="{EAC35CCE-20C2-46F3-A0BD-35D1023C4C84}" presName="desTx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8389B07B-4D83-4CB8-85AE-5700CB692C61}" srcId="{3113A072-AEEB-46E5-BFDC-960830F8FD04}" destId="{1F53B5B9-5292-44F2-94B1-E26E3A0A63BA}" srcOrd="0" destOrd="0" parTransId="{599DD751-F395-4CDA-8F97-A39C1D13D966}" sibTransId="{3D3749B7-DF78-4CB5-A67F-82CCA1C6441A}"/>
    <dgm:cxn modelId="{E1DFDA91-6584-47F7-83C1-AE0513D9B364}" srcId="{E42DE76D-8B8E-4B26-9DAF-113736B79F71}" destId="{3113A072-AEEB-46E5-BFDC-960830F8FD04}" srcOrd="0" destOrd="0" parTransId="{EE8C065D-742C-4925-AC4C-AB6F2CC19ECC}" sibTransId="{099BA95D-F09E-4EF2-B289-22B49A21ECD0}"/>
    <dgm:cxn modelId="{58D75494-EDDD-4CFB-A12B-B0E1008411A3}" type="presOf" srcId="{1F53B5B9-5292-44F2-94B1-E26E3A0A63BA}" destId="{A70731FD-A18B-45A6-895C-39BB6FCFFBBA}" srcOrd="0" destOrd="0" presId="urn:microsoft.com/office/officeart/2005/8/layout/hList1"/>
    <dgm:cxn modelId="{3A0E4552-F001-4BFC-BA78-14A366CB2075}" type="presOf" srcId="{3113A072-AEEB-46E5-BFDC-960830F8FD04}" destId="{F4DCAB04-DCE2-42D1-A485-1AC4719E3A9C}" srcOrd="0" destOrd="0" presId="urn:microsoft.com/office/officeart/2005/8/layout/hList1"/>
    <dgm:cxn modelId="{15B978C7-492A-4DDD-A0EA-E33921F75895}" srcId="{EAC35CCE-20C2-46F3-A0BD-35D1023C4C84}" destId="{C6FBB785-23E0-4228-900F-FFA81D08C970}" srcOrd="0" destOrd="0" parTransId="{23F24E27-EDD0-4267-8A9D-C153821F7115}" sibTransId="{66AAA94F-5803-44AD-A0A4-79E767603B65}"/>
    <dgm:cxn modelId="{267E939F-9505-4357-AEFF-4B22E9EDE9FC}" type="presOf" srcId="{E42DE76D-8B8E-4B26-9DAF-113736B79F71}" destId="{92983161-BECB-4363-92BD-93F396B6E78C}" srcOrd="0" destOrd="0" presId="urn:microsoft.com/office/officeart/2005/8/layout/hList1"/>
    <dgm:cxn modelId="{116CF485-60FC-4B29-9AB0-2D252DCFD384}" type="presOf" srcId="{FB9908C6-B41F-48B1-B111-3C228B7C266F}" destId="{75A6A972-A9D7-43D5-A672-3E717E2833A1}" srcOrd="0" destOrd="0" presId="urn:microsoft.com/office/officeart/2005/8/layout/hList1"/>
    <dgm:cxn modelId="{7943F7E8-48D4-4E18-8716-988B3EDBA793}" srcId="{E42DE76D-8B8E-4B26-9DAF-113736B79F71}" destId="{EAC35CCE-20C2-46F3-A0BD-35D1023C4C84}" srcOrd="2" destOrd="0" parTransId="{708161DD-15AA-4819-A384-B32A84A5B955}" sibTransId="{CA0A78F4-E3E1-4DA0-AA51-2D732FBF822C}"/>
    <dgm:cxn modelId="{FC010DAE-F691-439B-B4B6-9EDAA39EC26A}" type="presOf" srcId="{C6FBB785-23E0-4228-900F-FFA81D08C970}" destId="{CD94AA42-518D-4DB2-91DC-46769F17006D}" srcOrd="0" destOrd="0" presId="urn:microsoft.com/office/officeart/2005/8/layout/hList1"/>
    <dgm:cxn modelId="{3A1C46B2-87BE-4375-BE79-A9A426E70099}" srcId="{721150B0-AB61-4D95-ADBD-44CFE3EB93C6}" destId="{FB9908C6-B41F-48B1-B111-3C228B7C266F}" srcOrd="0" destOrd="0" parTransId="{51954C0F-6E0B-44B3-B06E-AF1DDF6AE589}" sibTransId="{DBDEA025-05F3-4D16-AD03-7E23ED4DF995}"/>
    <dgm:cxn modelId="{D8755DE5-45A1-414C-A124-E4F63C6C57BA}" type="presOf" srcId="{721150B0-AB61-4D95-ADBD-44CFE3EB93C6}" destId="{C620E54E-9660-4AA0-8CF8-3735F34E7A9A}" srcOrd="0" destOrd="0" presId="urn:microsoft.com/office/officeart/2005/8/layout/hList1"/>
    <dgm:cxn modelId="{D7750254-EBE8-44E4-99A1-8BF0155D697E}" srcId="{E42DE76D-8B8E-4B26-9DAF-113736B79F71}" destId="{721150B0-AB61-4D95-ADBD-44CFE3EB93C6}" srcOrd="1" destOrd="0" parTransId="{C1834294-8C04-43F6-811A-F28DA0BEB0AB}" sibTransId="{3ED26BC1-82E9-48D5-8E57-65825A6D28D9}"/>
    <dgm:cxn modelId="{8E14970F-92B8-4E66-B088-8BC1ECC0FCBE}" type="presOf" srcId="{EAC35CCE-20C2-46F3-A0BD-35D1023C4C84}" destId="{3B3AE9BA-868E-4960-8C32-25808CC3A1B4}" srcOrd="0" destOrd="0" presId="urn:microsoft.com/office/officeart/2005/8/layout/hList1"/>
    <dgm:cxn modelId="{113C9CA9-E9AA-4400-8B1E-05CF589D2332}" type="presParOf" srcId="{92983161-BECB-4363-92BD-93F396B6E78C}" destId="{2D141251-F0F2-4810-99ED-9579506B6671}" srcOrd="0" destOrd="0" presId="urn:microsoft.com/office/officeart/2005/8/layout/hList1"/>
    <dgm:cxn modelId="{3030A614-84F1-487E-97EC-40F5AFD47540}" type="presParOf" srcId="{2D141251-F0F2-4810-99ED-9579506B6671}" destId="{F4DCAB04-DCE2-42D1-A485-1AC4719E3A9C}" srcOrd="0" destOrd="0" presId="urn:microsoft.com/office/officeart/2005/8/layout/hList1"/>
    <dgm:cxn modelId="{B9382F27-23DA-4273-B9D6-A849FFBB1493}" type="presParOf" srcId="{2D141251-F0F2-4810-99ED-9579506B6671}" destId="{A70731FD-A18B-45A6-895C-39BB6FCFFBBA}" srcOrd="1" destOrd="0" presId="urn:microsoft.com/office/officeart/2005/8/layout/hList1"/>
    <dgm:cxn modelId="{4CCCEB0E-5F95-4DA6-9CD2-76580AB01AF3}" type="presParOf" srcId="{92983161-BECB-4363-92BD-93F396B6E78C}" destId="{920A2E67-85AF-40FC-9382-3F55969AF067}" srcOrd="1" destOrd="0" presId="urn:microsoft.com/office/officeart/2005/8/layout/hList1"/>
    <dgm:cxn modelId="{74780E67-0B24-4C9B-837E-67EE9B5392DF}" type="presParOf" srcId="{92983161-BECB-4363-92BD-93F396B6E78C}" destId="{41572D32-77F1-4E99-9A39-D9BCDD01CC45}" srcOrd="2" destOrd="0" presId="urn:microsoft.com/office/officeart/2005/8/layout/hList1"/>
    <dgm:cxn modelId="{C3582652-1CD1-4D42-A73C-313ACF82288F}" type="presParOf" srcId="{41572D32-77F1-4E99-9A39-D9BCDD01CC45}" destId="{C620E54E-9660-4AA0-8CF8-3735F34E7A9A}" srcOrd="0" destOrd="0" presId="urn:microsoft.com/office/officeart/2005/8/layout/hList1"/>
    <dgm:cxn modelId="{74319D86-1A01-400B-8C3F-191B8DE6E09A}" type="presParOf" srcId="{41572D32-77F1-4E99-9A39-D9BCDD01CC45}" destId="{75A6A972-A9D7-43D5-A672-3E717E2833A1}" srcOrd="1" destOrd="0" presId="urn:microsoft.com/office/officeart/2005/8/layout/hList1"/>
    <dgm:cxn modelId="{10FCC91B-FD50-4C1C-AEAE-104CE69724C8}" type="presParOf" srcId="{92983161-BECB-4363-92BD-93F396B6E78C}" destId="{F677FA90-F626-43A9-8009-FD97A455D559}" srcOrd="3" destOrd="0" presId="urn:microsoft.com/office/officeart/2005/8/layout/hList1"/>
    <dgm:cxn modelId="{C16452DE-DBB6-44E3-ADB3-8A005CDA59D8}" type="presParOf" srcId="{92983161-BECB-4363-92BD-93F396B6E78C}" destId="{6ADC3385-03A9-4AC4-989B-ECC018CAF02C}" srcOrd="4" destOrd="0" presId="urn:microsoft.com/office/officeart/2005/8/layout/hList1"/>
    <dgm:cxn modelId="{0AA7D2D7-2BFF-4DEE-9B51-8F2BC31F5986}" type="presParOf" srcId="{6ADC3385-03A9-4AC4-989B-ECC018CAF02C}" destId="{3B3AE9BA-868E-4960-8C32-25808CC3A1B4}" srcOrd="0" destOrd="0" presId="urn:microsoft.com/office/officeart/2005/8/layout/hList1"/>
    <dgm:cxn modelId="{93164DD8-59E3-43F6-9FD1-5DC95818CCE1}" type="presParOf" srcId="{6ADC3385-03A9-4AC4-989B-ECC018CAF02C}" destId="{CD94AA42-518D-4DB2-91DC-46769F1700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16E6A6-04AB-4485-BF71-61B68613ECF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5B1807C-F541-4445-B611-D62DAD48B5C2}">
      <dgm:prSet phldrT="[Texto]" custT="1"/>
      <dgm:spPr>
        <a:xfrm>
          <a:off x="4059819" y="2634070"/>
          <a:ext cx="2392771" cy="2363734"/>
        </a:xfrm>
        <a:prstGeom prst="gear9">
          <a:avLst/>
        </a:prstGeom>
        <a:solidFill>
          <a:srgbClr val="006FB9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Efetividade dos investimentos em relação ao déficit</a:t>
          </a:r>
          <a:endParaRPr lang="pt-BR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69D9193-DD7F-479A-A9AD-80306E7112B7}" type="parTrans" cxnId="{A5EF0BD5-BD8C-4806-BCA1-8E132C61E5E4}">
      <dgm:prSet/>
      <dgm:spPr/>
      <dgm:t>
        <a:bodyPr/>
        <a:lstStyle/>
        <a:p>
          <a:endParaRPr lang="pt-BR"/>
        </a:p>
      </dgm:t>
    </dgm:pt>
    <dgm:pt modelId="{DD1DD04A-585A-4342-8B47-DB9D8F1EC1D0}" type="sibTrans" cxnId="{A5EF0BD5-BD8C-4806-BCA1-8E132C61E5E4}">
      <dgm:prSet/>
      <dgm:spPr>
        <a:xfrm>
          <a:off x="3444812" y="2045809"/>
          <a:ext cx="3574518" cy="3574518"/>
        </a:xfrm>
        <a:prstGeom prst="circularArrow">
          <a:avLst>
            <a:gd name="adj1" fmla="val 4687"/>
            <a:gd name="adj2" fmla="val 299029"/>
            <a:gd name="adj3" fmla="val 2533867"/>
            <a:gd name="adj4" fmla="val 15823658"/>
            <a:gd name="adj5" fmla="val 5469"/>
          </a:avLst>
        </a:prstGeom>
        <a:solidFill>
          <a:srgbClr val="006F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55DFEDAA-53A0-4CF7-9110-298AE6F622F5}">
      <dgm:prSet phldrT="[Texto]"/>
      <dgm:spPr>
        <a:xfrm>
          <a:off x="1513536" y="1706058"/>
          <a:ext cx="2692282" cy="2839751"/>
        </a:xfrm>
        <a:prstGeom prst="gear6">
          <a:avLst/>
        </a:prstGeom>
        <a:solidFill>
          <a:srgbClr val="006FB9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Prestador com capacidades financeira + técnica e de gestão</a:t>
          </a:r>
          <a:endParaRPr lang="pt-BR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B08BF20-BBAB-48A2-9E8C-B858BF7370F9}" type="parTrans" cxnId="{F5CE52AB-8C41-4B65-82C1-44D4089980DD}">
      <dgm:prSet/>
      <dgm:spPr/>
      <dgm:t>
        <a:bodyPr/>
        <a:lstStyle/>
        <a:p>
          <a:endParaRPr lang="pt-BR"/>
        </a:p>
      </dgm:t>
    </dgm:pt>
    <dgm:pt modelId="{8E87F607-7812-4C8F-BD1E-564773877F1D}" type="sibTrans" cxnId="{F5CE52AB-8C41-4B65-82C1-44D4089980DD}">
      <dgm:prSet/>
      <dgm:spPr>
        <a:xfrm>
          <a:off x="1282632" y="1338358"/>
          <a:ext cx="2597111" cy="259711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6F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0316A04A-477F-4EC1-ADC6-C1AD31DB524F}">
      <dgm:prSet phldrT="[Texto]" custT="1"/>
      <dgm:spPr>
        <a:xfrm rot="20700000">
          <a:off x="3218653" y="286114"/>
          <a:ext cx="2498969" cy="2187941"/>
        </a:xfrm>
        <a:prstGeom prst="gear6">
          <a:avLst/>
        </a:prstGeom>
        <a:solidFill>
          <a:srgbClr val="006FB9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pt-BR" sz="1600" b="1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pt-BR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Disponibilidade contínua de funding adequado</a:t>
          </a:r>
        </a:p>
        <a:p>
          <a:endParaRPr lang="pt-BR" sz="13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841D6BE-505E-4411-8008-EE434E250C2F}" type="parTrans" cxnId="{7E417489-5717-4BBE-B1FE-6F9E4F54584D}">
      <dgm:prSet/>
      <dgm:spPr/>
      <dgm:t>
        <a:bodyPr/>
        <a:lstStyle/>
        <a:p>
          <a:endParaRPr lang="pt-BR"/>
        </a:p>
      </dgm:t>
    </dgm:pt>
    <dgm:pt modelId="{7FF2473F-F88F-4B25-92AE-03DA91C88027}" type="sibTrans" cxnId="{7E417489-5717-4BBE-B1FE-6F9E4F54584D}">
      <dgm:prSet/>
      <dgm:spPr>
        <a:xfrm>
          <a:off x="3011993" y="-261984"/>
          <a:ext cx="2800208" cy="28002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6F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5D1AC496-01EF-4BC2-B2EB-F833453612A5}" type="pres">
      <dgm:prSet presAssocID="{A116E6A6-04AB-4485-BF71-61B68613ECF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3DB3C3-7389-40E5-A1E3-AB1EA9575827}" type="pres">
      <dgm:prSet presAssocID="{C5B1807C-F541-4445-B611-D62DAD48B5C2}" presName="gear1" presStyleLbl="node1" presStyleIdx="0" presStyleCnt="3" custScaleX="92565" custScaleY="84643" custLinFactNeighborX="12147" custLinFactNeighborY="-190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C1BAFB-1043-471C-93CD-25FC1664343E}" type="pres">
      <dgm:prSet presAssocID="{C5B1807C-F541-4445-B611-D62DAD48B5C2}" presName="gear1srcNode" presStyleLbl="node1" presStyleIdx="0" presStyleCnt="3"/>
      <dgm:spPr/>
      <dgm:t>
        <a:bodyPr/>
        <a:lstStyle/>
        <a:p>
          <a:endParaRPr lang="pt-BR"/>
        </a:p>
      </dgm:t>
    </dgm:pt>
    <dgm:pt modelId="{D11743D6-0031-4ED2-9DBE-6EDE6214F42F}" type="pres">
      <dgm:prSet presAssocID="{C5B1807C-F541-4445-B611-D62DAD48B5C2}" presName="gear1dstNode" presStyleLbl="node1" presStyleIdx="0" presStyleCnt="3"/>
      <dgm:spPr/>
      <dgm:t>
        <a:bodyPr/>
        <a:lstStyle/>
        <a:p>
          <a:endParaRPr lang="pt-BR"/>
        </a:p>
      </dgm:t>
    </dgm:pt>
    <dgm:pt modelId="{79C77D25-4B14-48AF-AE2D-DF1ACBE79285}" type="pres">
      <dgm:prSet presAssocID="{55DFEDAA-53A0-4CF7-9110-298AE6F622F5}" presName="gear2" presStyleLbl="node1" presStyleIdx="1" presStyleCnt="3" custScaleX="132561" custScaleY="139822" custLinFactNeighborX="-8900" custLinFactNeighborY="1465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AB89E5-52BE-4946-B7A1-C69912945A0B}" type="pres">
      <dgm:prSet presAssocID="{55DFEDAA-53A0-4CF7-9110-298AE6F622F5}" presName="gear2srcNode" presStyleLbl="node1" presStyleIdx="1" presStyleCnt="3"/>
      <dgm:spPr/>
      <dgm:t>
        <a:bodyPr/>
        <a:lstStyle/>
        <a:p>
          <a:endParaRPr lang="pt-BR"/>
        </a:p>
      </dgm:t>
    </dgm:pt>
    <dgm:pt modelId="{A2055723-9906-4014-A8D4-8E3AF6AD83F8}" type="pres">
      <dgm:prSet presAssocID="{55DFEDAA-53A0-4CF7-9110-298AE6F622F5}" presName="gear2dstNode" presStyleLbl="node1" presStyleIdx="1" presStyleCnt="3"/>
      <dgm:spPr/>
      <dgm:t>
        <a:bodyPr/>
        <a:lstStyle/>
        <a:p>
          <a:endParaRPr lang="pt-BR"/>
        </a:p>
      </dgm:t>
    </dgm:pt>
    <dgm:pt modelId="{6B2A79B6-BD63-42D2-9C36-9FC2A1498DBD}" type="pres">
      <dgm:prSet presAssocID="{0316A04A-477F-4EC1-ADC6-C1AD31DB524F}" presName="gear3" presStyleLbl="node1" presStyleIdx="2" presStyleCnt="3" custScaleX="158869" custScaleY="149176" custLinFactNeighborX="12747" custLinFactNeighborY="-2780"/>
      <dgm:spPr/>
      <dgm:t>
        <a:bodyPr/>
        <a:lstStyle/>
        <a:p>
          <a:endParaRPr lang="pt-BR"/>
        </a:p>
      </dgm:t>
    </dgm:pt>
    <dgm:pt modelId="{3706DDD2-3393-456E-914A-0B669EEEBCD8}" type="pres">
      <dgm:prSet presAssocID="{0316A04A-477F-4EC1-ADC6-C1AD31DB524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26584C-23CA-47A1-BD0D-091F391D8928}" type="pres">
      <dgm:prSet presAssocID="{0316A04A-477F-4EC1-ADC6-C1AD31DB524F}" presName="gear3srcNode" presStyleLbl="node1" presStyleIdx="2" presStyleCnt="3"/>
      <dgm:spPr/>
      <dgm:t>
        <a:bodyPr/>
        <a:lstStyle/>
        <a:p>
          <a:endParaRPr lang="pt-BR"/>
        </a:p>
      </dgm:t>
    </dgm:pt>
    <dgm:pt modelId="{DF169653-37A3-495E-B4D5-AAD6757F6446}" type="pres">
      <dgm:prSet presAssocID="{0316A04A-477F-4EC1-ADC6-C1AD31DB524F}" presName="gear3dstNode" presStyleLbl="node1" presStyleIdx="2" presStyleCnt="3"/>
      <dgm:spPr/>
      <dgm:t>
        <a:bodyPr/>
        <a:lstStyle/>
        <a:p>
          <a:endParaRPr lang="pt-BR"/>
        </a:p>
      </dgm:t>
    </dgm:pt>
    <dgm:pt modelId="{BEDF6137-B019-45E0-A75D-FE1016A0161B}" type="pres">
      <dgm:prSet presAssocID="{DD1DD04A-585A-4342-8B47-DB9D8F1EC1D0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162DD007-87BE-4DCD-861C-3437E7EC837F}" type="pres">
      <dgm:prSet presAssocID="{8E87F607-7812-4C8F-BD1E-564773877F1D}" presName="connector2" presStyleLbl="sibTrans2D1" presStyleIdx="1" presStyleCnt="3" custLinFactNeighborX="-14733" custLinFactNeighborY="-817"/>
      <dgm:spPr/>
      <dgm:t>
        <a:bodyPr/>
        <a:lstStyle/>
        <a:p>
          <a:endParaRPr lang="pt-BR"/>
        </a:p>
      </dgm:t>
    </dgm:pt>
    <dgm:pt modelId="{2B3A7161-133E-4A71-A9D0-D9498083E379}" type="pres">
      <dgm:prSet presAssocID="{7FF2473F-F88F-4B25-92AE-03DA91C88027}" presName="connector3" presStyleLbl="sibTrans2D1" presStyleIdx="2" presStyleCnt="3" custLinFactNeighborX="11063" custLinFactNeighborY="-8353"/>
      <dgm:spPr/>
      <dgm:t>
        <a:bodyPr/>
        <a:lstStyle/>
        <a:p>
          <a:endParaRPr lang="pt-BR"/>
        </a:p>
      </dgm:t>
    </dgm:pt>
  </dgm:ptLst>
  <dgm:cxnLst>
    <dgm:cxn modelId="{03219256-E8B6-49B4-8D96-B468CCD9D140}" type="presOf" srcId="{0316A04A-477F-4EC1-ADC6-C1AD31DB524F}" destId="{3706DDD2-3393-456E-914A-0B669EEEBCD8}" srcOrd="1" destOrd="0" presId="urn:microsoft.com/office/officeart/2005/8/layout/gear1"/>
    <dgm:cxn modelId="{860CD1E7-772C-4DA5-B0B1-FB015A17B7BE}" type="presOf" srcId="{55DFEDAA-53A0-4CF7-9110-298AE6F622F5}" destId="{79C77D25-4B14-48AF-AE2D-DF1ACBE79285}" srcOrd="0" destOrd="0" presId="urn:microsoft.com/office/officeart/2005/8/layout/gear1"/>
    <dgm:cxn modelId="{7E417489-5717-4BBE-B1FE-6F9E4F54584D}" srcId="{A116E6A6-04AB-4485-BF71-61B68613ECFA}" destId="{0316A04A-477F-4EC1-ADC6-C1AD31DB524F}" srcOrd="2" destOrd="0" parTransId="{4841D6BE-505E-4411-8008-EE434E250C2F}" sibTransId="{7FF2473F-F88F-4B25-92AE-03DA91C88027}"/>
    <dgm:cxn modelId="{26917BDB-19AC-40D3-B887-D728FD55EDB7}" type="presOf" srcId="{A116E6A6-04AB-4485-BF71-61B68613ECFA}" destId="{5D1AC496-01EF-4BC2-B2EB-F833453612A5}" srcOrd="0" destOrd="0" presId="urn:microsoft.com/office/officeart/2005/8/layout/gear1"/>
    <dgm:cxn modelId="{F5CE52AB-8C41-4B65-82C1-44D4089980DD}" srcId="{A116E6A6-04AB-4485-BF71-61B68613ECFA}" destId="{55DFEDAA-53A0-4CF7-9110-298AE6F622F5}" srcOrd="1" destOrd="0" parTransId="{9B08BF20-BBAB-48A2-9E8C-B858BF7370F9}" sibTransId="{8E87F607-7812-4C8F-BD1E-564773877F1D}"/>
    <dgm:cxn modelId="{EBBD2ACF-121E-4018-9D05-247B230C2998}" type="presOf" srcId="{55DFEDAA-53A0-4CF7-9110-298AE6F622F5}" destId="{9CAB89E5-52BE-4946-B7A1-C69912945A0B}" srcOrd="1" destOrd="0" presId="urn:microsoft.com/office/officeart/2005/8/layout/gear1"/>
    <dgm:cxn modelId="{897CCD9F-BA6A-42A2-BBA7-5E111BCE7782}" type="presOf" srcId="{C5B1807C-F541-4445-B611-D62DAD48B5C2}" destId="{D11743D6-0031-4ED2-9DBE-6EDE6214F42F}" srcOrd="2" destOrd="0" presId="urn:microsoft.com/office/officeart/2005/8/layout/gear1"/>
    <dgm:cxn modelId="{D954A7A4-CAC4-47C6-9711-DEEF74D268FF}" type="presOf" srcId="{C5B1807C-F541-4445-B611-D62DAD48B5C2}" destId="{2FC1BAFB-1043-471C-93CD-25FC1664343E}" srcOrd="1" destOrd="0" presId="urn:microsoft.com/office/officeart/2005/8/layout/gear1"/>
    <dgm:cxn modelId="{0B7F8DC3-88C6-435F-9699-5C726DEE7D30}" type="presOf" srcId="{C5B1807C-F541-4445-B611-D62DAD48B5C2}" destId="{AD3DB3C3-7389-40E5-A1E3-AB1EA9575827}" srcOrd="0" destOrd="0" presId="urn:microsoft.com/office/officeart/2005/8/layout/gear1"/>
    <dgm:cxn modelId="{5F89E982-0C37-4817-8740-08DDEB6116F1}" type="presOf" srcId="{0316A04A-477F-4EC1-ADC6-C1AD31DB524F}" destId="{6B2A79B6-BD63-42D2-9C36-9FC2A1498DBD}" srcOrd="0" destOrd="0" presId="urn:microsoft.com/office/officeart/2005/8/layout/gear1"/>
    <dgm:cxn modelId="{0BEFFDC1-F8DF-405A-9CD5-630C8F693279}" type="presOf" srcId="{8E87F607-7812-4C8F-BD1E-564773877F1D}" destId="{162DD007-87BE-4DCD-861C-3437E7EC837F}" srcOrd="0" destOrd="0" presId="urn:microsoft.com/office/officeart/2005/8/layout/gear1"/>
    <dgm:cxn modelId="{ABDB91C1-CAF2-4AF7-A183-2642D2ECA12B}" type="presOf" srcId="{0316A04A-477F-4EC1-ADC6-C1AD31DB524F}" destId="{DF169653-37A3-495E-B4D5-AAD6757F6446}" srcOrd="3" destOrd="0" presId="urn:microsoft.com/office/officeart/2005/8/layout/gear1"/>
    <dgm:cxn modelId="{83714130-943A-4FB0-958A-FB2A585AFE8F}" type="presOf" srcId="{0316A04A-477F-4EC1-ADC6-C1AD31DB524F}" destId="{E426584C-23CA-47A1-BD0D-091F391D8928}" srcOrd="2" destOrd="0" presId="urn:microsoft.com/office/officeart/2005/8/layout/gear1"/>
    <dgm:cxn modelId="{A5EF0BD5-BD8C-4806-BCA1-8E132C61E5E4}" srcId="{A116E6A6-04AB-4485-BF71-61B68613ECFA}" destId="{C5B1807C-F541-4445-B611-D62DAD48B5C2}" srcOrd="0" destOrd="0" parTransId="{369D9193-DD7F-479A-A9AD-80306E7112B7}" sibTransId="{DD1DD04A-585A-4342-8B47-DB9D8F1EC1D0}"/>
    <dgm:cxn modelId="{0A066DC9-C54B-4C53-8EC4-740188406499}" type="presOf" srcId="{7FF2473F-F88F-4B25-92AE-03DA91C88027}" destId="{2B3A7161-133E-4A71-A9D0-D9498083E379}" srcOrd="0" destOrd="0" presId="urn:microsoft.com/office/officeart/2005/8/layout/gear1"/>
    <dgm:cxn modelId="{793C22B0-E5A3-408E-A7E6-BE61A19101D9}" type="presOf" srcId="{DD1DD04A-585A-4342-8B47-DB9D8F1EC1D0}" destId="{BEDF6137-B019-45E0-A75D-FE1016A0161B}" srcOrd="0" destOrd="0" presId="urn:microsoft.com/office/officeart/2005/8/layout/gear1"/>
    <dgm:cxn modelId="{18DF1FBB-E6AB-4876-90EC-2AC25D5168A3}" type="presOf" srcId="{55DFEDAA-53A0-4CF7-9110-298AE6F622F5}" destId="{A2055723-9906-4014-A8D4-8E3AF6AD83F8}" srcOrd="2" destOrd="0" presId="urn:microsoft.com/office/officeart/2005/8/layout/gear1"/>
    <dgm:cxn modelId="{263A0336-B4FD-4E4C-96AF-7DD1A634418B}" type="presParOf" srcId="{5D1AC496-01EF-4BC2-B2EB-F833453612A5}" destId="{AD3DB3C3-7389-40E5-A1E3-AB1EA9575827}" srcOrd="0" destOrd="0" presId="urn:microsoft.com/office/officeart/2005/8/layout/gear1"/>
    <dgm:cxn modelId="{CB2EE416-BF9F-40BA-AA0B-3765C029E938}" type="presParOf" srcId="{5D1AC496-01EF-4BC2-B2EB-F833453612A5}" destId="{2FC1BAFB-1043-471C-93CD-25FC1664343E}" srcOrd="1" destOrd="0" presId="urn:microsoft.com/office/officeart/2005/8/layout/gear1"/>
    <dgm:cxn modelId="{E27CD56D-30C8-4842-A519-C588442CF4DE}" type="presParOf" srcId="{5D1AC496-01EF-4BC2-B2EB-F833453612A5}" destId="{D11743D6-0031-4ED2-9DBE-6EDE6214F42F}" srcOrd="2" destOrd="0" presId="urn:microsoft.com/office/officeart/2005/8/layout/gear1"/>
    <dgm:cxn modelId="{5BD063F9-67C5-4152-8711-FC86812C766E}" type="presParOf" srcId="{5D1AC496-01EF-4BC2-B2EB-F833453612A5}" destId="{79C77D25-4B14-48AF-AE2D-DF1ACBE79285}" srcOrd="3" destOrd="0" presId="urn:microsoft.com/office/officeart/2005/8/layout/gear1"/>
    <dgm:cxn modelId="{C4E9AB39-5674-4988-A57B-7A7C96D1BAE5}" type="presParOf" srcId="{5D1AC496-01EF-4BC2-B2EB-F833453612A5}" destId="{9CAB89E5-52BE-4946-B7A1-C69912945A0B}" srcOrd="4" destOrd="0" presId="urn:microsoft.com/office/officeart/2005/8/layout/gear1"/>
    <dgm:cxn modelId="{0A02D7CE-6F1E-4BD0-A36B-3EEF4B2B6832}" type="presParOf" srcId="{5D1AC496-01EF-4BC2-B2EB-F833453612A5}" destId="{A2055723-9906-4014-A8D4-8E3AF6AD83F8}" srcOrd="5" destOrd="0" presId="urn:microsoft.com/office/officeart/2005/8/layout/gear1"/>
    <dgm:cxn modelId="{8A24C448-2E9B-4F42-AC26-02847762D98E}" type="presParOf" srcId="{5D1AC496-01EF-4BC2-B2EB-F833453612A5}" destId="{6B2A79B6-BD63-42D2-9C36-9FC2A1498DBD}" srcOrd="6" destOrd="0" presId="urn:microsoft.com/office/officeart/2005/8/layout/gear1"/>
    <dgm:cxn modelId="{0662962A-13D7-4B48-B5CB-B1792A90A37B}" type="presParOf" srcId="{5D1AC496-01EF-4BC2-B2EB-F833453612A5}" destId="{3706DDD2-3393-456E-914A-0B669EEEBCD8}" srcOrd="7" destOrd="0" presId="urn:microsoft.com/office/officeart/2005/8/layout/gear1"/>
    <dgm:cxn modelId="{0A25D39B-DA5C-477B-9659-2E57EA851623}" type="presParOf" srcId="{5D1AC496-01EF-4BC2-B2EB-F833453612A5}" destId="{E426584C-23CA-47A1-BD0D-091F391D8928}" srcOrd="8" destOrd="0" presId="urn:microsoft.com/office/officeart/2005/8/layout/gear1"/>
    <dgm:cxn modelId="{BB170725-CA71-4646-911C-233ABE608F2A}" type="presParOf" srcId="{5D1AC496-01EF-4BC2-B2EB-F833453612A5}" destId="{DF169653-37A3-495E-B4D5-AAD6757F6446}" srcOrd="9" destOrd="0" presId="urn:microsoft.com/office/officeart/2005/8/layout/gear1"/>
    <dgm:cxn modelId="{998D9819-9093-46E7-BA4E-84CBBA554DC5}" type="presParOf" srcId="{5D1AC496-01EF-4BC2-B2EB-F833453612A5}" destId="{BEDF6137-B019-45E0-A75D-FE1016A0161B}" srcOrd="10" destOrd="0" presId="urn:microsoft.com/office/officeart/2005/8/layout/gear1"/>
    <dgm:cxn modelId="{BA22FE4E-9A1E-4AE0-B7AA-095C2EEF9C9B}" type="presParOf" srcId="{5D1AC496-01EF-4BC2-B2EB-F833453612A5}" destId="{162DD007-87BE-4DCD-861C-3437E7EC837F}" srcOrd="11" destOrd="0" presId="urn:microsoft.com/office/officeart/2005/8/layout/gear1"/>
    <dgm:cxn modelId="{C9FDA3FE-1D86-4341-9B10-B88AB3B84C15}" type="presParOf" srcId="{5D1AC496-01EF-4BC2-B2EB-F833453612A5}" destId="{2B3A7161-133E-4A71-A9D0-D9498083E3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C1743-4D7B-46DF-BE48-982FF9305CFF}">
      <dsp:nvSpPr>
        <dsp:cNvPr id="0" name=""/>
        <dsp:cNvSpPr/>
      </dsp:nvSpPr>
      <dsp:spPr>
        <a:xfrm>
          <a:off x="0" y="382657"/>
          <a:ext cx="4824536" cy="80797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438" tIns="395732" rIns="37443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Atendimento adequado é ainda  menor. </a:t>
          </a:r>
          <a:endParaRPr lang="pt-BR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382657"/>
        <a:ext cx="4824536" cy="807975"/>
      </dsp:txXfrm>
    </dsp:sp>
    <dsp:sp modelId="{45711045-E42F-40EE-B8B8-370E8C512EAA}">
      <dsp:nvSpPr>
        <dsp:cNvPr id="0" name=""/>
        <dsp:cNvSpPr/>
      </dsp:nvSpPr>
      <dsp:spPr>
        <a:xfrm>
          <a:off x="241226" y="102217"/>
          <a:ext cx="3377175" cy="56088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u="none" kern="1200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Dimensão qualitativa</a:t>
          </a:r>
          <a:endParaRPr lang="pt-BR" sz="1900" u="none" kern="1200" dirty="0">
            <a:solidFill>
              <a:srgbClr val="EEECE1"/>
            </a:solidFill>
            <a:latin typeface="Calibri"/>
            <a:ea typeface="+mn-ea"/>
            <a:cs typeface="+mn-cs"/>
          </a:endParaRPr>
        </a:p>
      </dsp:txBody>
      <dsp:txXfrm>
        <a:off x="268606" y="129597"/>
        <a:ext cx="3322415" cy="506120"/>
      </dsp:txXfrm>
    </dsp:sp>
    <dsp:sp modelId="{69BC606D-DA22-43F4-ADBA-31F460BEBF44}">
      <dsp:nvSpPr>
        <dsp:cNvPr id="0" name=""/>
        <dsp:cNvSpPr/>
      </dsp:nvSpPr>
      <dsp:spPr>
        <a:xfrm>
          <a:off x="0" y="1573672"/>
          <a:ext cx="4824536" cy="13466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438" tIns="395732" rIns="37443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82% do déficit de água se concentra na população  com renda de até 1 salário mínimo.</a:t>
          </a:r>
          <a:endParaRPr lang="pt-BR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573672"/>
        <a:ext cx="4824536" cy="1346625"/>
      </dsp:txXfrm>
    </dsp:sp>
    <dsp:sp modelId="{47ADF412-0511-41A7-9B84-28A16453AA90}">
      <dsp:nvSpPr>
        <dsp:cNvPr id="0" name=""/>
        <dsp:cNvSpPr/>
      </dsp:nvSpPr>
      <dsp:spPr>
        <a:xfrm>
          <a:off x="241226" y="1293232"/>
          <a:ext cx="3377175" cy="56088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u="none" kern="1200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Desigualdade socioeconômica</a:t>
          </a:r>
          <a:endParaRPr lang="pt-BR" sz="1900" b="1" u="sng" kern="1200" dirty="0" smtClean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268606" y="1320612"/>
        <a:ext cx="3322415" cy="506120"/>
      </dsp:txXfrm>
    </dsp:sp>
    <dsp:sp modelId="{85BC2E48-4E3A-4393-A624-D41D854481C2}">
      <dsp:nvSpPr>
        <dsp:cNvPr id="0" name=""/>
        <dsp:cNvSpPr/>
      </dsp:nvSpPr>
      <dsp:spPr>
        <a:xfrm>
          <a:off x="0" y="3303337"/>
          <a:ext cx="4824536" cy="10773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438" tIns="395732" rIns="37443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N e NE possuem os menores níveis de atendimento.</a:t>
          </a:r>
          <a:endParaRPr lang="pt-BR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3303337"/>
        <a:ext cx="4824536" cy="1077300"/>
      </dsp:txXfrm>
    </dsp:sp>
    <dsp:sp modelId="{0036600E-3163-4DDA-821F-696718C9124E}">
      <dsp:nvSpPr>
        <dsp:cNvPr id="0" name=""/>
        <dsp:cNvSpPr/>
      </dsp:nvSpPr>
      <dsp:spPr>
        <a:xfrm>
          <a:off x="241226" y="3022897"/>
          <a:ext cx="3377175" cy="56088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u="none" kern="1200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Desigualdade regional</a:t>
          </a:r>
          <a:endParaRPr lang="pt-BR" sz="1900" b="1" u="sng" kern="1200" dirty="0" smtClean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268606" y="3050277"/>
        <a:ext cx="3322415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CAB04-DCE2-42D1-A485-1AC4719E3A9C}">
      <dsp:nvSpPr>
        <dsp:cNvPr id="0" name=""/>
        <dsp:cNvSpPr/>
      </dsp:nvSpPr>
      <dsp:spPr>
        <a:xfrm>
          <a:off x="2865" y="54081"/>
          <a:ext cx="2794290" cy="51840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none" kern="1200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Déficit</a:t>
          </a:r>
          <a:endParaRPr lang="pt-BR" sz="1800" b="1" u="none" kern="1200" dirty="0">
            <a:solidFill>
              <a:srgbClr val="EEECE1"/>
            </a:solidFill>
            <a:latin typeface="Calibri"/>
            <a:ea typeface="+mn-ea"/>
            <a:cs typeface="+mn-cs"/>
          </a:endParaRPr>
        </a:p>
      </dsp:txBody>
      <dsp:txXfrm>
        <a:off x="2865" y="54081"/>
        <a:ext cx="2794290" cy="518400"/>
      </dsp:txXfrm>
    </dsp:sp>
    <dsp:sp modelId="{A70731FD-A18B-45A6-895C-39BB6FCFFBBA}">
      <dsp:nvSpPr>
        <dsp:cNvPr id="0" name=""/>
        <dsp:cNvSpPr/>
      </dsp:nvSpPr>
      <dsp:spPr>
        <a:xfrm>
          <a:off x="2865" y="572481"/>
          <a:ext cx="2794290" cy="1507004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Necessidade de investimentos anuais: </a:t>
          </a:r>
          <a:r>
            <a:rPr lang="pt-BR" sz="18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R$ </a:t>
          </a:r>
          <a:r>
            <a:rPr lang="pt-BR" sz="18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25,5 bi x </a:t>
          </a:r>
          <a:r>
            <a:rPr lang="pt-BR" sz="18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Investimento médio realizado (2007-2017):  </a:t>
          </a:r>
          <a:r>
            <a:rPr lang="pt-BR" sz="18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R$ 11,9 bi</a:t>
          </a:r>
          <a:endParaRPr lang="pt-BR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65" y="572481"/>
        <a:ext cx="2794290" cy="1507004"/>
      </dsp:txXfrm>
    </dsp:sp>
    <dsp:sp modelId="{C620E54E-9660-4AA0-8CF8-3735F34E7A9A}">
      <dsp:nvSpPr>
        <dsp:cNvPr id="0" name=""/>
        <dsp:cNvSpPr/>
      </dsp:nvSpPr>
      <dsp:spPr>
        <a:xfrm>
          <a:off x="3188357" y="54081"/>
          <a:ext cx="2794290" cy="51840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none" kern="1200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Concentração</a:t>
          </a:r>
          <a:endParaRPr lang="pt-BR" sz="1800" u="none" kern="1200" dirty="0">
            <a:solidFill>
              <a:srgbClr val="EEECE1"/>
            </a:solidFill>
            <a:latin typeface="Calibri"/>
            <a:ea typeface="+mn-ea"/>
            <a:cs typeface="+mn-cs"/>
          </a:endParaRPr>
        </a:p>
      </dsp:txBody>
      <dsp:txXfrm>
        <a:off x="3188357" y="54081"/>
        <a:ext cx="2794290" cy="518400"/>
      </dsp:txXfrm>
    </dsp:sp>
    <dsp:sp modelId="{75A6A972-A9D7-43D5-A672-3E717E2833A1}">
      <dsp:nvSpPr>
        <dsp:cNvPr id="0" name=""/>
        <dsp:cNvSpPr/>
      </dsp:nvSpPr>
      <dsp:spPr>
        <a:xfrm>
          <a:off x="3188357" y="572481"/>
          <a:ext cx="2794290" cy="1507004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53%</a:t>
          </a:r>
          <a:r>
            <a:rPr lang="pt-BR" sz="18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dos investimentos em </a:t>
          </a:r>
          <a:r>
            <a:rPr lang="pt-BR" sz="18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SP, MG e PR</a:t>
          </a:r>
          <a:r>
            <a:rPr lang="pt-BR" sz="18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, capitaneados por suas </a:t>
          </a:r>
          <a:r>
            <a:rPr lang="pt-BR" sz="18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CESBs</a:t>
          </a:r>
          <a:r>
            <a:rPr lang="pt-BR" sz="18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(2017).</a:t>
          </a:r>
          <a:endParaRPr lang="pt-BR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88357" y="572481"/>
        <a:ext cx="2794290" cy="1507004"/>
      </dsp:txXfrm>
    </dsp:sp>
    <dsp:sp modelId="{3B3AE9BA-868E-4960-8C32-25808CC3A1B4}">
      <dsp:nvSpPr>
        <dsp:cNvPr id="0" name=""/>
        <dsp:cNvSpPr/>
      </dsp:nvSpPr>
      <dsp:spPr>
        <a:xfrm>
          <a:off x="6373848" y="54081"/>
          <a:ext cx="2794290" cy="51840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none" kern="1200" dirty="0" smtClean="0">
              <a:solidFill>
                <a:srgbClr val="EEECE1"/>
              </a:solidFill>
              <a:latin typeface="Calibri"/>
              <a:ea typeface="+mn-ea"/>
              <a:cs typeface="+mn-cs"/>
            </a:rPr>
            <a:t>Desigualdades regionais</a:t>
          </a:r>
          <a:endParaRPr lang="pt-BR" sz="1800" u="none" kern="1200" dirty="0">
            <a:solidFill>
              <a:srgbClr val="EEECE1"/>
            </a:solidFill>
            <a:latin typeface="Calibri"/>
            <a:ea typeface="+mn-ea"/>
            <a:cs typeface="+mn-cs"/>
          </a:endParaRPr>
        </a:p>
      </dsp:txBody>
      <dsp:txXfrm>
        <a:off x="6373848" y="54081"/>
        <a:ext cx="2794290" cy="518400"/>
      </dsp:txXfrm>
    </dsp:sp>
    <dsp:sp modelId="{CD94AA42-518D-4DB2-91DC-46769F17006D}">
      <dsp:nvSpPr>
        <dsp:cNvPr id="0" name=""/>
        <dsp:cNvSpPr/>
      </dsp:nvSpPr>
      <dsp:spPr>
        <a:xfrm>
          <a:off x="6373848" y="572481"/>
          <a:ext cx="2794290" cy="1507004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N e NE</a:t>
          </a:r>
          <a:r>
            <a:rPr lang="pt-BR" sz="18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recebem apenas </a:t>
          </a:r>
          <a:r>
            <a:rPr lang="pt-BR" sz="18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22% dos investimentos</a:t>
          </a:r>
          <a:r>
            <a:rPr lang="pt-BR" sz="18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,  MAS concentram </a:t>
          </a:r>
          <a:r>
            <a:rPr lang="pt-BR" sz="18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60% do déficit</a:t>
          </a:r>
          <a:r>
            <a:rPr lang="pt-BR" sz="18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em </a:t>
          </a:r>
          <a:r>
            <a:rPr lang="pt-BR" sz="18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água</a:t>
          </a:r>
          <a:r>
            <a:rPr lang="pt-BR" sz="18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 e </a:t>
          </a:r>
          <a:r>
            <a:rPr lang="pt-BR" sz="18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46% do déficit</a:t>
          </a:r>
          <a:r>
            <a:rPr lang="pt-BR" sz="18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em </a:t>
          </a:r>
          <a:r>
            <a:rPr lang="pt-BR" sz="18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esgoto.</a:t>
          </a:r>
          <a:r>
            <a:rPr lang="pt-BR" sz="18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	</a:t>
          </a:r>
          <a:endParaRPr lang="pt-BR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373848" y="572481"/>
        <a:ext cx="2794290" cy="1507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DB3C3-7389-40E5-A1E3-AB1EA9575827}">
      <dsp:nvSpPr>
        <dsp:cNvPr id="0" name=""/>
        <dsp:cNvSpPr/>
      </dsp:nvSpPr>
      <dsp:spPr>
        <a:xfrm>
          <a:off x="3613790" y="2957740"/>
          <a:ext cx="2480661" cy="2450557"/>
        </a:xfrm>
        <a:prstGeom prst="gear9">
          <a:avLst/>
        </a:prstGeom>
        <a:solidFill>
          <a:srgbClr val="006FB9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Efetividade dos investimentos em relação ao déficit</a:t>
          </a:r>
          <a:endParaRPr lang="pt-BR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110263" y="3531771"/>
        <a:ext cx="1487715" cy="1259637"/>
      </dsp:txXfrm>
    </dsp:sp>
    <dsp:sp modelId="{79C77D25-4B14-48AF-AE2D-DF1ACBE79285}">
      <dsp:nvSpPr>
        <dsp:cNvPr id="0" name=""/>
        <dsp:cNvSpPr/>
      </dsp:nvSpPr>
      <dsp:spPr>
        <a:xfrm>
          <a:off x="973978" y="1995640"/>
          <a:ext cx="2791174" cy="2944060"/>
        </a:xfrm>
        <a:prstGeom prst="gear6">
          <a:avLst/>
        </a:prstGeom>
        <a:solidFill>
          <a:srgbClr val="006FB9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Prestador com capacidades financeira + técnica e de gestão</a:t>
          </a:r>
          <a:endParaRPr lang="pt-BR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76664" y="2725129"/>
        <a:ext cx="1385802" cy="1485082"/>
      </dsp:txXfrm>
    </dsp:sp>
    <dsp:sp modelId="{6B2A79B6-BD63-42D2-9C36-9FC2A1498DBD}">
      <dsp:nvSpPr>
        <dsp:cNvPr id="0" name=""/>
        <dsp:cNvSpPr/>
      </dsp:nvSpPr>
      <dsp:spPr>
        <a:xfrm rot="20700000">
          <a:off x="2361747" y="182950"/>
          <a:ext cx="3350718" cy="3004360"/>
        </a:xfrm>
        <a:prstGeom prst="gear6">
          <a:avLst/>
        </a:prstGeom>
        <a:solidFill>
          <a:srgbClr val="006FB9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Disponibilidade contínua de funding adequado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20700000">
        <a:off x="3568436" y="1258898"/>
        <a:ext cx="937340" cy="852464"/>
      </dsp:txXfrm>
    </dsp:sp>
    <dsp:sp modelId="{BEDF6137-B019-45E0-A75D-FE1016A0161B}">
      <dsp:nvSpPr>
        <dsp:cNvPr id="0" name=""/>
        <dsp:cNvSpPr/>
      </dsp:nvSpPr>
      <dsp:spPr>
        <a:xfrm>
          <a:off x="2977937" y="2346870"/>
          <a:ext cx="3705815" cy="3705815"/>
        </a:xfrm>
        <a:prstGeom prst="circularArrow">
          <a:avLst>
            <a:gd name="adj1" fmla="val 4687"/>
            <a:gd name="adj2" fmla="val 299029"/>
            <a:gd name="adj3" fmla="val 2533867"/>
            <a:gd name="adj4" fmla="val 15823658"/>
            <a:gd name="adj5" fmla="val 5469"/>
          </a:avLst>
        </a:prstGeom>
        <a:solidFill>
          <a:srgbClr val="006F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DD007-87BE-4DCD-861C-3437E7EC837F}">
      <dsp:nvSpPr>
        <dsp:cNvPr id="0" name=""/>
        <dsp:cNvSpPr/>
      </dsp:nvSpPr>
      <dsp:spPr>
        <a:xfrm>
          <a:off x="734592" y="1613773"/>
          <a:ext cx="2692506" cy="26925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6F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A7161-133E-4A71-A9D0-D9498083E379}">
      <dsp:nvSpPr>
        <dsp:cNvPr id="0" name=""/>
        <dsp:cNvSpPr/>
      </dsp:nvSpPr>
      <dsp:spPr>
        <a:xfrm>
          <a:off x="2527476" y="-45353"/>
          <a:ext cx="2903064" cy="29030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6FB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A51F2-6F8F-4B73-8060-9331587F4A61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49888-5BAB-4881-B9C1-8D52FE5F80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01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1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6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72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364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8"/>
          <a:stretch/>
        </p:blipFill>
        <p:spPr>
          <a:xfrm>
            <a:off x="0" y="-84200"/>
            <a:ext cx="12288688" cy="7113600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0" y="-84200"/>
            <a:ext cx="12288688" cy="71136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pt-BR" kern="0">
              <a:solidFill>
                <a:srgbClr val="7B7B7B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05838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94"/>
            <a:ext cx="12300536" cy="6893294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-930" y="-27384"/>
            <a:ext cx="12301466" cy="6885384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pt-BR" kern="0">
              <a:solidFill>
                <a:srgbClr val="7B7B7B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72253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7"/>
          <a:stretch/>
        </p:blipFill>
        <p:spPr>
          <a:xfrm>
            <a:off x="-96688" y="-99391"/>
            <a:ext cx="12301466" cy="6984776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-96688" y="-99391"/>
            <a:ext cx="12301466" cy="698477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pt-BR" kern="0">
              <a:solidFill>
                <a:srgbClr val="7B7B7B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94377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8" b="9427"/>
          <a:stretch/>
        </p:blipFill>
        <p:spPr>
          <a:xfrm>
            <a:off x="0" y="-63389"/>
            <a:ext cx="12192000" cy="6984775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0" y="-63389"/>
            <a:ext cx="12192000" cy="6984775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pt-BR" kern="0">
              <a:solidFill>
                <a:srgbClr val="7B7B7B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6560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13" descr="Imagem 13"/>
          <p:cNvPicPr>
            <a:picLocks noChangeAspect="1"/>
          </p:cNvPicPr>
          <p:nvPr userDrawn="1"/>
        </p:nvPicPr>
        <p:blipFill>
          <a:blip r:embed="rId2">
            <a:extLst/>
          </a:blip>
          <a:srcRect b="19511"/>
          <a:stretch>
            <a:fillRect/>
          </a:stretch>
        </p:blipFill>
        <p:spPr>
          <a:xfrm>
            <a:off x="0" y="-16593"/>
            <a:ext cx="12192000" cy="54970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3"/>
          <p:cNvSpPr/>
          <p:nvPr userDrawn="1"/>
        </p:nvSpPr>
        <p:spPr>
          <a:xfrm>
            <a:off x="0" y="-16593"/>
            <a:ext cx="12193201" cy="5513795"/>
          </a:xfrm>
          <a:prstGeom prst="rect">
            <a:avLst/>
          </a:prstGeom>
          <a:solidFill>
            <a:srgbClr val="1E428B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6" name="Imagem 14" descr="Imagem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32157"/>
          <a:stretch/>
        </p:blipFill>
        <p:spPr>
          <a:xfrm>
            <a:off x="7824192" y="5805264"/>
            <a:ext cx="3990698" cy="7004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CaixaDeTexto 15"/>
          <p:cNvSpPr/>
          <p:nvPr userDrawn="1"/>
        </p:nvSpPr>
        <p:spPr>
          <a:xfrm>
            <a:off x="8899500" y="1160377"/>
            <a:ext cx="2989131" cy="2268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hangingPunct="0"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facebook.com/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bndes.imprensa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twitter.com/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bndes_imprensa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youtube.com/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bndesgovbr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slideshare.net/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bndes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16" descr="Imagem 16"/>
          <p:cNvPicPr>
            <a:picLocks noChangeAspect="1"/>
          </p:cNvPicPr>
          <p:nvPr userDrawn="1"/>
        </p:nvPicPr>
        <p:blipFill>
          <a:blip r:embed="rId4">
            <a:extLst/>
          </a:blip>
          <a:srcRect t="20179"/>
          <a:stretch>
            <a:fillRect/>
          </a:stretch>
        </p:blipFill>
        <p:spPr>
          <a:xfrm>
            <a:off x="8291559" y="1198478"/>
            <a:ext cx="582178" cy="2148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m 17" descr="Imagem 17"/>
          <p:cNvPicPr>
            <a:picLocks noChangeAspect="1"/>
          </p:cNvPicPr>
          <p:nvPr userDrawn="1"/>
        </p:nvPicPr>
        <p:blipFill>
          <a:blip r:embed="rId4">
            <a:extLst/>
          </a:blip>
          <a:srcRect b="79891"/>
          <a:stretch>
            <a:fillRect/>
          </a:stretch>
        </p:blipFill>
        <p:spPr>
          <a:xfrm>
            <a:off x="4563541" y="1102321"/>
            <a:ext cx="582179" cy="541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aixaDeTexto 18"/>
          <p:cNvSpPr/>
          <p:nvPr userDrawn="1"/>
        </p:nvSpPr>
        <p:spPr>
          <a:xfrm>
            <a:off x="5102365" y="1122950"/>
            <a:ext cx="3163431" cy="3746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Portal BNDES</a:t>
            </a: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</a:t>
            </a: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Atendimento</a:t>
            </a: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Empresarial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0800 702 6337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Chamadas</a:t>
            </a: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internacionais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+55 21 2172 6337 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Ouvidoria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0800 702 6307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www.bndes.gov.br/ouvidoria</a:t>
            </a:r>
          </a:p>
          <a:p>
            <a:pPr hangingPunct="0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Fale</a:t>
            </a: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Conosco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www.bndes.gov.br/faleconosco</a:t>
            </a:r>
          </a:p>
        </p:txBody>
      </p:sp>
      <p:pic>
        <p:nvPicPr>
          <p:cNvPr id="11" name="Imagem 19" descr="Imagem 19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4640791" y="3132914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m 20" descr="Imagem 20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4640791" y="1899573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 21" descr="Imagem 21"/>
          <p:cNvPicPr>
            <a:picLocks noChangeAspect="1"/>
          </p:cNvPicPr>
          <p:nvPr userDrawn="1"/>
        </p:nvPicPr>
        <p:blipFill>
          <a:blip r:embed="rId7">
            <a:extLst/>
          </a:blip>
          <a:stretch>
            <a:fillRect/>
          </a:stretch>
        </p:blipFill>
        <p:spPr>
          <a:xfrm>
            <a:off x="4637473" y="4014925"/>
            <a:ext cx="434316" cy="4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tângulo 4"/>
          <p:cNvSpPr/>
          <p:nvPr userDrawn="1"/>
        </p:nvSpPr>
        <p:spPr>
          <a:xfrm>
            <a:off x="579669" y="1899285"/>
            <a:ext cx="5587921" cy="1028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hangingPunct="0"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kern="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Obrigad</a:t>
            </a:r>
            <a:r>
              <a:rPr lang="pt-BR" sz="28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27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2700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fulano@bndes.gov.br</a:t>
            </a:r>
            <a:endParaRPr sz="20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17" y="6107276"/>
            <a:ext cx="3239859" cy="3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4124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13" descr="Imagem 13"/>
          <p:cNvPicPr>
            <a:picLocks noChangeAspect="1"/>
          </p:cNvPicPr>
          <p:nvPr userDrawn="1"/>
        </p:nvPicPr>
        <p:blipFill>
          <a:blip r:embed="rId2">
            <a:extLst/>
          </a:blip>
          <a:srcRect b="19511"/>
          <a:stretch>
            <a:fillRect/>
          </a:stretch>
        </p:blipFill>
        <p:spPr>
          <a:xfrm>
            <a:off x="0" y="-16593"/>
            <a:ext cx="12192000" cy="54970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3"/>
          <p:cNvSpPr/>
          <p:nvPr userDrawn="1"/>
        </p:nvSpPr>
        <p:spPr>
          <a:xfrm>
            <a:off x="0" y="-1"/>
            <a:ext cx="12193201" cy="5497203"/>
          </a:xfrm>
          <a:prstGeom prst="rect">
            <a:avLst/>
          </a:prstGeom>
          <a:solidFill>
            <a:srgbClr val="009933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" name="Retângulo 4"/>
          <p:cNvSpPr/>
          <p:nvPr userDrawn="1"/>
        </p:nvSpPr>
        <p:spPr>
          <a:xfrm>
            <a:off x="579669" y="1899285"/>
            <a:ext cx="5587921" cy="1028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hangingPunct="0"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kern="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Obrigad</a:t>
            </a:r>
            <a:r>
              <a:rPr lang="pt-BR" sz="28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27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2700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fulano@bndes.gov.br</a:t>
            </a:r>
            <a:endParaRPr sz="20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17" descr="Imagem 17"/>
          <p:cNvPicPr>
            <a:picLocks noChangeAspect="1"/>
          </p:cNvPicPr>
          <p:nvPr userDrawn="1"/>
        </p:nvPicPr>
        <p:blipFill>
          <a:blip r:embed="rId3">
            <a:extLst/>
          </a:blip>
          <a:srcRect b="79891"/>
          <a:stretch>
            <a:fillRect/>
          </a:stretch>
        </p:blipFill>
        <p:spPr>
          <a:xfrm>
            <a:off x="5935267" y="1102321"/>
            <a:ext cx="582179" cy="541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18"/>
          <p:cNvSpPr/>
          <p:nvPr userDrawn="1"/>
        </p:nvSpPr>
        <p:spPr>
          <a:xfrm>
            <a:off x="6474091" y="1122950"/>
            <a:ext cx="4701750" cy="3746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Portal BNDES</a:t>
            </a: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</a:t>
            </a: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Atendimento</a:t>
            </a: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Empresarial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0800 702 6337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Chamadas</a:t>
            </a: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internacionais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+55 21 2172 6337 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Ouvidoria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0800 702 6307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www.bndes.gov.br/ouvidoria</a:t>
            </a:r>
          </a:p>
          <a:p>
            <a:pPr hangingPunct="0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Fale</a:t>
            </a: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Conosco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www.bndes.gov.br/faleconosco</a:t>
            </a:r>
          </a:p>
        </p:txBody>
      </p:sp>
      <p:pic>
        <p:nvPicPr>
          <p:cNvPr id="9" name="Imagem 19" descr="Imagem 19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6012517" y="3132914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m 20" descr="Imagem 20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6012517" y="1899573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m 21" descr="Imagem 21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6009199" y="4014925"/>
            <a:ext cx="434316" cy="434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m 14" descr="Imagem 14"/>
          <p:cNvPicPr>
            <a:picLocks noChangeAspect="1"/>
          </p:cNvPicPr>
          <p:nvPr userDrawn="1"/>
        </p:nvPicPr>
        <p:blipFill rotWithShape="1">
          <a:blip r:embed="rId7">
            <a:extLst/>
          </a:blip>
          <a:srcRect l="32157"/>
          <a:stretch/>
        </p:blipFill>
        <p:spPr>
          <a:xfrm>
            <a:off x="7824192" y="5805264"/>
            <a:ext cx="3990698" cy="7004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17" y="6107276"/>
            <a:ext cx="3239859" cy="3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71307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433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4682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0961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958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936" y="158750"/>
            <a:ext cx="8390466" cy="4762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42515" y="6248400"/>
            <a:ext cx="2540001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F406A-EE7F-4EE2-B4FD-7127BD87936C}" type="slidenum">
              <a:rPr lang="pt-BR">
                <a:solidFill>
                  <a:srgbClr val="7B7B7B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7B7B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298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990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40316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4422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936" y="158750"/>
            <a:ext cx="8390466" cy="4762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652" y="1557338"/>
            <a:ext cx="108712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42515" y="6248400"/>
            <a:ext cx="2540001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A479-4CD5-400A-9BE0-EC8D8A65FC7F}" type="slidenum">
              <a:rPr lang="pt-BR">
                <a:solidFill>
                  <a:srgbClr val="7B7B7B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7B7B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239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6451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06416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88381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287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65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1708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03882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"/>
          <p:cNvSpPr/>
          <p:nvPr userDrawn="1"/>
        </p:nvSpPr>
        <p:spPr>
          <a:xfrm>
            <a:off x="-1" y="0"/>
            <a:ext cx="7200002" cy="6858000"/>
          </a:xfrm>
          <a:prstGeom prst="rect">
            <a:avLst/>
          </a:prstGeom>
          <a:solidFill>
            <a:srgbClr val="1E428B"/>
          </a:solidFill>
          <a:ln w="12700">
            <a:solidFill>
              <a:srgbClr val="005187"/>
            </a:solidFill>
            <a:miter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2" y="620688"/>
            <a:ext cx="2004846" cy="807987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87551" y="2747962"/>
            <a:ext cx="3898900" cy="13620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1"/>
          </p:nvPr>
        </p:nvSpPr>
        <p:spPr>
          <a:xfrm>
            <a:off x="7199069" y="-100013"/>
            <a:ext cx="5138738" cy="7058026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2914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5" descr="Imagem 5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9019" y="0"/>
            <a:ext cx="12201016" cy="43202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6"/>
          <p:cNvSpPr/>
          <p:nvPr userDrawn="1"/>
        </p:nvSpPr>
        <p:spPr>
          <a:xfrm>
            <a:off x="-65195" y="4319175"/>
            <a:ext cx="12313368" cy="2603723"/>
          </a:xfrm>
          <a:prstGeom prst="rect">
            <a:avLst/>
          </a:prstGeom>
          <a:solidFill>
            <a:srgbClr val="1E428B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5092667"/>
            <a:ext cx="5521325" cy="503238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Título de abertura de seção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653136"/>
            <a:ext cx="1259738" cy="253167"/>
          </a:xfrm>
          <a:prstGeom prst="rect">
            <a:avLst/>
          </a:prstGeom>
        </p:spPr>
      </p:pic>
      <p:sp>
        <p:nvSpPr>
          <p:cNvPr id="10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386248" y="5651568"/>
            <a:ext cx="5521325" cy="503238"/>
          </a:xfrm>
        </p:spPr>
        <p:txBody>
          <a:bodyPr/>
          <a:lstStyle>
            <a:lvl1pPr marL="0" indent="0">
              <a:buNone/>
              <a:defRPr sz="2800" baseline="0">
                <a:solidFill>
                  <a:srgbClr val="65B32E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Subtítulo de seção</a:t>
            </a:r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3"/>
          </p:nvPr>
        </p:nvSpPr>
        <p:spPr>
          <a:xfrm>
            <a:off x="-25400" y="0"/>
            <a:ext cx="4177184" cy="4294188"/>
          </a:xfr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Imagem 13"/>
          <p:cNvSpPr>
            <a:spLocks noGrp="1"/>
          </p:cNvSpPr>
          <p:nvPr>
            <p:ph type="pic" sz="quarter" idx="14"/>
          </p:nvPr>
        </p:nvSpPr>
        <p:spPr>
          <a:xfrm>
            <a:off x="4080544" y="0"/>
            <a:ext cx="4103688" cy="4294188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5"/>
          </p:nvPr>
        </p:nvSpPr>
        <p:spPr>
          <a:xfrm>
            <a:off x="8112125" y="0"/>
            <a:ext cx="4079875" cy="429418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213095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1092570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1898720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4195995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3746865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240752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649661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ângulo 7"/>
          <p:cNvSpPr/>
          <p:nvPr/>
        </p:nvSpPr>
        <p:spPr>
          <a:xfrm>
            <a:off x="-720" y="-2026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9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95009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ângulo 7"/>
          <p:cNvSpPr/>
          <p:nvPr/>
        </p:nvSpPr>
        <p:spPr>
          <a:xfrm>
            <a:off x="-720" y="-2026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85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tângulo 4"/>
          <p:cNvSpPr/>
          <p:nvPr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5" name="Slide Number"/>
          <p:cNvSpPr>
            <a:spLocks noGrp="1"/>
          </p:cNvSpPr>
          <p:nvPr>
            <p:ph type="sldNum" sz="quarter" idx="2"/>
          </p:nvPr>
        </p:nvSpPr>
        <p:spPr>
          <a:xfrm>
            <a:off x="10488489" y="6300028"/>
            <a:ext cx="1259738" cy="369332"/>
          </a:xfrm>
          <a:prstGeom prst="rect">
            <a:avLst/>
          </a:prstGeom>
          <a:solidFill>
            <a:srgbClr val="65B32E"/>
          </a:solidFill>
          <a:ln w="12700">
            <a:miter lim="400000"/>
          </a:ln>
        </p:spPr>
        <p:txBody>
          <a:bodyPr wrap="square" lIns="45719" rIns="45719" anchor="t">
            <a:spAutoFit/>
          </a:bodyPr>
          <a:lstStyle>
            <a:lvl1pPr>
              <a:defRPr lang="pt-BR" sz="1800" smtClean="0">
                <a:solidFill>
                  <a:srgbClr val="FFFFFF"/>
                </a:solidFill>
              </a:defRPr>
            </a:lvl1pPr>
          </a:lstStyle>
          <a:p>
            <a:pPr algn="ctr"/>
            <a:fld id="{86CB4B4D-7CA3-9044-876B-883B54F8677D}" type="slidenum">
              <a:rPr/>
              <a:pPr algn="ctr"/>
              <a:t>‹nº›</a:t>
            </a:fld>
            <a:endParaRPr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4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89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ody Level One…"/>
          <p:cNvSpPr>
            <a:spLocks noGrp="1"/>
          </p:cNvSpPr>
          <p:nvPr>
            <p:ph type="body" sz="quarter" idx="1" hasCustomPrompt="1"/>
          </p:nvPr>
        </p:nvSpPr>
        <p:spPr>
          <a:xfrm>
            <a:off x="911424" y="6309320"/>
            <a:ext cx="10488488" cy="361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 marL="571500" indent="-114300" algn="r">
              <a:buFontTx/>
              <a:defRPr sz="1200"/>
            </a:lvl2pPr>
            <a:lvl3pPr marL="1051560" indent="-137160" algn="r">
              <a:buFontTx/>
              <a:defRPr sz="1200"/>
            </a:lvl3pPr>
            <a:lvl4pPr marL="1524000" indent="-152400" algn="r">
              <a:buFontTx/>
              <a:defRPr sz="1200"/>
            </a:lvl4pPr>
            <a:lvl5pPr marL="1981200" indent="-152400" algn="r">
              <a:buFontTx/>
              <a:defRPr sz="1200"/>
            </a:lvl5pPr>
          </a:lstStyle>
          <a:p>
            <a:r>
              <a:rPr lang="pt-BR" dirty="0" smtClean="0"/>
              <a:t>Classificação: Controlado. Restrição de acesso: Empresas dos Sistema BNDES. Uso no âmbito interno | Unidade Gestora: Área/</a:t>
            </a:r>
            <a:r>
              <a:rPr lang="pt-BR" dirty="0" err="1" smtClean="0"/>
              <a:t>Depto</a:t>
            </a:r>
            <a:r>
              <a:rPr lang="pt-BR" dirty="0" smtClean="0"/>
              <a:t>/Gerência</a:t>
            </a:r>
            <a:endParaRPr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74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95033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-3575"/>
            <a:ext cx="12198349" cy="6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6839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7" y="-17930"/>
            <a:ext cx="12223877" cy="68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20905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4363"/>
            <a:ext cx="12199755" cy="68623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4"/>
          <p:cNvSpPr/>
          <p:nvPr userDrawn="1"/>
        </p:nvSpPr>
        <p:spPr>
          <a:xfrm>
            <a:off x="-1" y="-4363"/>
            <a:ext cx="12199755" cy="68623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pt-BR" kern="0">
              <a:solidFill>
                <a:srgbClr val="7B7B7B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2324377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8"/>
          <a:stretch/>
        </p:blipFill>
        <p:spPr>
          <a:xfrm>
            <a:off x="0" y="-84200"/>
            <a:ext cx="12288688" cy="7113600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0" y="-84200"/>
            <a:ext cx="12288688" cy="71136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pt-BR" kern="0">
              <a:solidFill>
                <a:srgbClr val="7B7B7B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619875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94"/>
            <a:ext cx="12300536" cy="6893294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-930" y="-27384"/>
            <a:ext cx="12301466" cy="6885384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pt-BR" kern="0">
              <a:solidFill>
                <a:srgbClr val="7B7B7B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7417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7"/>
          <a:stretch/>
        </p:blipFill>
        <p:spPr>
          <a:xfrm>
            <a:off x="-96688" y="-99391"/>
            <a:ext cx="12301466" cy="6984776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-96688" y="-99391"/>
            <a:ext cx="12301466" cy="6984775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pt-BR" kern="0">
              <a:solidFill>
                <a:srgbClr val="7B7B7B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100321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8" b="9427"/>
          <a:stretch/>
        </p:blipFill>
        <p:spPr>
          <a:xfrm>
            <a:off x="0" y="-63389"/>
            <a:ext cx="12192000" cy="6984775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0" y="-63389"/>
            <a:ext cx="12192000" cy="6984775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pt-BR" kern="0">
              <a:solidFill>
                <a:srgbClr val="7B7B7B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905990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13" descr="Imagem 13"/>
          <p:cNvPicPr>
            <a:picLocks noChangeAspect="1"/>
          </p:cNvPicPr>
          <p:nvPr userDrawn="1"/>
        </p:nvPicPr>
        <p:blipFill>
          <a:blip r:embed="rId2">
            <a:extLst/>
          </a:blip>
          <a:srcRect b="19511"/>
          <a:stretch>
            <a:fillRect/>
          </a:stretch>
        </p:blipFill>
        <p:spPr>
          <a:xfrm>
            <a:off x="0" y="-16593"/>
            <a:ext cx="12192000" cy="54970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3"/>
          <p:cNvSpPr/>
          <p:nvPr userDrawn="1"/>
        </p:nvSpPr>
        <p:spPr>
          <a:xfrm>
            <a:off x="0" y="-16593"/>
            <a:ext cx="12193201" cy="5513795"/>
          </a:xfrm>
          <a:prstGeom prst="rect">
            <a:avLst/>
          </a:prstGeom>
          <a:solidFill>
            <a:srgbClr val="1E428B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6" name="Imagem 14" descr="Imagem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32157"/>
          <a:stretch/>
        </p:blipFill>
        <p:spPr>
          <a:xfrm>
            <a:off x="7824192" y="5805264"/>
            <a:ext cx="3990698" cy="7004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CaixaDeTexto 15"/>
          <p:cNvSpPr/>
          <p:nvPr userDrawn="1"/>
        </p:nvSpPr>
        <p:spPr>
          <a:xfrm>
            <a:off x="8899500" y="1160377"/>
            <a:ext cx="2989131" cy="2268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hangingPunct="0"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facebook.com/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bndes.imprensa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twitter.com/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bndes_imprensa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youtube.com/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bndesgovbr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slideshare.net/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bndes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16" descr="Imagem 16"/>
          <p:cNvPicPr>
            <a:picLocks noChangeAspect="1"/>
          </p:cNvPicPr>
          <p:nvPr userDrawn="1"/>
        </p:nvPicPr>
        <p:blipFill>
          <a:blip r:embed="rId4">
            <a:extLst/>
          </a:blip>
          <a:srcRect t="20179"/>
          <a:stretch>
            <a:fillRect/>
          </a:stretch>
        </p:blipFill>
        <p:spPr>
          <a:xfrm>
            <a:off x="8291559" y="1198478"/>
            <a:ext cx="582178" cy="2148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m 17" descr="Imagem 17"/>
          <p:cNvPicPr>
            <a:picLocks noChangeAspect="1"/>
          </p:cNvPicPr>
          <p:nvPr userDrawn="1"/>
        </p:nvPicPr>
        <p:blipFill>
          <a:blip r:embed="rId4">
            <a:extLst/>
          </a:blip>
          <a:srcRect b="79891"/>
          <a:stretch>
            <a:fillRect/>
          </a:stretch>
        </p:blipFill>
        <p:spPr>
          <a:xfrm>
            <a:off x="4563541" y="1102321"/>
            <a:ext cx="582179" cy="541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aixaDeTexto 18"/>
          <p:cNvSpPr/>
          <p:nvPr userDrawn="1"/>
        </p:nvSpPr>
        <p:spPr>
          <a:xfrm>
            <a:off x="5102365" y="1122950"/>
            <a:ext cx="3163431" cy="3746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Portal BNDES</a:t>
            </a: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</a:t>
            </a: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Atendimento</a:t>
            </a: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Empresarial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0800 702 6337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Chamadas</a:t>
            </a: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internacionais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+55 21 2172 6337 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Ouvidoria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0800 702 6307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www.bndes.gov.br/ouvidoria</a:t>
            </a:r>
          </a:p>
          <a:p>
            <a:pPr hangingPunct="0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Fale</a:t>
            </a: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Conosco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www.bndes.gov.br/faleconosco</a:t>
            </a:r>
          </a:p>
        </p:txBody>
      </p:sp>
      <p:pic>
        <p:nvPicPr>
          <p:cNvPr id="11" name="Imagem 19" descr="Imagem 19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4640791" y="3132914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m 20" descr="Imagem 20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4640791" y="1899573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 21" descr="Imagem 21"/>
          <p:cNvPicPr>
            <a:picLocks noChangeAspect="1"/>
          </p:cNvPicPr>
          <p:nvPr userDrawn="1"/>
        </p:nvPicPr>
        <p:blipFill>
          <a:blip r:embed="rId7">
            <a:extLst/>
          </a:blip>
          <a:stretch>
            <a:fillRect/>
          </a:stretch>
        </p:blipFill>
        <p:spPr>
          <a:xfrm>
            <a:off x="4637473" y="4014925"/>
            <a:ext cx="434316" cy="4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tângulo 4"/>
          <p:cNvSpPr/>
          <p:nvPr userDrawn="1"/>
        </p:nvSpPr>
        <p:spPr>
          <a:xfrm>
            <a:off x="579669" y="1899285"/>
            <a:ext cx="5587921" cy="1028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hangingPunct="0"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kern="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Obrigad</a:t>
            </a:r>
            <a:r>
              <a:rPr lang="pt-BR" sz="28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27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2700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fulano@bndes.gov.br</a:t>
            </a:r>
            <a:endParaRPr sz="20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17" y="6107276"/>
            <a:ext cx="3239859" cy="3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4252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13" descr="Imagem 13"/>
          <p:cNvPicPr>
            <a:picLocks noChangeAspect="1"/>
          </p:cNvPicPr>
          <p:nvPr userDrawn="1"/>
        </p:nvPicPr>
        <p:blipFill>
          <a:blip r:embed="rId2">
            <a:extLst/>
          </a:blip>
          <a:srcRect b="19511"/>
          <a:stretch>
            <a:fillRect/>
          </a:stretch>
        </p:blipFill>
        <p:spPr>
          <a:xfrm>
            <a:off x="0" y="-16593"/>
            <a:ext cx="12192000" cy="54970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3"/>
          <p:cNvSpPr/>
          <p:nvPr userDrawn="1"/>
        </p:nvSpPr>
        <p:spPr>
          <a:xfrm>
            <a:off x="0" y="-1"/>
            <a:ext cx="12193201" cy="5497203"/>
          </a:xfrm>
          <a:prstGeom prst="rect">
            <a:avLst/>
          </a:prstGeom>
          <a:solidFill>
            <a:srgbClr val="009933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" name="Retângulo 4"/>
          <p:cNvSpPr/>
          <p:nvPr userDrawn="1"/>
        </p:nvSpPr>
        <p:spPr>
          <a:xfrm>
            <a:off x="579669" y="1899285"/>
            <a:ext cx="5587921" cy="1028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hangingPunct="0"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kern="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Obrigad</a:t>
            </a:r>
            <a:r>
              <a:rPr lang="pt-BR" sz="28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27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2700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fulano@bndes.gov.br</a:t>
            </a:r>
            <a:endParaRPr sz="20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17" descr="Imagem 17"/>
          <p:cNvPicPr>
            <a:picLocks noChangeAspect="1"/>
          </p:cNvPicPr>
          <p:nvPr userDrawn="1"/>
        </p:nvPicPr>
        <p:blipFill>
          <a:blip r:embed="rId3">
            <a:extLst/>
          </a:blip>
          <a:srcRect b="79891"/>
          <a:stretch>
            <a:fillRect/>
          </a:stretch>
        </p:blipFill>
        <p:spPr>
          <a:xfrm>
            <a:off x="5935267" y="1102321"/>
            <a:ext cx="582179" cy="541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18"/>
          <p:cNvSpPr/>
          <p:nvPr userDrawn="1"/>
        </p:nvSpPr>
        <p:spPr>
          <a:xfrm>
            <a:off x="6474091" y="1122950"/>
            <a:ext cx="4701750" cy="3746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Portal BNDES</a:t>
            </a: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</a:t>
            </a: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Atendimento</a:t>
            </a: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Empresarial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0800 702 6337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Chamadas</a:t>
            </a: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internacionais</a:t>
            </a: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+55 21 2172 6337 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Ouvidoria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0800 702 6307</a:t>
            </a:r>
          </a:p>
          <a:p>
            <a:pPr hangingPunct="0"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www.bndes.gov.br/ouvidoria</a:t>
            </a:r>
          </a:p>
          <a:p>
            <a:pPr hangingPunct="0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Fale</a:t>
            </a:r>
            <a:r>
              <a:rPr sz="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b="1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Conosco</a:t>
            </a:r>
            <a:endParaRPr sz="16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www.bndes.gov.br/faleconosco</a:t>
            </a:r>
          </a:p>
        </p:txBody>
      </p:sp>
      <p:pic>
        <p:nvPicPr>
          <p:cNvPr id="9" name="Imagem 19" descr="Imagem 19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6012517" y="3132914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m 20" descr="Imagem 20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6012517" y="1899573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m 21" descr="Imagem 21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6009199" y="4014925"/>
            <a:ext cx="434316" cy="434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m 14" descr="Imagem 14"/>
          <p:cNvPicPr>
            <a:picLocks noChangeAspect="1"/>
          </p:cNvPicPr>
          <p:nvPr userDrawn="1"/>
        </p:nvPicPr>
        <p:blipFill rotWithShape="1">
          <a:blip r:embed="rId7">
            <a:extLst/>
          </a:blip>
          <a:srcRect l="32157"/>
          <a:stretch/>
        </p:blipFill>
        <p:spPr>
          <a:xfrm>
            <a:off x="7824192" y="5805264"/>
            <a:ext cx="3990698" cy="7004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17" y="6107276"/>
            <a:ext cx="3239859" cy="3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6822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"/>
          <p:cNvSpPr>
            <a:spLocks noGrp="1"/>
          </p:cNvSpPr>
          <p:nvPr>
            <p:ph type="sldNum" sz="quarter" idx="2"/>
          </p:nvPr>
        </p:nvSpPr>
        <p:spPr>
          <a:xfrm>
            <a:off x="10488488" y="6298520"/>
            <a:ext cx="1259738" cy="370840"/>
          </a:xfrm>
          <a:prstGeom prst="rect">
            <a:avLst/>
          </a:prstGeom>
          <a:solidFill>
            <a:srgbClr val="65B32E"/>
          </a:solidFill>
        </p:spPr>
        <p:txBody>
          <a:bodyPr wrap="square" anchor="t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  <p:sp>
        <p:nvSpPr>
          <p:cNvPr id="46" name="Body Level One…"/>
          <p:cNvSpPr>
            <a:spLocks noGrp="1"/>
          </p:cNvSpPr>
          <p:nvPr>
            <p:ph type="body" sz="quarter" idx="1" hasCustomPrompt="1"/>
          </p:nvPr>
        </p:nvSpPr>
        <p:spPr>
          <a:xfrm>
            <a:off x="0" y="6309320"/>
            <a:ext cx="10488488" cy="361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 marL="571500" indent="-114300" algn="r">
              <a:buFontTx/>
              <a:defRPr sz="1200"/>
            </a:lvl2pPr>
            <a:lvl3pPr marL="1051560" indent="-137160" algn="r">
              <a:buFontTx/>
              <a:defRPr sz="1200"/>
            </a:lvl3pPr>
            <a:lvl4pPr marL="1524000" indent="-152400" algn="r">
              <a:buFontTx/>
              <a:defRPr sz="1200"/>
            </a:lvl4pPr>
            <a:lvl5pPr marL="1981200" indent="-152400" algn="r">
              <a:buFontTx/>
              <a:defRPr sz="1200"/>
            </a:lvl5pPr>
          </a:lstStyle>
          <a:p>
            <a:r>
              <a:rPr lang="pt-BR" dirty="0" smtClean="0"/>
              <a:t>Classificação: Controlado. Restrição de acesso: Empresas dos Sistema BNDES. Uso no âmbito interno | Unidade Gestora: Área/</a:t>
            </a:r>
            <a:r>
              <a:rPr lang="pt-BR" dirty="0" err="1" smtClean="0"/>
              <a:t>Depto</a:t>
            </a:r>
            <a:r>
              <a:rPr lang="pt-BR" dirty="0" smtClean="0"/>
              <a:t>/Gerência</a:t>
            </a:r>
            <a:endParaRPr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98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77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99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8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25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46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03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1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37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436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248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126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100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807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904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981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8679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4949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6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557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6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79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072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67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" y="-117473"/>
            <a:ext cx="12183535" cy="1096963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6" y="1133477"/>
            <a:ext cx="11705167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7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530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196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ângulo 7"/>
          <p:cNvSpPr/>
          <p:nvPr/>
        </p:nvSpPr>
        <p:spPr>
          <a:xfrm>
            <a:off x="-720" y="-2026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70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8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075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2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63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80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83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92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715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593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082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543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495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006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6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228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449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141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" y="-117473"/>
            <a:ext cx="12183535" cy="1096963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6" y="1133477"/>
            <a:ext cx="11705167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1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65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65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92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521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25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9045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640029" y="6533728"/>
            <a:ext cx="2540001" cy="324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FA90A-38B1-4110-B63D-05DE026A923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8390466" cy="476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Casos de Sucesso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3500438"/>
            <a:ext cx="11521280" cy="43338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Resultados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335361" y="3933058"/>
            <a:ext cx="11521280" cy="2663825"/>
          </a:xfrm>
          <a:prstGeom prst="rect">
            <a:avLst/>
          </a:prstGeom>
          <a:solidFill>
            <a:srgbClr val="B8E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2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470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715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281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3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0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95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56814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217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7565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200" baseline="0">
                <a:solidFill>
                  <a:srgbClr val="0000FF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Reservado. Restrição de Acesso: BNDES – Uso Interno.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 AE (Classificação Conforme OS PRESI 06/2011-BNDES)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19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3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124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1401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200" baseline="0">
                <a:solidFill>
                  <a:srgbClr val="0000FF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Reservado. Restrição de Acesso: BNDES – Uso Interno.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 AE (Classificação Conforme OS PRESI 06/2011-BNDES)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8145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4620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885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200" baseline="0">
                <a:solidFill>
                  <a:srgbClr val="0000FF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Reservado. Restrição de Acesso: BNDES – Uso Interno.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 AE (Classificação Conforme OS PRESI 06/2011-BNDES)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71659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3277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200" baseline="0">
                <a:solidFill>
                  <a:srgbClr val="0000FF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Reservado. Restrição de Acesso: BNDES – Uso Interno.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 AE (Classificação Conforme OS PRESI 06/2011-BNDES)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41724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017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53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1880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83635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0196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07027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249364" y="1270000"/>
            <a:ext cx="10048875" cy="485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372813"/>
            <a:ext cx="8633637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endParaRPr lang="pt-BR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0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"/>
          <p:cNvSpPr/>
          <p:nvPr userDrawn="1"/>
        </p:nvSpPr>
        <p:spPr>
          <a:xfrm>
            <a:off x="-1" y="0"/>
            <a:ext cx="7200002" cy="6858000"/>
          </a:xfrm>
          <a:prstGeom prst="rect">
            <a:avLst/>
          </a:prstGeom>
          <a:solidFill>
            <a:srgbClr val="1E428B"/>
          </a:solidFill>
          <a:ln w="12700">
            <a:solidFill>
              <a:srgbClr val="005187"/>
            </a:solidFill>
            <a:miter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2" y="620688"/>
            <a:ext cx="2004846" cy="807987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87551" y="2747962"/>
            <a:ext cx="3898900" cy="13620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1"/>
          </p:nvPr>
        </p:nvSpPr>
        <p:spPr>
          <a:xfrm>
            <a:off x="7199069" y="-100013"/>
            <a:ext cx="5138738" cy="7058026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506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5" descr="Imagem 5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9019" y="0"/>
            <a:ext cx="12201016" cy="43202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6"/>
          <p:cNvSpPr/>
          <p:nvPr userDrawn="1"/>
        </p:nvSpPr>
        <p:spPr>
          <a:xfrm>
            <a:off x="-65195" y="4319175"/>
            <a:ext cx="12313368" cy="2603723"/>
          </a:xfrm>
          <a:prstGeom prst="rect">
            <a:avLst/>
          </a:prstGeom>
          <a:solidFill>
            <a:srgbClr val="1E428B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5092667"/>
            <a:ext cx="5521325" cy="503238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Título de abertura de seção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653136"/>
            <a:ext cx="1259738" cy="253167"/>
          </a:xfrm>
          <a:prstGeom prst="rect">
            <a:avLst/>
          </a:prstGeom>
        </p:spPr>
      </p:pic>
      <p:sp>
        <p:nvSpPr>
          <p:cNvPr id="10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386248" y="5651568"/>
            <a:ext cx="5521325" cy="503238"/>
          </a:xfrm>
        </p:spPr>
        <p:txBody>
          <a:bodyPr/>
          <a:lstStyle>
            <a:lvl1pPr marL="0" indent="0">
              <a:buNone/>
              <a:defRPr sz="2800" baseline="0">
                <a:solidFill>
                  <a:srgbClr val="65B32E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Subtítulo de seção</a:t>
            </a:r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3"/>
          </p:nvPr>
        </p:nvSpPr>
        <p:spPr>
          <a:xfrm>
            <a:off x="-25400" y="0"/>
            <a:ext cx="4177184" cy="4294188"/>
          </a:xfr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Imagem 13"/>
          <p:cNvSpPr>
            <a:spLocks noGrp="1"/>
          </p:cNvSpPr>
          <p:nvPr>
            <p:ph type="pic" sz="quarter" idx="14"/>
          </p:nvPr>
        </p:nvSpPr>
        <p:spPr>
          <a:xfrm>
            <a:off x="4080544" y="0"/>
            <a:ext cx="4103688" cy="4294188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5"/>
          </p:nvPr>
        </p:nvSpPr>
        <p:spPr>
          <a:xfrm>
            <a:off x="8112125" y="0"/>
            <a:ext cx="4079875" cy="429418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69466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1811566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2928076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2620776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2676068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8280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2427095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4222926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ângulo 7"/>
          <p:cNvSpPr/>
          <p:nvPr/>
        </p:nvSpPr>
        <p:spPr>
          <a:xfrm>
            <a:off x="-720" y="-2026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509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tângulo 4"/>
          <p:cNvSpPr/>
          <p:nvPr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5" name="Slide Number"/>
          <p:cNvSpPr>
            <a:spLocks noGrp="1"/>
          </p:cNvSpPr>
          <p:nvPr>
            <p:ph type="sldNum" sz="quarter" idx="2"/>
          </p:nvPr>
        </p:nvSpPr>
        <p:spPr>
          <a:xfrm>
            <a:off x="10488489" y="6300028"/>
            <a:ext cx="1259738" cy="369332"/>
          </a:xfrm>
          <a:prstGeom prst="rect">
            <a:avLst/>
          </a:prstGeom>
          <a:solidFill>
            <a:srgbClr val="65B32E"/>
          </a:solidFill>
          <a:ln w="12700">
            <a:miter lim="400000"/>
          </a:ln>
        </p:spPr>
        <p:txBody>
          <a:bodyPr wrap="square" lIns="45719" rIns="45719" anchor="t">
            <a:spAutoFit/>
          </a:bodyPr>
          <a:lstStyle>
            <a:lvl1pPr>
              <a:defRPr lang="pt-BR" sz="1800" smtClean="0">
                <a:solidFill>
                  <a:srgbClr val="FFFFFF"/>
                </a:solidFill>
              </a:defRPr>
            </a:lvl1pPr>
          </a:lstStyle>
          <a:p>
            <a:pPr algn="ctr"/>
            <a:fld id="{86CB4B4D-7CA3-9044-876B-883B54F8677D}" type="slidenum">
              <a:rPr/>
              <a:pPr algn="ctr"/>
              <a:t>‹nº›</a:t>
            </a:fld>
            <a:endParaRPr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64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24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ody Level One…"/>
          <p:cNvSpPr>
            <a:spLocks noGrp="1"/>
          </p:cNvSpPr>
          <p:nvPr>
            <p:ph type="body" sz="quarter" idx="1" hasCustomPrompt="1"/>
          </p:nvPr>
        </p:nvSpPr>
        <p:spPr>
          <a:xfrm>
            <a:off x="911424" y="6309320"/>
            <a:ext cx="10488488" cy="361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 marL="571500" indent="-114300" algn="r">
              <a:buFontTx/>
              <a:defRPr sz="1200"/>
            </a:lvl2pPr>
            <a:lvl3pPr marL="1051560" indent="-137160" algn="r">
              <a:buFontTx/>
              <a:defRPr sz="1200"/>
            </a:lvl3pPr>
            <a:lvl4pPr marL="1524000" indent="-152400" algn="r">
              <a:buFontTx/>
              <a:defRPr sz="1200"/>
            </a:lvl4pPr>
            <a:lvl5pPr marL="1981200" indent="-152400" algn="r">
              <a:buFontTx/>
              <a:defRPr sz="1200"/>
            </a:lvl5pPr>
          </a:lstStyle>
          <a:p>
            <a:r>
              <a:rPr lang="pt-BR" dirty="0" smtClean="0"/>
              <a:t>Classificação: Controlado. Restrição de acesso: Empresas dos Sistema BNDES. Uso no âmbito interno | Unidade Gestora: Área/</a:t>
            </a:r>
            <a:r>
              <a:rPr lang="pt-BR" dirty="0" err="1" smtClean="0"/>
              <a:t>Depto</a:t>
            </a:r>
            <a:r>
              <a:rPr lang="pt-BR" dirty="0" smtClean="0"/>
              <a:t>/Gerência</a:t>
            </a:r>
            <a:endParaRPr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3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37920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-3575"/>
            <a:ext cx="12198349" cy="6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696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" y="0"/>
            <a:ext cx="12223877" cy="68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73845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Imagem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4363"/>
            <a:ext cx="12199755" cy="68623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4"/>
          <p:cNvSpPr/>
          <p:nvPr userDrawn="1"/>
        </p:nvSpPr>
        <p:spPr>
          <a:xfrm>
            <a:off x="-1" y="-4363"/>
            <a:ext cx="12199755" cy="68623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pt-BR" kern="0">
              <a:solidFill>
                <a:srgbClr val="7B7B7B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8566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0.jpe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0.jpe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0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0.jpe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3.jpe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theme" Target="../theme/theme21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.jpeg"/><Relationship Id="rId5" Type="http://schemas.openxmlformats.org/officeDocument/2006/relationships/theme" Target="../theme/theme22.xml"/><Relationship Id="rId4" Type="http://schemas.openxmlformats.org/officeDocument/2006/relationships/slideLayout" Target="../slideLayouts/slideLayout110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.jpeg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1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theme" Target="../theme/theme26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jpeg"/><Relationship Id="rId5" Type="http://schemas.openxmlformats.org/officeDocument/2006/relationships/image" Target="../media/image8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jpeg"/><Relationship Id="rId5" Type="http://schemas.openxmlformats.org/officeDocument/2006/relationships/image" Target="../media/image9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" y="0"/>
            <a:ext cx="12192000" cy="675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77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892" r:id="rId2"/>
    <p:sldLayoutId id="2147483893" r:id="rId3"/>
    <p:sldLayoutId id="21474841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" y="2098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81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" y="2098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4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" y="2098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9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" y="2098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4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  <p:sp>
        <p:nvSpPr>
          <p:cNvPr id="4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" y="6597650"/>
            <a:ext cx="12192000" cy="26828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05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mtClean="0">
                <a:solidFill>
                  <a:prstClr val="white">
                    <a:lumMod val="50000"/>
                  </a:prstClr>
                </a:solidFill>
              </a:rPr>
              <a:t>     </a:t>
            </a:r>
            <a:r>
              <a:rPr lang="pt-BR" altLang="pt-BR" b="1" smtClean="0">
                <a:solidFill>
                  <a:prstClr val="white">
                    <a:lumMod val="50000"/>
                  </a:prstClr>
                </a:solidFill>
              </a:rPr>
              <a:t>Classificação</a:t>
            </a:r>
            <a:r>
              <a:rPr lang="pt-BR" altLang="pt-BR" smtClean="0">
                <a:solidFill>
                  <a:prstClr val="white">
                    <a:lumMod val="50000"/>
                  </a:prstClr>
                </a:solidFill>
              </a:rPr>
              <a:t>: Documento Controlado                                         </a:t>
            </a:r>
            <a:r>
              <a:rPr lang="pt-BR" altLang="pt-BR" b="1" smtClean="0">
                <a:solidFill>
                  <a:prstClr val="white">
                    <a:lumMod val="50000"/>
                  </a:prstClr>
                </a:solidFill>
              </a:rPr>
              <a:t>Restrição de Acesso</a:t>
            </a:r>
            <a:r>
              <a:rPr lang="pt-BR" altLang="pt-BR" smtClean="0">
                <a:solidFill>
                  <a:prstClr val="white">
                    <a:lumMod val="50000"/>
                  </a:prstClr>
                </a:solidFill>
              </a:rPr>
              <a:t>: Diretoria do BNDES e BACEN		            </a:t>
            </a:r>
            <a:r>
              <a:rPr lang="pt-BR" altLang="pt-BR" b="1" smtClean="0">
                <a:solidFill>
                  <a:prstClr val="white">
                    <a:lumMod val="50000"/>
                  </a:prstClr>
                </a:solidFill>
              </a:rPr>
              <a:t>Unidade Gestora</a:t>
            </a:r>
            <a:r>
              <a:rPr lang="pt-BR" altLang="pt-BR" smtClean="0">
                <a:solidFill>
                  <a:prstClr val="white">
                    <a:lumMod val="50000"/>
                  </a:prstClr>
                </a:solidFill>
              </a:rPr>
              <a:t>: AF/DEPOL e AF/DECRI</a:t>
            </a:r>
            <a:endParaRPr lang="pt-BR" altLang="pt-BR" dirty="0" smtClean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/>
          <p:cNvSpPr/>
          <p:nvPr/>
        </p:nvSpPr>
        <p:spPr>
          <a:xfrm>
            <a:off x="0" y="0"/>
            <a:ext cx="12192000" cy="67533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Title Text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7B7B7B"/>
                </a:solidFill>
                <a:latin typeface="Calibri"/>
                <a:sym typeface="Calibri"/>
              </a:rPr>
              <a:pPr hangingPunct="0"/>
              <a:t>‹nº›</a:t>
            </a:fld>
            <a:endParaRPr kern="0">
              <a:solidFill>
                <a:srgbClr val="7B7B7B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96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  <p:sldLayoutId id="2147484195" r:id="rId17"/>
    <p:sldLayoutId id="2147484196" r:id="rId18"/>
    <p:sldLayoutId id="2147484197" r:id="rId19"/>
    <p:sldLayoutId id="2147484198" r:id="rId20"/>
    <p:sldLayoutId id="2147484199" r:id="rId21"/>
    <p:sldLayoutId id="2147484200" r:id="rId22"/>
    <p:sldLayoutId id="2147484223" r:id="rId23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" y="2098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6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" y="2098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" y="2098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8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" y="2098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8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/>
          <p:cNvSpPr/>
          <p:nvPr/>
        </p:nvSpPr>
        <p:spPr>
          <a:xfrm>
            <a:off x="0" y="0"/>
            <a:ext cx="12192000" cy="67533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Title Text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7B7B7B"/>
                </a:solidFill>
                <a:latin typeface="Calibri"/>
                <a:sym typeface="Calibri"/>
              </a:rPr>
              <a:pPr hangingPunct="0"/>
              <a:t>‹nº›</a:t>
            </a:fld>
            <a:endParaRPr kern="0">
              <a:solidFill>
                <a:srgbClr val="7B7B7B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00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  <p:sldLayoutId id="2147484243" r:id="rId18"/>
    <p:sldLayoutId id="2147484244" r:id="rId19"/>
    <p:sldLayoutId id="2147484245" r:id="rId20"/>
    <p:sldLayoutId id="2147484246" r:id="rId21"/>
    <p:sldLayoutId id="2147484247" r:id="rId22"/>
    <p:sldLayoutId id="2147484248" r:id="rId23"/>
    <p:sldLayoutId id="2147484249" r:id="rId24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6347"/>
            <a:ext cx="1804416" cy="725424"/>
          </a:xfrm>
          <a:prstGeom prst="rect">
            <a:avLst/>
          </a:prstGeom>
        </p:spPr>
      </p:pic>
      <p:sp>
        <p:nvSpPr>
          <p:cNvPr id="17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65B22E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5424"/>
          </a:xfrm>
          <a:prstGeom prst="rect">
            <a:avLst/>
          </a:prstGeom>
        </p:spPr>
      </p:pic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5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96" r:id="rId2"/>
    <p:sldLayoutId id="21474838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4389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7748"/>
            <a:ext cx="180441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6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8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  <p:sp>
        <p:nvSpPr>
          <p:cNvPr id="8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5689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8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" y="2098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9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4" y="5782"/>
            <a:ext cx="12198095" cy="68631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8414" y="0"/>
            <a:ext cx="12206687" cy="68747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2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" y="3209"/>
            <a:ext cx="12207241" cy="686828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19167" y="1"/>
            <a:ext cx="12206687" cy="687470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1247276" y="2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7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diagramLayout" Target="../diagrams/layout1.xml"/><Relationship Id="rId2" Type="http://schemas.openxmlformats.org/officeDocument/2006/relationships/hyperlink" Target="http://www.google.com.br/url?sa=i&amp;rct=j&amp;q=&amp;esrc=s&amp;source=imgres&amp;cd=&amp;cad=rja&amp;uact=8&amp;ved=0ahUKEwjKptyGmZDTAhXMH5AKHSYODHIQjRwIBw&amp;url=http://renas.org.br/2016/04/05/diminui-a-disparidade-entre-as-regioes/&amp;psig=AFQjCNFrrOUomOZmEvmepzSDNQb0G8UCMQ&amp;ust=1491580647248580" TargetMode="Externa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microsoft.com/office/2007/relationships/hdphoto" Target="../media/hdphoto4.wdp"/><Relationship Id="rId10" Type="http://schemas.microsoft.com/office/2007/relationships/hdphoto" Target="../media/hdphoto2.wdp"/><Relationship Id="rId19" Type="http://schemas.openxmlformats.org/officeDocument/2006/relationships/diagramColors" Target="../diagrams/colors1.xml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package" Target="../embeddings/Microsoft_Excel_Worksheet2.xlsx"/><Relationship Id="rId7" Type="http://schemas.openxmlformats.org/officeDocument/2006/relationships/package" Target="../embeddings/Microsoft_Excel_Worksheet4.xlsx"/><Relationship Id="rId12" Type="http://schemas.openxmlformats.org/officeDocument/2006/relationships/image" Target="../media/image46.emf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11" Type="http://schemas.openxmlformats.org/officeDocument/2006/relationships/package" Target="../embeddings/Microsoft_Excel_Worksheet6.xlsx"/><Relationship Id="rId5" Type="http://schemas.openxmlformats.org/officeDocument/2006/relationships/package" Target="../embeddings/Microsoft_Excel_Worksheet3.xlsx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package" Target="../embeddings/Microsoft_Excel_Worksheet5.xls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tângulo 3"/>
          <p:cNvSpPr/>
          <p:nvPr/>
        </p:nvSpPr>
        <p:spPr>
          <a:xfrm>
            <a:off x="-54587" y="4905"/>
            <a:ext cx="7200002" cy="690262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5187"/>
            </a:solidFill>
            <a:miter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37" name="Imagem 28" descr="Imagem 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9903" y="0"/>
            <a:ext cx="50418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 Box 7"/>
          <p:cNvSpPr/>
          <p:nvPr/>
        </p:nvSpPr>
        <p:spPr>
          <a:xfrm>
            <a:off x="468313" y="3178935"/>
            <a:ext cx="5196217" cy="156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6" tIns="34286" rIns="34286" bIns="34286">
            <a:spAutoFit/>
          </a:bodyPr>
          <a:lstStyle/>
          <a:p>
            <a:pPr hangingPunct="0"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8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49º Congresso da Assemae</a:t>
            </a:r>
          </a:p>
          <a:p>
            <a:pPr hangingPunct="0"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8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Acesso a recursos de financiamento</a:t>
            </a:r>
            <a:endParaRPr sz="28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2" y="620688"/>
            <a:ext cx="2004846" cy="8079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-27384"/>
            <a:ext cx="5111566" cy="69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09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Image result for mapa do brasil por região em 3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9" y="1078044"/>
            <a:ext cx="4938419" cy="45092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upo 112"/>
          <p:cNvGrpSpPr/>
          <p:nvPr/>
        </p:nvGrpSpPr>
        <p:grpSpPr>
          <a:xfrm>
            <a:off x="2372522" y="1654582"/>
            <a:ext cx="866457" cy="775334"/>
            <a:chOff x="1957796" y="1469250"/>
            <a:chExt cx="938662" cy="775334"/>
          </a:xfrm>
        </p:grpSpPr>
        <p:sp>
          <p:nvSpPr>
            <p:cNvPr id="114" name="Elipse 113"/>
            <p:cNvSpPr/>
            <p:nvPr/>
          </p:nvSpPr>
          <p:spPr>
            <a:xfrm>
              <a:off x="1957796" y="1469250"/>
              <a:ext cx="913423" cy="775334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5" name="Picture 2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21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CaixaDeTexto 116"/>
            <p:cNvSpPr txBox="1"/>
            <p:nvPr/>
          </p:nvSpPr>
          <p:spPr>
            <a:xfrm>
              <a:off x="2209886" y="1520979"/>
              <a:ext cx="6706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57,5%</a:t>
              </a:r>
            </a:p>
          </p:txBody>
        </p:sp>
        <p:sp>
          <p:nvSpPr>
            <p:cNvPr id="118" name="CaixaDeTexto 117"/>
            <p:cNvSpPr txBox="1"/>
            <p:nvPr/>
          </p:nvSpPr>
          <p:spPr>
            <a:xfrm>
              <a:off x="2225788" y="1725096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10,2%</a:t>
              </a:r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2194058" y="1896799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dirty="0" smtClean="0">
                  <a:solidFill>
                    <a:srgbClr val="000000"/>
                  </a:solidFill>
                </a:rPr>
                <a:t>22</a:t>
              </a: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,6%</a:t>
              </a:r>
            </a:p>
          </p:txBody>
        </p:sp>
        <p:pic>
          <p:nvPicPr>
            <p:cNvPr id="120" name="Picture 22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21" name="Grupo 120"/>
          <p:cNvGrpSpPr/>
          <p:nvPr/>
        </p:nvGrpSpPr>
        <p:grpSpPr>
          <a:xfrm>
            <a:off x="2567607" y="2564904"/>
            <a:ext cx="885460" cy="841723"/>
            <a:chOff x="1937208" y="1403732"/>
            <a:chExt cx="959249" cy="841723"/>
          </a:xfrm>
        </p:grpSpPr>
        <p:sp>
          <p:nvSpPr>
            <p:cNvPr id="122" name="Elipse 121"/>
            <p:cNvSpPr/>
            <p:nvPr/>
          </p:nvSpPr>
          <p:spPr>
            <a:xfrm>
              <a:off x="1937208" y="1403732"/>
              <a:ext cx="947191" cy="84172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3" name="Picture 2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21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CaixaDeTexto 124"/>
            <p:cNvSpPr txBox="1"/>
            <p:nvPr/>
          </p:nvSpPr>
          <p:spPr>
            <a:xfrm>
              <a:off x="2209886" y="1520979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dirty="0" smtClean="0">
                  <a:solidFill>
                    <a:srgbClr val="000000"/>
                  </a:solidFill>
                </a:rPr>
                <a:t>90,1</a:t>
              </a: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2225787" y="1725096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53,9%</a:t>
              </a:r>
            </a:p>
          </p:txBody>
        </p:sp>
        <p:sp>
          <p:nvSpPr>
            <p:cNvPr id="127" name="CaixaDeTexto 126"/>
            <p:cNvSpPr txBox="1"/>
            <p:nvPr/>
          </p:nvSpPr>
          <p:spPr>
            <a:xfrm>
              <a:off x="2194058" y="1896799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52,0%</a:t>
              </a:r>
            </a:p>
          </p:txBody>
        </p:sp>
        <p:pic>
          <p:nvPicPr>
            <p:cNvPr id="128" name="Picture 22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29" name="Grupo 128"/>
          <p:cNvGrpSpPr/>
          <p:nvPr/>
        </p:nvGrpSpPr>
        <p:grpSpPr>
          <a:xfrm>
            <a:off x="4523134" y="2207690"/>
            <a:ext cx="901656" cy="828509"/>
            <a:chOff x="1919664" y="1447478"/>
            <a:chExt cx="976794" cy="828509"/>
          </a:xfrm>
        </p:grpSpPr>
        <p:sp>
          <p:nvSpPr>
            <p:cNvPr id="130" name="Elipse 129"/>
            <p:cNvSpPr/>
            <p:nvPr/>
          </p:nvSpPr>
          <p:spPr>
            <a:xfrm>
              <a:off x="1919664" y="1447478"/>
              <a:ext cx="912060" cy="82850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1" name="Picture 2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21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CaixaDeTexto 132"/>
            <p:cNvSpPr txBox="1"/>
            <p:nvPr/>
          </p:nvSpPr>
          <p:spPr>
            <a:xfrm>
              <a:off x="2209886" y="1520979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73,3%</a:t>
              </a:r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2225788" y="1725096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26,9%</a:t>
              </a:r>
            </a:p>
          </p:txBody>
        </p:sp>
        <p:sp>
          <p:nvSpPr>
            <p:cNvPr id="135" name="CaixaDeTexto 134"/>
            <p:cNvSpPr txBox="1"/>
            <p:nvPr/>
          </p:nvSpPr>
          <p:spPr>
            <a:xfrm>
              <a:off x="2194058" y="1896799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dirty="0" smtClean="0">
                  <a:solidFill>
                    <a:srgbClr val="000000"/>
                  </a:solidFill>
                </a:rPr>
                <a:t>34</a:t>
              </a: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,7%</a:t>
              </a:r>
            </a:p>
          </p:txBody>
        </p:sp>
        <p:pic>
          <p:nvPicPr>
            <p:cNvPr id="136" name="Picture 22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37" name="Grupo 136"/>
          <p:cNvGrpSpPr/>
          <p:nvPr/>
        </p:nvGrpSpPr>
        <p:grpSpPr>
          <a:xfrm>
            <a:off x="3813308" y="3281917"/>
            <a:ext cx="861870" cy="755299"/>
            <a:chOff x="1946863" y="1469250"/>
            <a:chExt cx="933693" cy="755299"/>
          </a:xfrm>
        </p:grpSpPr>
        <p:sp>
          <p:nvSpPr>
            <p:cNvPr id="138" name="Elipse 137"/>
            <p:cNvSpPr/>
            <p:nvPr/>
          </p:nvSpPr>
          <p:spPr>
            <a:xfrm>
              <a:off x="1946863" y="1469250"/>
              <a:ext cx="926880" cy="75529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9" name="Picture 2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21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CaixaDeTexto 140"/>
            <p:cNvSpPr txBox="1"/>
            <p:nvPr/>
          </p:nvSpPr>
          <p:spPr>
            <a:xfrm>
              <a:off x="2209886" y="1520979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91,3%</a:t>
              </a:r>
            </a:p>
          </p:txBody>
        </p:sp>
        <p:sp>
          <p:nvSpPr>
            <p:cNvPr id="142" name="CaixaDeTexto 141"/>
            <p:cNvSpPr txBox="1"/>
            <p:nvPr/>
          </p:nvSpPr>
          <p:spPr>
            <a:xfrm>
              <a:off x="2225788" y="1725096"/>
              <a:ext cx="61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78,6%</a:t>
              </a:r>
            </a:p>
          </p:txBody>
        </p:sp>
        <p:sp>
          <p:nvSpPr>
            <p:cNvPr id="143" name="CaixaDeTexto 142"/>
            <p:cNvSpPr txBox="1"/>
            <p:nvPr/>
          </p:nvSpPr>
          <p:spPr>
            <a:xfrm>
              <a:off x="2194058" y="1896799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dirty="0" smtClean="0">
                  <a:solidFill>
                    <a:srgbClr val="000000"/>
                  </a:solidFill>
                </a:rPr>
                <a:t>50</a:t>
              </a: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,4%</a:t>
              </a:r>
            </a:p>
          </p:txBody>
        </p:sp>
        <p:pic>
          <p:nvPicPr>
            <p:cNvPr id="144" name="Picture 22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45" name="Grupo 144"/>
          <p:cNvGrpSpPr/>
          <p:nvPr/>
        </p:nvGrpSpPr>
        <p:grpSpPr>
          <a:xfrm>
            <a:off x="2755557" y="4113861"/>
            <a:ext cx="904625" cy="755299"/>
            <a:chOff x="1916448" y="1449048"/>
            <a:chExt cx="980010" cy="755299"/>
          </a:xfrm>
        </p:grpSpPr>
        <p:sp>
          <p:nvSpPr>
            <p:cNvPr id="146" name="Elipse 145"/>
            <p:cNvSpPr/>
            <p:nvPr/>
          </p:nvSpPr>
          <p:spPr>
            <a:xfrm>
              <a:off x="1916448" y="1449048"/>
              <a:ext cx="895761" cy="75529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7" name="Picture 2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Picture 21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CaixaDeTexto 148"/>
            <p:cNvSpPr txBox="1"/>
            <p:nvPr/>
          </p:nvSpPr>
          <p:spPr>
            <a:xfrm>
              <a:off x="2209886" y="1520979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89,7%</a:t>
              </a:r>
            </a:p>
          </p:txBody>
        </p:sp>
        <p:sp>
          <p:nvSpPr>
            <p:cNvPr id="150" name="CaixaDeTexto 149"/>
            <p:cNvSpPr txBox="1"/>
            <p:nvPr/>
          </p:nvSpPr>
          <p:spPr>
            <a:xfrm>
              <a:off x="2225788" y="1725096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43,9%</a:t>
              </a:r>
            </a:p>
          </p:txBody>
        </p:sp>
        <p:sp>
          <p:nvSpPr>
            <p:cNvPr id="151" name="CaixaDeTexto 150"/>
            <p:cNvSpPr txBox="1"/>
            <p:nvPr/>
          </p:nvSpPr>
          <p:spPr>
            <a:xfrm>
              <a:off x="2194057" y="1896799"/>
              <a:ext cx="67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44,9%</a:t>
              </a:r>
            </a:p>
          </p:txBody>
        </p:sp>
        <p:pic>
          <p:nvPicPr>
            <p:cNvPr id="152" name="Picture 22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59" name="Grupo 158"/>
          <p:cNvGrpSpPr/>
          <p:nvPr/>
        </p:nvGrpSpPr>
        <p:grpSpPr>
          <a:xfrm>
            <a:off x="4126805" y="4856882"/>
            <a:ext cx="1373908" cy="1253218"/>
            <a:chOff x="1946863" y="1469250"/>
            <a:chExt cx="815563" cy="755299"/>
          </a:xfrm>
        </p:grpSpPr>
        <p:sp>
          <p:nvSpPr>
            <p:cNvPr id="160" name="Elipse 159"/>
            <p:cNvSpPr/>
            <p:nvPr/>
          </p:nvSpPr>
          <p:spPr>
            <a:xfrm>
              <a:off x="1946863" y="1469250"/>
              <a:ext cx="815563" cy="75529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1" name="Picture 2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21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" name="CaixaDeTexto 162"/>
            <p:cNvSpPr txBox="1"/>
            <p:nvPr/>
          </p:nvSpPr>
          <p:spPr>
            <a:xfrm>
              <a:off x="2209886" y="1520979"/>
              <a:ext cx="497854" cy="222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83,5%</a:t>
              </a:r>
            </a:p>
          </p:txBody>
        </p:sp>
        <p:sp>
          <p:nvSpPr>
            <p:cNvPr id="164" name="CaixaDeTexto 163"/>
            <p:cNvSpPr txBox="1"/>
            <p:nvPr/>
          </p:nvSpPr>
          <p:spPr>
            <a:xfrm>
              <a:off x="2225788" y="1725096"/>
              <a:ext cx="497854" cy="222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52,4%</a:t>
              </a:r>
            </a:p>
          </p:txBody>
        </p:sp>
        <p:sp>
          <p:nvSpPr>
            <p:cNvPr id="165" name="CaixaDeTexto 164"/>
            <p:cNvSpPr txBox="1"/>
            <p:nvPr/>
          </p:nvSpPr>
          <p:spPr>
            <a:xfrm>
              <a:off x="2260902" y="1896799"/>
              <a:ext cx="497854" cy="222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b="1" dirty="0" smtClean="0">
                  <a:solidFill>
                    <a:srgbClr val="000000"/>
                  </a:solidFill>
                </a:rPr>
                <a:t>46,0</a:t>
              </a:r>
              <a:r>
                <a: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%</a:t>
              </a:r>
            </a:p>
          </p:txBody>
        </p:sp>
        <p:pic>
          <p:nvPicPr>
            <p:cNvPr id="166" name="Picture 22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67" name="CaixaDeTexto 166"/>
          <p:cNvSpPr txBox="1"/>
          <p:nvPr/>
        </p:nvSpPr>
        <p:spPr>
          <a:xfrm>
            <a:off x="4459166" y="4490127"/>
            <a:ext cx="78730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u="sng" kern="1200" dirty="0" smtClean="0">
                <a:solidFill>
                  <a:srgbClr val="008B3A"/>
                </a:solidFill>
                <a:latin typeface="Arial" charset="0"/>
                <a:ea typeface="+mn-ea"/>
                <a:cs typeface="+mn-cs"/>
              </a:rPr>
              <a:t>Brasil </a:t>
            </a:r>
            <a:endParaRPr lang="pt-BR" sz="1600" b="1" u="sng" kern="1200" dirty="0">
              <a:solidFill>
                <a:srgbClr val="008B3A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59682" y="5720909"/>
            <a:ext cx="2827722" cy="995841"/>
            <a:chOff x="158109" y="5330700"/>
            <a:chExt cx="2827722" cy="995841"/>
          </a:xfrm>
        </p:grpSpPr>
        <p:sp>
          <p:nvSpPr>
            <p:cNvPr id="153" name="Retângulo de cantos arredondados 152"/>
            <p:cNvSpPr/>
            <p:nvPr/>
          </p:nvSpPr>
          <p:spPr>
            <a:xfrm>
              <a:off x="670985" y="5499897"/>
              <a:ext cx="2217390" cy="165447"/>
            </a:xfrm>
            <a:prstGeom prst="roundRect">
              <a:avLst>
                <a:gd name="adj" fmla="val 6201"/>
              </a:avLst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133985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Água- Índice de atendimento %</a:t>
              </a:r>
            </a:p>
          </p:txBody>
        </p:sp>
        <p:sp>
          <p:nvSpPr>
            <p:cNvPr id="154" name="Retângulo de cantos arredondados 153"/>
            <p:cNvSpPr/>
            <p:nvPr/>
          </p:nvSpPr>
          <p:spPr>
            <a:xfrm>
              <a:off x="670987" y="6072237"/>
              <a:ext cx="2280269" cy="146593"/>
            </a:xfrm>
            <a:prstGeom prst="roundRect">
              <a:avLst>
                <a:gd name="adj" fmla="val 6201"/>
              </a:avLst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133985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Esgoto – Índice de tratamento %</a:t>
              </a:r>
            </a:p>
          </p:txBody>
        </p:sp>
        <p:pic>
          <p:nvPicPr>
            <p:cNvPr id="155" name="Picture 21"/>
            <p:cNvPicPr>
              <a:picLocks noChangeAspect="1" noChangeArrowheads="1"/>
            </p:cNvPicPr>
            <p:nvPr/>
          </p:nvPicPr>
          <p:blipFill>
            <a:blip r:embed="rId1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551" l="0" r="974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71" y="5787303"/>
              <a:ext cx="355315" cy="193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2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71" y="5442370"/>
              <a:ext cx="397116" cy="23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2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59682" y="6064203"/>
              <a:ext cx="481473" cy="180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8" name="Retângulo de cantos arredondados 157"/>
            <p:cNvSpPr/>
            <p:nvPr/>
          </p:nvSpPr>
          <p:spPr>
            <a:xfrm>
              <a:off x="639447" y="5809021"/>
              <a:ext cx="2346384" cy="146593"/>
            </a:xfrm>
            <a:prstGeom prst="roundRect">
              <a:avLst>
                <a:gd name="adj" fmla="val 6201"/>
              </a:avLst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133985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Esgoto – Índice de atendimento %</a:t>
              </a:r>
            </a:p>
          </p:txBody>
        </p:sp>
        <p:sp>
          <p:nvSpPr>
            <p:cNvPr id="168" name="Retângulo 167"/>
            <p:cNvSpPr/>
            <p:nvPr/>
          </p:nvSpPr>
          <p:spPr>
            <a:xfrm>
              <a:off x="158109" y="5330700"/>
              <a:ext cx="2764994" cy="995841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69" name="Diagrama 168"/>
          <p:cNvGraphicFramePr/>
          <p:nvPr>
            <p:extLst>
              <p:ext uri="{D42A27DB-BD31-4B8C-83A1-F6EECF244321}">
                <p14:modId xmlns:p14="http://schemas.microsoft.com/office/powerpoint/2010/main" val="864928595"/>
              </p:ext>
            </p:extLst>
          </p:nvPr>
        </p:nvGraphicFramePr>
        <p:xfrm>
          <a:off x="6672064" y="1268097"/>
          <a:ext cx="4824536" cy="448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71" name="CaixaDeTexto 170"/>
          <p:cNvSpPr txBox="1"/>
          <p:nvPr/>
        </p:nvSpPr>
        <p:spPr>
          <a:xfrm>
            <a:off x="6600056" y="6544879"/>
            <a:ext cx="4956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Fontes: PLANSAB e  SNIS 2017.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66" name="Retângulo 28"/>
          <p:cNvSpPr/>
          <p:nvPr/>
        </p:nvSpPr>
        <p:spPr>
          <a:xfrm>
            <a:off x="-1" y="188640"/>
            <a:ext cx="6672065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Retângulo 29"/>
          <p:cNvSpPr/>
          <p:nvPr/>
        </p:nvSpPr>
        <p:spPr>
          <a:xfrm>
            <a:off x="178630" y="360130"/>
            <a:ext cx="5506628" cy="79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200" b="1" dirty="0" smtClean="0"/>
              <a:t>Água e Esgoto // </a:t>
            </a:r>
            <a:r>
              <a:rPr lang="pt-BR" sz="2200" b="1" dirty="0" smtClean="0">
                <a:solidFill>
                  <a:srgbClr val="52BBB5"/>
                </a:solidFill>
              </a:rPr>
              <a:t>Índices de atendimento</a:t>
            </a:r>
            <a:endParaRPr lang="pt-BR" sz="2200" dirty="0">
              <a:solidFill>
                <a:srgbClr val="52BBB5"/>
              </a:solidFill>
            </a:endParaRPr>
          </a:p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829195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Conector reto 70"/>
          <p:cNvCxnSpPr/>
          <p:nvPr/>
        </p:nvCxnSpPr>
        <p:spPr>
          <a:xfrm>
            <a:off x="63893" y="1303737"/>
            <a:ext cx="9341407" cy="0"/>
          </a:xfrm>
          <a:prstGeom prst="line">
            <a:avLst/>
          </a:prstGeom>
          <a:noFill/>
          <a:ln w="57150" cap="flat" cmpd="sng" algn="ctr">
            <a:solidFill>
              <a:srgbClr val="008B3A"/>
            </a:solidFill>
            <a:prstDash val="sysDash"/>
          </a:ln>
          <a:effectLst/>
        </p:spPr>
      </p:cxnSp>
      <p:sp>
        <p:nvSpPr>
          <p:cNvPr id="72" name="CaixaDeTexto 71"/>
          <p:cNvSpPr txBox="1"/>
          <p:nvPr/>
        </p:nvSpPr>
        <p:spPr>
          <a:xfrm>
            <a:off x="589414" y="893088"/>
            <a:ext cx="829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Investimento anual necessário (PLANSAB): R$ 25,5 bilhões (valores 2017) </a:t>
            </a:r>
            <a:endParaRPr lang="pt-BR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0" y="6614645"/>
            <a:ext cx="4956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Fontes: PLANSAB e  SNIS, com atualização monetária feita pelo INCC.</a:t>
            </a:r>
            <a:endParaRPr lang="pt-BR" sz="10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5" name="Diagrama 74"/>
          <p:cNvGraphicFramePr/>
          <p:nvPr>
            <p:extLst>
              <p:ext uri="{D42A27DB-BD31-4B8C-83A1-F6EECF244321}">
                <p14:modId xmlns:p14="http://schemas.microsoft.com/office/powerpoint/2010/main" val="2414036177"/>
              </p:ext>
            </p:extLst>
          </p:nvPr>
        </p:nvGraphicFramePr>
        <p:xfrm>
          <a:off x="91796" y="4448229"/>
          <a:ext cx="9171005" cy="213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" name="Retângulo 28"/>
          <p:cNvSpPr/>
          <p:nvPr/>
        </p:nvSpPr>
        <p:spPr>
          <a:xfrm>
            <a:off x="-1" y="188640"/>
            <a:ext cx="6816081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Retângulo 29"/>
          <p:cNvSpPr/>
          <p:nvPr/>
        </p:nvSpPr>
        <p:spPr>
          <a:xfrm>
            <a:off x="178630" y="360130"/>
            <a:ext cx="5615632" cy="79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200" b="1" dirty="0" smtClean="0"/>
              <a:t>Água e Esgoto // </a:t>
            </a:r>
            <a:r>
              <a:rPr lang="pt-BR" sz="2200" b="1" dirty="0">
                <a:solidFill>
                  <a:srgbClr val="52BBB5"/>
                </a:solidFill>
                <a:latin typeface="Arial"/>
                <a:ea typeface="Arial"/>
                <a:cs typeface="Arial"/>
              </a:rPr>
              <a:t>Déficit de </a:t>
            </a:r>
            <a:r>
              <a:rPr lang="pt-BR" sz="2200" b="1" dirty="0" smtClean="0">
                <a:solidFill>
                  <a:srgbClr val="52BBB5"/>
                </a:solidFill>
              </a:rPr>
              <a:t>Investimentos</a:t>
            </a:r>
            <a:endParaRPr lang="pt-BR" sz="2200" dirty="0">
              <a:solidFill>
                <a:srgbClr val="52BBB5"/>
              </a:solidFill>
            </a:endParaRPr>
          </a:p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2200" b="1" dirty="0" smtClean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994090"/>
              </p:ext>
            </p:extLst>
          </p:nvPr>
        </p:nvGraphicFramePr>
        <p:xfrm>
          <a:off x="63893" y="1650670"/>
          <a:ext cx="9672638" cy="270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9758678" y="1883867"/>
            <a:ext cx="2379162" cy="4185759"/>
          </a:xfrm>
          <a:prstGeom prst="rect">
            <a:avLst/>
          </a:prstGeom>
          <a:noFill/>
          <a:ln w="28575" cap="flat">
            <a:solidFill>
              <a:srgbClr val="C0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solidFill>
                  <a:srgbClr val="000000"/>
                </a:solidFill>
              </a:rPr>
              <a:t>Elevar o nível de investimento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solidFill>
                  <a:srgbClr val="000000"/>
                </a:solidFill>
              </a:rPr>
              <a:t>+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solidFill>
                  <a:srgbClr val="000000"/>
                </a:solidFill>
              </a:rPr>
              <a:t>Desconcentrar regionalmente a aplicação dos recursos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solidFill>
                  <a:srgbClr val="000000"/>
                </a:solidFill>
              </a:rPr>
              <a:t>+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solidFill>
                  <a:srgbClr val="000000"/>
                </a:solidFill>
              </a:rPr>
              <a:t>Aumentar a eficiência e efetividade dos investimentos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813168" y="1371526"/>
            <a:ext cx="227018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Desafios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81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239783"/>
            <a:ext cx="8439350" cy="75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29"/>
          <p:cNvSpPr/>
          <p:nvPr/>
        </p:nvSpPr>
        <p:spPr>
          <a:xfrm>
            <a:off x="178630" y="360130"/>
            <a:ext cx="5614029" cy="79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200" b="1" dirty="0" smtClean="0"/>
              <a:t>Água e Esgoto // </a:t>
            </a:r>
            <a:r>
              <a:rPr lang="pt-BR" sz="2200" b="1" dirty="0" smtClean="0">
                <a:solidFill>
                  <a:srgbClr val="52BBB5"/>
                </a:solidFill>
              </a:rPr>
              <a:t>Como superar o déficit?</a:t>
            </a:r>
            <a:endParaRPr lang="pt-BR" sz="2200" dirty="0">
              <a:solidFill>
                <a:srgbClr val="52BBB5"/>
              </a:solidFill>
            </a:endParaRPr>
          </a:p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2200" b="1" dirty="0" smtClean="0"/>
          </a:p>
        </p:txBody>
      </p:sp>
      <p:grpSp>
        <p:nvGrpSpPr>
          <p:cNvPr id="18" name="Grupo 17"/>
          <p:cNvGrpSpPr/>
          <p:nvPr/>
        </p:nvGrpSpPr>
        <p:grpSpPr>
          <a:xfrm>
            <a:off x="2091998" y="1157776"/>
            <a:ext cx="8536417" cy="5489508"/>
            <a:chOff x="85070" y="1435395"/>
            <a:chExt cx="9675628" cy="5295014"/>
          </a:xfrm>
        </p:grpSpPr>
        <p:graphicFrame>
          <p:nvGraphicFramePr>
            <p:cNvPr id="19" name="Diagrama 18"/>
            <p:cNvGraphicFramePr/>
            <p:nvPr>
              <p:extLst>
                <p:ext uri="{D42A27DB-BD31-4B8C-83A1-F6EECF244321}">
                  <p14:modId xmlns:p14="http://schemas.microsoft.com/office/powerpoint/2010/main" val="2688138534"/>
                </p:ext>
              </p:extLst>
            </p:nvPr>
          </p:nvGraphicFramePr>
          <p:xfrm>
            <a:off x="145138" y="1440317"/>
            <a:ext cx="7705651" cy="50774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Elipse 19"/>
            <p:cNvSpPr/>
            <p:nvPr/>
          </p:nvSpPr>
          <p:spPr>
            <a:xfrm>
              <a:off x="85070" y="1435395"/>
              <a:ext cx="9675628" cy="5295014"/>
            </a:xfrm>
            <a:prstGeom prst="ellipse">
              <a:avLst/>
            </a:prstGeom>
            <a:noFill/>
            <a:ln w="12700" cap="flat" cmpd="sng" algn="ctr">
              <a:solidFill>
                <a:srgbClr val="006FB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145619" y="2428006"/>
              <a:ext cx="23923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Regulação e planejamento adequados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665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tângulo 28"/>
          <p:cNvSpPr/>
          <p:nvPr/>
        </p:nvSpPr>
        <p:spPr>
          <a:xfrm>
            <a:off x="-1" y="188640"/>
            <a:ext cx="9264353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Retângulo 29"/>
          <p:cNvSpPr/>
          <p:nvPr/>
        </p:nvSpPr>
        <p:spPr>
          <a:xfrm>
            <a:off x="178630" y="360130"/>
            <a:ext cx="8382415" cy="79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200" b="1" dirty="0" smtClean="0"/>
              <a:t>Água e Esgoto // </a:t>
            </a:r>
            <a:r>
              <a:rPr lang="pt-BR" sz="2200" b="1" dirty="0" smtClean="0">
                <a:solidFill>
                  <a:srgbClr val="52BBB5"/>
                </a:solidFill>
                <a:latin typeface="Arial"/>
                <a:cs typeface="Arial"/>
              </a:rPr>
              <a:t>Fontes de recursos x objeto do investimento</a:t>
            </a:r>
            <a:endParaRPr lang="pt-BR" sz="2200" b="1" dirty="0">
              <a:solidFill>
                <a:srgbClr val="52BBB5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2200" b="1" dirty="0" smtClean="0"/>
          </a:p>
        </p:txBody>
      </p:sp>
      <p:grpSp>
        <p:nvGrpSpPr>
          <p:cNvPr id="2" name="Grupo 1"/>
          <p:cNvGrpSpPr/>
          <p:nvPr/>
        </p:nvGrpSpPr>
        <p:grpSpPr>
          <a:xfrm>
            <a:off x="344396" y="1134266"/>
            <a:ext cx="11044040" cy="3664612"/>
            <a:chOff x="950021" y="1133485"/>
            <a:chExt cx="9590189" cy="3439767"/>
          </a:xfrm>
        </p:grpSpPr>
        <p:grpSp>
          <p:nvGrpSpPr>
            <p:cNvPr id="4" name="Grupo 3"/>
            <p:cNvGrpSpPr/>
            <p:nvPr/>
          </p:nvGrpSpPr>
          <p:grpSpPr>
            <a:xfrm>
              <a:off x="950021" y="1144387"/>
              <a:ext cx="2851076" cy="3389892"/>
              <a:chOff x="950021" y="1144387"/>
              <a:chExt cx="2851076" cy="3389892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950021" y="1144387"/>
                <a:ext cx="2851076" cy="43088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2200" kern="1200" dirty="0" smtClean="0">
                    <a:solidFill>
                      <a:srgbClr val="000000"/>
                    </a:solidFill>
                    <a:ea typeface="+mn-ea"/>
                    <a:cs typeface="+mn-cs"/>
                  </a:rPr>
                  <a:t>Fontes de recursos</a:t>
                </a:r>
                <a:endParaRPr kumimoji="0" lang="pt-BR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" name="Retângulo de cantos arredondados 9"/>
              <p:cNvSpPr/>
              <p:nvPr/>
            </p:nvSpPr>
            <p:spPr>
              <a:xfrm>
                <a:off x="1284293" y="1771572"/>
                <a:ext cx="2350554" cy="81378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rgbClr val="006FB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Recursos</a:t>
                </a:r>
                <a:r>
                  <a:rPr kumimoji="0" lang="pt-BR" sz="1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onerosos (bancos </a:t>
                </a:r>
                <a:r>
                  <a:rPr kumimoji="0" lang="pt-BR" sz="1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públicos, </a:t>
                </a:r>
                <a:r>
                  <a:rPr kumimoji="0" lang="pt-BR" sz="1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agências multilaterais )</a:t>
                </a:r>
                <a:endPara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tângulo de cantos arredondados 19"/>
              <p:cNvSpPr/>
              <p:nvPr/>
            </p:nvSpPr>
            <p:spPr>
              <a:xfrm>
                <a:off x="1284293" y="2746032"/>
                <a:ext cx="2350554" cy="81378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rgbClr val="006FB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Recursos não onerosos</a:t>
                </a:r>
                <a:r>
                  <a:rPr kumimoji="0" lang="pt-BR" sz="1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(principalmente OGU)</a:t>
                </a:r>
                <a:endPara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tângulo de cantos arredondados 20"/>
              <p:cNvSpPr/>
              <p:nvPr/>
            </p:nvSpPr>
            <p:spPr>
              <a:xfrm>
                <a:off x="1284293" y="3720492"/>
                <a:ext cx="2350554" cy="81378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rgbClr val="006FB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Deb</a:t>
                </a:r>
                <a:r>
                  <a:rPr lang="pt-BR" b="1" kern="1200" dirty="0" err="1" smtClean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êntures</a:t>
                </a:r>
                <a:endPara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7176120" y="1133485"/>
              <a:ext cx="3364090" cy="3439767"/>
              <a:chOff x="7176120" y="1133485"/>
              <a:chExt cx="3364090" cy="3439767"/>
            </a:xfrm>
          </p:grpSpPr>
          <p:sp>
            <p:nvSpPr>
              <p:cNvPr id="19" name="CaixaDeTexto 18"/>
              <p:cNvSpPr txBox="1"/>
              <p:nvPr/>
            </p:nvSpPr>
            <p:spPr>
              <a:xfrm>
                <a:off x="7176120" y="1133485"/>
                <a:ext cx="3364090" cy="433339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Tipo de investimento</a:t>
                </a:r>
              </a:p>
            </p:txBody>
          </p:sp>
          <p:sp>
            <p:nvSpPr>
              <p:cNvPr id="24" name="Retângulo de cantos arredondados 23"/>
              <p:cNvSpPr/>
              <p:nvPr/>
            </p:nvSpPr>
            <p:spPr>
              <a:xfrm>
                <a:off x="7176120" y="1738172"/>
                <a:ext cx="3364090" cy="84967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rgbClr val="006FB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b="1" kern="1200" dirty="0" smtClean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Melhoria e ampliação da prestação dos serviços</a:t>
                </a:r>
                <a:endPara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tângulo de cantos arredondados 24"/>
              <p:cNvSpPr/>
              <p:nvPr/>
            </p:nvSpPr>
            <p:spPr>
              <a:xfrm>
                <a:off x="7176120" y="2730873"/>
                <a:ext cx="3364090" cy="84967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rgbClr val="006FB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b="1" kern="1200" dirty="0" smtClean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Ampliação e melhoria dos serviços em localidades com baixo retorno financeiro</a:t>
                </a:r>
                <a:endPara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tângulo de cantos arredondados 25"/>
              <p:cNvSpPr/>
              <p:nvPr/>
            </p:nvSpPr>
            <p:spPr>
              <a:xfrm>
                <a:off x="7176120" y="3723573"/>
                <a:ext cx="3364090" cy="84967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rgbClr val="006FB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b="1" kern="1200" dirty="0" smtClean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Capital de giro; investimentos de rápido </a:t>
                </a:r>
                <a:r>
                  <a:rPr lang="pt-BR" b="1" kern="1200" dirty="0" smtClean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retorno em intervenções pulverizadas, recomposição de caixa.</a:t>
                </a:r>
                <a:endPara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upo 4"/>
            <p:cNvGrpSpPr/>
            <p:nvPr/>
          </p:nvGrpSpPr>
          <p:grpSpPr>
            <a:xfrm>
              <a:off x="4079871" y="1133486"/>
              <a:ext cx="2651225" cy="3436685"/>
              <a:chOff x="4217910" y="1133486"/>
              <a:chExt cx="2651225" cy="3436685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4217910" y="1133486"/>
                <a:ext cx="2651225" cy="461665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Características</a:t>
                </a:r>
              </a:p>
            </p:txBody>
          </p:sp>
          <p:sp>
            <p:nvSpPr>
              <p:cNvPr id="23" name="Retângulo de cantos arredondados 22"/>
              <p:cNvSpPr/>
              <p:nvPr/>
            </p:nvSpPr>
            <p:spPr>
              <a:xfrm>
                <a:off x="4217910" y="3720492"/>
                <a:ext cx="2651225" cy="84967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rgbClr val="006FB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b="1" kern="1200" noProof="0" dirty="0" smtClean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Prazos mais curtos + menos exigências contratuais</a:t>
                </a:r>
                <a:endPara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tângulo de cantos arredondados 27"/>
              <p:cNvSpPr/>
              <p:nvPr/>
            </p:nvSpPr>
            <p:spPr>
              <a:xfrm>
                <a:off x="4217910" y="1737145"/>
                <a:ext cx="2651225" cy="84967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rgbClr val="006FB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b="1" kern="1200" dirty="0" smtClean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Longo prazo + Participação elevada</a:t>
                </a:r>
                <a:endPara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tângulo de cantos arredondados 28"/>
              <p:cNvSpPr/>
              <p:nvPr/>
            </p:nvSpPr>
            <p:spPr>
              <a:xfrm>
                <a:off x="4217910" y="2728818"/>
                <a:ext cx="2651225" cy="84967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rgbClr val="006FB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b="1" kern="1200" noProof="0" dirty="0" smtClean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Não reembolsáveis + maior controle</a:t>
                </a:r>
                <a:endPara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CaixaDeTexto 6"/>
          <p:cNvSpPr txBox="1"/>
          <p:nvPr/>
        </p:nvSpPr>
        <p:spPr>
          <a:xfrm>
            <a:off x="729343" y="5301208"/>
            <a:ext cx="10516606" cy="1107994"/>
          </a:xfrm>
          <a:prstGeom prst="rect">
            <a:avLst/>
          </a:prstGeom>
          <a:noFill/>
          <a:ln w="28575" cap="flat">
            <a:solidFill>
              <a:srgbClr val="C0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Dado o </a:t>
            </a:r>
            <a:r>
              <a:rPr kumimoji="0" lang="pt-BR" sz="2200" b="1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tamanho do desafio</a:t>
            </a:r>
            <a:r>
              <a:rPr kumimoji="0" lang="pt-BR" sz="2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em termos de </a:t>
            </a:r>
            <a:r>
              <a:rPr kumimoji="0" lang="pt-BR" sz="2200" b="1" i="0" u="sng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investimentos</a:t>
            </a:r>
            <a:r>
              <a:rPr kumimoji="0" lang="pt-BR" sz="2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em saneamento, é importante entender as </a:t>
            </a:r>
            <a:r>
              <a:rPr kumimoji="0" lang="pt-BR" sz="2200" b="1" i="0" u="sng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diferentes fontes de recursos</a:t>
            </a:r>
            <a:r>
              <a:rPr kumimoji="0" lang="pt-BR" sz="2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de forma </a:t>
            </a:r>
            <a:r>
              <a:rPr kumimoji="0" lang="pt-BR" sz="2200" b="1" i="0" u="sng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complementar</a:t>
            </a:r>
            <a:r>
              <a:rPr kumimoji="0" lang="pt-BR" sz="2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analisando suas </a:t>
            </a:r>
            <a:r>
              <a:rPr kumimoji="0" lang="pt-BR" sz="2200" b="1" i="0" u="sng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características vis a vis o objeto do investimento</a:t>
            </a:r>
            <a:r>
              <a:rPr kumimoji="0" lang="pt-BR" sz="2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.</a:t>
            </a:r>
            <a:endParaRPr kumimoji="0" lang="pt-BR" sz="2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496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tângulo 28"/>
          <p:cNvSpPr/>
          <p:nvPr/>
        </p:nvSpPr>
        <p:spPr>
          <a:xfrm>
            <a:off x="-1" y="188640"/>
            <a:ext cx="10200457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Retângulo 29"/>
          <p:cNvSpPr/>
          <p:nvPr/>
        </p:nvSpPr>
        <p:spPr>
          <a:xfrm>
            <a:off x="178630" y="360130"/>
            <a:ext cx="6899766" cy="73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b="1" dirty="0" smtClean="0"/>
              <a:t>Água e Esgoto // </a:t>
            </a:r>
            <a:r>
              <a:rPr lang="pt-BR" sz="2000" b="1" dirty="0">
                <a:solidFill>
                  <a:srgbClr val="52BBB5"/>
                </a:solidFill>
                <a:latin typeface="Arial"/>
                <a:ea typeface="Arial"/>
                <a:cs typeface="Arial"/>
              </a:rPr>
              <a:t>Acesso a recursos:</a:t>
            </a:r>
            <a:r>
              <a:rPr lang="pt-BR" b="1" dirty="0" smtClean="0"/>
              <a:t> </a:t>
            </a:r>
            <a:r>
              <a:rPr lang="pt-BR" sz="2000" b="1" dirty="0" smtClean="0">
                <a:solidFill>
                  <a:srgbClr val="52BBB5"/>
                </a:solidFill>
                <a:latin typeface="Arial"/>
                <a:cs typeface="Arial"/>
              </a:rPr>
              <a:t>Carteira </a:t>
            </a:r>
            <a:r>
              <a:rPr lang="pt-BR" sz="2000" b="1" dirty="0" smtClean="0">
                <a:solidFill>
                  <a:srgbClr val="52BBB5"/>
                </a:solidFill>
                <a:latin typeface="Arial"/>
                <a:cs typeface="Arial"/>
              </a:rPr>
              <a:t>do BNDES</a:t>
            </a:r>
            <a:endParaRPr lang="pt-BR" sz="2000" b="1" dirty="0">
              <a:solidFill>
                <a:srgbClr val="52BBB5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b="1" dirty="0" smtClean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312340"/>
              </p:ext>
            </p:extLst>
          </p:nvPr>
        </p:nvGraphicFramePr>
        <p:xfrm>
          <a:off x="178630" y="3985849"/>
          <a:ext cx="8858492" cy="227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037122" y="1419279"/>
            <a:ext cx="3154876" cy="769439"/>
          </a:xfrm>
          <a:prstGeom prst="rect">
            <a:avLst/>
          </a:prstGeom>
          <a:noFill/>
          <a:ln w="38100" cap="flat">
            <a:noFill/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Relevância do BNDES no setor de saneamento: </a:t>
            </a:r>
            <a:r>
              <a:rPr kumimoji="0" lang="pt-BR" sz="2200" b="0" i="0" u="none" strike="noStrike" cap="none" spc="0" normalizeH="0" dirty="0" smtClean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kumimoji="0" lang="pt-BR" sz="2200" b="0" i="0" u="none" strike="noStrike" cap="none" spc="0" normalizeH="0" baseline="0" dirty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144000" y="2378724"/>
            <a:ext cx="2886012" cy="3600984"/>
          </a:xfrm>
          <a:prstGeom prst="rect">
            <a:avLst/>
          </a:prstGeom>
          <a:noFill/>
          <a:ln w="38100" cap="flat">
            <a:noFill/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sz="1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Desembolsos do BNDES representaram</a:t>
            </a:r>
            <a:r>
              <a:rPr kumimoji="0" lang="pt-BR" sz="18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32%* dos recursos onerosos investidos entre 2007 e 2017.</a:t>
            </a:r>
          </a:p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b="1" dirty="0" smtClean="0">
                <a:latin typeface="+mj-lt"/>
              </a:rPr>
              <a:t>Quase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25 de apoio ao setor.</a:t>
            </a:r>
          </a:p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b="1" dirty="0" smtClean="0">
                <a:solidFill>
                  <a:schemeClr val="tx1"/>
                </a:solidFill>
                <a:latin typeface="+mj-lt"/>
              </a:rPr>
              <a:t>Participação nas discussões de políticas públicas e fóruns de debate.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9144000" y="2175944"/>
            <a:ext cx="3047999" cy="12774"/>
          </a:xfrm>
          <a:prstGeom prst="line">
            <a:avLst/>
          </a:prstGeom>
          <a:noFill/>
          <a:ln w="19050" cap="flat" cmpd="sng" algn="ctr">
            <a:solidFill>
              <a:srgbClr val="006FB9"/>
            </a:solidFill>
            <a:prstDash val="sysDash"/>
            <a:miter lim="800000"/>
          </a:ln>
          <a:effectLst/>
        </p:spPr>
      </p:cxnSp>
      <p:sp>
        <p:nvSpPr>
          <p:cNvPr id="12" name="CaixaDeTexto 11"/>
          <p:cNvSpPr txBox="1"/>
          <p:nvPr/>
        </p:nvSpPr>
        <p:spPr>
          <a:xfrm>
            <a:off x="178629" y="6535215"/>
            <a:ext cx="1183583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* Provavelmente está subestimado, pois não inclui os recursos destinados ao saneamento desembolsados dentro dos planos de investimento dos Estados.</a:t>
            </a:r>
            <a:endParaRPr kumimoji="0" lang="pt-BR" sz="1400" i="0" u="none" strike="noStrike" cap="none" spc="0" normalizeH="0" baseline="0" dirty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sym typeface="Calibri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59979"/>
              </p:ext>
            </p:extLst>
          </p:nvPr>
        </p:nvGraphicFramePr>
        <p:xfrm>
          <a:off x="178628" y="1326211"/>
          <a:ext cx="8799117" cy="22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Planilha" r:id="rId4" imgW="8058285" imgH="2105115" progId="Excel.Sheet.12">
                  <p:embed/>
                </p:oleObj>
              </mc:Choice>
              <mc:Fallback>
                <p:oleObj name="Planilha" r:id="rId4" imgW="8058285" imgH="2105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628" y="1326211"/>
                        <a:ext cx="8799117" cy="229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399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tângulo 28"/>
          <p:cNvSpPr/>
          <p:nvPr/>
        </p:nvSpPr>
        <p:spPr>
          <a:xfrm>
            <a:off x="-1" y="188640"/>
            <a:ext cx="10200457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Retângulo 29"/>
          <p:cNvSpPr/>
          <p:nvPr/>
        </p:nvSpPr>
        <p:spPr>
          <a:xfrm>
            <a:off x="178630" y="360130"/>
            <a:ext cx="5615760" cy="73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b="1" dirty="0" smtClean="0"/>
              <a:t>Água e Esgoto // </a:t>
            </a:r>
            <a:r>
              <a:rPr lang="pt-BR" sz="2000" b="1" dirty="0">
                <a:solidFill>
                  <a:srgbClr val="52BBB5"/>
                </a:solidFill>
                <a:latin typeface="Arial"/>
                <a:ea typeface="Arial"/>
                <a:cs typeface="Arial"/>
              </a:rPr>
              <a:t>Acesso a recursos</a:t>
            </a:r>
            <a:r>
              <a:rPr lang="pt-BR" sz="2000" b="1" dirty="0">
                <a:solidFill>
                  <a:srgbClr val="52BBB5"/>
                </a:solidFill>
                <a:latin typeface="Arial"/>
                <a:ea typeface="Arial"/>
                <a:cs typeface="Arial"/>
              </a:rPr>
              <a:t>: </a:t>
            </a:r>
            <a:r>
              <a:rPr lang="pt-BR" sz="2000" b="1" dirty="0" err="1" smtClean="0">
                <a:solidFill>
                  <a:srgbClr val="52BBB5"/>
                </a:solidFill>
                <a:latin typeface="Arial"/>
                <a:cs typeface="Arial"/>
              </a:rPr>
              <a:t>Selesan</a:t>
            </a:r>
            <a:endParaRPr lang="pt-BR" sz="2000" b="1" dirty="0">
              <a:solidFill>
                <a:srgbClr val="52BBB5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b="1" dirty="0" smtClean="0"/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52907" y="951123"/>
            <a:ext cx="7199470" cy="476726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kern="0" noProof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Processo de seleção </a:t>
            </a:r>
            <a:r>
              <a:rPr lang="pt-BR" sz="2200" b="1" kern="0" noProof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projetos </a:t>
            </a:r>
            <a:r>
              <a:rPr lang="pt-BR" sz="2200" b="1" kern="0" noProof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pela </a:t>
            </a:r>
            <a:r>
              <a:rPr lang="pt-BR" sz="2200" b="1" kern="0" noProof="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SNSA</a:t>
            </a:r>
            <a:r>
              <a:rPr lang="pt-BR" sz="2200" b="1" kern="0" noProof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endParaRPr kumimoji="0" lang="pt-BR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178209" y="1394034"/>
            <a:ext cx="10556662" cy="0"/>
          </a:xfrm>
          <a:prstGeom prst="line">
            <a:avLst/>
          </a:prstGeom>
          <a:noFill/>
          <a:ln w="19050" cap="flat" cmpd="sng" algn="ctr">
            <a:solidFill>
              <a:srgbClr val="006FB9"/>
            </a:solidFill>
            <a:prstDash val="sysDash"/>
            <a:miter lim="800000"/>
          </a:ln>
          <a:effectLst/>
        </p:spPr>
      </p:cxn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152907" y="1487224"/>
            <a:ext cx="10556662" cy="5011487"/>
          </a:xfrm>
          <a:prstGeom prst="roundRect">
            <a:avLst>
              <a:gd name="adj" fmla="val 101"/>
            </a:avLst>
          </a:prstGeom>
          <a:solidFill>
            <a:srgbClr val="F2F2F2">
              <a:alpha val="69804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lvl="1">
              <a:spcAft>
                <a:spcPts val="1200"/>
              </a:spcAft>
            </a:pPr>
            <a:r>
              <a:rPr lang="pt-BR" dirty="0" smtClean="0">
                <a:latin typeface="+mj-lt"/>
              </a:rPr>
              <a:t>Mudança nas </a:t>
            </a:r>
            <a:r>
              <a:rPr lang="pt-BR" b="1" dirty="0" smtClean="0">
                <a:latin typeface="+mj-lt"/>
              </a:rPr>
              <a:t>regras de acesso a crédito</a:t>
            </a:r>
            <a:r>
              <a:rPr lang="pt-BR" dirty="0" smtClean="0">
                <a:latin typeface="+mj-lt"/>
              </a:rPr>
              <a:t> pelo setor público: estabelecimento de </a:t>
            </a:r>
            <a:r>
              <a:rPr lang="pt-BR" b="1" dirty="0" smtClean="0">
                <a:latin typeface="+mj-lt"/>
              </a:rPr>
              <a:t>limite anual</a:t>
            </a:r>
            <a:r>
              <a:rPr lang="pt-BR" dirty="0" smtClean="0">
                <a:latin typeface="+mj-lt"/>
              </a:rPr>
              <a:t> (R$ 11 bilhões para 2019).</a:t>
            </a:r>
            <a:endParaRPr lang="pt-BR" dirty="0" smtClean="0">
              <a:latin typeface="+mj-lt"/>
            </a:endParaRPr>
          </a:p>
          <a:p>
            <a:pPr marL="0" lvl="1">
              <a:spcAft>
                <a:spcPts val="1200"/>
              </a:spcAft>
            </a:pPr>
            <a:r>
              <a:rPr lang="pt-BR" dirty="0" smtClean="0">
                <a:latin typeface="+mj-lt"/>
              </a:rPr>
              <a:t>Instrução normativa nº 22</a:t>
            </a:r>
            <a:r>
              <a:rPr lang="pt-BR" dirty="0">
                <a:latin typeface="+mj-lt"/>
              </a:rPr>
              <a:t>: </a:t>
            </a:r>
          </a:p>
          <a:p>
            <a:pPr marL="742950" lvl="2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+mj-lt"/>
              </a:rPr>
              <a:t>Estabelecimento de </a:t>
            </a:r>
            <a:r>
              <a:rPr lang="pt-BR" b="1" dirty="0">
                <a:latin typeface="+mj-lt"/>
              </a:rPr>
              <a:t>processo contínuo de seleção</a:t>
            </a:r>
            <a:r>
              <a:rPr lang="pt-BR" dirty="0">
                <a:latin typeface="+mj-lt"/>
              </a:rPr>
              <a:t>, contribuindo para </a:t>
            </a:r>
            <a:r>
              <a:rPr lang="pt-BR" b="1" dirty="0">
                <a:latin typeface="+mj-lt"/>
              </a:rPr>
              <a:t>viabilizar iniciativas de médio e longo prazo</a:t>
            </a:r>
            <a:r>
              <a:rPr lang="pt-BR" dirty="0">
                <a:latin typeface="+mj-lt"/>
              </a:rPr>
              <a:t> e apresentação de </a:t>
            </a:r>
            <a:r>
              <a:rPr lang="pt-BR" b="1" dirty="0">
                <a:latin typeface="+mj-lt"/>
              </a:rPr>
              <a:t>projetos mais maduros</a:t>
            </a:r>
            <a:r>
              <a:rPr lang="pt-BR" dirty="0">
                <a:latin typeface="+mj-lt"/>
              </a:rPr>
              <a:t>. </a:t>
            </a:r>
          </a:p>
          <a:p>
            <a:pPr marL="0" lvl="1">
              <a:spcAft>
                <a:spcPts val="1200"/>
              </a:spcAft>
            </a:pPr>
            <a:r>
              <a:rPr lang="pt-BR" dirty="0" smtClean="0">
                <a:latin typeface="+mj-lt"/>
              </a:rPr>
              <a:t>Melhorias no </a:t>
            </a:r>
            <a:r>
              <a:rPr lang="pt-BR" b="1" dirty="0" smtClean="0">
                <a:latin typeface="+mj-lt"/>
              </a:rPr>
              <a:t>fluxo operacional</a:t>
            </a:r>
            <a:r>
              <a:rPr lang="pt-BR" dirty="0" smtClean="0">
                <a:latin typeface="+mj-lt"/>
              </a:rPr>
              <a:t>: proposta entra </a:t>
            </a:r>
            <a:r>
              <a:rPr lang="pt-BR" b="1" dirty="0" smtClean="0">
                <a:latin typeface="+mj-lt"/>
              </a:rPr>
              <a:t>primeiro no agente financeiro</a:t>
            </a:r>
            <a:r>
              <a:rPr lang="pt-BR" dirty="0" smtClean="0">
                <a:latin typeface="+mj-lt"/>
              </a:rPr>
              <a:t>, evitando </a:t>
            </a:r>
            <a:r>
              <a:rPr lang="pt-BR" b="1" dirty="0" smtClean="0">
                <a:latin typeface="+mj-lt"/>
              </a:rPr>
              <a:t>retrabalhos </a:t>
            </a:r>
            <a:r>
              <a:rPr lang="pt-BR" dirty="0" smtClean="0">
                <a:latin typeface="+mj-lt"/>
              </a:rPr>
              <a:t>em razão de existência de </a:t>
            </a:r>
            <a:r>
              <a:rPr lang="pt-BR" b="1" dirty="0" smtClean="0">
                <a:latin typeface="+mj-lt"/>
              </a:rPr>
              <a:t>impedimentos</a:t>
            </a:r>
            <a:r>
              <a:rPr lang="pt-BR" dirty="0" smtClean="0">
                <a:latin typeface="+mj-lt"/>
              </a:rPr>
              <a:t> relativos a </a:t>
            </a:r>
            <a:r>
              <a:rPr lang="pt-BR" b="1" dirty="0" smtClean="0">
                <a:latin typeface="+mj-lt"/>
              </a:rPr>
              <a:t>questões cadastrais ou de crédito.</a:t>
            </a:r>
            <a:r>
              <a:rPr lang="pt-BR" dirty="0">
                <a:latin typeface="+mj-lt"/>
              </a:rPr>
              <a:t> </a:t>
            </a:r>
            <a:endParaRPr lang="pt-BR" dirty="0" smtClean="0">
              <a:latin typeface="+mj-lt"/>
            </a:endParaRPr>
          </a:p>
          <a:p>
            <a:pPr marL="0" lvl="1">
              <a:spcAft>
                <a:spcPts val="1200"/>
              </a:spcAft>
            </a:pPr>
            <a:r>
              <a:rPr lang="pt-BR" dirty="0" smtClean="0">
                <a:latin typeface="+mj-lt"/>
              </a:rPr>
              <a:t>Participação </a:t>
            </a:r>
            <a:r>
              <a:rPr lang="pt-BR" dirty="0">
                <a:latin typeface="+mj-lt"/>
              </a:rPr>
              <a:t>do </a:t>
            </a:r>
            <a:r>
              <a:rPr lang="pt-BR" b="1" dirty="0">
                <a:latin typeface="+mj-lt"/>
              </a:rPr>
              <a:t>BNDES</a:t>
            </a:r>
            <a:r>
              <a:rPr lang="pt-BR" dirty="0">
                <a:latin typeface="+mj-lt"/>
              </a:rPr>
              <a:t> no processo de seleção de projetos da </a:t>
            </a:r>
            <a:r>
              <a:rPr lang="pt-BR" b="1" dirty="0" err="1">
                <a:latin typeface="+mj-lt"/>
              </a:rPr>
              <a:t>SNSA</a:t>
            </a:r>
            <a:r>
              <a:rPr lang="pt-BR" dirty="0">
                <a:latin typeface="+mj-lt"/>
              </a:rPr>
              <a:t>, pois: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Contribui maior para </a:t>
            </a:r>
            <a:r>
              <a:rPr lang="pt-BR" b="1" dirty="0">
                <a:latin typeface="+mj-lt"/>
              </a:rPr>
              <a:t>coordenação da política pública</a:t>
            </a:r>
            <a:r>
              <a:rPr lang="pt-BR" dirty="0">
                <a:latin typeface="+mj-lt"/>
              </a:rPr>
              <a:t> de saneamento.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Traz </a:t>
            </a:r>
            <a:r>
              <a:rPr lang="pt-BR" b="1" dirty="0">
                <a:latin typeface="+mj-lt"/>
              </a:rPr>
              <a:t>visão global</a:t>
            </a:r>
            <a:r>
              <a:rPr lang="pt-BR" dirty="0">
                <a:latin typeface="+mj-lt"/>
              </a:rPr>
              <a:t> do mutuário.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Fortalece o </a:t>
            </a:r>
            <a:r>
              <a:rPr lang="pt-BR" b="1" i="1" dirty="0" err="1">
                <a:latin typeface="+mj-lt"/>
              </a:rPr>
              <a:t>compliance</a:t>
            </a:r>
            <a:r>
              <a:rPr lang="pt-BR" dirty="0">
                <a:latin typeface="+mj-lt"/>
              </a:rPr>
              <a:t> dos projetos apoiados.</a:t>
            </a:r>
          </a:p>
          <a:p>
            <a:pPr marL="742950" lvl="2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065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tângulo 28"/>
          <p:cNvSpPr/>
          <p:nvPr/>
        </p:nvSpPr>
        <p:spPr>
          <a:xfrm>
            <a:off x="-1" y="188640"/>
            <a:ext cx="10343585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Retângulo 29"/>
          <p:cNvSpPr/>
          <p:nvPr/>
        </p:nvSpPr>
        <p:spPr>
          <a:xfrm>
            <a:off x="178630" y="360130"/>
            <a:ext cx="8353689" cy="73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b="1" dirty="0" smtClean="0"/>
              <a:t>Água e Esgoto // </a:t>
            </a:r>
            <a:r>
              <a:rPr lang="pt-BR" sz="2000" b="1" dirty="0">
                <a:solidFill>
                  <a:srgbClr val="52BBB5"/>
                </a:solidFill>
                <a:latin typeface="Arial"/>
                <a:ea typeface="Arial"/>
                <a:cs typeface="Arial"/>
              </a:rPr>
              <a:t>Acesso a recursos:</a:t>
            </a:r>
            <a:r>
              <a:rPr lang="pt-BR" b="1" dirty="0" smtClean="0"/>
              <a:t> </a:t>
            </a:r>
            <a:r>
              <a:rPr lang="pt-BR" sz="2000" b="1" dirty="0" smtClean="0">
                <a:solidFill>
                  <a:srgbClr val="52BBB5"/>
                </a:solidFill>
                <a:latin typeface="Arial"/>
                <a:cs typeface="Arial"/>
              </a:rPr>
              <a:t>Condiç</a:t>
            </a:r>
            <a:r>
              <a:rPr lang="pt-BR" sz="2000" b="1" dirty="0" smtClean="0">
                <a:solidFill>
                  <a:srgbClr val="52BBB5"/>
                </a:solidFill>
                <a:latin typeface="Arial"/>
                <a:cs typeface="Arial"/>
              </a:rPr>
              <a:t>ões </a:t>
            </a:r>
            <a:r>
              <a:rPr lang="pt-BR" sz="2000" b="1" dirty="0" smtClean="0">
                <a:solidFill>
                  <a:srgbClr val="52BBB5"/>
                </a:solidFill>
                <a:latin typeface="Arial"/>
                <a:cs typeface="Arial"/>
              </a:rPr>
              <a:t>financeiras BNDES </a:t>
            </a:r>
            <a:endParaRPr lang="pt-BR" sz="2000" b="1" dirty="0">
              <a:solidFill>
                <a:srgbClr val="52BBB5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b="1" dirty="0" smtClean="0"/>
          </a:p>
        </p:txBody>
      </p:sp>
      <p:sp>
        <p:nvSpPr>
          <p:cNvPr id="53" name="CaixaDeTexto 52"/>
          <p:cNvSpPr txBox="1"/>
          <p:nvPr/>
        </p:nvSpPr>
        <p:spPr>
          <a:xfrm>
            <a:off x="6909" y="915481"/>
            <a:ext cx="802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Operação direta (financiamento  acima de R$ 10 milhões)</a:t>
            </a:r>
          </a:p>
        </p:txBody>
      </p:sp>
      <p:graphicFrame>
        <p:nvGraphicFramePr>
          <p:cNvPr id="54" name="Objeto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537163"/>
              </p:ext>
            </p:extLst>
          </p:nvPr>
        </p:nvGraphicFramePr>
        <p:xfrm>
          <a:off x="1777395" y="2126963"/>
          <a:ext cx="5589210" cy="663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Planilha" r:id="rId3" imgW="4572000" imgH="542925" progId="Excel.Sheet.12">
                  <p:embed/>
                </p:oleObj>
              </mc:Choice>
              <mc:Fallback>
                <p:oleObj name="Planilha" r:id="rId3" imgW="4572000" imgH="542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7395" y="2126963"/>
                        <a:ext cx="5589210" cy="663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27018"/>
              </p:ext>
            </p:extLst>
          </p:nvPr>
        </p:nvGraphicFramePr>
        <p:xfrm>
          <a:off x="1593850" y="3224813"/>
          <a:ext cx="59563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Planilha" r:id="rId5" imgW="5162685" imgH="676365" progId="Excel.Sheet.12">
                  <p:embed/>
                </p:oleObj>
              </mc:Choice>
              <mc:Fallback>
                <p:oleObj name="Planilha" r:id="rId5" imgW="5162685" imgH="676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3850" y="3224813"/>
                        <a:ext cx="59563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o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434461"/>
              </p:ext>
            </p:extLst>
          </p:nvPr>
        </p:nvGraphicFramePr>
        <p:xfrm>
          <a:off x="2328863" y="4436178"/>
          <a:ext cx="448627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Planilha" r:id="rId7" imgW="4486343" imgH="1495335" progId="Excel.Sheet.12">
                  <p:embed/>
                </p:oleObj>
              </mc:Choice>
              <mc:Fallback>
                <p:oleObj name="Planilha" r:id="rId7" imgW="4486343" imgH="14953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8863" y="4436178"/>
                        <a:ext cx="4486275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Mais 56"/>
          <p:cNvSpPr/>
          <p:nvPr/>
        </p:nvSpPr>
        <p:spPr>
          <a:xfrm>
            <a:off x="4454886" y="2827391"/>
            <a:ext cx="340241" cy="263817"/>
          </a:xfrm>
          <a:prstGeom prst="mathPlus">
            <a:avLst/>
          </a:prstGeom>
          <a:solidFill>
            <a:srgbClr val="006FB9"/>
          </a:solidFill>
          <a:ln w="12700" cap="flat" cmpd="sng" algn="ctr">
            <a:solidFill>
              <a:srgbClr val="006FB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Mais 57"/>
          <p:cNvSpPr/>
          <p:nvPr/>
        </p:nvSpPr>
        <p:spPr>
          <a:xfrm>
            <a:off x="4454885" y="4071559"/>
            <a:ext cx="340241" cy="263817"/>
          </a:xfrm>
          <a:prstGeom prst="mathPlus">
            <a:avLst/>
          </a:prstGeom>
          <a:solidFill>
            <a:srgbClr val="006FB9"/>
          </a:solidFill>
          <a:ln w="12700" cap="flat" cmpd="sng" algn="ctr">
            <a:solidFill>
              <a:srgbClr val="006FB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have esquerda 58"/>
          <p:cNvSpPr/>
          <p:nvPr/>
        </p:nvSpPr>
        <p:spPr>
          <a:xfrm>
            <a:off x="1306825" y="2159253"/>
            <a:ext cx="170121" cy="4064677"/>
          </a:xfrm>
          <a:prstGeom prst="leftBrace">
            <a:avLst/>
          </a:prstGeom>
          <a:noFill/>
          <a:ln w="28575" cap="flat" cmpd="sng" algn="ctr">
            <a:solidFill>
              <a:srgbClr val="0043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6909" y="3598019"/>
            <a:ext cx="1027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Taxa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Juros</a:t>
            </a:r>
          </a:p>
        </p:txBody>
      </p:sp>
      <p:graphicFrame>
        <p:nvGraphicFramePr>
          <p:cNvPr id="61" name="Objeto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393627"/>
              </p:ext>
            </p:extLst>
          </p:nvPr>
        </p:nvGraphicFramePr>
        <p:xfrm>
          <a:off x="8229986" y="4335376"/>
          <a:ext cx="35433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Planilha" r:id="rId9" imgW="3543300" imgH="542925" progId="Excel.Sheet.12">
                  <p:embed/>
                </p:oleObj>
              </mc:Choice>
              <mc:Fallback>
                <p:oleObj name="Planilha" r:id="rId9" imgW="3543300" imgH="542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29986" y="4335376"/>
                        <a:ext cx="35433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o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31207"/>
              </p:ext>
            </p:extLst>
          </p:nvPr>
        </p:nvGraphicFramePr>
        <p:xfrm>
          <a:off x="8158004" y="3091208"/>
          <a:ext cx="3547424" cy="686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Planilha" r:id="rId11" imgW="3400357" imgH="657225" progId="Excel.Sheet.12">
                  <p:embed/>
                </p:oleObj>
              </mc:Choice>
              <mc:Fallback>
                <p:oleObj name="Planilha" r:id="rId11" imgW="3400357" imgH="6572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58004" y="3091208"/>
                        <a:ext cx="3547424" cy="686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reto 2"/>
          <p:cNvCxnSpPr/>
          <p:nvPr/>
        </p:nvCxnSpPr>
        <p:spPr>
          <a:xfrm>
            <a:off x="95003" y="1341521"/>
            <a:ext cx="10616540" cy="0"/>
          </a:xfrm>
          <a:prstGeom prst="line">
            <a:avLst/>
          </a:prstGeom>
          <a:noFill/>
          <a:ln w="28575" cap="flat">
            <a:solidFill>
              <a:srgbClr val="1E428B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28020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Imagem 13" descr="Imagem 13"/>
          <p:cNvPicPr>
            <a:picLocks noChangeAspect="1"/>
          </p:cNvPicPr>
          <p:nvPr/>
        </p:nvPicPr>
        <p:blipFill>
          <a:blip r:embed="rId2">
            <a:extLst/>
          </a:blip>
          <a:srcRect b="19511"/>
          <a:stretch>
            <a:fillRect/>
          </a:stretch>
        </p:blipFill>
        <p:spPr>
          <a:xfrm>
            <a:off x="0" y="-16593"/>
            <a:ext cx="12192000" cy="5497043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Retângulo 3"/>
          <p:cNvSpPr/>
          <p:nvPr/>
        </p:nvSpPr>
        <p:spPr>
          <a:xfrm>
            <a:off x="0" y="-16593"/>
            <a:ext cx="12193201" cy="5513795"/>
          </a:xfrm>
          <a:prstGeom prst="rect">
            <a:avLst/>
          </a:prstGeom>
          <a:solidFill>
            <a:srgbClr val="1E428B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2" name="Imagem 14" descr="Imagem 14"/>
          <p:cNvPicPr>
            <a:picLocks noChangeAspect="1"/>
          </p:cNvPicPr>
          <p:nvPr/>
        </p:nvPicPr>
        <p:blipFill rotWithShape="1">
          <a:blip r:embed="rId3">
            <a:extLst/>
          </a:blip>
          <a:srcRect l="32157"/>
          <a:stretch/>
        </p:blipFill>
        <p:spPr>
          <a:xfrm>
            <a:off x="7824192" y="5805264"/>
            <a:ext cx="3990698" cy="7004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56" name="CaixaDeTexto 15"/>
          <p:cNvSpPr/>
          <p:nvPr/>
        </p:nvSpPr>
        <p:spPr>
          <a:xfrm>
            <a:off x="8899500" y="1160377"/>
            <a:ext cx="2989131" cy="2268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facebook.com/</a:t>
            </a:r>
            <a:r>
              <a:rPr dirty="0" err="1"/>
              <a:t>bndes.imprensa</a:t>
            </a:r>
            <a:endParaRPr dirty="0"/>
          </a:p>
          <a:p>
            <a:pPr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twitter.com/</a:t>
            </a:r>
            <a:r>
              <a:rPr dirty="0" err="1"/>
              <a:t>bndes_imprensa</a:t>
            </a:r>
            <a:endParaRPr dirty="0"/>
          </a:p>
          <a:p>
            <a:pPr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youtube.com/</a:t>
            </a:r>
            <a:r>
              <a:rPr dirty="0" err="1"/>
              <a:t>bndesgovbr</a:t>
            </a:r>
            <a:endParaRPr dirty="0"/>
          </a:p>
          <a:p>
            <a:pPr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slideshare.net/</a:t>
            </a:r>
            <a:r>
              <a:rPr dirty="0" err="1"/>
              <a:t>bndes</a:t>
            </a:r>
            <a:endParaRPr dirty="0"/>
          </a:p>
        </p:txBody>
      </p:sp>
      <p:pic>
        <p:nvPicPr>
          <p:cNvPr id="557" name="Imagem 16" descr="Imagem 16"/>
          <p:cNvPicPr>
            <a:picLocks noChangeAspect="1"/>
          </p:cNvPicPr>
          <p:nvPr/>
        </p:nvPicPr>
        <p:blipFill>
          <a:blip r:embed="rId4">
            <a:extLst/>
          </a:blip>
          <a:srcRect t="20179"/>
          <a:stretch>
            <a:fillRect/>
          </a:stretch>
        </p:blipFill>
        <p:spPr>
          <a:xfrm>
            <a:off x="8291559" y="1198478"/>
            <a:ext cx="582178" cy="2148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Imagem 17" descr="Imagem 17"/>
          <p:cNvPicPr>
            <a:picLocks noChangeAspect="1"/>
          </p:cNvPicPr>
          <p:nvPr/>
        </p:nvPicPr>
        <p:blipFill>
          <a:blip r:embed="rId4">
            <a:extLst/>
          </a:blip>
          <a:srcRect b="79891"/>
          <a:stretch>
            <a:fillRect/>
          </a:stretch>
        </p:blipFill>
        <p:spPr>
          <a:xfrm>
            <a:off x="4563541" y="1102321"/>
            <a:ext cx="582179" cy="541302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CaixaDeTexto 18"/>
          <p:cNvSpPr/>
          <p:nvPr/>
        </p:nvSpPr>
        <p:spPr>
          <a:xfrm>
            <a:off x="5102365" y="1122950"/>
            <a:ext cx="3163431" cy="3746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Portal BNDES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www.bndes.gov.br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Atendimento</a:t>
            </a:r>
            <a:r>
              <a:rPr dirty="0"/>
              <a:t> </a:t>
            </a:r>
            <a:r>
              <a:rPr dirty="0" err="1"/>
              <a:t>Empresarial</a:t>
            </a:r>
            <a:endParaRPr dirty="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0800 702 6337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Chamadas</a:t>
            </a:r>
            <a:r>
              <a:rPr dirty="0"/>
              <a:t> </a:t>
            </a:r>
            <a:r>
              <a:rPr dirty="0" err="1"/>
              <a:t>internacionais</a:t>
            </a:r>
            <a:endParaRPr dirty="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+55 21 2172 6337 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Ouvidoria</a:t>
            </a:r>
            <a:endParaRPr dirty="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0800 702 6307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www.bndes.gov.br/ouvidoria</a:t>
            </a:r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Fale</a:t>
            </a:r>
            <a:r>
              <a:rPr dirty="0"/>
              <a:t> </a:t>
            </a:r>
            <a:r>
              <a:rPr dirty="0" err="1"/>
              <a:t>Conosco</a:t>
            </a:r>
            <a:endParaRPr dirty="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www.bndes.gov.br/faleconosco</a:t>
            </a:r>
          </a:p>
        </p:txBody>
      </p:sp>
      <p:pic>
        <p:nvPicPr>
          <p:cNvPr id="560" name="Imagem 19" descr="Imagem 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40791" y="3132914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m 20" descr="Imagem 2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40791" y="1899573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Imagem 21" descr="Imagem 2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37473" y="4014925"/>
            <a:ext cx="434316" cy="4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tângulo 4"/>
          <p:cNvSpPr/>
          <p:nvPr/>
        </p:nvSpPr>
        <p:spPr>
          <a:xfrm>
            <a:off x="604078" y="2505229"/>
            <a:ext cx="3457283" cy="502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Obrigada.</a:t>
            </a:r>
            <a:endParaRPr lang="pt-BR" sz="27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17" y="6107276"/>
            <a:ext cx="3239859" cy="3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93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delo_PPT_institucional BNDES_2017_Completo" id="{AB491706-1A8D-4014-8E4D-5CE88840757C}" vid="{63871F56-BDFD-4866-8EB2-CF522E845B98}"/>
    </a:ext>
  </a:extLst>
</a:theme>
</file>

<file path=ppt/theme/theme14.xml><?xml version="1.0" encoding="utf-8"?>
<a:theme xmlns:a="http://schemas.openxmlformats.org/drawingml/2006/main" name="14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_modelo_PPT_institucional BNDES_2017_Completo">
  <a:themeElements>
    <a:clrScheme name="Paleta BNDES">
      <a:dk1>
        <a:srgbClr val="3E3E3E"/>
      </a:dk1>
      <a:lt1>
        <a:sysClr val="window" lastClr="FFFFFF"/>
      </a:lt1>
      <a:dk2>
        <a:srgbClr val="646464"/>
      </a:dk2>
      <a:lt2>
        <a:srgbClr val="7F7F7F"/>
      </a:lt2>
      <a:accent1>
        <a:srgbClr val="009933"/>
      </a:accent1>
      <a:accent2>
        <a:srgbClr val="1E428B"/>
      </a:accent2>
      <a:accent3>
        <a:srgbClr val="CD8627"/>
      </a:accent3>
      <a:accent4>
        <a:srgbClr val="52BBB5"/>
      </a:accent4>
      <a:accent5>
        <a:srgbClr val="759CB8"/>
      </a:accent5>
      <a:accent6>
        <a:srgbClr val="C15C29"/>
      </a:accent6>
      <a:hlink>
        <a:srgbClr val="006FB9"/>
      </a:hlink>
      <a:folHlink>
        <a:srgbClr val="800080"/>
      </a:folHlink>
    </a:clrScheme>
    <a:fontScheme name="modelo_PPT_institucional BNDES_2017_Complet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delo_PPT_institucional BNDES_2017_Comple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2.xml><?xml version="1.0" encoding="utf-8"?>
<a:theme xmlns:a="http://schemas.openxmlformats.org/drawingml/2006/main" name="21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modelo_PPT_institucional BNDES_2017_Completo">
  <a:themeElements>
    <a:clrScheme name="Paleta BNDES">
      <a:dk1>
        <a:srgbClr val="3E3E3E"/>
      </a:dk1>
      <a:lt1>
        <a:sysClr val="window" lastClr="FFFFFF"/>
      </a:lt1>
      <a:dk2>
        <a:srgbClr val="646464"/>
      </a:dk2>
      <a:lt2>
        <a:srgbClr val="7F7F7F"/>
      </a:lt2>
      <a:accent1>
        <a:srgbClr val="009933"/>
      </a:accent1>
      <a:accent2>
        <a:srgbClr val="1E428B"/>
      </a:accent2>
      <a:accent3>
        <a:srgbClr val="CD8627"/>
      </a:accent3>
      <a:accent4>
        <a:srgbClr val="52BBB5"/>
      </a:accent4>
      <a:accent5>
        <a:srgbClr val="759CB8"/>
      </a:accent5>
      <a:accent6>
        <a:srgbClr val="C15C29"/>
      </a:accent6>
      <a:hlink>
        <a:srgbClr val="006FB9"/>
      </a:hlink>
      <a:folHlink>
        <a:srgbClr val="800080"/>
      </a:folHlink>
    </a:clrScheme>
    <a:fontScheme name="modelo_PPT_institucional BNDES_2017_Complet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delo_PPT_institucional BNDES_2017_Comple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a do Office">
  <a:themeElements>
    <a:clrScheme name="BNDES_PALETA 1B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FFD500"/>
      </a:accent3>
      <a:accent4>
        <a:srgbClr val="52BBB5"/>
      </a:accent4>
      <a:accent5>
        <a:srgbClr val="759CB8"/>
      </a:accent5>
      <a:accent6>
        <a:srgbClr val="E753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9238</TotalTime>
  <Words>682</Words>
  <Application>Microsoft Office PowerPoint</Application>
  <PresentationFormat>Personalizar</PresentationFormat>
  <Paragraphs>119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26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36" baseType="lpstr">
      <vt:lpstr>4_Tema do Office</vt:lpstr>
      <vt:lpstr>6_Tema do Office</vt:lpstr>
      <vt:lpstr>1_Tema do Office</vt:lpstr>
      <vt:lpstr>2_Tema do Office</vt:lpstr>
      <vt:lpstr>5_Tema do Office</vt:lpstr>
      <vt:lpstr>3_Tema do Office</vt:lpstr>
      <vt:lpstr>7_Tema do Office</vt:lpstr>
      <vt:lpstr>9_Tema do Office</vt:lpstr>
      <vt:lpstr>10_Tema do Office</vt:lpstr>
      <vt:lpstr>8_Tema do Office</vt:lpstr>
      <vt:lpstr>11_Tema do Office</vt:lpstr>
      <vt:lpstr>12_Tema do Office</vt:lpstr>
      <vt:lpstr>13_Tema do Office</vt:lpstr>
      <vt:lpstr>14_Tema do Office</vt:lpstr>
      <vt:lpstr>15_Tema do Office</vt:lpstr>
      <vt:lpstr>16_Tema do Office</vt:lpstr>
      <vt:lpstr>17_Tema do Office</vt:lpstr>
      <vt:lpstr>18_Tema do Office</vt:lpstr>
      <vt:lpstr>19_Tema do Office</vt:lpstr>
      <vt:lpstr>20_Tema do Office</vt:lpstr>
      <vt:lpstr>1_modelo_PPT_institucional BNDES_2017_Completo</vt:lpstr>
      <vt:lpstr>21_Tema do Office</vt:lpstr>
      <vt:lpstr>22_Tema do Office</vt:lpstr>
      <vt:lpstr>23_Tema do Office</vt:lpstr>
      <vt:lpstr>24_Tema do Office</vt:lpstr>
      <vt:lpstr>modelo_PPT_institucional BNDES_2017_Completo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valerie</dc:creator>
  <cp:lastModifiedBy>Leticia Barbosa Pimentel</cp:lastModifiedBy>
  <cp:revision>776</cp:revision>
  <cp:lastPrinted>2018-06-11T19:24:52Z</cp:lastPrinted>
  <dcterms:created xsi:type="dcterms:W3CDTF">2017-01-27T15:57:15Z</dcterms:created>
  <dcterms:modified xsi:type="dcterms:W3CDTF">2019-05-08T11:27:49Z</dcterms:modified>
</cp:coreProperties>
</file>