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6" r:id="rId2"/>
  </p:sldMasterIdLst>
  <p:notesMasterIdLst>
    <p:notesMasterId r:id="rId27"/>
  </p:notesMasterIdLst>
  <p:sldIdLst>
    <p:sldId id="514" r:id="rId3"/>
    <p:sldId id="483" r:id="rId4"/>
    <p:sldId id="484" r:id="rId5"/>
    <p:sldId id="485" r:id="rId6"/>
    <p:sldId id="486" r:id="rId7"/>
    <p:sldId id="518" r:id="rId8"/>
    <p:sldId id="519" r:id="rId9"/>
    <p:sldId id="520" r:id="rId10"/>
    <p:sldId id="521" r:id="rId11"/>
    <p:sldId id="490" r:id="rId12"/>
    <p:sldId id="491" r:id="rId13"/>
    <p:sldId id="493" r:id="rId14"/>
    <p:sldId id="494" r:id="rId15"/>
    <p:sldId id="497" r:id="rId16"/>
    <p:sldId id="495" r:id="rId17"/>
    <p:sldId id="522" r:id="rId18"/>
    <p:sldId id="501" r:id="rId19"/>
    <p:sldId id="504" r:id="rId20"/>
    <p:sldId id="516" r:id="rId21"/>
    <p:sldId id="517" r:id="rId22"/>
    <p:sldId id="512" r:id="rId23"/>
    <p:sldId id="513" r:id="rId24"/>
    <p:sldId id="475" r:id="rId25"/>
    <p:sldId id="515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8A"/>
    <a:srgbClr val="8498CD"/>
    <a:srgbClr val="A8B7DC"/>
    <a:srgbClr val="9ED191"/>
    <a:srgbClr val="FDD9A9"/>
    <a:srgbClr val="BF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0" autoAdjust="0"/>
  </p:normalViewPr>
  <p:slideViewPr>
    <p:cSldViewPr snapToGrid="0">
      <p:cViewPr varScale="1">
        <p:scale>
          <a:sx n="98" d="100"/>
          <a:sy n="98" d="100"/>
        </p:scale>
        <p:origin x="8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373A4-0EAA-4493-856E-002D607308B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8365-948E-4CEF-9336-692F8488DD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49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7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79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09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9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dos fundamentos do Estado brasileiro é a garantia a saúde e saneamento, isto é, o direito a todos de ter qualidade de vida por meio da higiene e gestão dos resíduos sólidos, a fim de assegurar a todos a possibilidade de uma existência digna. Este mesmo Estado também reconhece que a dignidade humana é servida pela existência a um meio ambiente equilibrado. Estes dois princípios, no entanto, não raro entram em conflito: encontrar locais adequados para a disposição final dos resíduos sólidos uranos certamente causará impactos ao meio ambiente, impactos estes que, se desregrados, podem ser irreversíveis. E também não se pode ter o meio ambiente como obstáculo intransponível à qualidade da vida humana.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48365-948E-4CEF-9336-692F8488DD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8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0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2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7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42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84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7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4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7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06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966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0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3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8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54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8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23D4-DEE3-4523-94BA-A9E723BB9742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BBA1-230B-45AB-8BED-A80E0D967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5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C289-3AE5-4838-A630-75C0CC69A96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4A98-65D3-46CD-8BAD-E31866C88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12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12.jpeg"/><Relationship Id="rId4" Type="http://schemas.openxmlformats.org/officeDocument/2006/relationships/image" Target="../media/image1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4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23.jpeg"/><Relationship Id="rId10" Type="http://schemas.openxmlformats.org/officeDocument/2006/relationships/image" Target="../media/image12.jpeg"/><Relationship Id="rId4" Type="http://schemas.openxmlformats.org/officeDocument/2006/relationships/image" Target="../media/image22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/>
          <p:cNvSpPr>
            <a:spLocks noGrp="1"/>
          </p:cNvSpPr>
          <p:nvPr>
            <p:ph type="subTitle" idx="4294967295"/>
          </p:nvPr>
        </p:nvSpPr>
        <p:spPr>
          <a:xfrm>
            <a:off x="1748519" y="4595158"/>
            <a:ext cx="10367803" cy="16561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b="1" dirty="0"/>
              <a:t> Autores: Thiago Gonçalves Cardozo; Bruna </a:t>
            </a:r>
            <a:r>
              <a:rPr lang="pt-BR" b="1" dirty="0" err="1"/>
              <a:t>Sacchetto</a:t>
            </a:r>
            <a:r>
              <a:rPr lang="pt-BR" b="1" dirty="0"/>
              <a:t> </a:t>
            </a:r>
            <a:r>
              <a:rPr lang="pt-BR" b="1" dirty="0" err="1"/>
              <a:t>Altran</a:t>
            </a:r>
            <a:r>
              <a:rPr lang="pt-BR" b="1" baseline="30000" dirty="0"/>
              <a:t> </a:t>
            </a:r>
            <a:r>
              <a:rPr lang="pt-BR" b="1" dirty="0"/>
              <a:t>; </a:t>
            </a:r>
            <a:r>
              <a:rPr lang="pt-BR" b="1" dirty="0" err="1"/>
              <a:t>Joelina</a:t>
            </a:r>
            <a:r>
              <a:rPr lang="pt-BR" b="1" dirty="0"/>
              <a:t> Silva dos Santos Iara; </a:t>
            </a:r>
            <a:r>
              <a:rPr lang="pt-BR" b="1" dirty="0" err="1"/>
              <a:t>Lurdemilla</a:t>
            </a:r>
            <a:r>
              <a:rPr lang="pt-BR" b="1" dirty="0"/>
              <a:t> Sara; Talita Teles Cavalcante.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b="1" dirty="0"/>
              <a:t> Orientador: Prof. Dr. Jhonatan Barbosa Silva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ctrTitle" idx="4294967295"/>
          </p:nvPr>
        </p:nvSpPr>
        <p:spPr>
          <a:xfrm>
            <a:off x="99708" y="2523406"/>
            <a:ext cx="11637817" cy="2363231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/>
              <a:t>AVALIAÇÃO DE EQUAÇÕES DE CÁLCULO DO TEMPO DE CONCENTRAÇÃO NA GERAÇÃO DE HIDROGRAMAS EM </a:t>
            </a:r>
            <a:br>
              <a:rPr lang="pt-BR" dirty="0"/>
            </a:br>
            <a:r>
              <a:rPr lang="pt-BR" b="1" dirty="0"/>
              <a:t>SIMULAÇÕES HIDROLÓGICAS</a:t>
            </a:r>
            <a:endParaRPr lang="pt-BR" b="1" dirty="0">
              <a:latin typeface="Calibri  "/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981986" y="5959824"/>
            <a:ext cx="9873263" cy="898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Cuiabá-MT</a:t>
            </a:r>
          </a:p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2" name="Picture 2" descr="D:\MEGA\FACULDADE\Brasão - F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17" y="246411"/>
            <a:ext cx="1994983" cy="18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28519"/>
            <a:ext cx="2488809" cy="16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 flipV="1">
            <a:off x="44322" y="2687825"/>
            <a:ext cx="12071999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97" y="208169"/>
            <a:ext cx="1970140" cy="19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09" y="246411"/>
            <a:ext cx="1587808" cy="18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08399"/>
            <a:ext cx="3594100" cy="1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" y="4394869"/>
            <a:ext cx="1416617" cy="14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5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93181" y="1343086"/>
            <a:ext cx="4146998" cy="535531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OBJETIVO GERAL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3181" y="1940597"/>
            <a:ext cx="11487955" cy="165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Avaliar e comparar diferentes métodos empíricos de cálculo de concentração, na simulação de </a:t>
            </a:r>
            <a:r>
              <a:rPr lang="pt-BR" sz="2400" dirty="0" err="1"/>
              <a:t>hidrograma</a:t>
            </a:r>
            <a:r>
              <a:rPr lang="pt-BR" sz="2400" dirty="0"/>
              <a:t> de saída de bacia hidrográfica urbana, utilizando o software ABC6.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3181" y="3555632"/>
            <a:ext cx="5556453" cy="535531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OBJETIVOS ESPECÍFICOS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3182" y="4245017"/>
            <a:ext cx="11487955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 dirty="0">
                <a:cs typeface="Times New Roman" panose="02020603050405020304" pitchFamily="18" charset="0"/>
              </a:rPr>
              <a:t>Levantar as características físicas da bacia de drenagem e da bacia de detenção;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 dirty="0">
                <a:cs typeface="Times New Roman" panose="02020603050405020304" pitchFamily="18" charset="0"/>
              </a:rPr>
              <a:t>Propor e realizar simulações de cenários por meio do software ABC6;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 dirty="0">
                <a:cs typeface="Times New Roman" panose="02020603050405020304" pitchFamily="18" charset="0"/>
              </a:rPr>
              <a:t>Avaliar as diferentes métodos empíricos para o cálculo de concentração.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1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9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93183" y="1322268"/>
            <a:ext cx="4146998" cy="535531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ÁREA DE ESTUDO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3183" y="1857799"/>
            <a:ext cx="11487955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Bacia hidrográfica do Córrego </a:t>
            </a:r>
            <a:r>
              <a:rPr lang="pt-BR" sz="2200" dirty="0" err="1">
                <a:latin typeface="+mj-lt"/>
                <a:cs typeface="Times New Roman" panose="02020603050405020304" pitchFamily="18" charset="0"/>
              </a:rPr>
              <a:t>Revellion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, localizada na cidade de Campo Grande, Mato Grosso do Sul;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Área de drenagem igual a 1,89 km² ou 189 hectares, com diferença entre a cota mais baixa (618 m) e mais alta (682 m) de 64 m.</a:t>
            </a: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24" y="3837707"/>
            <a:ext cx="8127231" cy="23511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ixaDeTexto 8"/>
          <p:cNvSpPr txBox="1"/>
          <p:nvPr/>
        </p:nvSpPr>
        <p:spPr>
          <a:xfrm>
            <a:off x="1149927" y="6251372"/>
            <a:ext cx="9573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04 -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 da área experimental de estudo.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PLANURB, 2016.</a:t>
            </a:r>
          </a:p>
        </p:txBody>
      </p:sp>
      <p:sp>
        <p:nvSpPr>
          <p:cNvPr id="14" name="Título 5"/>
          <p:cNvSpPr txBox="1">
            <a:spLocks/>
          </p:cNvSpPr>
          <p:nvPr/>
        </p:nvSpPr>
        <p:spPr>
          <a:xfrm>
            <a:off x="-27849" y="330141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  <p:pic>
        <p:nvPicPr>
          <p:cNvPr id="15" name="Picture 2" descr="D:\MEGA\FACULDADE\Brasão - FA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9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10036009" y="2103924"/>
            <a:ext cx="1958550" cy="4654589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948742" y="2079598"/>
            <a:ext cx="2549147" cy="4678915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6514" y="2103924"/>
            <a:ext cx="4464461" cy="4719397"/>
          </a:xfrm>
          <a:prstGeom prst="roundRect">
            <a:avLst/>
          </a:prstGeom>
          <a:solidFill>
            <a:schemeClr val="bg2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55915" y="2242829"/>
            <a:ext cx="2316625" cy="13126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55915" y="3697088"/>
            <a:ext cx="2287066" cy="1314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72043" y="5227059"/>
            <a:ext cx="2302527" cy="13274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aixaDeTexto 6"/>
          <p:cNvSpPr txBox="1"/>
          <p:nvPr/>
        </p:nvSpPr>
        <p:spPr>
          <a:xfrm>
            <a:off x="879179" y="2188896"/>
            <a:ext cx="21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Delimitação do divisor de águas da bacia hidrográfica</a:t>
            </a:r>
            <a:endParaRPr lang="pt-BR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4" name="CaixaDeTexto 7"/>
          <p:cNvSpPr txBox="1"/>
          <p:nvPr/>
        </p:nvSpPr>
        <p:spPr>
          <a:xfrm>
            <a:off x="784971" y="3701056"/>
            <a:ext cx="232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Delimitação das subáreas de contribuição da bacia hidrográfica</a:t>
            </a:r>
            <a:endParaRPr lang="pt-BR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5" name="CaixaDeTexto 8"/>
          <p:cNvSpPr txBox="1"/>
          <p:nvPr/>
        </p:nvSpPr>
        <p:spPr>
          <a:xfrm>
            <a:off x="837982" y="5200390"/>
            <a:ext cx="2152490" cy="1558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Delimitação das áreas permeáveis da bacia hidrográfica</a:t>
            </a:r>
            <a:endParaRPr lang="pt-BR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213517" y="3545586"/>
            <a:ext cx="2197105" cy="14965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aixaDeTexto 10"/>
          <p:cNvSpPr txBox="1"/>
          <p:nvPr/>
        </p:nvSpPr>
        <p:spPr>
          <a:xfrm>
            <a:off x="4042178" y="3641596"/>
            <a:ext cx="2590492" cy="1864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Fusão das áreas permeáveis com as subáreas de contribuição</a:t>
            </a:r>
            <a:endParaRPr lang="pt-BR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8" name="Seta para a direita 17"/>
          <p:cNvSpPr/>
          <p:nvPr/>
        </p:nvSpPr>
        <p:spPr>
          <a:xfrm rot="1865901">
            <a:off x="3191787" y="3017845"/>
            <a:ext cx="912415" cy="3673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148835" y="4188019"/>
            <a:ext cx="828070" cy="27560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eta para a direita 19"/>
          <p:cNvSpPr/>
          <p:nvPr/>
        </p:nvSpPr>
        <p:spPr>
          <a:xfrm rot="19581911">
            <a:off x="3156959" y="5235891"/>
            <a:ext cx="937682" cy="42372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173534" y="2178804"/>
            <a:ext cx="2243462" cy="437567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CaixaDeTexto 16"/>
          <p:cNvSpPr txBox="1"/>
          <p:nvPr/>
        </p:nvSpPr>
        <p:spPr>
          <a:xfrm>
            <a:off x="7173534" y="2325166"/>
            <a:ext cx="2278022" cy="4308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-Definição dos elementos e traçado da rede de drenagem</a:t>
            </a:r>
            <a:endParaRPr lang="pt-BR" dirty="0">
              <a:effectLst/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b="1" kern="1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-Inserção da bacia de detenção e vertedor na bacia hidrográfica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pt-BR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b="1" kern="1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-Inserção dos dados hidráulicos e hidrológicos nos elementos da rede</a:t>
            </a:r>
            <a:endParaRPr lang="pt-BR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0142475" y="2178804"/>
            <a:ext cx="1745615" cy="4441277"/>
          </a:xfrm>
          <a:prstGeom prst="round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CaixaDeTexto 19"/>
          <p:cNvSpPr txBox="1"/>
          <p:nvPr/>
        </p:nvSpPr>
        <p:spPr>
          <a:xfrm>
            <a:off x="10036009" y="2850615"/>
            <a:ext cx="195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Δ</a:t>
            </a: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 Percentual de </a:t>
            </a:r>
            <a:r>
              <a:rPr lang="pt-BR" b="1" kern="1200" dirty="0" err="1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Impermeabili</a:t>
            </a:r>
            <a:endParaRPr lang="pt-BR" b="1" kern="1200" dirty="0">
              <a:effectLst/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b="1" kern="1200" dirty="0" err="1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zação</a:t>
            </a: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 (PI)</a:t>
            </a:r>
          </a:p>
          <a:p>
            <a:pPr algn="ctr">
              <a:spcAft>
                <a:spcPts val="0"/>
              </a:spcAft>
            </a:pPr>
            <a:endParaRPr lang="pt-BR" b="1" dirty="0"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pt-BR" b="1" kern="1200" dirty="0">
              <a:effectLst/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pt-BR" dirty="0">
              <a:effectLst/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l-G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Δ</a:t>
            </a: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 Período de retorno (</a:t>
            </a:r>
            <a:r>
              <a:rPr lang="pt-BR" b="1" kern="1200" dirty="0" err="1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Tr</a:t>
            </a:r>
            <a:r>
              <a:rPr lang="pt-BR" b="1" kern="1200" dirty="0">
                <a:effectLst/>
                <a:latin typeface="+mj-lt"/>
                <a:ea typeface="Arial Unicode MS" panose="020B0604020202020204" pitchFamily="34" charset="-128"/>
                <a:cs typeface="Calibri" panose="020F0502020204030204" pitchFamily="34" charset="0"/>
              </a:rPr>
              <a:t>)</a:t>
            </a:r>
            <a:endParaRPr lang="pt-BR" dirty="0">
              <a:effectLst/>
              <a:latin typeface="+mj-lt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6440587" y="4178956"/>
            <a:ext cx="836382" cy="37930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CaixaDeTexto 28"/>
          <p:cNvSpPr txBox="1"/>
          <p:nvPr/>
        </p:nvSpPr>
        <p:spPr>
          <a:xfrm>
            <a:off x="-62397" y="1112533"/>
            <a:ext cx="5957455" cy="4092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2800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Levantamento de características da área de estudo</a:t>
            </a:r>
            <a:endParaRPr lang="pt-BR" sz="2800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7" name="CaixaDeTexto 30"/>
          <p:cNvSpPr txBox="1"/>
          <p:nvPr/>
        </p:nvSpPr>
        <p:spPr>
          <a:xfrm>
            <a:off x="6112476" y="1198316"/>
            <a:ext cx="3847070" cy="662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2800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Desenho da rede e elementos de drenagem </a:t>
            </a:r>
            <a:endParaRPr lang="pt-BR" sz="2800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9436393" y="4206989"/>
            <a:ext cx="896198" cy="35126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9844129" y="1211659"/>
            <a:ext cx="2271584" cy="771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2800" b="1" kern="1200" dirty="0">
                <a:effectLst/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Simulação computacional</a:t>
            </a:r>
            <a:endParaRPr lang="pt-BR" sz="2800" dirty="0">
              <a:effectLst/>
              <a:latin typeface="+mj-lt"/>
              <a:ea typeface="Arial Unicode MS" panose="020B0604020202020204" pitchFamily="34" charset="-128"/>
            </a:endParaRPr>
          </a:p>
        </p:txBody>
      </p:sp>
      <p:pic>
        <p:nvPicPr>
          <p:cNvPr id="3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5"/>
          <p:cNvSpPr txBox="1">
            <a:spLocks/>
          </p:cNvSpPr>
          <p:nvPr/>
        </p:nvSpPr>
        <p:spPr>
          <a:xfrm>
            <a:off x="0" y="148221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19389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20" y="1235675"/>
            <a:ext cx="7008767" cy="497959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3612" y="1558798"/>
            <a:ext cx="4725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Desenho da rede de drenagem;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Tempo de Concentração;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Cálculo da Intensidade-Duração-Frequência (Curva IDF);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Variáveis da Bacia Hidrográfica;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Características físicas da Bacia.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71309" y="6215270"/>
            <a:ext cx="6219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Times New Roman" panose="02020603050405020304" pitchFamily="18" charset="0"/>
              </a:rPr>
              <a:t>Figura 05 - </a:t>
            </a:r>
            <a:r>
              <a:rPr lang="pt-BR" dirty="0">
                <a:latin typeface="+mj-lt"/>
              </a:rPr>
              <a:t>Inserção de dados no software ABC6.</a:t>
            </a:r>
            <a:endParaRPr lang="pt-BR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+mj-lt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+mj-lt"/>
              </a:rPr>
              <a:t>Software ABC6.</a:t>
            </a:r>
            <a:endParaRPr lang="pt-B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2" descr="D:\MEGA\FACULDADE\Brasão - FA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5"/>
          <p:cNvSpPr txBox="1">
            <a:spLocks/>
          </p:cNvSpPr>
          <p:nvPr/>
        </p:nvSpPr>
        <p:spPr>
          <a:xfrm>
            <a:off x="0" y="235500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21" name="Seta para a direita 20"/>
          <p:cNvSpPr/>
          <p:nvPr/>
        </p:nvSpPr>
        <p:spPr>
          <a:xfrm rot="20339104">
            <a:off x="3636519" y="2054658"/>
            <a:ext cx="3151735" cy="5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eta para a direita 21"/>
          <p:cNvSpPr/>
          <p:nvPr/>
        </p:nvSpPr>
        <p:spPr>
          <a:xfrm>
            <a:off x="3759232" y="3826249"/>
            <a:ext cx="2212077" cy="5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eta para a direita 22"/>
          <p:cNvSpPr/>
          <p:nvPr/>
        </p:nvSpPr>
        <p:spPr>
          <a:xfrm>
            <a:off x="4367207" y="5475599"/>
            <a:ext cx="3928296" cy="5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eta para a direita 23"/>
          <p:cNvSpPr/>
          <p:nvPr/>
        </p:nvSpPr>
        <p:spPr>
          <a:xfrm rot="19827153">
            <a:off x="4176077" y="3490534"/>
            <a:ext cx="5534298" cy="5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eta para a direita 24"/>
          <p:cNvSpPr/>
          <p:nvPr/>
        </p:nvSpPr>
        <p:spPr>
          <a:xfrm rot="2406103">
            <a:off x="4324192" y="2400071"/>
            <a:ext cx="1776389" cy="5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773474" y="-155770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773474" y="-1498380"/>
            <a:ext cx="1219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bmk="_Toc5479722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bmk="_Toc5479722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Figura 19 – </a:t>
            </a:r>
            <a:r>
              <a:rPr kumimoji="0" lang="pt-BR" sz="1200" b="0" i="0" u="none" strike="noStrike" cap="none" normalizeH="0" baseline="0" bmk="_Toc5479722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Quadro resumo da metodologia utilizada para a simulação de cenários.</a:t>
            </a: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1773474" y="-1698434"/>
            <a:ext cx="215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92956"/>
              </p:ext>
            </p:extLst>
          </p:nvPr>
        </p:nvGraphicFramePr>
        <p:xfrm>
          <a:off x="2888477" y="1211251"/>
          <a:ext cx="8929688" cy="52386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9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77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Descrição da Variável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Símbolo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Unidade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Área total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AT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Km²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Área impermeável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AI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Área diretamente conectada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AIDC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Tempo de concentração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Comprimento do canal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L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Velocidade no canal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V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m/s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Tempo de trânsito da onda de cheia no canal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K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H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Coeficiente de amortecimento no canal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X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Declividade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m/km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Rugosidade de Manning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s.m</a:t>
                      </a:r>
                      <a:r>
                        <a:rPr lang="pt-BR" sz="1800" baseline="30000">
                          <a:effectLst/>
                        </a:rPr>
                        <a:t>-1/3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Intensidade da precipitação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mm/h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Período de retorno da precipitação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Tr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Anos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777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Número da curva de área permeável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CN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0" y="3627698"/>
            <a:ext cx="282892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  <a:cs typeface="Times New Roman" panose="02020603050405020304" pitchFamily="18" charset="0"/>
              </a:rPr>
              <a:t>Tabela 01 - </a:t>
            </a:r>
            <a:r>
              <a:rPr lang="pt-BR" sz="3200" dirty="0">
                <a:latin typeface="+mj-lt"/>
              </a:rPr>
              <a:t>Descrição das variáveis das áreas de contribuição</a:t>
            </a:r>
            <a:r>
              <a:rPr lang="pt-BR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5"/>
          <p:cNvSpPr txBox="1">
            <a:spLocks/>
          </p:cNvSpPr>
          <p:nvPr/>
        </p:nvSpPr>
        <p:spPr>
          <a:xfrm>
            <a:off x="-27849" y="195936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902589" y="1552467"/>
            <a:ext cx="8901465" cy="85101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/>
          <p:cNvSpPr/>
          <p:nvPr/>
        </p:nvSpPr>
        <p:spPr>
          <a:xfrm>
            <a:off x="2888477" y="3716188"/>
            <a:ext cx="8901465" cy="86738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2888476" y="5725297"/>
            <a:ext cx="8901465" cy="8018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2882" y="1240940"/>
            <a:ext cx="6982433" cy="535531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Simulações de cenários no ABC6</a:t>
            </a:r>
          </a:p>
        </p:txBody>
      </p:sp>
      <p:sp>
        <p:nvSpPr>
          <p:cNvPr id="9" name="Retângulo 8"/>
          <p:cNvSpPr/>
          <p:nvPr/>
        </p:nvSpPr>
        <p:spPr>
          <a:xfrm>
            <a:off x="82882" y="1600357"/>
            <a:ext cx="120267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latin typeface="+mj-lt"/>
              </a:rPr>
              <a:t>Parâmetros relacionados aos eventos chuvosos:</a:t>
            </a:r>
            <a:endParaRPr lang="pt-BR" sz="2800" dirty="0">
              <a:latin typeface="+mj-lt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Variados períodos de retorno (</a:t>
            </a:r>
            <a:r>
              <a:rPr lang="pt-BR" sz="2800" dirty="0" err="1">
                <a:latin typeface="+mj-lt"/>
              </a:rPr>
              <a:t>Tr</a:t>
            </a:r>
            <a:r>
              <a:rPr lang="pt-BR" sz="2800" dirty="0">
                <a:latin typeface="+mj-lt"/>
              </a:rPr>
              <a:t>)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Tempo de duração da chuva (t=60min)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latin typeface="+mj-lt"/>
              </a:rPr>
              <a:t>Parâmetros relacionados à bacia de drenagem:</a:t>
            </a:r>
            <a:endParaRPr lang="pt-BR" sz="2800" dirty="0">
              <a:latin typeface="+mj-lt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Variadas % de área impermeabilizada (AI): 20%, 40%, 70% e 99%.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latin typeface="+mj-lt"/>
              </a:rPr>
              <a:t>Parâmetros relacionados à bacia de detenção:</a:t>
            </a:r>
            <a:endParaRPr lang="pt-BR" sz="2800" dirty="0">
              <a:latin typeface="+mj-lt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Curva de descarga do </a:t>
            </a:r>
            <a:r>
              <a:rPr lang="pt-BR" sz="2800" dirty="0" err="1">
                <a:latin typeface="+mj-lt"/>
              </a:rPr>
              <a:t>extravasor</a:t>
            </a:r>
            <a:r>
              <a:rPr lang="pt-BR" sz="2800" dirty="0">
                <a:latin typeface="+mj-lt"/>
              </a:rPr>
              <a:t>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Curva cota-volume da bacia de detenção</a:t>
            </a:r>
          </a:p>
        </p:txBody>
      </p:sp>
      <p:pic>
        <p:nvPicPr>
          <p:cNvPr id="13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5"/>
          <p:cNvSpPr txBox="1">
            <a:spLocks/>
          </p:cNvSpPr>
          <p:nvPr/>
        </p:nvSpPr>
        <p:spPr>
          <a:xfrm>
            <a:off x="-27849" y="320436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193893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5">
            <a:extLst>
              <a:ext uri="{FF2B5EF4-FFF2-40B4-BE49-F238E27FC236}">
                <a16:creationId xmlns:a16="http://schemas.microsoft.com/office/drawing/2014/main" id="{253CD90F-B4F1-47C9-9EE8-F7E304A78275}"/>
              </a:ext>
            </a:extLst>
          </p:cNvPr>
          <p:cNvSpPr txBox="1">
            <a:spLocks/>
          </p:cNvSpPr>
          <p:nvPr/>
        </p:nvSpPr>
        <p:spPr>
          <a:xfrm>
            <a:off x="-27849" y="320436"/>
            <a:ext cx="9844129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b="1" dirty="0"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7AE4557-6451-4BBE-B7A4-380BC7EFE089}"/>
              </a:ext>
            </a:extLst>
          </p:cNvPr>
          <p:cNvSpPr/>
          <p:nvPr/>
        </p:nvSpPr>
        <p:spPr>
          <a:xfrm>
            <a:off x="82882" y="1600357"/>
            <a:ext cx="120267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latin typeface="+mj-lt"/>
              </a:rPr>
              <a:t>Seleção de métodos e inserção de dados</a:t>
            </a:r>
            <a:endParaRPr lang="pt-BR" sz="28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FD10FF-8C3E-4C17-A43F-AB83A2EDC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7365" r="32305" b="17926"/>
          <a:stretch/>
        </p:blipFill>
        <p:spPr>
          <a:xfrm>
            <a:off x="0" y="2240404"/>
            <a:ext cx="3131368" cy="29885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3E3EC1-D4C5-4F6B-ADA2-86AF91A2C5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0" t="6808" r="32631" b="16677"/>
          <a:stretch/>
        </p:blipFill>
        <p:spPr>
          <a:xfrm>
            <a:off x="3131368" y="2386276"/>
            <a:ext cx="2902226" cy="28713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D4CFFF-5CBC-42CB-A636-8F61DD6C5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6505" r="32565" b="17560"/>
          <a:stretch/>
        </p:blipFill>
        <p:spPr>
          <a:xfrm>
            <a:off x="6096000" y="2389640"/>
            <a:ext cx="2897259" cy="28680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278ABD9-06BD-499B-8841-52852C2F6B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7333" r="32761" b="17990"/>
          <a:stretch/>
        </p:blipFill>
        <p:spPr>
          <a:xfrm>
            <a:off x="8993259" y="2386276"/>
            <a:ext cx="2957354" cy="28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9885" y="1198296"/>
            <a:ext cx="12032114" cy="900787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Modelagem da rede de drenagem no ABC6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773474" y="-155770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773474" y="-1698434"/>
            <a:ext cx="215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75652" y="5798507"/>
            <a:ext cx="653203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Times New Roman" panose="02020603050405020304" pitchFamily="18" charset="0"/>
              </a:rPr>
              <a:t>Figura 12 – </a:t>
            </a:r>
            <a:r>
              <a:rPr lang="pt-BR" dirty="0">
                <a:latin typeface="+mj-lt"/>
                <a:cs typeface="Times New Roman" panose="02020603050405020304" pitchFamily="18" charset="0"/>
              </a:rPr>
              <a:t>Modelagem da rede de drenagem no software ABC6.</a:t>
            </a:r>
          </a:p>
          <a:p>
            <a:pPr algn="ctr"/>
            <a:r>
              <a:rPr lang="pt-BR" dirty="0">
                <a:latin typeface="+mj-lt"/>
                <a:cs typeface="Times New Roman" panose="02020603050405020304" pitchFamily="18" charset="0"/>
              </a:rPr>
              <a:t>Fonte: Arquivo Pessoal do Autor.</a:t>
            </a:r>
          </a:p>
        </p:txBody>
      </p:sp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1648690"/>
            <a:ext cx="6567055" cy="42133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245598" y="1782023"/>
            <a:ext cx="4841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54 </a:t>
            </a:r>
            <a:r>
              <a:rPr lang="pt-BR" sz="2400" dirty="0" err="1">
                <a:latin typeface="+mj-lt"/>
              </a:rPr>
              <a:t>Sub-Bacias</a:t>
            </a:r>
            <a:r>
              <a:rPr lang="pt-BR" sz="2400" dirty="0">
                <a:latin typeface="+mj-lt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63 Nós;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01 Nó Reservatório;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03 grandes áreas de contribuição (A, B e C);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Ponto D – Nó </a:t>
            </a:r>
            <a:r>
              <a:rPr lang="pt-BR" sz="2400" dirty="0" err="1">
                <a:latin typeface="+mj-lt"/>
              </a:rPr>
              <a:t>exutório</a:t>
            </a:r>
            <a:r>
              <a:rPr lang="pt-BR" sz="2400" dirty="0">
                <a:latin typeface="+mj-lt"/>
              </a:rPr>
              <a:t> da Bacia;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Ponto E – Bacia de Detenção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sp>
        <p:nvSpPr>
          <p:cNvPr id="17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18" name="Picture 2" descr="D:\MEGA\FACULDADE\Brasão - FA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 rot="3606392">
            <a:off x="11189854" y="2578638"/>
            <a:ext cx="671155" cy="2569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eta para a direita 22"/>
          <p:cNvSpPr/>
          <p:nvPr/>
        </p:nvSpPr>
        <p:spPr>
          <a:xfrm rot="2578998">
            <a:off x="7593338" y="1511449"/>
            <a:ext cx="671155" cy="256939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eta para a direita 23"/>
          <p:cNvSpPr/>
          <p:nvPr/>
        </p:nvSpPr>
        <p:spPr>
          <a:xfrm rot="2578998">
            <a:off x="5273157" y="2282239"/>
            <a:ext cx="671155" cy="25693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eta para a direita 24"/>
          <p:cNvSpPr/>
          <p:nvPr/>
        </p:nvSpPr>
        <p:spPr>
          <a:xfrm rot="2578998">
            <a:off x="5987606" y="5088826"/>
            <a:ext cx="671155" cy="25693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eta para a direita 25"/>
          <p:cNvSpPr/>
          <p:nvPr/>
        </p:nvSpPr>
        <p:spPr>
          <a:xfrm rot="2578998">
            <a:off x="6198329" y="4501484"/>
            <a:ext cx="671155" cy="25693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0" y="1238519"/>
            <a:ext cx="12032114" cy="900787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Modelagem da rede de drenagem no ABC6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759362" y="-9535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759362" y="-1094307"/>
            <a:ext cx="215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2421" y="5441176"/>
            <a:ext cx="106808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Times New Roman" panose="02020603050405020304" pitchFamily="18" charset="0"/>
              </a:rPr>
              <a:t>Tabela 02 – </a:t>
            </a:r>
            <a:r>
              <a:rPr lang="pt-BR" dirty="0">
                <a:latin typeface="+mj-lt"/>
                <a:cs typeface="Times New Roman" panose="02020603050405020304" pitchFamily="18" charset="0"/>
              </a:rPr>
              <a:t>Descrição das variáveis das áreas de contribuição.</a:t>
            </a:r>
          </a:p>
          <a:p>
            <a:pPr algn="ctr"/>
            <a:r>
              <a:rPr lang="pt-BR" dirty="0">
                <a:latin typeface="+mj-lt"/>
                <a:cs typeface="Times New Roman" panose="02020603050405020304" pitchFamily="18" charset="0"/>
              </a:rPr>
              <a:t>Fonte: Arquivo Pessoal do Autor.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42878"/>
              </p:ext>
            </p:extLst>
          </p:nvPr>
        </p:nvGraphicFramePr>
        <p:xfrm>
          <a:off x="688682" y="1722679"/>
          <a:ext cx="10654749" cy="36292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74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7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51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324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 [km2]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AP [km2]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AI [%]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ADC [%]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AIDC [%]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EOS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CN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 [m]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LT [m]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  [m/km]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4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79,8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Residencial 126-200 m</a:t>
                      </a:r>
                      <a:r>
                        <a:rPr lang="pt-BR" sz="1800" baseline="300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4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69,2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Residencial 301-400 m</a:t>
                      </a:r>
                      <a:r>
                        <a:rPr lang="pt-BR" sz="1800" baseline="300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229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300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13,3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5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9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0,07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Residencial &gt;2000 m</a:t>
                      </a:r>
                      <a:r>
                        <a:rPr lang="pt-BR" sz="1800" baseline="300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408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408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24,0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25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4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68,5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74,7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68,5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Institucional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25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....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4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0,01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43,4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69,2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43,4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Residencial 301-400 m</a:t>
                      </a:r>
                      <a:r>
                        <a:rPr lang="pt-BR" sz="1800" baseline="300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77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28,3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0" y="6012408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+mj-lt"/>
                <a:ea typeface="Times New Roman" panose="02020603050405020304" pitchFamily="18" charset="0"/>
              </a:rPr>
              <a:t>Legenda: SA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Subárea;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A 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– Área de drenagem;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AP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Área permeável;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AI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Área impermeável;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AIDC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Área impermeabilizada diretamente conectada;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AIDC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- Área impermeabilizada diretamente conectada adotada;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EOS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Extrato de ocupação do solo;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CN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Número de curva;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L 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– Comprimento do canal;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LT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Comprimento do talvegue; </a:t>
            </a:r>
            <a:r>
              <a:rPr lang="pt-BR" sz="1600" b="1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pt-BR" sz="1600" dirty="0">
                <a:latin typeface="+mj-lt"/>
                <a:ea typeface="Times New Roman" panose="02020603050405020304" pitchFamily="18" charset="0"/>
              </a:rPr>
              <a:t> – Declividade do talvegue</a:t>
            </a:r>
            <a:endParaRPr lang="pt-BR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2421" y="1734575"/>
            <a:ext cx="7529932" cy="9994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 rot="5400000">
            <a:off x="7874497" y="2012432"/>
            <a:ext cx="3706603" cy="31508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20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João Paulo\Desktop\LOGOS\Brasão - ESA.jpg">
            <a:extLst>
              <a:ext uri="{FF2B5EF4-FFF2-40B4-BE49-F238E27FC236}">
                <a16:creationId xmlns:a16="http://schemas.microsoft.com/office/drawing/2014/main" id="{55A9F60E-60C3-499A-8E43-5DA16D55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673F3335-8618-447D-B542-6E2AE57C31C9}"/>
              </a:ext>
            </a:extLst>
          </p:cNvPr>
          <p:cNvSpPr txBox="1">
            <a:spLocks/>
          </p:cNvSpPr>
          <p:nvPr/>
        </p:nvSpPr>
        <p:spPr>
          <a:xfrm>
            <a:off x="622421" y="269135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6" name="Picture 2" descr="D:\MEGA\FACULDADE\Brasão - FAET.jpg">
            <a:extLst>
              <a:ext uri="{FF2B5EF4-FFF2-40B4-BE49-F238E27FC236}">
                <a16:creationId xmlns:a16="http://schemas.microsoft.com/office/drawing/2014/main" id="{CACBA37D-4C57-4B2D-8622-E64DFB20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24" y="12356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MEGA\FACULDADE\8º Semestre\Tratamento de aguas residuarias\ARTIGO PARA O ASSAMAE\LOGOS\UFMT.png">
            <a:extLst>
              <a:ext uri="{FF2B5EF4-FFF2-40B4-BE49-F238E27FC236}">
                <a16:creationId xmlns:a16="http://schemas.microsoft.com/office/drawing/2014/main" id="{5A5441FE-A8E8-48E5-B1A6-22EBAA88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84" y="20594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MEGA\FACULDADE\8º Semestre\Tratamento de aguas residuarias\ARTIGO PARA O ASSAMAE\LOGO ASSEMAE.png">
            <a:extLst>
              <a:ext uri="{FF2B5EF4-FFF2-40B4-BE49-F238E27FC236}">
                <a16:creationId xmlns:a16="http://schemas.microsoft.com/office/drawing/2014/main" id="{6CB36833-6B63-4AA9-9C6B-1163DC88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84" y="0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EGA\FACULDADE\8º Semestre\Tratamento de aguas residuarias\ARTIGO PARA O ASSAMAE\LOGOS\49 CONGRESSO.png">
            <a:extLst>
              <a:ext uri="{FF2B5EF4-FFF2-40B4-BE49-F238E27FC236}">
                <a16:creationId xmlns:a16="http://schemas.microsoft.com/office/drawing/2014/main" id="{E70490C7-5C06-47C0-9416-BB6DFFD2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4" y="12356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4B82BA8-AD85-414B-AA93-90C62B011261}"/>
              </a:ext>
            </a:extLst>
          </p:cNvPr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409EFB-C8BB-4F04-B686-0C9638B9BDE2}"/>
              </a:ext>
            </a:extLst>
          </p:cNvPr>
          <p:cNvSpPr txBox="1"/>
          <p:nvPr/>
        </p:nvSpPr>
        <p:spPr>
          <a:xfrm>
            <a:off x="513005" y="1181836"/>
            <a:ext cx="369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cap="all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Simulação de cenários</a:t>
            </a:r>
          </a:p>
          <a:p>
            <a:endParaRPr lang="pt-BR" dirty="0"/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A4ADB3FB-C80D-4E64-BDCA-645204F9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6" y="2266746"/>
            <a:ext cx="9242661" cy="38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3DD06592-6593-4B1B-9368-6C485B0D0FB2}"/>
              </a:ext>
            </a:extLst>
          </p:cNvPr>
          <p:cNvSpPr/>
          <p:nvPr/>
        </p:nvSpPr>
        <p:spPr>
          <a:xfrm>
            <a:off x="299356" y="1505001"/>
            <a:ext cx="11593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+mj-lt"/>
              </a:rPr>
              <a:t>A Figura abaixo ilustra os </a:t>
            </a:r>
            <a:r>
              <a:rPr lang="pt-BR" sz="2400" dirty="0" err="1">
                <a:latin typeface="+mj-lt"/>
              </a:rPr>
              <a:t>hidrogramas</a:t>
            </a:r>
            <a:r>
              <a:rPr lang="pt-BR" sz="2400" dirty="0">
                <a:latin typeface="+mj-lt"/>
              </a:rPr>
              <a:t> nos </a:t>
            </a:r>
            <a:r>
              <a:rPr lang="pt-BR" sz="2400" dirty="0" err="1">
                <a:latin typeface="+mj-lt"/>
              </a:rPr>
              <a:t>exutórios</a:t>
            </a:r>
            <a:r>
              <a:rPr lang="pt-BR" sz="2400" dirty="0">
                <a:latin typeface="+mj-lt"/>
              </a:rPr>
              <a:t> das grandes áreas de contribuição da bacia hidrográfica no software ABC6, utilizando a equação da Onda Cinemática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F70470-9869-4B6E-9522-8B94CF972305}"/>
              </a:ext>
            </a:extLst>
          </p:cNvPr>
          <p:cNvSpPr txBox="1"/>
          <p:nvPr/>
        </p:nvSpPr>
        <p:spPr>
          <a:xfrm>
            <a:off x="1760849" y="5914076"/>
            <a:ext cx="81852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Times New Roman" panose="02020603050405020304" pitchFamily="18" charset="0"/>
              </a:rPr>
              <a:t>Figura 08 – </a:t>
            </a:r>
            <a:r>
              <a:rPr lang="pt-BR" dirty="0" err="1"/>
              <a:t>Hidrogramas</a:t>
            </a:r>
            <a:r>
              <a:rPr lang="pt-BR" dirty="0"/>
              <a:t> resultantes das áreas de contribuição A, B e C e pontos D e </a:t>
            </a:r>
            <a:r>
              <a:rPr lang="pt-BR" dirty="0" err="1"/>
              <a:t>E</a:t>
            </a:r>
            <a:r>
              <a:rPr lang="pt-BR" dirty="0"/>
              <a:t>, pelo método da Onda Cinemática. </a:t>
            </a:r>
          </a:p>
          <a:p>
            <a:pPr algn="ctr"/>
            <a:r>
              <a:rPr lang="pt-BR" dirty="0">
                <a:latin typeface="+mj-lt"/>
                <a:cs typeface="Times New Roman" panose="02020603050405020304" pitchFamily="18" charset="0"/>
              </a:rPr>
              <a:t>Fonte: Arquivo Pessoal do Autor.</a:t>
            </a:r>
          </a:p>
        </p:txBody>
      </p:sp>
    </p:spTree>
    <p:extLst>
      <p:ext uri="{BB962C8B-B14F-4D97-AF65-F5344CB8AC3E}">
        <p14:creationId xmlns:p14="http://schemas.microsoft.com/office/powerpoint/2010/main" val="285563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97103" y="265016"/>
            <a:ext cx="10037312" cy="797248"/>
          </a:xfrm>
        </p:spPr>
        <p:txBody>
          <a:bodyPr>
            <a:normAutofit/>
          </a:bodyPr>
          <a:lstStyle/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981320" y="6275744"/>
            <a:ext cx="6439010" cy="655768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pt-BR" sz="1800" b="1" dirty="0">
                <a:latin typeface="Arial" pitchFamily="34" charset="0"/>
              </a:rPr>
              <a:t>Fontes: FISRWG /  Dr. Walter </a:t>
            </a:r>
            <a:r>
              <a:rPr lang="pt-BR" sz="1800" b="1" dirty="0" err="1">
                <a:latin typeface="Arial" pitchFamily="34" charset="0"/>
              </a:rPr>
              <a:t>Collischonn</a:t>
            </a:r>
            <a:r>
              <a:rPr lang="pt-BR" sz="1800" b="1" dirty="0">
                <a:latin typeface="Arial" pitchFamily="34" charset="0"/>
              </a:rPr>
              <a:t> / </a:t>
            </a:r>
            <a:endParaRPr lang="en-US" sz="1800" b="1" dirty="0">
              <a:latin typeface="Arial" pitchFamily="34" charset="0"/>
            </a:endParaRPr>
          </a:p>
          <a:p>
            <a:endParaRPr lang="pt-BR" sz="1800" dirty="0"/>
          </a:p>
        </p:txBody>
      </p:sp>
      <p:sp>
        <p:nvSpPr>
          <p:cNvPr id="31" name="Espaço reservado para conteúdo 2"/>
          <p:cNvSpPr txBox="1">
            <a:spLocks/>
          </p:cNvSpPr>
          <p:nvPr/>
        </p:nvSpPr>
        <p:spPr>
          <a:xfrm>
            <a:off x="230412" y="1348224"/>
            <a:ext cx="7872975" cy="571632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sz="2600" dirty="0"/>
              <a:t>Processo de Ocupação Urbana 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43" y="1942101"/>
            <a:ext cx="5307452" cy="19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41" y="4378866"/>
            <a:ext cx="5307838" cy="184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7258" y="4374354"/>
            <a:ext cx="5307838" cy="184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7258" y="1919854"/>
            <a:ext cx="5307838" cy="19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ixaDeTexto 35"/>
          <p:cNvSpPr txBox="1"/>
          <p:nvPr/>
        </p:nvSpPr>
        <p:spPr>
          <a:xfrm>
            <a:off x="497509" y="1970479"/>
            <a:ext cx="3580933" cy="40954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Ambiente Natural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635925" y="1949484"/>
            <a:ext cx="3580933" cy="40954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Fase 01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97509" y="4458016"/>
            <a:ext cx="3580933" cy="40954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Fase 02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547260" y="4453504"/>
            <a:ext cx="3580933" cy="409547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Fase 03</a:t>
            </a:r>
          </a:p>
        </p:txBody>
      </p:sp>
      <p:pic>
        <p:nvPicPr>
          <p:cNvPr id="18" name="Picture 2" descr="D:\MEGA\FACULDADE\Brasão - FA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8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João Paulo\Desktop\LOGOS\Brasão - ESA.jpg">
            <a:extLst>
              <a:ext uri="{FF2B5EF4-FFF2-40B4-BE49-F238E27FC236}">
                <a16:creationId xmlns:a16="http://schemas.microsoft.com/office/drawing/2014/main" id="{E16BFBEB-70F3-4788-B741-B02D7FE5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5">
            <a:extLst>
              <a:ext uri="{FF2B5EF4-FFF2-40B4-BE49-F238E27FC236}">
                <a16:creationId xmlns:a16="http://schemas.microsoft.com/office/drawing/2014/main" id="{B7BDAAA3-7DD6-4F78-BFB3-C2E544600874}"/>
              </a:ext>
            </a:extLst>
          </p:cNvPr>
          <p:cNvSpPr txBox="1">
            <a:spLocks/>
          </p:cNvSpPr>
          <p:nvPr/>
        </p:nvSpPr>
        <p:spPr>
          <a:xfrm>
            <a:off x="622421" y="269135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4" name="Picture 2" descr="D:\MEGA\FACULDADE\Brasão - FAET.jpg">
            <a:extLst>
              <a:ext uri="{FF2B5EF4-FFF2-40B4-BE49-F238E27FC236}">
                <a16:creationId xmlns:a16="http://schemas.microsoft.com/office/drawing/2014/main" id="{5901FB53-FB01-497F-A185-9D3E64A3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24" y="12356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EGA\FACULDADE\8º Semestre\Tratamento de aguas residuarias\ARTIGO PARA O ASSAMAE\LOGOS\UFMT.png">
            <a:extLst>
              <a:ext uri="{FF2B5EF4-FFF2-40B4-BE49-F238E27FC236}">
                <a16:creationId xmlns:a16="http://schemas.microsoft.com/office/drawing/2014/main" id="{A060F48A-9480-483E-B063-C90CDB41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84" y="20594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EGA\FACULDADE\8º Semestre\Tratamento de aguas residuarias\ARTIGO PARA O ASSAMAE\LOGO ASSEMAE.png">
            <a:extLst>
              <a:ext uri="{FF2B5EF4-FFF2-40B4-BE49-F238E27FC236}">
                <a16:creationId xmlns:a16="http://schemas.microsoft.com/office/drawing/2014/main" id="{EED74EA7-82D6-417B-B2F5-2EC8A4EF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84" y="0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MEGA\FACULDADE\8º Semestre\Tratamento de aguas residuarias\ARTIGO PARA O ASSAMAE\LOGOS\49 CONGRESSO.png">
            <a:extLst>
              <a:ext uri="{FF2B5EF4-FFF2-40B4-BE49-F238E27FC236}">
                <a16:creationId xmlns:a16="http://schemas.microsoft.com/office/drawing/2014/main" id="{493D0EF7-572F-41D5-A531-79DF6984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4" y="12356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19E513-ACA7-4423-A003-F665E3C7286F}"/>
              </a:ext>
            </a:extLst>
          </p:cNvPr>
          <p:cNvSpPr txBox="1"/>
          <p:nvPr/>
        </p:nvSpPr>
        <p:spPr>
          <a:xfrm>
            <a:off x="513005" y="1181836"/>
            <a:ext cx="369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cap="all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Simulação de cenários</a:t>
            </a:r>
          </a:p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E39BFC0-F9C9-4D0A-AF08-1C2499E1DCE7}"/>
              </a:ext>
            </a:extLst>
          </p:cNvPr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C0B9B24-BFA1-4440-BD00-5392C865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59860"/>
              </p:ext>
            </p:extLst>
          </p:nvPr>
        </p:nvGraphicFramePr>
        <p:xfrm>
          <a:off x="498800" y="1984652"/>
          <a:ext cx="11305256" cy="347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9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Método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TP (hs)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TC (</a:t>
                      </a:r>
                      <a:r>
                        <a:rPr lang="pt-BR" sz="3200" dirty="0" err="1">
                          <a:effectLst/>
                        </a:rPr>
                        <a:t>hs</a:t>
                      </a:r>
                      <a:r>
                        <a:rPr lang="pt-BR" sz="3200" dirty="0">
                          <a:effectLst/>
                        </a:rPr>
                        <a:t>)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Diferença (%)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Bransby-Willians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1,32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2,19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5,33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Onda Cinemática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1,25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2,08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Padrão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Kerby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1,23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2,06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-1,33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SCS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1,47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>
                          <a:effectLst/>
                        </a:rPr>
                        <a:t>2,44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>
                          <a:effectLst/>
                        </a:rPr>
                        <a:t>17,33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225E76-A08D-4B37-B437-E1EDB0452165}"/>
              </a:ext>
            </a:extLst>
          </p:cNvPr>
          <p:cNvSpPr txBox="1"/>
          <p:nvPr/>
        </p:nvSpPr>
        <p:spPr>
          <a:xfrm>
            <a:off x="432969" y="5711145"/>
            <a:ext cx="11305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  <a:cs typeface="Times New Roman" panose="02020603050405020304" pitchFamily="18" charset="0"/>
              </a:rPr>
              <a:t>Tabela 03 – </a:t>
            </a:r>
            <a:r>
              <a:rPr lang="pt-BR" dirty="0"/>
              <a:t>Comparação dos métodos de cálculo do </a:t>
            </a:r>
            <a:r>
              <a:rPr lang="pt-BR" dirty="0" err="1"/>
              <a:t>hidrograma</a:t>
            </a:r>
            <a:r>
              <a:rPr lang="pt-BR" dirty="0"/>
              <a:t> de saída da bacia.</a:t>
            </a:r>
          </a:p>
          <a:p>
            <a:pPr algn="ctr"/>
            <a:r>
              <a:rPr lang="pt-BR" dirty="0">
                <a:latin typeface="+mj-lt"/>
                <a:cs typeface="Times New Roman" panose="02020603050405020304" pitchFamily="18" charset="0"/>
              </a:rPr>
              <a:t>Fonte: Arquivo Pessoal do Autor.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AEFFC3-671F-4F75-8709-90F8349CD28B}"/>
              </a:ext>
            </a:extLst>
          </p:cNvPr>
          <p:cNvSpPr/>
          <p:nvPr/>
        </p:nvSpPr>
        <p:spPr>
          <a:xfrm>
            <a:off x="498798" y="2684477"/>
            <a:ext cx="11305257" cy="7645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5D2411D-EC29-45B2-8D48-15F04E800BF0}"/>
              </a:ext>
            </a:extLst>
          </p:cNvPr>
          <p:cNvSpPr/>
          <p:nvPr/>
        </p:nvSpPr>
        <p:spPr>
          <a:xfrm>
            <a:off x="498797" y="3428999"/>
            <a:ext cx="11350284" cy="6299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AB78B6-7E3B-45B0-A8A5-8B25667017EC}"/>
              </a:ext>
            </a:extLst>
          </p:cNvPr>
          <p:cNvSpPr/>
          <p:nvPr/>
        </p:nvSpPr>
        <p:spPr>
          <a:xfrm>
            <a:off x="529617" y="4763806"/>
            <a:ext cx="11305256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B2A8D8E-7F71-408A-96CE-2D78B4A31619}"/>
              </a:ext>
            </a:extLst>
          </p:cNvPr>
          <p:cNvSpPr/>
          <p:nvPr/>
        </p:nvSpPr>
        <p:spPr>
          <a:xfrm>
            <a:off x="521311" y="4079053"/>
            <a:ext cx="11305256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2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4503" y="1405780"/>
            <a:ext cx="12032114" cy="900787"/>
          </a:xfrm>
          <a:prstGeom prst="rect">
            <a:avLst/>
          </a:prstGeom>
        </p:spPr>
        <p:txBody>
          <a:bodyPr/>
          <a:lstStyle>
            <a:defPPr rtl="0"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Simulação de cenários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783865" y="-719809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783865" y="-860540"/>
            <a:ext cx="215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9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20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E36A820-2811-4A1E-93B3-13F8C517A9B3}"/>
              </a:ext>
            </a:extLst>
          </p:cNvPr>
          <p:cNvSpPr/>
          <p:nvPr/>
        </p:nvSpPr>
        <p:spPr>
          <a:xfrm>
            <a:off x="351692" y="2136339"/>
            <a:ext cx="11452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No estudo adotou-se como padrão o método de cálculo utilizando a equação da Onda Cinemática. Assim, nota-se que os métodos de </a:t>
            </a:r>
            <a:r>
              <a:rPr lang="pt-BR" sz="2800" dirty="0" err="1"/>
              <a:t>Bransby</a:t>
            </a:r>
            <a:r>
              <a:rPr lang="pt-BR" sz="2800" dirty="0"/>
              <a:t>-Willians e </a:t>
            </a:r>
            <a:r>
              <a:rPr lang="pt-BR" sz="2800" dirty="0" err="1"/>
              <a:t>Kerby</a:t>
            </a:r>
            <a:r>
              <a:rPr lang="pt-BR" sz="2800" dirty="0"/>
              <a:t> apresentaram pouca diferença para os tempos de pico e de tempo de concentração simulados. O método do SCS mostrou uma diferença considerável em relação ao método padrão utilizado. Ressalta-se que para bacias urbanas o recomendável é a utilização do modelo de onda cinemática para geração do </a:t>
            </a:r>
            <a:r>
              <a:rPr lang="pt-BR" sz="2800" dirty="0" err="1"/>
              <a:t>hidrograma</a:t>
            </a:r>
            <a:r>
              <a:rPr lang="pt-BR" sz="2800" dirty="0"/>
              <a:t> de saída.</a:t>
            </a:r>
          </a:p>
        </p:txBody>
      </p:sp>
    </p:spTree>
    <p:extLst>
      <p:ext uri="{BB962C8B-B14F-4D97-AF65-F5344CB8AC3E}">
        <p14:creationId xmlns:p14="http://schemas.microsoft.com/office/powerpoint/2010/main" val="86987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773474" y="-72643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773474" y="-867161"/>
            <a:ext cx="215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sz="1200" b="0" i="0" u="none" strike="noStrike" cap="none" normalizeH="0" baseline="0">
              <a:ln>
                <a:noFill/>
              </a:ln>
              <a:effectLst/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>
                <a:ln>
                  <a:noFill/>
                </a:ln>
                <a:effectLst/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kumimoji="0" lang="pt-BR" sz="1100" b="0" i="0" u="none" strike="noStrike" cap="none" normalizeH="0" baseline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36731"/>
            <a:ext cx="12045366" cy="461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ea typeface="Tahoma" panose="020B0604030504040204" pitchFamily="34" charset="0"/>
                <a:cs typeface="Times New Roman" panose="02020603050405020304" pitchFamily="18" charset="0"/>
              </a:rPr>
              <a:t>Para bacias hidrográfica urbanas o método da onda cinemática é considerado o mais confiável para o cálculo do tempo de concentração e foi usado como padrão para validação dos dados e estudo;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 dirty="0"/>
              <a:t>A bacia hidrográfica pelo método da onda cinemática propagou uma vazão de pico de 16,5 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/s em 01:25 </a:t>
            </a:r>
            <a:r>
              <a:rPr lang="pt-BR" altLang="pt-BR" sz="2200" dirty="0" err="1"/>
              <a:t>hh:mm</a:t>
            </a:r>
            <a:r>
              <a:rPr lang="pt-BR" altLang="pt-BR" sz="2200" dirty="0"/>
              <a:t> de escoamento;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Comparando ao método da onda cinemática, os métodos de </a:t>
            </a:r>
            <a:r>
              <a:rPr lang="pt-BR" sz="2200" dirty="0" err="1"/>
              <a:t>Bransby</a:t>
            </a:r>
            <a:r>
              <a:rPr lang="pt-BR" sz="2200" dirty="0"/>
              <a:t>-Willians e </a:t>
            </a:r>
            <a:r>
              <a:rPr lang="pt-BR" sz="2200" dirty="0" err="1"/>
              <a:t>Kerby</a:t>
            </a:r>
            <a:r>
              <a:rPr lang="pt-BR" sz="2200" dirty="0"/>
              <a:t> apresentaram pouca diferença para os tempos de pico e de tempo de concentração simulados, como também os </a:t>
            </a:r>
            <a:r>
              <a:rPr lang="pt-BR" sz="2200" dirty="0" err="1"/>
              <a:t>hidrogramas</a:t>
            </a:r>
            <a:r>
              <a:rPr lang="pt-BR" sz="2200" dirty="0"/>
              <a:t> de saída;</a:t>
            </a:r>
            <a:endParaRPr lang="pt-BR" altLang="pt-BR" sz="22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200" dirty="0"/>
              <a:t>O método do SCS apresentou uma diferença considerável em relação ao método padrão utilizado, mostrando-se a equação menos adequada a se utilizar em simulações de bacias urbanas</a:t>
            </a:r>
            <a:r>
              <a:rPr lang="pt-BR" sz="2200" dirty="0"/>
              <a:t>.</a:t>
            </a:r>
            <a:endParaRPr lang="pt-BR" altLang="pt-BR" sz="2200" dirty="0"/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CONCLUSÕES</a:t>
            </a:r>
          </a:p>
        </p:txBody>
      </p:sp>
      <p:pic>
        <p:nvPicPr>
          <p:cNvPr id="14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4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85" y="1623692"/>
            <a:ext cx="11770556" cy="50860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BAPTISTA, M. B.; NASCIMENTO, N. O.; </a:t>
            </a:r>
            <a:r>
              <a:rPr lang="pt-BR" dirty="0" err="1"/>
              <a:t>Barraud</a:t>
            </a:r>
            <a:r>
              <a:rPr lang="pt-BR" dirty="0"/>
              <a:t>, S. (2005). </a:t>
            </a:r>
            <a:r>
              <a:rPr lang="pt-BR" b="1" dirty="0"/>
              <a:t>Técnicas compensatórias em drenagem urbana</a:t>
            </a:r>
            <a:r>
              <a:rPr lang="pt-BR" dirty="0"/>
              <a:t>. 1 ed. Porto Alegre: ABRH, 2005.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dirty="0"/>
              <a:t>CANHOLI, A. P. </a:t>
            </a:r>
            <a:r>
              <a:rPr lang="pt-BR" sz="3200" b="1" dirty="0"/>
              <a:t>Drenagem urbana e controle de enchentes</a:t>
            </a:r>
            <a:r>
              <a:rPr lang="pt-BR" sz="3200" dirty="0"/>
              <a:t>. São Paulo: Oficina de Textos, 2005. 302p.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GRIBBIN, J. E. </a:t>
            </a:r>
            <a:r>
              <a:rPr lang="pt-BR" b="1" dirty="0"/>
              <a:t>Introdução a hidráulica, hidrologia e gestão de águas pluviais</a:t>
            </a:r>
            <a:r>
              <a:rPr lang="pt-BR" dirty="0"/>
              <a:t>. São Paulo: </a:t>
            </a:r>
            <a:r>
              <a:rPr lang="pt-BR" dirty="0" err="1"/>
              <a:t>Cengage</a:t>
            </a:r>
            <a:r>
              <a:rPr lang="pt-BR" dirty="0"/>
              <a:t> Learning, 2014. 533p.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TUCCI, C.E.M. 1993. Hidrologia: Ciência e Aplicação. EDUSP, Editora da UFRGS, ABRH, 952p. </a:t>
            </a:r>
            <a:endParaRPr lang="pt-BR" sz="3200" dirty="0">
              <a:cs typeface="Times New Roman" panose="02020603050405020304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581891" y="1144259"/>
            <a:ext cx="11305309" cy="1499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REFERÊNCIAS</a:t>
            </a:r>
            <a:endParaRPr lang="pt-BR" b="1" dirty="0">
              <a:cs typeface="Arial" panose="020B0604020202020204" pitchFamily="34" charset="0"/>
            </a:endParaRPr>
          </a:p>
        </p:txBody>
      </p:sp>
      <p:pic>
        <p:nvPicPr>
          <p:cNvPr id="12" name="Picture 2" descr="D:\MEGA\FACULDADE\Brasão - F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6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1" y="2937879"/>
            <a:ext cx="3988089" cy="1659560"/>
          </a:xfrm>
          <a:prstGeom prst="rect">
            <a:avLst/>
          </a:prstGeom>
        </p:spPr>
      </p:pic>
      <p:sp>
        <p:nvSpPr>
          <p:cNvPr id="48" name="Espaço Reservado para Conteúdo 47"/>
          <p:cNvSpPr>
            <a:spLocks noGrp="1"/>
          </p:cNvSpPr>
          <p:nvPr>
            <p:ph idx="1"/>
          </p:nvPr>
        </p:nvSpPr>
        <p:spPr>
          <a:xfrm>
            <a:off x="183781" y="2700386"/>
            <a:ext cx="11800610" cy="34956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tabLst>
                <a:tab pos="8877300" algn="l"/>
              </a:tabLst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4910" y="4966071"/>
            <a:ext cx="104169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Thiago Gonçalves Cardozo</a:t>
            </a:r>
          </a:p>
          <a:p>
            <a:pPr algn="ctr"/>
            <a:r>
              <a:rPr lang="pt-BR" sz="2600" b="1" dirty="0"/>
              <a:t>E-mail: thiagocardozo10@hotmail.com</a:t>
            </a:r>
          </a:p>
          <a:p>
            <a:pPr algn="ctr"/>
            <a:r>
              <a:rPr lang="pt-BR" sz="2600" b="1" dirty="0"/>
              <a:t>Acadêmico 6º Semestre de Engenharia Sanitária e Ambiental - DESA-UFMT</a:t>
            </a:r>
          </a:p>
        </p:txBody>
      </p:sp>
      <p:pic>
        <p:nvPicPr>
          <p:cNvPr id="12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54" y="582560"/>
            <a:ext cx="1994983" cy="18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3" y="622576"/>
            <a:ext cx="2488809" cy="16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485" y="526167"/>
            <a:ext cx="1970140" cy="19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4" y="582560"/>
            <a:ext cx="1587808" cy="18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56"/>
            <a:ext cx="3594100" cy="1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79" y="2700386"/>
            <a:ext cx="2491115" cy="24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53" y="2085830"/>
            <a:ext cx="558604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487973" y="2111495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Fase 04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679" y="2085830"/>
            <a:ext cx="548337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6621307" y="2111495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Fase 05</a:t>
            </a:r>
          </a:p>
        </p:txBody>
      </p:sp>
      <p:sp>
        <p:nvSpPr>
          <p:cNvPr id="26" name="Espaço reservado para conteúdo 2"/>
          <p:cNvSpPr>
            <a:spLocks noGrp="1"/>
          </p:cNvSpPr>
          <p:nvPr>
            <p:ph idx="1"/>
          </p:nvPr>
        </p:nvSpPr>
        <p:spPr>
          <a:xfrm>
            <a:off x="106680" y="1334032"/>
            <a:ext cx="5905500" cy="571500"/>
          </a:xfrm>
        </p:spPr>
        <p:txBody>
          <a:bodyPr rtlCol="0">
            <a:normAutofit/>
          </a:bodyPr>
          <a:lstStyle/>
          <a:p>
            <a:r>
              <a:rPr lang="pt-BR" sz="2600" dirty="0"/>
              <a:t>Processo de Ocupação Urbana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91615" y="5245834"/>
            <a:ext cx="904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 Urbano totalmente ocupado e impermeabilizado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348253" y="5693071"/>
            <a:ext cx="570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</a:rPr>
              <a:t>Fontes: FISRWG /  Dr. Walter </a:t>
            </a:r>
            <a:r>
              <a:rPr lang="pt-BR" b="1" dirty="0" err="1">
                <a:latin typeface="Arial" pitchFamily="34" charset="0"/>
              </a:rPr>
              <a:t>Collischonn</a:t>
            </a:r>
            <a:r>
              <a:rPr lang="pt-BR" b="1" dirty="0">
                <a:latin typeface="Arial" pitchFamily="34" charset="0"/>
              </a:rPr>
              <a:t> / </a:t>
            </a:r>
            <a:endParaRPr lang="en-US" b="1" dirty="0">
              <a:latin typeface="Arial" pitchFamily="34" charset="0"/>
            </a:endParaRPr>
          </a:p>
          <a:p>
            <a:endParaRPr lang="pt-BR" dirty="0"/>
          </a:p>
        </p:txBody>
      </p:sp>
      <p:sp>
        <p:nvSpPr>
          <p:cNvPr id="16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cs typeface="Arial" panose="020B0604020202020204" pitchFamily="34" charset="0"/>
              </a:rPr>
              <a:t>INTRODUÇÃO</a:t>
            </a:r>
            <a:endParaRPr lang="pt-BR" b="1" dirty="0">
              <a:cs typeface="Arial" panose="020B0604020202020204" pitchFamily="34" charset="0"/>
            </a:endParaRPr>
          </a:p>
        </p:txBody>
      </p:sp>
      <p:pic>
        <p:nvPicPr>
          <p:cNvPr id="17" name="Picture 2" descr="D:\MEGA\FACULDADE\Brasão - FA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acia hidrograf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463" y="1273772"/>
            <a:ext cx="3727482" cy="3448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761988" y="1395098"/>
            <a:ext cx="6040885" cy="1833719"/>
            <a:chOff x="158" y="845"/>
            <a:chExt cx="3947" cy="1378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470" y="1298"/>
              <a:ext cx="635" cy="63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latin typeface="Arial" pitchFamily="34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845"/>
              <a:ext cx="2313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975" y="1389"/>
              <a:ext cx="576" cy="576"/>
            </a:xfrm>
            <a:prstGeom prst="ellipse">
              <a:avLst/>
            </a:prstGeom>
            <a:solidFill>
              <a:srgbClr val="339966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latin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1474" y="1661"/>
              <a:ext cx="199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86139" y="4039244"/>
            <a:ext cx="6842777" cy="1900760"/>
            <a:chOff x="204" y="2024"/>
            <a:chExt cx="4989" cy="1878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13" y="2024"/>
              <a:ext cx="680" cy="63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latin typeface="Arial" pitchFamily="34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" y="2432"/>
              <a:ext cx="2313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338" y="2478"/>
              <a:ext cx="3220" cy="8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3067"/>
              <a:ext cx="667" cy="68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latin typeface="Arial" pitchFamily="34" charset="0"/>
              </a:endParaRPr>
            </a:p>
          </p:txBody>
        </p:sp>
      </p:grp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390131"/>
              </p:ext>
            </p:extLst>
          </p:nvPr>
        </p:nvGraphicFramePr>
        <p:xfrm>
          <a:off x="7032006" y="3916420"/>
          <a:ext cx="4773200" cy="251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Bitmap Image" r:id="rId7" imgW="8992855" imgH="4742857" progId="PBrush">
                  <p:embed/>
                </p:oleObj>
              </mc:Choice>
              <mc:Fallback>
                <p:oleObj name="Bitmap Image" r:id="rId7" imgW="8992855" imgH="47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006" y="3916420"/>
                        <a:ext cx="4773200" cy="2516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3753462" y="6393330"/>
            <a:ext cx="472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</a:rPr>
              <a:t>Fontes: FISRWG /  Dr. Walter </a:t>
            </a:r>
            <a:r>
              <a:rPr lang="pt-BR" b="1" dirty="0" err="1">
                <a:latin typeface="Arial" pitchFamily="34" charset="0"/>
              </a:rPr>
              <a:t>Collischonn</a:t>
            </a:r>
            <a:endParaRPr lang="en-US" b="1" dirty="0">
              <a:latin typeface="Arial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23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cs typeface="Arial" panose="020B0604020202020204" pitchFamily="34" charset="0"/>
              </a:rPr>
              <a:t>INTRODUÇÃO</a:t>
            </a:r>
            <a:endParaRPr lang="pt-BR" b="1" dirty="0">
              <a:cs typeface="Arial" panose="020B0604020202020204" pitchFamily="34" charset="0"/>
            </a:endParaRPr>
          </a:p>
        </p:txBody>
      </p:sp>
      <p:pic>
        <p:nvPicPr>
          <p:cNvPr id="24" name="Picture 2" descr="D:\MEGA\FACULDADE\Brasão - FAE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2021991" y="1204867"/>
            <a:ext cx="8357668" cy="53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/>
              <a:t>Inundações</a:t>
            </a:r>
          </a:p>
        </p:txBody>
      </p:sp>
      <p:pic>
        <p:nvPicPr>
          <p:cNvPr id="7" name="Picture 6" descr="fr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29" y="1712326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r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825" y="1712326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r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06" y="4182056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fr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13" y="1723839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r_02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715" y="1729175"/>
            <a:ext cx="5727638" cy="2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r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666" y="1718930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fr_02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825" y="1712326"/>
            <a:ext cx="5727640" cy="22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r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32" y="4181377"/>
            <a:ext cx="5731208" cy="22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fr_02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830" y="4187740"/>
            <a:ext cx="5731210" cy="225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3512850" y="6397928"/>
            <a:ext cx="617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 Narrow" pitchFamily="34" charset="0"/>
              </a:rPr>
              <a:t>Fonte: Adaptado de Goerl e Kobiyama, 2005.</a:t>
            </a:r>
          </a:p>
          <a:p>
            <a:endParaRPr lang="pt-BR" dirty="0"/>
          </a:p>
        </p:txBody>
      </p:sp>
      <p:pic>
        <p:nvPicPr>
          <p:cNvPr id="17" name="Picture 4" descr="fr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126" y="4188470"/>
            <a:ext cx="5729358" cy="22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fr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254" y="4187740"/>
            <a:ext cx="5731210" cy="225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fr_02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7014" y="4187516"/>
            <a:ext cx="5713782" cy="225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AD3D2B-0B9E-433E-A207-F7D3A237DE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" y="1254480"/>
            <a:ext cx="7301731" cy="5476298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AA242E6-A2EC-47C0-AC97-310D47169D6D}"/>
              </a:ext>
            </a:extLst>
          </p:cNvPr>
          <p:cNvCxnSpPr/>
          <p:nvPr/>
        </p:nvCxnSpPr>
        <p:spPr>
          <a:xfrm flipV="1">
            <a:off x="3172570" y="1789043"/>
            <a:ext cx="3474720" cy="182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D265E0-1A81-49C2-BF20-1F744380965B}"/>
              </a:ext>
            </a:extLst>
          </p:cNvPr>
          <p:cNvSpPr txBox="1"/>
          <p:nvPr/>
        </p:nvSpPr>
        <p:spPr>
          <a:xfrm>
            <a:off x="6742706" y="1478943"/>
            <a:ext cx="4460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b="1" dirty="0"/>
              <a:t>Tempo de concentração (</a:t>
            </a:r>
            <a:r>
              <a:rPr lang="pt-BR" altLang="pt-BR" sz="1400" b="1" dirty="0" err="1"/>
              <a:t>t</a:t>
            </a:r>
            <a:r>
              <a:rPr lang="pt-BR" altLang="pt-BR" sz="1400" b="1" baseline="-25000" dirty="0" err="1"/>
              <a:t>c</a:t>
            </a:r>
            <a:r>
              <a:rPr lang="pt-BR" altLang="pt-BR" sz="1400" b="1" dirty="0"/>
              <a:t>):</a:t>
            </a:r>
            <a:r>
              <a:rPr lang="pt-BR" altLang="pt-BR" sz="1400" dirty="0"/>
              <a:t> é o tempo necessário para a água precipitada no ponto mais distante na bacia, deslocar-se até a seção principal. (Tucci, 1993); nesse tempo a bacia está contribuindo plenamente e a vazão é máxima.</a:t>
            </a:r>
          </a:p>
          <a:p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3D432E1-E2F7-4B35-A921-C58E7735C269}"/>
              </a:ext>
            </a:extLst>
          </p:cNvPr>
          <p:cNvCxnSpPr>
            <a:cxnSpLocks/>
          </p:cNvCxnSpPr>
          <p:nvPr/>
        </p:nvCxnSpPr>
        <p:spPr>
          <a:xfrm flipV="1">
            <a:off x="2449002" y="3139996"/>
            <a:ext cx="4198288" cy="764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BB8ADC3-9F82-4222-AE96-20639CABA4C8}"/>
              </a:ext>
            </a:extLst>
          </p:cNvPr>
          <p:cNvSpPr txBox="1"/>
          <p:nvPr/>
        </p:nvSpPr>
        <p:spPr>
          <a:xfrm>
            <a:off x="6742706" y="2861039"/>
            <a:ext cx="49977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b="1" dirty="0"/>
              <a:t>Tempo de pico (</a:t>
            </a:r>
            <a:r>
              <a:rPr lang="pt-BR" altLang="pt-BR" sz="1400" b="1" dirty="0" err="1"/>
              <a:t>t</a:t>
            </a:r>
            <a:r>
              <a:rPr lang="pt-BR" altLang="pt-BR" sz="1400" b="1" baseline="-25000" dirty="0" err="1"/>
              <a:t>p</a:t>
            </a:r>
            <a:r>
              <a:rPr lang="pt-BR" altLang="pt-BR" sz="1400" b="1" dirty="0"/>
              <a:t>):</a:t>
            </a:r>
            <a:r>
              <a:rPr lang="pt-BR" altLang="pt-BR" sz="1400" dirty="0"/>
              <a:t> tempo entre o centro de massa da chuva e o pico do </a:t>
            </a:r>
            <a:r>
              <a:rPr lang="pt-BR" altLang="pt-BR" sz="1400" dirty="0" err="1"/>
              <a:t>hidrograma</a:t>
            </a:r>
            <a:r>
              <a:rPr lang="pt-BR" altLang="pt-BR" sz="1400" dirty="0"/>
              <a:t>.” (Tucci,1993).</a:t>
            </a:r>
          </a:p>
          <a:p>
            <a:endParaRPr lang="pt-BR" dirty="0"/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2884ED93-BD0F-4C5E-8E84-429A4F7A922F}"/>
              </a:ext>
            </a:extLst>
          </p:cNvPr>
          <p:cNvCxnSpPr>
            <a:cxnSpLocks/>
          </p:cNvCxnSpPr>
          <p:nvPr/>
        </p:nvCxnSpPr>
        <p:spPr>
          <a:xfrm flipV="1">
            <a:off x="2795072" y="4040887"/>
            <a:ext cx="3852218" cy="43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A22143-94EC-4AF0-94C6-D814B97A3048}"/>
              </a:ext>
            </a:extLst>
          </p:cNvPr>
          <p:cNvSpPr txBox="1"/>
          <p:nvPr/>
        </p:nvSpPr>
        <p:spPr>
          <a:xfrm>
            <a:off x="6742706" y="3844009"/>
            <a:ext cx="49977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b="1" dirty="0"/>
              <a:t>Tempo de retardo (</a:t>
            </a:r>
            <a:r>
              <a:rPr lang="pt-BR" altLang="pt-BR" sz="1400" b="1" dirty="0" err="1"/>
              <a:t>tl</a:t>
            </a:r>
            <a:r>
              <a:rPr lang="pt-BR" altLang="pt-BR" sz="1400" b="1" dirty="0"/>
              <a:t>):  </a:t>
            </a:r>
            <a:r>
              <a:rPr lang="pt-BR" altLang="pt-BR" sz="1400" dirty="0"/>
              <a:t>tempo entre os centros de massa da chuva e do </a:t>
            </a:r>
            <a:r>
              <a:rPr lang="pt-BR" altLang="pt-BR" sz="1400" dirty="0" err="1"/>
              <a:t>hidrograma</a:t>
            </a:r>
            <a:r>
              <a:rPr lang="pt-BR" altLang="pt-BR" sz="1400" dirty="0"/>
              <a:t> (Tucci,1993).</a:t>
            </a:r>
          </a:p>
          <a:p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4E6E465-EEAA-4311-8F15-1FD14C9CA691}"/>
              </a:ext>
            </a:extLst>
          </p:cNvPr>
          <p:cNvSpPr txBox="1"/>
          <p:nvPr/>
        </p:nvSpPr>
        <p:spPr>
          <a:xfrm>
            <a:off x="6742706" y="4634769"/>
            <a:ext cx="430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Tempo de base (</a:t>
            </a:r>
            <a:r>
              <a:rPr lang="pt-BR" sz="1400" b="1" dirty="0" err="1"/>
              <a:t>tb</a:t>
            </a:r>
            <a:r>
              <a:rPr lang="pt-BR" sz="1400" b="1" dirty="0"/>
              <a:t>): </a:t>
            </a:r>
            <a:r>
              <a:rPr lang="pt-BR" sz="1400" dirty="0"/>
              <a:t>tempo entre o início da precipitação e aquele em que a precipitação ocorrida já escoou através da seção principal. Ou que o rio volta às condições anteriores à chuva.</a:t>
            </a:r>
          </a:p>
        </p:txBody>
      </p:sp>
    </p:spTree>
    <p:extLst>
      <p:ext uri="{BB962C8B-B14F-4D97-AF65-F5344CB8AC3E}">
        <p14:creationId xmlns:p14="http://schemas.microsoft.com/office/powerpoint/2010/main" val="23683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F4C0590-87F1-497D-906C-6F9846EFF243}"/>
              </a:ext>
            </a:extLst>
          </p:cNvPr>
          <p:cNvSpPr/>
          <p:nvPr/>
        </p:nvSpPr>
        <p:spPr>
          <a:xfrm>
            <a:off x="581891" y="1514106"/>
            <a:ext cx="8312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000" b="1" dirty="0"/>
              <a:t>Os tempos do </a:t>
            </a:r>
            <a:r>
              <a:rPr lang="pt-BR" altLang="pt-BR" sz="2000" b="1" dirty="0" err="1"/>
              <a:t>hidrograma</a:t>
            </a:r>
            <a:r>
              <a:rPr lang="pt-BR" altLang="pt-BR" sz="2000" b="1" dirty="0"/>
              <a:t> estão diretamente relacionados com as características físicas da bacia:</a:t>
            </a:r>
          </a:p>
          <a:p>
            <a:pPr algn="just">
              <a:lnSpc>
                <a:spcPct val="90000"/>
              </a:lnSpc>
            </a:pPr>
            <a:endParaRPr lang="pt-BR" altLang="pt-BR" sz="2000" b="1" dirty="0"/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sym typeface="Symbol" panose="05050102010706020507" pitchFamily="18" charset="2"/>
              </a:rPr>
              <a:t>Bacias mais íngremes tem tempo de concentração </a:t>
            </a:r>
            <a:r>
              <a:rPr lang="pt-BR" altLang="pt-BR" sz="2000" dirty="0" err="1">
                <a:sym typeface="Symbol" panose="05050102010706020507" pitchFamily="18" charset="2"/>
              </a:rPr>
              <a:t>t</a:t>
            </a:r>
            <a:r>
              <a:rPr lang="pt-BR" altLang="pt-BR" sz="2000" baseline="-25000" dirty="0" err="1">
                <a:sym typeface="Symbol" panose="05050102010706020507" pitchFamily="18" charset="2"/>
              </a:rPr>
              <a:t>c</a:t>
            </a:r>
            <a:r>
              <a:rPr lang="pt-BR" altLang="pt-BR" sz="2000" baseline="-25000" dirty="0">
                <a:sym typeface="Symbol" panose="05050102010706020507" pitchFamily="18" charset="2"/>
              </a:rPr>
              <a:t> </a:t>
            </a:r>
            <a:r>
              <a:rPr lang="pt-BR" altLang="pt-BR" sz="2000" dirty="0">
                <a:sym typeface="Symbol" panose="05050102010706020507" pitchFamily="18" charset="2"/>
              </a:rPr>
              <a:t>e tempo de base </a:t>
            </a:r>
            <a:r>
              <a:rPr lang="pt-BR" altLang="pt-BR" sz="2000" dirty="0" err="1">
                <a:sym typeface="Symbol" panose="05050102010706020507" pitchFamily="18" charset="2"/>
              </a:rPr>
              <a:t>t</a:t>
            </a:r>
            <a:r>
              <a:rPr lang="pt-BR" altLang="pt-BR" sz="2000" baseline="-25000" dirty="0" err="1">
                <a:sym typeface="Symbol" panose="05050102010706020507" pitchFamily="18" charset="2"/>
              </a:rPr>
              <a:t>b</a:t>
            </a:r>
            <a:r>
              <a:rPr lang="pt-BR" altLang="pt-BR" sz="2000" dirty="0">
                <a:sym typeface="Symbol" panose="05050102010706020507" pitchFamily="18" charset="2"/>
              </a:rPr>
              <a:t> menores relativamente e maiores picos do escoamento;</a:t>
            </a: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dirty="0">
              <a:sym typeface="Symbol" panose="05050102010706020507" pitchFamily="18" charset="2"/>
            </a:endParaRP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000" dirty="0"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</a:pPr>
            <a:endParaRPr lang="pt-BR" altLang="pt-BR" sz="2000" dirty="0">
              <a:sym typeface="Symbol" panose="05050102010706020507" pitchFamily="18" charset="2"/>
            </a:endParaRP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sym typeface="Symbol" panose="05050102010706020507" pitchFamily="18" charset="2"/>
              </a:rPr>
              <a:t>Bacias mais vegetadas tem tempo de retardamento </a:t>
            </a:r>
            <a:r>
              <a:rPr lang="pt-BR" altLang="pt-BR" sz="2000" dirty="0" err="1">
                <a:sym typeface="Symbol" panose="05050102010706020507" pitchFamily="18" charset="2"/>
              </a:rPr>
              <a:t>t</a:t>
            </a:r>
            <a:r>
              <a:rPr lang="pt-BR" altLang="pt-BR" sz="2000" baseline="-25000" dirty="0" err="1">
                <a:sym typeface="Symbol" panose="05050102010706020507" pitchFamily="18" charset="2"/>
              </a:rPr>
              <a:t>r</a:t>
            </a:r>
            <a:r>
              <a:rPr lang="pt-BR" altLang="pt-BR" sz="2000" dirty="0">
                <a:sym typeface="Symbol" panose="05050102010706020507" pitchFamily="18" charset="2"/>
              </a:rPr>
              <a:t> maiores relativamente, maior infiltração e menores picos;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pt-BR" altLang="pt-BR" sz="2000" dirty="0"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pt-BR" altLang="pt-BR" sz="2000" dirty="0">
              <a:sym typeface="Symbol" panose="05050102010706020507" pitchFamily="18" charset="2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pt-BR" altLang="pt-BR" sz="2000" dirty="0">
              <a:sym typeface="Symbol" panose="05050102010706020507" pitchFamily="18" charset="2"/>
            </a:endParaRP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>
                <a:sym typeface="Symbol" panose="05050102010706020507" pitchFamily="18" charset="2"/>
              </a:rPr>
              <a:t>Bacias com solos mais profundos (arenosos) apresentam tempo de ascensão </a:t>
            </a:r>
            <a:r>
              <a:rPr lang="pt-BR" altLang="pt-BR" sz="2000" dirty="0" err="1">
                <a:sym typeface="Symbol" panose="05050102010706020507" pitchFamily="18" charset="2"/>
              </a:rPr>
              <a:t>t</a:t>
            </a:r>
            <a:r>
              <a:rPr lang="pt-BR" altLang="pt-BR" sz="2000" baseline="-25000" dirty="0" err="1">
                <a:sym typeface="Symbol" panose="05050102010706020507" pitchFamily="18" charset="2"/>
              </a:rPr>
              <a:t>m</a:t>
            </a:r>
            <a:r>
              <a:rPr lang="pt-BR" altLang="pt-BR" sz="2000" dirty="0">
                <a:sym typeface="Symbol" panose="05050102010706020507" pitchFamily="18" charset="2"/>
              </a:rPr>
              <a:t> e concentração </a:t>
            </a:r>
            <a:r>
              <a:rPr lang="pt-BR" altLang="pt-BR" sz="2000" dirty="0" err="1">
                <a:sym typeface="Symbol" panose="05050102010706020507" pitchFamily="18" charset="2"/>
              </a:rPr>
              <a:t>t</a:t>
            </a:r>
            <a:r>
              <a:rPr lang="pt-BR" altLang="pt-BR" sz="2000" baseline="-25000" dirty="0" err="1">
                <a:sym typeface="Symbol" panose="05050102010706020507" pitchFamily="18" charset="2"/>
              </a:rPr>
              <a:t>c</a:t>
            </a:r>
            <a:r>
              <a:rPr lang="pt-BR" altLang="pt-BR" sz="2000" dirty="0">
                <a:sym typeface="Symbol" panose="05050102010706020507" pitchFamily="18" charset="2"/>
              </a:rPr>
              <a:t> maiores, relativamente, e baixo volume do escoamento superficial direto.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31433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F5A488-BA35-4F82-9343-608FD01FE7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1272" r="20750"/>
          <a:stretch/>
        </p:blipFill>
        <p:spPr>
          <a:xfrm>
            <a:off x="581891" y="1378179"/>
            <a:ext cx="5988300" cy="39110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E38AC2-10FC-4B56-B585-C9FF33A360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-599" r="19220" b="1"/>
          <a:stretch/>
        </p:blipFill>
        <p:spPr>
          <a:xfrm>
            <a:off x="6096000" y="1365001"/>
            <a:ext cx="5889945" cy="37748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BAFDF8-233A-41D3-A59E-7E739392EFF1}"/>
              </a:ext>
            </a:extLst>
          </p:cNvPr>
          <p:cNvSpPr txBox="1"/>
          <p:nvPr/>
        </p:nvSpPr>
        <p:spPr>
          <a:xfrm>
            <a:off x="7197969" y="4925484"/>
            <a:ext cx="478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bacias muito pequenas (&lt; 4ha) e quando o escoamento superficial predomina, pode ser usada a fórmula de </a:t>
            </a:r>
            <a:r>
              <a:rPr lang="pt-BR" dirty="0" err="1"/>
              <a:t>Kerby</a:t>
            </a:r>
            <a:r>
              <a:rPr lang="pt-BR" dirty="0"/>
              <a:t>-Hathaway.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51C879-232B-45CF-BBF8-E2AD610916B3}"/>
              </a:ext>
            </a:extLst>
          </p:cNvPr>
          <p:cNvSpPr txBox="1"/>
          <p:nvPr/>
        </p:nvSpPr>
        <p:spPr>
          <a:xfrm>
            <a:off x="1359877" y="4925484"/>
            <a:ext cx="473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equação de </a:t>
            </a:r>
            <a:r>
              <a:rPr lang="pt-BR" dirty="0" err="1"/>
              <a:t>Bransby</a:t>
            </a:r>
            <a:r>
              <a:rPr lang="pt-BR" dirty="0"/>
              <a:t>-Willians é melhor indicada para bacias hidrográficas com características rurais.</a:t>
            </a:r>
          </a:p>
        </p:txBody>
      </p:sp>
    </p:spTree>
    <p:extLst>
      <p:ext uri="{BB962C8B-B14F-4D97-AF65-F5344CB8AC3E}">
        <p14:creationId xmlns:p14="http://schemas.microsoft.com/office/powerpoint/2010/main" val="386782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581891" y="1087704"/>
            <a:ext cx="11237868" cy="299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5"/>
          <p:cNvSpPr txBox="1">
            <a:spLocks/>
          </p:cNvSpPr>
          <p:nvPr/>
        </p:nvSpPr>
        <p:spPr>
          <a:xfrm>
            <a:off x="597103" y="265016"/>
            <a:ext cx="10037312" cy="79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25" name="Picture 2" descr="D:\MEGA\FACULDADE\Brasão - FA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06" y="8237"/>
            <a:ext cx="1100060" cy="1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João Paulo\Desktop\LOGOS\Brasão - E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56" y="329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MEGA\FACULDADE\8º Semestre\Tratamento de aguas residuarias\ARTIGO PARA O ASSAMAE\LOGOS\UF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66" y="16475"/>
            <a:ext cx="88114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MEGA\FACULDADE\8º Semestre\Tratamento de aguas residuarias\ARTIGO PARA O ASSAMAE\LOGO ASSEM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6" y="-4119"/>
            <a:ext cx="1612900" cy="1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MEGA\FACULDADE\8º Semestre\Tratamento de aguas residuarias\ARTIGO PARA O ASSAMAE\LOGOS\49 CONGRES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6" y="8237"/>
            <a:ext cx="2171099" cy="1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FD69E41-BD79-4EEA-9D7D-9F29A02FC9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-395" r="22556" b="-1"/>
          <a:stretch/>
        </p:blipFill>
        <p:spPr>
          <a:xfrm>
            <a:off x="581891" y="1319043"/>
            <a:ext cx="5368955" cy="36747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DE776D3-7320-484D-A732-7CA2DF4978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-624" r="18936" b="-646"/>
          <a:stretch/>
        </p:blipFill>
        <p:spPr>
          <a:xfrm>
            <a:off x="6420129" y="1309203"/>
            <a:ext cx="5511614" cy="36302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07EAFA-9D02-4C91-9E16-A94C02D594F2}"/>
              </a:ext>
            </a:extLst>
          </p:cNvPr>
          <p:cNvSpPr txBox="1"/>
          <p:nvPr/>
        </p:nvSpPr>
        <p:spPr>
          <a:xfrm>
            <a:off x="581891" y="5095437"/>
            <a:ext cx="5838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fórmula do SCS foi desenvolvido em bacias rurais com áreas de drenagem de até 8 Km². Verifica-se que o tempo de concentração é muito sensível ao valor de CN e, como este parâmetro é um indicador das condições da superfície do solo, a fórmula do SCS aplica-se a situações em que o escoamento em superfície é predominante.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5C54C0-3736-4DB4-86E2-010D62FCB378}"/>
              </a:ext>
            </a:extLst>
          </p:cNvPr>
          <p:cNvSpPr txBox="1"/>
          <p:nvPr/>
        </p:nvSpPr>
        <p:spPr>
          <a:xfrm>
            <a:off x="6846692" y="5139387"/>
            <a:ext cx="4658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equação foi deduzida a partir das equações de onda cinemática aplicada a superfícies, baseando-se na hipótese de precipitação constante igual ao tempo de concentração e na equação de Manning. </a:t>
            </a:r>
          </a:p>
        </p:txBody>
      </p:sp>
    </p:spTree>
    <p:extLst>
      <p:ext uri="{BB962C8B-B14F-4D97-AF65-F5344CB8AC3E}">
        <p14:creationId xmlns:p14="http://schemas.microsoft.com/office/powerpoint/2010/main" val="925837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0</TotalTime>
  <Words>4139</Words>
  <Application>Microsoft Office PowerPoint</Application>
  <PresentationFormat>Widescreen</PresentationFormat>
  <Paragraphs>366</Paragraphs>
  <Slides>24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Calibri  </vt:lpstr>
      <vt:lpstr>Calibri Light</vt:lpstr>
      <vt:lpstr>Courier New</vt:lpstr>
      <vt:lpstr>Times New Roman</vt:lpstr>
      <vt:lpstr>Wingdings</vt:lpstr>
      <vt:lpstr>Tema do Office</vt:lpstr>
      <vt:lpstr>Personalizar design</vt:lpstr>
      <vt:lpstr>Bitmap Image</vt:lpstr>
      <vt:lpstr>AVALIAÇÃO DE EQUAÇÕES DE CÁLCULO DO TEMPO DE CONCENTRAÇÃO NA GERAÇÃO DE HIDROGRAMAS EM  SIMULAÇÕES HIDROLÓGICAS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MATO GROSO FACULDADE DE ARQUITETURA, ENGENHARIA E TECNOLOGIA</dc:title>
  <dc:creator>João Paulo;Alex Marques;Brenno Padilha, Nikson Matheus</dc:creator>
  <cp:keywords>SUPER SAIA JEANS</cp:keywords>
  <cp:lastModifiedBy>Thiago Cardozo</cp:lastModifiedBy>
  <cp:revision>481</cp:revision>
  <dcterms:created xsi:type="dcterms:W3CDTF">2016-04-08T20:37:51Z</dcterms:created>
  <dcterms:modified xsi:type="dcterms:W3CDTF">2019-05-09T03:43:57Z</dcterms:modified>
</cp:coreProperties>
</file>