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68" r:id="rId3"/>
    <p:sldId id="270" r:id="rId4"/>
    <p:sldId id="271" r:id="rId5"/>
    <p:sldId id="272" r:id="rId6"/>
    <p:sldId id="273" r:id="rId7"/>
    <p:sldId id="274" r:id="rId8"/>
    <p:sldId id="283" r:id="rId9"/>
    <p:sldId id="275" r:id="rId10"/>
    <p:sldId id="278" r:id="rId11"/>
    <p:sldId id="292" r:id="rId12"/>
    <p:sldId id="276" r:id="rId13"/>
    <p:sldId id="266" r:id="rId14"/>
    <p:sldId id="289" r:id="rId15"/>
    <p:sldId id="287" r:id="rId16"/>
    <p:sldId id="293" r:id="rId17"/>
    <p:sldId id="291" r:id="rId18"/>
    <p:sldId id="288" r:id="rId19"/>
    <p:sldId id="290" r:id="rId20"/>
  </p:sldIdLst>
  <p:sldSz cx="9144000" cy="6858000" type="screen4x3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 autoAdjust="0"/>
    <p:restoredTop sz="50330" autoAdjust="0"/>
  </p:normalViewPr>
  <p:slideViewPr>
    <p:cSldViewPr>
      <p:cViewPr varScale="1">
        <p:scale>
          <a:sx n="92" d="100"/>
          <a:sy n="92" d="100"/>
        </p:scale>
        <p:origin x="13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706" y="-96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AA22-89A4-4CA1-A2D4-78FB884F934E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3A9E8-EF9C-4540-ACF4-4051308097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08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ED0E3-4F72-4374-928F-E3BA199457E8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1FB66-4598-4C93-825B-C06FF47C42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91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litize.com.br/constituicao-de-1988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jusbrasil.com.br/topicos/10645661/artigo-225-da-constitui%C3%A7%C3%A3o-federal-de-1988" TargetMode="External"/><Relationship Id="rId5" Type="http://schemas.openxmlformats.org/officeDocument/2006/relationships/hyperlink" Target="http://www.jusbrasil.com.br/legislacao/155571402/constitui%C3%A7%C3%A3o-federal-constitui%C3%A7%C3%A3o-da-republica-federativa-do-brasil-1988" TargetMode="External"/><Relationship Id="rId4" Type="http://schemas.openxmlformats.org/officeDocument/2006/relationships/hyperlink" Target="http://www.jusbrasil.com.br/topicos/10641309/artigo-6-da-constitui%C3%A7%C3%A3o-federal-de-1988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litize.com.br/vamos-falar-sobre-genero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politize.com.br/meio-ambiente-e-os-municipios-os-principais-desafios/" TargetMode="External"/><Relationship Id="rId5" Type="http://schemas.openxmlformats.org/officeDocument/2006/relationships/hyperlink" Target="https://www.politize.com.br/organizacao-da-educacao-no-brasil" TargetMode="External"/><Relationship Id="rId4" Type="http://schemas.openxmlformats.org/officeDocument/2006/relationships/hyperlink" Target="https://www.politize.com.br/politicas-publicas-o-que-sao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352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Segundo o Censo Demográfico de 2010, realizado pelo Instituto Brasileiro de Geografia e Estatística (IBGE), no Brasil cerca de 29,9 milhões de pessoas residem em localidades rurais totalizando, aproximadamente, 8,1 milhões de domicílios.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serviços de saneamento prestados a esta parcela da população apresentam elevado </a:t>
            </a:r>
            <a:r>
              <a:rPr lang="pt-B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déficit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 cobertura. Conforme dados do Censo demográfico de 2010 , é possível observar que o maior </a:t>
            </a:r>
            <a:r>
              <a:rPr lang="pt-B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déficit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ocorre na componente esgotamento sanitário, onde 54,2% dos domicílios possuem atendimento precário com o uso da fossa rudimentar em mais da metade dos domicílios - na maioria das regiões- sendo que, na região Norte, 49,7% dos domicílios utilizam fossa rudimentar e 41,6% tem como solução "outras formas“, e 28,6% são considerados sem atendimento.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seguida, está a componente manejo de resíduos sólidos, onde 69,5% dos domicílios são considerados sem atendimento e 3,6% com atendimento precário. </a:t>
            </a:r>
          </a:p>
          <a:p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 fim, aparece a componente abastecimento de água que tem 35,4% dos domicílios em situação de </a:t>
            </a:r>
            <a:r>
              <a:rPr lang="pt-B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déficit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Entretanto, cabe ressaltar que, neste caso, a qualidade da água não foi considerada, apenas o tipo de solução adotada.  Em recente levantamento 30% do  percentual de domicílios são atendimento de forma precária, com abastecimento de água por poço ou nascentes .</a:t>
            </a:r>
          </a:p>
          <a:p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762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Segundo o Censo Demográfico de 2010, realizado pelo Instituto Brasileiro de Geografia e Estatística (IBGE), no Brasil cerca de 29,9 milhões de pessoas residem em localidades rurais totalizando, aproximadamente, 8,1 milhões de domicílios.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serviços de saneamento prestados a esta parcela da população apresentam elevado </a:t>
            </a:r>
            <a:r>
              <a:rPr lang="pt-B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déficit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 cobertura. Conforme dados do Censo demográfico de 2010 , é possível observar que o maior </a:t>
            </a:r>
            <a:r>
              <a:rPr lang="pt-B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déficit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ocorre na componente esgotamento sanitário, onde 54,2% dos domicílios possuem atendimento precário com o uso da fossa rudimentar em mais da metade dos domicílios - na maioria das regiões- sendo que, na região Norte, 49,7% dos domicílios utilizam fossa rudimentar e 41,6% tem como solução "outras formas“, e 28,6% são considerados sem atendimento.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seguida, está a componente manejo de resíduos sólidos, onde 69,5% dos domicílios são considerados sem atendimento e 3,6% com atendimento precário. </a:t>
            </a:r>
          </a:p>
          <a:p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 fim, aparece a componente abastecimento de água que tem 35,4% dos domicílios em situação de </a:t>
            </a:r>
            <a:r>
              <a:rPr lang="pt-B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déficit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Entretanto, cabe ressaltar que, neste caso, a qualidade da água não foi considerada, apenas o tipo de solução adotada.  Em recente levantamento 30% do  percentual de domicílios são atendimento de forma precária, com abastecimento de água por poço ou nascentes .</a:t>
            </a:r>
          </a:p>
          <a:p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997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negociação que culminaram na adoção dos Objetivos de Desenvolvimento Sustentável (ODS), se deu por ocasião da Cúpula das Nações Unidas para o Desenvolvimento Sustentável. Processo iniciado em 2013, seguindo mandato emanado da Conferência Rio+20, os ODS passaram a  orientar as políticas nacionais e as atividades de cooperação internacional por  quinze anos, sucedendo e atualizando os Objetivos de Desenvolvimento do Milênio (ODM).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Brasil participou de todas as sessões da negociação intergovernamental. Chegou-se a um acordo que contempla 17 Objetivos e 169 metas, envolvendo temáticas diversificadas, 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como erradicação da pobreza, 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segurança alimentar e agricultura, saúde, educação, igualdade de gênero, redução das desigualdades, energia, água e saneamento, padrões sustentáveis de produção e de consumo, mudança do clima, 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cidades sustentáveis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proteção e uso sustentável dos oceanos e dos ecossistemas terrestres, crescimento econômico inclusivo, infraestrutura e industrialização, governança, e meios de implementação. 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Brasil tem um papel importante a desempenhar na promoção da Agenda Pós-2015. As inovações brasileiras em termos de políticas públicas também devem ser vistas como contribuições para a integração das dimensões econômica, social e ambiental do desenvolvimento sustentável.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0922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t-BR" sz="1200" dirty="0"/>
          </a:p>
          <a:p>
            <a:pPr algn="just"/>
            <a:endParaRPr lang="pt-BR" sz="1200" dirty="0"/>
          </a:p>
          <a:p>
            <a:pPr algn="just"/>
            <a:r>
              <a:rPr lang="pt-BR" sz="1200" dirty="0"/>
              <a:t>O Saneamento Básico envolve a atuação de múltiplos agentes numa ampla rede institucional e está marcado por um grande déficit no acesso, em termos de parcelas expressivas da sociedade e, principalmente, da população de baixa renda rural </a:t>
            </a:r>
          </a:p>
          <a:p>
            <a:pPr algn="just"/>
            <a:endParaRPr lang="pt-BR" sz="1200" dirty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MCidades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 responsável pelo repasse de recursos aos municípios com população superior a 50 mil habitantes ou integrantes de Regiões Metropolitanas, Regiões Integradas de Desenvolvimento ou participantes de Consórcios Públicos afins. Para os municípios de menor porte, com população inferior a 50 mil habitantes, cabe ao Ministério financiar com recursos onerosos apenas as modalidades de abastecimento de água e esgotamento sanitário. Para estes municípios, outros órgãos federais assumem o papel de repassar recursos para saneamento básico, como a FUNASA.</a:t>
            </a: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o  acesso à informação de qualidade é essencial para que se possa fazer diagnósticos confiáveis e realistas sobre os serviços de infraestrutura do país e acompanhamento de políticas públicas apropriadas. </a:t>
            </a: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Embora existam diversas bases de dados que tentam apresentar um diagnóstico do setor de saneamento no Brasil, nem sempre estas bases estão compatibilizadas, apresentando fragilidades, e dificultando assim uma reflexão realista sobre o atual cenário do saneamento tanto em âmbito local como de maneira agregada.</a:t>
            </a: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Assim,  o uso de dados e informações para definição do melhores indicadores  de acompanhamento e análise de impacto de política pública no Brasil , ainda é limitado, o que não raro compromete o acompanhamento dos resultados das ações do Estado </a:t>
            </a:r>
          </a:p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SNIS ocorre anualmente, sendo que os próprios prestadores de serviços e os gestores dos municípios são as fontes primárias das informações de caráter operacional, qualitativo e econômico-financeiro . Estes preenchem um formulário online para reportar os dados solicitados pela SNSA/</a:t>
            </a:r>
            <a:r>
              <a:rPr lang="pt-B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Mcidades</a:t>
            </a: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 declaração dos dados pelos prestadores não é compulsória, porém, somente aqueles adimplentes com o SNIS têm acesso a recursos federais destinados aos programas do Ministério das Cidades.  Mas ainda carece de instrumentos de auditoria e validação das informações fornecidas, já que ao longo dos anos dificulta seu uso como mecanismo efetivo de acompanhamento da evolução do setor. </a:t>
            </a: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IBGE tem por objetivo prover dados e </a:t>
            </a:r>
            <a:r>
              <a:rPr lang="pt-B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informaçõe</a:t>
            </a: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sobre diversos temas para que seja possível conhecer a realidade do Brasil   e no que se refere ao saneamento, é responsável pela elaboração da Pesquisa Nacional de Saneamento Básico (PNSB ). E </a:t>
            </a:r>
            <a:r>
              <a:rPr lang="pt-B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desd</a:t>
            </a: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 primeiro levantamento foi realizado em 1974, pelo Ministério da Saúde, a pesquisa teve outras edições eventuais, sem periodicidade predefinida.</a:t>
            </a: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Censo Demográfico é uma pesquisa decenal, realizada desde 1872, que objetiva contar os habitantes do país e identificar o modo como vivem, em aspectos como a situação das habitações, perfil socioeconômico e diversidade cultural. o Censo de 2010 teve abrangência de 67,6 milhões de domicílios visitados nos 5.565 municípios brasileiros (total de municípios no ano). </a:t>
            </a: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PNSB também passou por inúmeras reformulações e ampliação dos temas abordados. Na publicação de 2000, por exemplo, a PNSB passou a incorporar informações sobre serviços de drenagem urbana. Na última edição disponível, de 2008, logo após a promulgação da Lei do Saneamento (Lei n° 11.445/2007), o IBGE, em convênio com o Ministério das Cidades, reformulou novamente a pesquisa contemplando aspectos relacionados ao novo marco legal do setor. E dentre o conjunto de dados coletados pelo IBGE na  pesquisa, pode-se citar alguns exemplos para cada uma das componentes do saneamento: </a:t>
            </a: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 Abastecimento de água : Tipologia da captação de água; » Existência de proteção da captação; » Aspectos do tratamento de água e do lodo gerado nesta etapa; » Extensão da rede, número de economias ativas e com hidrômetro; » Volume de água consumida e faturada; » Informações comerciais e com relação a tarifa; » Existência de ações de combate a perdas reais e aparentes de água.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Para esgotamento sanitário : Tipo e extensão das redes de esgotamento sanitário; » Cobertura do serviço de esgotamento; » Aspectos do tratamento do esgoto e do lodo gerado no seu tratamento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 Manejo de Resíduos sólidos : Volume do lixo coletado; » Frequência da coleta e destino final do lixo; » Informações sobre a coleta de resíduos sólidos especiais e coleta seletiva.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 manejo de águas pluviais : Pontos de lançamentos e extensão das redes de drenagem urbana; » Fatores agravantes de inundações, alagamentos e erosões nos municípios 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056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negociação que culminaram na adoção dos Objetivos de Desenvolvimento Sustentável (ODS), se deu por ocasião da Cúpula das Nações Unidas para o Desenvolvimento Sustentável. Processo iniciado em 2013, seguindo mandato emanado da Conferência Rio+20, os ODS passaram a  orientar as políticas nacionais e as atividades de cooperação internacional por  quinze anos, sucedendo e atualizando os Objetivos de Desenvolvimento do Milênio (ODM).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Brasil participou de todas as sessões da negociação intergovernamental. Chegou-se a um acordo que contempla 17 Objetivos e 169 metas, envolvendo temáticas diversificadas, 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como erradicação da pobreza, 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segurança alimentar e agricultura, saúde, educação, igualdade de gênero, redução das desigualdades, energia, água e saneamento, padrões sustentáveis de produção e de consumo, mudança do clima, 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cidades sustentáveis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proteção e uso sustentável dos oceanos e dos ecossistemas terrestres, crescimento econômico inclusivo, infraestrutura e industrialização, governança, e meios de implementação. 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Brasil tem um papel importante a desempenhar na promoção da Agenda Pós-2015. As inovações brasileiras em termos de políticas públicas também devem ser vistas como contribuições para a integração das dimensões econômica, social e ambiental do desenvolvimento sustentável.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192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/>
              <a:t>Missão: Promover a saúde pública e a inclusão social por meio de ações de saneamento e saúde ambiental. </a:t>
            </a:r>
            <a:br>
              <a:rPr lang="pt-BR" sz="1200" dirty="0"/>
            </a:br>
            <a:r>
              <a:rPr lang="pt-BR" sz="1200" dirty="0"/>
              <a:t>Visão: A Funasa, integrante do SUS, contribuindo para as metas de universalização do saneamento no Brasil, será referência nacional e internacional nas ações de saneamento e saúde ambiental. </a:t>
            </a:r>
          </a:p>
          <a:p>
            <a:endParaRPr lang="pt-BR" sz="1200" dirty="0"/>
          </a:p>
          <a:p>
            <a:r>
              <a:rPr lang="pt-BR" sz="1200" dirty="0"/>
              <a:t>PORTARIA Nº 7.553, DE 14 DE DEZEMBRO DE 2018, a Funasa </a:t>
            </a:r>
            <a:r>
              <a:rPr lang="pt-BR" sz="1200" dirty="0" err="1"/>
              <a:t>instiutiu</a:t>
            </a:r>
            <a:r>
              <a:rPr lang="pt-BR" sz="1200" dirty="0"/>
              <a:t> o Sistema de Planejamento e Gestão da Estratégia e  aprovou  Plano Estratégico para o período de 2018-2023 e a Sistemática de Monitoramento e Avaliação por Indicadores </a:t>
            </a:r>
          </a:p>
          <a:p>
            <a:endParaRPr lang="pt-BR" sz="1200" dirty="0"/>
          </a:p>
          <a:p>
            <a:pPr marL="285750" indent="-285750">
              <a:buAutoNum type="romanUcPeriod"/>
            </a:pPr>
            <a:r>
              <a:rPr lang="pt-BR" sz="1200" dirty="0"/>
              <a:t>Conhecer e homologar o universo de indicadores que subsidiarão a Sistemática de Monitoramento e Avaliação por Indicadores;</a:t>
            </a:r>
            <a:br>
              <a:rPr lang="pt-BR" sz="1200" dirty="0"/>
            </a:br>
            <a:r>
              <a:rPr lang="pt-BR" sz="1200" dirty="0"/>
              <a:t> II. Conhecer e autorizar, quando for o caso, alterações de regras ou de funcionalidades nos sistemas de informação da Funasa, sempre que as alterações impactem nos parâmetros de qualquer um dos indicadores já homologados;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6765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/>
              <a:t>Missão: Promover a saúde pública e a inclusão social por meio de ações de saneamento e saúde ambiental. </a:t>
            </a:r>
            <a:br>
              <a:rPr lang="pt-BR" sz="1200" dirty="0"/>
            </a:br>
            <a:r>
              <a:rPr lang="pt-BR" sz="1200" dirty="0"/>
              <a:t>Visão: A Funasa, integrante do SUS, contribuindo para as metas de universalização do saneamento no Brasil, será referência nacional e internacional nas ações de saneamento e saúde ambiental. </a:t>
            </a:r>
          </a:p>
          <a:p>
            <a:endParaRPr lang="pt-BR" sz="1200" dirty="0"/>
          </a:p>
          <a:p>
            <a:r>
              <a:rPr lang="pt-BR" sz="1200" dirty="0"/>
              <a:t>PORTARIA Nº 7.553, DE 14 DE DEZEMBRO DE 2018, a Funasa </a:t>
            </a:r>
            <a:r>
              <a:rPr lang="pt-BR" sz="1200" dirty="0" err="1"/>
              <a:t>instiutiu</a:t>
            </a:r>
            <a:r>
              <a:rPr lang="pt-BR" sz="1200" dirty="0"/>
              <a:t> o Sistema de Planejamento e Gestão da Estratégia e  aprovou  Plano Estratégico para o período de 2018-2023 e a Sistemática de Monitoramento e Avaliação por Indicadores </a:t>
            </a:r>
          </a:p>
          <a:p>
            <a:endParaRPr lang="pt-BR" sz="1200" dirty="0"/>
          </a:p>
          <a:p>
            <a:pPr marL="285750" indent="-285750">
              <a:buAutoNum type="romanUcPeriod"/>
            </a:pPr>
            <a:r>
              <a:rPr lang="pt-BR" sz="1200" dirty="0"/>
              <a:t>Conhecer e homologar o universo de indicadores que subsidiarão a Sistemática de Monitoramento e Avaliação por Indicadores;</a:t>
            </a:r>
            <a:br>
              <a:rPr lang="pt-BR" sz="1200" dirty="0"/>
            </a:br>
            <a:r>
              <a:rPr lang="pt-BR" sz="1200" dirty="0"/>
              <a:t> II. Conhecer e autorizar, quando for o caso, alterações de regras ou de funcionalidades nos sistemas de informação da Funasa, sempre que as alterações impactem nos parâmetros de qualquer um dos indicadores já homologados;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21140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/>
              <a:t>Como o déficit de esgotamento sanitário e abastecimento de água impacta diretamente na   qualidade de vida e na saúde, e a necessidade de que políticas de saneamento básico sejam pensadas em conjunto e de maneira convergente.</a:t>
            </a:r>
            <a:br>
              <a:rPr lang="pt-BR" sz="1200" dirty="0"/>
            </a:br>
            <a:r>
              <a:rPr lang="pt-BR" sz="1200" dirty="0"/>
              <a:t/>
            </a:r>
            <a:br>
              <a:rPr lang="pt-BR" sz="1200" dirty="0"/>
            </a:br>
            <a:r>
              <a:rPr lang="pt-BR" sz="1200" dirty="0"/>
              <a:t> Espera-se, dessa forma, possa vir a fazer parte do universo de  indicadores da Funasa o   Índice de Salubridade Ambiental, por ser possível apresentar o panorama  ( quantidade mínima de indicadores suficientes para comparação entre diferentes municípios/comunidades e a forma de obtenção dos secundários e/ou primários da situação)  frente ao déficit desses serviços, por ser  uma rica base de dados para alcançar a convergência das políticas públicas. </a:t>
            </a:r>
            <a:endParaRPr lang="pt-BR" dirty="0"/>
          </a:p>
          <a:p>
            <a:endParaRPr 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5553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/>
              <a:t>Como o déficit de esgotamento sanitário e abastecimento de água impacta diretamente na   qualidade de vida e na saúde, e a necessidade de que políticas de saneamento básico sejam pensadas em conjunto e de maneira convergente.</a:t>
            </a:r>
            <a:br>
              <a:rPr lang="pt-BR" sz="1200" dirty="0"/>
            </a:br>
            <a:r>
              <a:rPr lang="pt-BR" sz="1200" dirty="0"/>
              <a:t/>
            </a:r>
            <a:br>
              <a:rPr lang="pt-BR" sz="1200" dirty="0"/>
            </a:br>
            <a:r>
              <a:rPr lang="pt-BR" sz="1200" dirty="0"/>
              <a:t> Espera-se, dessa forma, possa vir a fazer parte do universo de  indicadores da Funasa o   Índice de Salubridade Ambiental, por ser possível apresentar o panorama  ( quantidade mínima de indicadores suficientes para comparação entre diferentes municípios/comunidades e a forma de obtenção dos secundários e/ou primários da situação)  frente ao déficit desses serviços, por ser  uma rica base de dados para alcançar a convergência das políticas públicas. </a:t>
            </a:r>
            <a:endParaRPr lang="pt-BR" dirty="0"/>
          </a:p>
          <a:p>
            <a:endParaRPr 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53261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498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Visão de gestor </a:t>
            </a:r>
            <a:r>
              <a:rPr lang="pt-BR" dirty="0" err="1"/>
              <a:t>púlbico</a:t>
            </a:r>
            <a:r>
              <a:rPr lang="pt-BR" dirty="0"/>
              <a:t>  </a:t>
            </a:r>
          </a:p>
          <a:p>
            <a:pPr algn="just"/>
            <a:endParaRPr lang="pt-BR" dirty="0"/>
          </a:p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indicadores cumprem muitas funções e reportam-se a fenômenos de curto, médio e longo prazos. Viabilizam o acesso integrado à informação já disponível sobre temas relevantes para o desenvolvimento sustentável, assim como apontam a necessidade de geração de novas informações.</a:t>
            </a:r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A utilização de indicadores vem se tornando, cada vez mais, uma importante ferramenta, para o gestor público acompanhar e avaliar a execução das políticas públicas.  E no Brasil. </a:t>
            </a: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o acesso à informação de qualidade é essencial para que se possa fazer diagnósticos confiáveis e realistas sobre os serviços de infraestrutura do país e acompanhamento de políticas públicas apropriadas, especialmente, para o Saneamento Rural . Sendo assim , dentro do escopo de atuação da Funasa </a:t>
            </a:r>
          </a:p>
          <a:p>
            <a:pPr algn="just"/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Embora existam diversas bases de dados que tentam apresentar um diagnóstico do setor de saneamento no Brasil, nem sempre estas bases estão compatibilizadas, apresentando fragilidades, e dificultando assim uma reflexão realista sobre o atual cenário do saneamento tanto em âmbito local como de maneira agregada.</a:t>
            </a:r>
          </a:p>
          <a:p>
            <a:pPr algn="just"/>
            <a:endParaRPr lang="pt-BR" dirty="0"/>
          </a:p>
          <a:p>
            <a:r>
              <a:rPr lang="pt-BR" dirty="0"/>
              <a:t>Assim ,  abordagem desta apresentação,  tem o objetivo  de  dar início a uma discussão sobre à aplicabilidade do Índice de Salubridade ambiental  nas  Políticas Públicas para o saneamento rural , levando-se em conta o atual de nossas normas e planejamento , assim como,   da necessidade 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se construir uma forma padronizada de levantamento da salubridade ambiental,  através de um valor numérico, </a:t>
            </a:r>
            <a:r>
              <a:rPr lang="pt-BR" dirty="0"/>
              <a:t> como instrumento de controle social e de promoção da saúde,  conforme preconizado pela Organização Mundial da Saúde , e também exercer o </a:t>
            </a: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papel essencial, para a a seleção e hierarquização das demandas.</a:t>
            </a:r>
            <a:endParaRPr lang="pt-BR" dirty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  <a:p>
            <a:pPr algn="just"/>
            <a:r>
              <a:rPr lang="pt-BR" dirty="0"/>
              <a:t>É necessária uma avaliação consolidada do impacto na saúde da ausência de  ações de saneamento, bem como  tem como principal objetivo contribuir para o processo de tomada de decisões relativo às políticas públicas dos  setores envolvidos 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Lembramos  que até gramaticalmente os </a:t>
            </a:r>
            <a:r>
              <a:rPr lang="pt-BR" baseline="0" dirty="0"/>
              <a:t> </a:t>
            </a:r>
            <a:r>
              <a:rPr lang="pt-BR" dirty="0"/>
              <a:t>conceitos de saneamento, saneamento básico e saneamento</a:t>
            </a:r>
            <a:r>
              <a:rPr lang="pt-BR" baseline="0" dirty="0"/>
              <a:t> </a:t>
            </a:r>
            <a:r>
              <a:rPr lang="pt-BR" dirty="0"/>
              <a:t>ambiental se confundem ,</a:t>
            </a:r>
            <a:r>
              <a:rPr lang="pt-BR" baseline="0" dirty="0"/>
              <a:t> na verdade ambas </a:t>
            </a:r>
            <a:r>
              <a:rPr lang="pt-BR" dirty="0"/>
              <a:t>expressões derivam</a:t>
            </a:r>
            <a:r>
              <a:rPr lang="pt-BR" baseline="0" dirty="0"/>
              <a:t> </a:t>
            </a:r>
            <a:r>
              <a:rPr lang="pt-BR" dirty="0"/>
              <a:t>do verbo sanear, que significa tornar são (saudável), isto é, sugerem que o ambiente no qual a população está inserida seja apto para que a vida possa se desenvolver imune às doenças e impactos negativos proporcionados pelo meio externo. Ambos, </a:t>
            </a:r>
            <a:r>
              <a:rPr lang="pt-BR" baseline="0" dirty="0"/>
              <a:t>pactuam que melhorias nos serviços componentes do saneamento ambiental propiciam benefícios diretos à qualidade de vida da população. 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023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Organização Mundial da Saúde (OMS) define saneamento como o controle de todos os fatores do meio físico do homem, que exercem ou podem exercer efeitos nocivos sobre seu estado de bem estar físico, mental ou social. </a:t>
            </a:r>
          </a:p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 Léo Heller , as   melhorias nos serviços componentes do saneamento ambiental acarretam em benefícios diretos à qualidade de vida da população. </a:t>
            </a:r>
          </a:p>
          <a:p>
            <a:pPr algn="just"/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Temos o nosso velho jargão que para cada real investido em saneamento economiza quatro reais em saúde, agora a Organização Mundial da Saúde refez as contas e disse que não é mais quatro, é nove.</a:t>
            </a:r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Diego Teixeira, em sua tese de defesa do mestrado na UFMG com o tema :    CONSTRUÇÃO E DETERMINAÇÃO DO INDICADOR DE SALUBRIDADE AMBIENTAL (ISA/OP) PARA AS ÁREAS URBANAS DO MUNICÍPIO DE</a:t>
            </a:r>
          </a:p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OURO PRETO, MG</a:t>
            </a:r>
          </a:p>
          <a:p>
            <a:pPr algn="just"/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Defende que dentre os componentes de saneamento ambiental, os serviços de abastecimento de água, esgotamento sanitário e manejo de resíduos sólidos são os que apresentam maior potencial para conferir doenças à população quando ofertados de maneira precária. </a:t>
            </a:r>
          </a:p>
          <a:p>
            <a:pPr algn="just"/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585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</a:t>
            </a:r>
            <a:r>
              <a:rPr lang="pt-BR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Constituição Federal de 1988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foi o primeiro documento a colocar o direito à saúde definitivamente no ordenamento jurídico brasileiro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saúde é prevista como direito fundamental social e está presente no artigo </a:t>
            </a:r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Artigo 6 da Constituição Federal de 1988"/>
              </a:rPr>
              <a:t>6º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da </a:t>
            </a:r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CONSTITUIÇÃO DA REPÚBLICA FEDERATIVA DO BRASIL DE 1988"/>
              </a:rPr>
              <a:t>Constituição Federal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Ainda, em seu artigo 196 preceitua: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“Art. 196: a saúde é direito de todos e dever do Estado, garantido mediante políticas sociais e econômicas que visem à redução do risco da doença e de outros agravos e de acesso universal e igualitário às ações e aos serviços para sua promoção, proteção e recuperação”. 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inciso IX do Art. 23 da  Constituição Federal atribui à União, Estados, Distrito Federal e Municípios a competência comum para promover programas de construção de moradias e a melhoria das condições habitacionais e de </a:t>
            </a:r>
            <a:r>
              <a:rPr lang="pt-B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Saneamento Básico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Somo sabedores que  a relação entre saneamento básico e proteção do meio ambiente é salutar , pois a ausência de redes de tratamento de esgoto resulta não apenas em violação ao direito a água potável e ao saneamento básico do indivíduo e da comunidade como um todo, mas também refle­te de forma direta no direito a viver em um ambiente equilibrado, como é previsto pela </a:t>
            </a:r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CONSTITUIÇÃO DA REPÚBLICA FEDERATIVA DO BRASIL DE 1988"/>
              </a:rPr>
              <a:t>Constituição Federal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em seu art. </a:t>
            </a:r>
            <a:r>
              <a:rPr lang="pt-B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Artigo 225 da Constituição Federal de 1988"/>
              </a:rPr>
              <a:t>225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“Art. 225: todos têm direito ao meio ambiente ecologicamente equilibrado, bem de uso comum do povo e essencial à sadia qualidade de vida, impondo-se ao poder público e à coletividade o dever de defendê-lo e preservá-lo para as presentes e futuras gerações.”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Necessário destacar que o saneamento básico atua entre a garantia do mínimo existencial social (moradia adequada, à saúde e a melhoria de todos os aspectos de higiene), e a prote­ção ambiental e no atual cenário brasileiro, nenhum está sendo contemplado adequadamente.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Tornando-se necessário um indicador ambiental para avaliar as transformação de dados de saúde e ambiente em informações relevantes aos decisores políticos e à população.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endParaRPr lang="pt-BR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089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resoluções de 1986 embasaram a Constituição, as formulações do 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SUS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que foi regulamentado pela Lei nº 8.080, de 19 de setembro de 1990. </a:t>
            </a: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princípios doutrinários são:</a:t>
            </a:r>
          </a:p>
          <a:p>
            <a:pPr algn="just" fontAlgn="base"/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Universalidade: 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Estado deve garantir que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todos os cidadãos tenham acesso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aos serviços de saúde oferecidos, independente de quaisquer características sociais ou pessoais – </a:t>
            </a:r>
            <a:r>
              <a:rPr lang="pt-BR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gênero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raça, profissão, entre outras.</a:t>
            </a:r>
          </a:p>
          <a:p>
            <a:pPr algn="just" fontAlgn="base"/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Equidade: 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busca diminuir as desigualdades no atendimento e, ao contrário do que parece, significa o respeito às diferenças e às distintas necessidades dos pacientes. Seria “tratar desigualmente os desiguais”, focando esforços especiais onde há maior carência. Um exemplo disso é o direito ao atendimento preferencial de idosos acima dos 60 anos, devido à fragilidade de sua saúde;</a:t>
            </a:r>
          </a:p>
          <a:p>
            <a:pPr algn="just" fontAlgn="base"/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Integralidade: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pt-BR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políticas públicas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tais como </a:t>
            </a:r>
            <a:r>
              <a:rPr lang="pt-BR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educação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 </a:t>
            </a:r>
            <a:r>
              <a:rPr lang="pt-BR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preservação ambiental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para assegurar a garantia de qualidade de vida à população.</a:t>
            </a:r>
          </a:p>
          <a:p>
            <a:pPr algn="just" fontAlgn="base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fontAlgn="base"/>
            <a:r>
              <a:rPr lang="pt-BR" dirty="0"/>
              <a:t>Colaborar na diminuição dos riscos ambientais à saúde, constitui-se uma das missões fundamentais do Sistema Único de Saúde do Brasil (SUS), coerente com o princípio constitucional de que todos os cidadãos têm direito a acesso igualitário às ações que visem à proteção à saúde.</a:t>
            </a:r>
          </a:p>
          <a:p>
            <a:pPr algn="just" fontAlgn="base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fontAlgn="base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endParaRPr lang="pt-BR" dirty="0"/>
          </a:p>
          <a:p>
            <a:pPr algn="just"/>
            <a:r>
              <a:rPr lang="pt-BR" dirty="0"/>
              <a:t>Sala de apoio a gestão estratégica (SAGE)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118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Capítulo IX da Lei 11.445/2007, intitulada Marco regulatório do Saneamento Básico, estabelece a Política Federal de Saneamento Básico e orienta a ação do Governo Federal por meio da definição de um conjunto amplo de diretrizes e objetivos. </a:t>
            </a:r>
          </a:p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Artigo 3º, define saneamento básico como conjunto de serviços, infraestruturas e instalações operacionais de abastecimento de água potável, esgotamento sanitário, limpeza urbana e manejo de resíduos sólidos e drenagem e manejo de águas pluviais urbanas (BRASIL, 2007). Verifica-se  uma lacuna quando das definições de saneamento  não considera o controle de vetores de doenças como um de seus constituintes. </a:t>
            </a:r>
          </a:p>
          <a:p>
            <a:pPr algn="just"/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Institui o Plano Nacional de Saneamento Básico - PLANSAB como eixo central, instrumento de implementação da Lei, responsável pelos objetivos e metas para a universalização e definição de seus programas e ações e estratégia de investimento.</a:t>
            </a:r>
          </a:p>
          <a:p>
            <a:pPr algn="just"/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tem  como uma de suas diretrizes a garantia de meios adequados para o atendimento da população rural dispersa, mediante a utilização de soluções compatíveis com suas características econômicas e sociais peculiares.</a:t>
            </a:r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521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itchFamily="34" charset="0"/>
              <a:buNone/>
            </a:pP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Plano Nacional de Saneamento Básico </a:t>
            </a:r>
            <a:r>
              <a:rPr lang="pt-B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Plansab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previsto na Lei nº 11.445/2007, teve sua elaboração coordenada pelo Ministério das Cidades. A versão final do </a:t>
            </a:r>
            <a:r>
              <a:rPr lang="pt-B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Plansab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foi avaliada pelos Conselhos Nacionais de Saúde, de Meio Ambiente, de Recursos Hídricos e das Cidades, tendo sido aprovado pela Portaria Interministerial Nº 571 de 05/12/13. </a:t>
            </a:r>
          </a:p>
          <a:p>
            <a:pPr marL="0" indent="0" algn="just">
              <a:buFont typeface="Arial" pitchFamily="34" charset="0"/>
              <a:buNone/>
            </a:pP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</a:t>
            </a:r>
            <a:r>
              <a:rPr lang="pt-B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Plansab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assumiu uma abordagem de planejamento com ênfase em uma visão estratégica de futuro.</a:t>
            </a:r>
            <a:r>
              <a:rPr lang="pt-BR" dirty="0"/>
              <a:t> Estabeleceu  um compromisso </a:t>
            </a:r>
            <a:r>
              <a:rPr lang="pt-BR" dirty="0" err="1"/>
              <a:t>socioterritorial</a:t>
            </a:r>
            <a:r>
              <a:rPr lang="pt-BR" dirty="0"/>
              <a:t> e intersetorial,  visando </a:t>
            </a:r>
            <a:r>
              <a:rPr lang="pt-BR" b="1" dirty="0"/>
              <a:t>à saúde, qualidade de vida e inclusão social</a:t>
            </a:r>
            <a:r>
              <a:rPr lang="pt-BR" dirty="0"/>
              <a:t> por meio da universalização. </a:t>
            </a:r>
          </a:p>
          <a:p>
            <a:pPr marL="0" indent="0" algn="just">
              <a:buFont typeface="Arial" pitchFamily="34" charset="0"/>
              <a:buNone/>
            </a:pPr>
            <a:endParaRPr lang="pt-BR" dirty="0"/>
          </a:p>
          <a:p>
            <a:pPr marL="0" indent="0" algn="just">
              <a:buFont typeface="Arial" pitchFamily="34" charset="0"/>
              <a:buNone/>
            </a:pPr>
            <a:r>
              <a:rPr lang="pt-BR" dirty="0"/>
              <a:t>Define Metas de curto , médio e longo prazo, com previsão de investimentos em um montante  533 bilhões. 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Determina a elaboração de três programas para sua operacionalização: Saneamento Básico Integrado; Saneamento Rural; e Saneamento Estruturante.</a:t>
            </a:r>
          </a:p>
          <a:p>
            <a:pPr marL="0" indent="0" algn="just">
              <a:buFont typeface="Arial" pitchFamily="34" charset="0"/>
              <a:buNone/>
            </a:pP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Das </a:t>
            </a:r>
            <a:r>
              <a:rPr lang="pt-B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macrodiretrizes</a:t>
            </a: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decorrem 133 estratégias, que deverão ser observadas na execução da política federal de saneamento básico durante a vigência  </a:t>
            </a:r>
            <a:r>
              <a:rPr lang="pt-B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Plansab</a:t>
            </a:r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tanto na execução dos programas e ações, como no cumprimento das metas estabelecidas e nas demais ações inerentes à política pública do setor. As estratégias são agrupadas nos cinco blocos temáticos, e destaca-se  a primeira Relativas às ações de coordenação e planejamento no setor e às articulações intersetoriais e interinstitucionais para efetiva implementação da Política Nacional de Saneamento Básico: que determina a Priorização de critérios sanitário, ambiental, epidemiológico e social na alocação de recursos federais para ações de saneamento</a:t>
            </a:r>
          </a:p>
          <a:p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básico.</a:t>
            </a: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142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itchFamily="34" charset="0"/>
              <a:buNone/>
            </a:pP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446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Cabe a  coordenação do processo de elaboração e execução do 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Programa Nacional de Saneamento Rural - PNSR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é responsabilidade do Ministério da Saúde por meio da Fundação Nacional de Saúde (</a:t>
            </a:r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Funasa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consonância à Política Federal de Saneamento Básico, o PNSR, em sua abordagem e execução, deverá considerar a integralidade das ações, a concepção de territorialidade rural e a integração com outros Programas e Políticas Públicas em andamento. Terá como objetivo promover o desenvolvimento de ações de saneamento básico em áreas rurais com vistas à universalização do acesso, por meio de estratégias que garantam a equidade, a integralidade, a intersetorialidade, a sustentabilidade dos serviços implantados, a participação e controle social.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programa visa promover a inclusão social do  atendimento às populações remanescentes de quilombos, assentamentos de reforma agrária, comunidades extrativistas e populações ribeirinhas e  indígenas , mediante a implantação de ações integradas de saneamento com outras políticas públicas setoriais, tais como: saúde, recursos hídricos, habitação, igualdade racial e meio ambiente. Deve garantir, portanto, a integração e interface com as demais políticas de estado em andamento, como os Planos e Programas: Brasil Quilombola, Territórios da Cidadania, Desenvolvimento Rural Sustentável, Reforma Agrária, Brasil Sem Miséria, entre outros. 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indicadores já  foram  construídos e trazem elementos do rural e que com atributos de aderência, confiança e representatividade , capaz de refletir na política de saneamento a redução da desigualdades regionais na condições sanitárias e de saúde , socioeconômicos ao acesso aos serviços  . </a:t>
            </a: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indicadores definidos foram  : condições sanitárias , ambientais e de saúde . Condições socioeconômicas e de condições de gestão , financeiras e orçamentárias gerais. 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participação social e a integração de ações entre Governo Federal, Estados e Municípios são fundamentais para a construção e implementação do Programa.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1FB66-4598-4C93-825B-C06FF47C42D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141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2" descr="C:\Users\gabriel.silva\Desktop\Template-49CNS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81121" cy="694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mfdcoutinho@gmail.co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593812" y="1556792"/>
            <a:ext cx="7956376" cy="2533516"/>
          </a:xfrm>
        </p:spPr>
        <p:txBody>
          <a:bodyPr anchor="ctr" anchorCtr="0">
            <a:normAutofit fontScale="90000"/>
          </a:bodyPr>
          <a:lstStyle/>
          <a:p>
            <a:r>
              <a:rPr lang="pt-BR" dirty="0"/>
              <a:t> Elaboração e criação do ISA para as  políticas do públicas de saneamento básico, voltadas para o Rural </a:t>
            </a:r>
            <a:endParaRPr lang="pt-BR" b="1" dirty="0"/>
          </a:p>
        </p:txBody>
      </p:sp>
      <p:sp>
        <p:nvSpPr>
          <p:cNvPr id="5" name="Título 1"/>
          <p:cNvSpPr>
            <a:spLocks noGrp="1"/>
          </p:cNvSpPr>
          <p:nvPr>
            <p:ph type="ctrTitle" idx="4294967295"/>
          </p:nvPr>
        </p:nvSpPr>
        <p:spPr>
          <a:xfrm>
            <a:off x="7020272" y="332656"/>
            <a:ext cx="1872208" cy="648072"/>
          </a:xfrm>
        </p:spPr>
        <p:txBody>
          <a:bodyPr anchor="t" anchorCtr="0">
            <a:normAutofit/>
          </a:bodyPr>
          <a:lstStyle/>
          <a:p>
            <a:pPr algn="l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124744"/>
            <a:ext cx="7956376" cy="4608512"/>
          </a:xfrm>
        </p:spPr>
        <p:txBody>
          <a:bodyPr anchor="t" anchorCtr="0">
            <a:normAutofit/>
          </a:bodyPr>
          <a:lstStyle/>
          <a:p>
            <a:r>
              <a:rPr lang="pt-BR" sz="2200" dirty="0"/>
              <a:t> Déficit em saneamento rural no Brasil.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B9E8186C-F99D-4922-9D9B-80B16F37C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742668"/>
              </p:ext>
            </p:extLst>
          </p:nvPr>
        </p:nvGraphicFramePr>
        <p:xfrm>
          <a:off x="1115616" y="1700809"/>
          <a:ext cx="6984776" cy="3816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2615">
                  <a:extLst>
                    <a:ext uri="{9D8B030D-6E8A-4147-A177-3AD203B41FA5}">
                      <a16:colId xmlns:a16="http://schemas.microsoft.com/office/drawing/2014/main" xmlns="" val="1466764711"/>
                    </a:ext>
                  </a:extLst>
                </a:gridCol>
                <a:gridCol w="857996">
                  <a:extLst>
                    <a:ext uri="{9D8B030D-6E8A-4147-A177-3AD203B41FA5}">
                      <a16:colId xmlns:a16="http://schemas.microsoft.com/office/drawing/2014/main" xmlns="" val="1342101052"/>
                    </a:ext>
                  </a:extLst>
                </a:gridCol>
                <a:gridCol w="798824">
                  <a:extLst>
                    <a:ext uri="{9D8B030D-6E8A-4147-A177-3AD203B41FA5}">
                      <a16:colId xmlns:a16="http://schemas.microsoft.com/office/drawing/2014/main" xmlns="" val="3161073535"/>
                    </a:ext>
                  </a:extLst>
                </a:gridCol>
                <a:gridCol w="1025649">
                  <a:extLst>
                    <a:ext uri="{9D8B030D-6E8A-4147-A177-3AD203B41FA5}">
                      <a16:colId xmlns:a16="http://schemas.microsoft.com/office/drawing/2014/main" xmlns="" val="128383943"/>
                    </a:ext>
                  </a:extLst>
                </a:gridCol>
                <a:gridCol w="1028116">
                  <a:extLst>
                    <a:ext uri="{9D8B030D-6E8A-4147-A177-3AD203B41FA5}">
                      <a16:colId xmlns:a16="http://schemas.microsoft.com/office/drawing/2014/main" xmlns="" val="1196750974"/>
                    </a:ext>
                  </a:extLst>
                </a:gridCol>
                <a:gridCol w="1015788">
                  <a:extLst>
                    <a:ext uri="{9D8B030D-6E8A-4147-A177-3AD203B41FA5}">
                      <a16:colId xmlns:a16="http://schemas.microsoft.com/office/drawing/2014/main" xmlns="" val="1167735410"/>
                    </a:ext>
                  </a:extLst>
                </a:gridCol>
                <a:gridCol w="1015788">
                  <a:extLst>
                    <a:ext uri="{9D8B030D-6E8A-4147-A177-3AD203B41FA5}">
                      <a16:colId xmlns:a16="http://schemas.microsoft.com/office/drawing/2014/main" xmlns="" val="293555683"/>
                    </a:ext>
                  </a:extLst>
                </a:gridCol>
              </a:tblGrid>
              <a:tr h="24811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Serviço de Saneamento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Situação do Serviço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3122715"/>
                  </a:ext>
                </a:extLst>
              </a:tr>
              <a:tr h="2600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Adequado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Déficit*</a:t>
                      </a:r>
                      <a:endParaRPr lang="pt-BR" sz="14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6460285"/>
                  </a:ext>
                </a:extLst>
              </a:tr>
              <a:tr h="4161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Atendimento Precário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Sem Atendimento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8692447"/>
                  </a:ext>
                </a:extLst>
              </a:tr>
              <a:tr h="7490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Nº de domicílios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Nº de domicílios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Nº de domicílios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2324873"/>
                  </a:ext>
                </a:extLst>
              </a:tr>
              <a:tr h="4993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Abastecimento de água</a:t>
                      </a:r>
                      <a:endParaRPr lang="pt-B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5.224.326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64,60%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1.392.989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17,20%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1.474.988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18,20%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378116"/>
                  </a:ext>
                </a:extLst>
              </a:tr>
              <a:tr h="4993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Esgotamento sanitário</a:t>
                      </a:r>
                      <a:endParaRPr lang="pt-B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1.387.456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17,10%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4.390.060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54,20%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2.314.786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28,60%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0508316"/>
                  </a:ext>
                </a:extLst>
              </a:tr>
              <a:tr h="7490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Manejo de resíduos sólidos</a:t>
                      </a:r>
                      <a:endParaRPr lang="pt-B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2.180.154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26,90%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bg1"/>
                          </a:solidFill>
                          <a:effectLst/>
                        </a:rPr>
                        <a:t>291.881</a:t>
                      </a:r>
                      <a:endParaRPr lang="pt-BR" sz="14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3,60%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5.620.268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69,50%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6697271"/>
                  </a:ext>
                </a:extLst>
              </a:tr>
              <a:tr h="39532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Fonte: Departamento de Engenharia de Saúde Pública da Funasa (com dados do Censo Demográfico - IBGE, 2010, FUNASA 2019)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340949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539311F-8834-4E38-A61A-51BDF1480AF8}"/>
              </a:ext>
            </a:extLst>
          </p:cNvPr>
          <p:cNvSpPr txBox="1"/>
          <p:nvPr/>
        </p:nvSpPr>
        <p:spPr>
          <a:xfrm>
            <a:off x="1115616" y="998849"/>
            <a:ext cx="6840760" cy="4762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200" b="1" dirty="0" err="1">
                <a:solidFill>
                  <a:srgbClr val="5A933D"/>
                </a:solidFill>
                <a:latin typeface="Arial" pitchFamily="34" charset="0"/>
                <a:cs typeface="Arial" pitchFamily="34" charset="0"/>
              </a:rPr>
              <a:t>Defícit</a:t>
            </a:r>
            <a:r>
              <a:rPr lang="pt-BR" sz="2200" b="1" dirty="0">
                <a:solidFill>
                  <a:srgbClr val="5A933D"/>
                </a:solidFill>
                <a:latin typeface="Arial" pitchFamily="34" charset="0"/>
                <a:cs typeface="Arial" pitchFamily="34" charset="0"/>
              </a:rPr>
              <a:t> Saneamento Rural - </a:t>
            </a:r>
            <a:r>
              <a:rPr lang="pt-BR" sz="2200" b="1" dirty="0" err="1">
                <a:solidFill>
                  <a:srgbClr val="5A933D"/>
                </a:solidFill>
                <a:latin typeface="Arial" pitchFamily="34" charset="0"/>
                <a:cs typeface="Arial" pitchFamily="34" charset="0"/>
              </a:rPr>
              <a:t>Plansab</a:t>
            </a:r>
            <a:endParaRPr lang="pt-BR" sz="2200" b="1" dirty="0">
              <a:solidFill>
                <a:srgbClr val="5A933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241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124744"/>
            <a:ext cx="7956376" cy="4608512"/>
          </a:xfrm>
        </p:spPr>
        <p:txBody>
          <a:bodyPr anchor="t" anchorCtr="0">
            <a:normAutofit/>
          </a:bodyPr>
          <a:lstStyle/>
          <a:p>
            <a:r>
              <a:rPr lang="pt-BR" sz="2200" dirty="0"/>
              <a:t> Déficit em saneamento rural no Brasil.</a:t>
            </a:r>
          </a:p>
        </p:txBody>
      </p:sp>
      <p:sp>
        <p:nvSpPr>
          <p:cNvPr id="4" name="CaixaDeTexto 8">
            <a:extLst>
              <a:ext uri="{FF2B5EF4-FFF2-40B4-BE49-F238E27FC236}">
                <a16:creationId xmlns:a16="http://schemas.microsoft.com/office/drawing/2014/main" xmlns="" id="{E0A48A6F-5EF2-4631-BAE4-BC9390E61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882" y="1245969"/>
            <a:ext cx="6912768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defRPr/>
            </a:pPr>
            <a:endParaRPr lang="pt-BR" sz="2000" b="1" u="sng" dirty="0">
              <a:solidFill>
                <a:srgbClr val="C00000"/>
              </a:solidFill>
            </a:endParaRPr>
          </a:p>
          <a:p>
            <a:pPr algn="just">
              <a:spcAft>
                <a:spcPts val="600"/>
              </a:spcAft>
              <a:defRPr/>
            </a:pPr>
            <a:endParaRPr lang="pt-BR" sz="2000" b="1" u="sng" dirty="0">
              <a:solidFill>
                <a:srgbClr val="C00000"/>
              </a:solidFill>
            </a:endParaRPr>
          </a:p>
          <a:p>
            <a:pPr algn="just">
              <a:spcAft>
                <a:spcPts val="600"/>
              </a:spcAft>
              <a:defRPr/>
            </a:pPr>
            <a:r>
              <a:rPr lang="pt-BR" sz="2000" b="1" u="sng" dirty="0">
                <a:solidFill>
                  <a:srgbClr val="C00000"/>
                </a:solidFill>
              </a:rPr>
              <a:t>METAS: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dirty="0"/>
              <a:t>As metas serão voltadas para a </a:t>
            </a:r>
            <a:r>
              <a:rPr lang="pt-BR" sz="2000" b="1" dirty="0"/>
              <a:t>universalização de forma gradual e progressiva </a:t>
            </a:r>
            <a:r>
              <a:rPr lang="pt-BR" sz="2000" dirty="0"/>
              <a:t>e terão como base referencial o déficit das condições de saneamento na área rural. </a:t>
            </a:r>
          </a:p>
          <a:p>
            <a:pPr algn="just">
              <a:spcBef>
                <a:spcPts val="1200"/>
              </a:spcBef>
              <a:defRPr/>
            </a:pPr>
            <a:endParaRPr lang="pt-BR" dirty="0"/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C00000"/>
                </a:solidFill>
              </a:rPr>
              <a:t>Metas </a:t>
            </a:r>
            <a:r>
              <a:rPr lang="pt-BR" sz="2000" b="1" dirty="0" err="1">
                <a:solidFill>
                  <a:srgbClr val="C00000"/>
                </a:solidFill>
              </a:rPr>
              <a:t>Plansab</a:t>
            </a:r>
            <a:r>
              <a:rPr lang="pt-BR" sz="2000" b="1" dirty="0">
                <a:solidFill>
                  <a:srgbClr val="C00000"/>
                </a:solidFill>
              </a:rPr>
              <a:t>:  curto, médio e longo prazos: </a:t>
            </a:r>
            <a:r>
              <a:rPr lang="pt-BR" sz="2000" dirty="0">
                <a:solidFill>
                  <a:srgbClr val="C00000"/>
                </a:solidFill>
              </a:rPr>
              <a:t>2018, 2023 e 2033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endParaRPr lang="pt-BR" sz="2000" dirty="0"/>
          </a:p>
          <a:p>
            <a:pPr algn="just"/>
            <a:r>
              <a:rPr lang="pt-BR" sz="2000" b="1" dirty="0"/>
              <a:t>Necessidades de Investimentos:</a:t>
            </a:r>
          </a:p>
          <a:p>
            <a:pPr algn="just"/>
            <a:r>
              <a:rPr lang="pt-BR" sz="2000" b="1" dirty="0"/>
              <a:t>- estimado Plansab (20 anos) </a:t>
            </a:r>
            <a:r>
              <a:rPr lang="pt-BR" sz="2000" dirty="0"/>
              <a:t>– R$ 24,0 bilhões</a:t>
            </a:r>
            <a:endParaRPr lang="pt-BR" sz="11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8E99B882-CD37-4893-93B3-B395D771578A}"/>
              </a:ext>
            </a:extLst>
          </p:cNvPr>
          <p:cNvSpPr txBox="1"/>
          <p:nvPr/>
        </p:nvSpPr>
        <p:spPr>
          <a:xfrm>
            <a:off x="1115616" y="998849"/>
            <a:ext cx="6840760" cy="4762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200" b="1" dirty="0">
                <a:solidFill>
                  <a:srgbClr val="5A933D"/>
                </a:solidFill>
                <a:latin typeface="Arial" pitchFamily="34" charset="0"/>
                <a:cs typeface="Arial" pitchFamily="34" charset="0"/>
              </a:rPr>
              <a:t>Metas Saneamento Rural - </a:t>
            </a:r>
            <a:r>
              <a:rPr lang="pt-BR" sz="2200" b="1" dirty="0" err="1">
                <a:solidFill>
                  <a:srgbClr val="5A933D"/>
                </a:solidFill>
                <a:latin typeface="Arial" pitchFamily="34" charset="0"/>
                <a:cs typeface="Arial" pitchFamily="34" charset="0"/>
              </a:rPr>
              <a:t>Plansab</a:t>
            </a:r>
            <a:endParaRPr lang="pt-BR" sz="2200" b="1" dirty="0">
              <a:solidFill>
                <a:srgbClr val="5A933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831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548680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100" name="Group 37">
            <a:extLst>
              <a:ext uri="{FF2B5EF4-FFF2-40B4-BE49-F238E27FC236}">
                <a16:creationId xmlns:a16="http://schemas.microsoft.com/office/drawing/2014/main" xmlns="" id="{258BC61F-6F99-4CB3-A10A-8A19E104CA42}"/>
              </a:ext>
            </a:extLst>
          </p:cNvPr>
          <p:cNvGrpSpPr/>
          <p:nvPr/>
        </p:nvGrpSpPr>
        <p:grpSpPr>
          <a:xfrm>
            <a:off x="1140571" y="660037"/>
            <a:ext cx="6862858" cy="4673830"/>
            <a:chOff x="5024251" y="708212"/>
            <a:chExt cx="3489878" cy="5068572"/>
          </a:xfrm>
        </p:grpSpPr>
        <p:grpSp>
          <p:nvGrpSpPr>
            <p:cNvPr id="105" name="Group 47">
              <a:extLst>
                <a:ext uri="{FF2B5EF4-FFF2-40B4-BE49-F238E27FC236}">
                  <a16:creationId xmlns:a16="http://schemas.microsoft.com/office/drawing/2014/main" xmlns="" id="{91279742-047C-4212-B4C4-E02682878AB0}"/>
                </a:ext>
              </a:extLst>
            </p:cNvPr>
            <p:cNvGrpSpPr/>
            <p:nvPr/>
          </p:nvGrpSpPr>
          <p:grpSpPr>
            <a:xfrm>
              <a:off x="5212080" y="712470"/>
              <a:ext cx="3097428" cy="533400"/>
              <a:chOff x="5638800" y="6191250"/>
              <a:chExt cx="3097428" cy="533400"/>
            </a:xfrm>
          </p:grpSpPr>
          <p:sp>
            <p:nvSpPr>
              <p:cNvPr id="107" name="Rounded Rectangle 44">
                <a:extLst>
                  <a:ext uri="{FF2B5EF4-FFF2-40B4-BE49-F238E27FC236}">
                    <a16:creationId xmlns:a16="http://schemas.microsoft.com/office/drawing/2014/main" xmlns="" id="{5BA0403A-E3C1-4414-94EA-D5041BE3DCA6}"/>
                  </a:ext>
                </a:extLst>
              </p:cNvPr>
              <p:cNvSpPr/>
              <p:nvPr/>
            </p:nvSpPr>
            <p:spPr>
              <a:xfrm rot="5400000">
                <a:off x="6920814" y="4909236"/>
                <a:ext cx="533400" cy="309742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45">
                <a:extLst>
                  <a:ext uri="{FF2B5EF4-FFF2-40B4-BE49-F238E27FC236}">
                    <a16:creationId xmlns:a16="http://schemas.microsoft.com/office/drawing/2014/main" xmlns="" id="{2EC16BE0-9D55-4BD0-93DA-FD82CA3528B0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2" name="TextBox 39">
              <a:extLst>
                <a:ext uri="{FF2B5EF4-FFF2-40B4-BE49-F238E27FC236}">
                  <a16:creationId xmlns:a16="http://schemas.microsoft.com/office/drawing/2014/main" xmlns="" id="{AF7D15EA-D1F3-4CDE-88DC-B565C9F89CBF}"/>
                </a:ext>
              </a:extLst>
            </p:cNvPr>
            <p:cNvSpPr txBox="1"/>
            <p:nvPr/>
          </p:nvSpPr>
          <p:spPr>
            <a:xfrm>
              <a:off x="5396753" y="708212"/>
              <a:ext cx="2819400" cy="500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Objetivos</a:t>
              </a: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Desenvolvimento </a:t>
              </a:r>
              <a:r>
                <a:rPr lang="en-US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Sustentável</a:t>
              </a: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</a:p>
          </p:txBody>
        </p:sp>
        <p:sp>
          <p:nvSpPr>
            <p:cNvPr id="103" name="Rounded Rectangle 40">
              <a:extLst>
                <a:ext uri="{FF2B5EF4-FFF2-40B4-BE49-F238E27FC236}">
                  <a16:creationId xmlns:a16="http://schemas.microsoft.com/office/drawing/2014/main" xmlns="" id="{8316E026-DB51-4538-8F3D-A20FFC4A5A62}"/>
                </a:ext>
              </a:extLst>
            </p:cNvPr>
            <p:cNvSpPr/>
            <p:nvPr/>
          </p:nvSpPr>
          <p:spPr>
            <a:xfrm rot="5400000">
              <a:off x="4619447" y="1882103"/>
              <a:ext cx="429948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41">
              <a:extLst>
                <a:ext uri="{FF2B5EF4-FFF2-40B4-BE49-F238E27FC236}">
                  <a16:creationId xmlns:a16="http://schemas.microsoft.com/office/drawing/2014/main" xmlns="" id="{FE9B109C-B64B-4E9F-B36B-6BB929F6D1CD}"/>
                </a:ext>
              </a:extLst>
            </p:cNvPr>
            <p:cNvSpPr/>
            <p:nvPr/>
          </p:nvSpPr>
          <p:spPr>
            <a:xfrm>
              <a:off x="5131635" y="1624093"/>
              <a:ext cx="3335985" cy="37382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Se  deu por ocasião da Cúpula das Nações Unidas para o Desenvolvimento Sustentável;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Contempla 17 Objetivos e 169 metas, envolvendo temáticas diversificadas, como </a:t>
              </a:r>
              <a:r>
                <a:rPr lang="pt-BR" b="1" dirty="0"/>
                <a:t>erradicação da pobreza</a:t>
              </a:r>
              <a:r>
                <a:rPr lang="pt-BR" dirty="0"/>
                <a:t>, segurança alimentar e agricultura, saúde, educação redução das desigualdades, energia, </a:t>
              </a:r>
              <a:r>
                <a:rPr lang="pt-BR" b="1" dirty="0"/>
                <a:t>água e saneamento, </a:t>
              </a:r>
              <a:r>
                <a:rPr lang="pt-BR" dirty="0"/>
                <a:t>padrões sustentáveis de produção e de consumo, mudança do clima, cidades sustentáveis, etc.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endParaRPr lang="en-US" sz="2000" dirty="0"/>
            </a:p>
          </p:txBody>
        </p:sp>
      </p:grpSp>
      <p:sp>
        <p:nvSpPr>
          <p:cNvPr id="29" name="Título 1">
            <a:extLst>
              <a:ext uri="{FF2B5EF4-FFF2-40B4-BE49-F238E27FC236}">
                <a16:creationId xmlns:a16="http://schemas.microsoft.com/office/drawing/2014/main" xmlns="" id="{108366E0-D1F1-4A34-B5DC-424FAB0A78A7}"/>
              </a:ext>
            </a:extLst>
          </p:cNvPr>
          <p:cNvSpPr txBox="1">
            <a:spLocks/>
          </p:cNvSpPr>
          <p:nvPr/>
        </p:nvSpPr>
        <p:spPr>
          <a:xfrm>
            <a:off x="835968" y="701080"/>
            <a:ext cx="7956376" cy="48965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/>
              <a:t> </a:t>
            </a:r>
            <a:br>
              <a:rPr lang="pt-BR" sz="3200"/>
            </a:br>
            <a:r>
              <a:rPr lang="pt-BR" sz="3200"/>
              <a:t/>
            </a:r>
            <a:br>
              <a:rPr lang="pt-BR" sz="3200"/>
            </a:br>
            <a:r>
              <a:rPr lang="pt-BR" sz="2800"/>
              <a:t/>
            </a:r>
            <a:br>
              <a:rPr lang="pt-BR" sz="2800"/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0056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124744"/>
            <a:ext cx="7956376" cy="4320480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endParaRPr lang="pt-BR" sz="32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285F5F55-A90D-40F2-AE43-F80F077C2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836712"/>
            <a:ext cx="7416824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474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548680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100" name="Group 37">
            <a:extLst>
              <a:ext uri="{FF2B5EF4-FFF2-40B4-BE49-F238E27FC236}">
                <a16:creationId xmlns:a16="http://schemas.microsoft.com/office/drawing/2014/main" xmlns="" id="{258BC61F-6F99-4CB3-A10A-8A19E104CA42}"/>
              </a:ext>
            </a:extLst>
          </p:cNvPr>
          <p:cNvGrpSpPr/>
          <p:nvPr/>
        </p:nvGrpSpPr>
        <p:grpSpPr>
          <a:xfrm>
            <a:off x="1101188" y="548680"/>
            <a:ext cx="6941624" cy="4673830"/>
            <a:chOff x="4984197" y="708212"/>
            <a:chExt cx="3529932" cy="5068572"/>
          </a:xfrm>
        </p:grpSpPr>
        <p:grpSp>
          <p:nvGrpSpPr>
            <p:cNvPr id="105" name="Group 47">
              <a:extLst>
                <a:ext uri="{FF2B5EF4-FFF2-40B4-BE49-F238E27FC236}">
                  <a16:creationId xmlns:a16="http://schemas.microsoft.com/office/drawing/2014/main" xmlns="" id="{91279742-047C-4212-B4C4-E02682878AB0}"/>
                </a:ext>
              </a:extLst>
            </p:cNvPr>
            <p:cNvGrpSpPr/>
            <p:nvPr/>
          </p:nvGrpSpPr>
          <p:grpSpPr>
            <a:xfrm>
              <a:off x="5212080" y="712470"/>
              <a:ext cx="3097428" cy="533400"/>
              <a:chOff x="5638800" y="6191250"/>
              <a:chExt cx="3097428" cy="533400"/>
            </a:xfrm>
          </p:grpSpPr>
          <p:sp>
            <p:nvSpPr>
              <p:cNvPr id="107" name="Rounded Rectangle 44">
                <a:extLst>
                  <a:ext uri="{FF2B5EF4-FFF2-40B4-BE49-F238E27FC236}">
                    <a16:creationId xmlns:a16="http://schemas.microsoft.com/office/drawing/2014/main" xmlns="" id="{5BA0403A-E3C1-4414-94EA-D5041BE3DCA6}"/>
                  </a:ext>
                </a:extLst>
              </p:cNvPr>
              <p:cNvSpPr/>
              <p:nvPr/>
            </p:nvSpPr>
            <p:spPr>
              <a:xfrm rot="5400000">
                <a:off x="6920814" y="4909236"/>
                <a:ext cx="533400" cy="3097428"/>
              </a:xfrm>
              <a:prstGeom prst="roundRect">
                <a:avLst>
                  <a:gd name="adj" fmla="val 50000"/>
                </a:avLst>
              </a:prstGeom>
              <a:solidFill>
                <a:srgbClr val="92D050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45">
                <a:extLst>
                  <a:ext uri="{FF2B5EF4-FFF2-40B4-BE49-F238E27FC236}">
                    <a16:creationId xmlns:a16="http://schemas.microsoft.com/office/drawing/2014/main" xmlns="" id="{2EC16BE0-9D55-4BD0-93DA-FD82CA3528B0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2" name="TextBox 39">
              <a:extLst>
                <a:ext uri="{FF2B5EF4-FFF2-40B4-BE49-F238E27FC236}">
                  <a16:creationId xmlns:a16="http://schemas.microsoft.com/office/drawing/2014/main" xmlns="" id="{AF7D15EA-D1F3-4CDE-88DC-B565C9F89CBF}"/>
                </a:ext>
              </a:extLst>
            </p:cNvPr>
            <p:cNvSpPr txBox="1"/>
            <p:nvPr/>
          </p:nvSpPr>
          <p:spPr>
            <a:xfrm>
              <a:off x="5396753" y="708212"/>
              <a:ext cx="2760355" cy="500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SALUBRIDADE AMBIENTAL   </a:t>
              </a:r>
            </a:p>
          </p:txBody>
        </p:sp>
        <p:sp>
          <p:nvSpPr>
            <p:cNvPr id="103" name="Rounded Rectangle 40">
              <a:extLst>
                <a:ext uri="{FF2B5EF4-FFF2-40B4-BE49-F238E27FC236}">
                  <a16:creationId xmlns:a16="http://schemas.microsoft.com/office/drawing/2014/main" xmlns="" id="{8316E026-DB51-4538-8F3D-A20FFC4A5A62}"/>
                </a:ext>
              </a:extLst>
            </p:cNvPr>
            <p:cNvSpPr/>
            <p:nvPr/>
          </p:nvSpPr>
          <p:spPr>
            <a:xfrm rot="5400000">
              <a:off x="4619447" y="1882103"/>
              <a:ext cx="429948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41">
              <a:extLst>
                <a:ext uri="{FF2B5EF4-FFF2-40B4-BE49-F238E27FC236}">
                  <a16:creationId xmlns:a16="http://schemas.microsoft.com/office/drawing/2014/main" xmlns="" id="{FE9B109C-B64B-4E9F-B36B-6BB929F6D1CD}"/>
                </a:ext>
              </a:extLst>
            </p:cNvPr>
            <p:cNvSpPr/>
            <p:nvPr/>
          </p:nvSpPr>
          <p:spPr>
            <a:xfrm>
              <a:off x="4984197" y="1601151"/>
              <a:ext cx="3483423" cy="30373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sz="2000" dirty="0"/>
                <a:t>A Funasa (2015) conceitua a salubridade ambiental como estado de higidez em que vive a população urbana e rural, tanto no que se refere à sua </a:t>
              </a:r>
              <a:r>
                <a:rPr lang="pt-BR" sz="2000" b="1" dirty="0"/>
                <a:t>capacidade de inibir, prevenir ou impedir </a:t>
              </a:r>
              <a:r>
                <a:rPr lang="pt-BR" sz="2000" dirty="0"/>
                <a:t>a ocorrência de </a:t>
              </a:r>
              <a:r>
                <a:rPr lang="pt-BR" sz="2000" b="1" dirty="0"/>
                <a:t>endemias ou epidemias veiculadas pelos agentes do meio ambiente</a:t>
              </a:r>
              <a:r>
                <a:rPr lang="pt-BR" sz="2000" dirty="0"/>
                <a:t>, como no que se refere ao seu potencial de promover o </a:t>
              </a:r>
              <a:r>
                <a:rPr lang="pt-BR" sz="2000" b="1" dirty="0"/>
                <a:t>aperfeiçoamento de condições favoráveis ao pleno gozo de saúde e bem-estar.</a:t>
              </a:r>
              <a:endParaRPr lang="en-US" sz="2000" dirty="0"/>
            </a:p>
          </p:txBody>
        </p:sp>
      </p:grpSp>
      <p:sp>
        <p:nvSpPr>
          <p:cNvPr id="29" name="Título 1">
            <a:extLst>
              <a:ext uri="{FF2B5EF4-FFF2-40B4-BE49-F238E27FC236}">
                <a16:creationId xmlns:a16="http://schemas.microsoft.com/office/drawing/2014/main" xmlns="" id="{108366E0-D1F1-4A34-B5DC-424FAB0A78A7}"/>
              </a:ext>
            </a:extLst>
          </p:cNvPr>
          <p:cNvSpPr txBox="1">
            <a:spLocks/>
          </p:cNvSpPr>
          <p:nvPr/>
        </p:nvSpPr>
        <p:spPr>
          <a:xfrm>
            <a:off x="835968" y="701080"/>
            <a:ext cx="7956376" cy="48965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/>
              <a:t> </a:t>
            </a:r>
            <a:br>
              <a:rPr lang="pt-BR" sz="3200"/>
            </a:br>
            <a:r>
              <a:rPr lang="pt-BR" sz="3200"/>
              <a:t/>
            </a:r>
            <a:br>
              <a:rPr lang="pt-BR" sz="3200"/>
            </a:br>
            <a:r>
              <a:rPr lang="pt-BR" sz="2800"/>
              <a:t/>
            </a:r>
            <a:br>
              <a:rPr lang="pt-BR" sz="2800"/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27824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593812" y="460684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100" name="Group 37">
            <a:extLst>
              <a:ext uri="{FF2B5EF4-FFF2-40B4-BE49-F238E27FC236}">
                <a16:creationId xmlns:a16="http://schemas.microsoft.com/office/drawing/2014/main" xmlns="" id="{258BC61F-6F99-4CB3-A10A-8A19E104CA42}"/>
              </a:ext>
            </a:extLst>
          </p:cNvPr>
          <p:cNvGrpSpPr/>
          <p:nvPr/>
        </p:nvGrpSpPr>
        <p:grpSpPr>
          <a:xfrm>
            <a:off x="1317800" y="968729"/>
            <a:ext cx="6511306" cy="4381585"/>
            <a:chOff x="5024251" y="708212"/>
            <a:chExt cx="3489878" cy="5405520"/>
          </a:xfrm>
        </p:grpSpPr>
        <p:grpSp>
          <p:nvGrpSpPr>
            <p:cNvPr id="105" name="Group 47">
              <a:extLst>
                <a:ext uri="{FF2B5EF4-FFF2-40B4-BE49-F238E27FC236}">
                  <a16:creationId xmlns:a16="http://schemas.microsoft.com/office/drawing/2014/main" xmlns="" id="{91279742-047C-4212-B4C4-E02682878AB0}"/>
                </a:ext>
              </a:extLst>
            </p:cNvPr>
            <p:cNvGrpSpPr/>
            <p:nvPr/>
          </p:nvGrpSpPr>
          <p:grpSpPr>
            <a:xfrm>
              <a:off x="5212081" y="712462"/>
              <a:ext cx="3097428" cy="533401"/>
              <a:chOff x="5638801" y="6191242"/>
              <a:chExt cx="3097428" cy="533401"/>
            </a:xfrm>
          </p:grpSpPr>
          <p:sp>
            <p:nvSpPr>
              <p:cNvPr id="107" name="Rounded Rectangle 44">
                <a:extLst>
                  <a:ext uri="{FF2B5EF4-FFF2-40B4-BE49-F238E27FC236}">
                    <a16:creationId xmlns:a16="http://schemas.microsoft.com/office/drawing/2014/main" xmlns="" id="{5BA0403A-E3C1-4414-94EA-D5041BE3DCA6}"/>
                  </a:ext>
                </a:extLst>
              </p:cNvPr>
              <p:cNvSpPr/>
              <p:nvPr/>
            </p:nvSpPr>
            <p:spPr>
              <a:xfrm rot="5400000">
                <a:off x="6920814" y="4909229"/>
                <a:ext cx="533401" cy="309742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45">
                <a:extLst>
                  <a:ext uri="{FF2B5EF4-FFF2-40B4-BE49-F238E27FC236}">
                    <a16:creationId xmlns:a16="http://schemas.microsoft.com/office/drawing/2014/main" xmlns="" id="{2EC16BE0-9D55-4BD0-93DA-FD82CA3528B0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2" name="TextBox 39">
              <a:extLst>
                <a:ext uri="{FF2B5EF4-FFF2-40B4-BE49-F238E27FC236}">
                  <a16:creationId xmlns:a16="http://schemas.microsoft.com/office/drawing/2014/main" xmlns="" id="{AF7D15EA-D1F3-4CDE-88DC-B565C9F89CBF}"/>
                </a:ext>
              </a:extLst>
            </p:cNvPr>
            <p:cNvSpPr txBox="1"/>
            <p:nvPr/>
          </p:nvSpPr>
          <p:spPr>
            <a:xfrm>
              <a:off x="5396753" y="708212"/>
              <a:ext cx="2760355" cy="569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FUNASA  </a:t>
              </a:r>
            </a:p>
          </p:txBody>
        </p:sp>
        <p:sp>
          <p:nvSpPr>
            <p:cNvPr id="103" name="Rounded Rectangle 40">
              <a:extLst>
                <a:ext uri="{FF2B5EF4-FFF2-40B4-BE49-F238E27FC236}">
                  <a16:creationId xmlns:a16="http://schemas.microsoft.com/office/drawing/2014/main" xmlns="" id="{8316E026-DB51-4538-8F3D-A20FFC4A5A62}"/>
                </a:ext>
              </a:extLst>
            </p:cNvPr>
            <p:cNvSpPr/>
            <p:nvPr/>
          </p:nvSpPr>
          <p:spPr>
            <a:xfrm rot="5400000">
              <a:off x="4619447" y="1882104"/>
              <a:ext cx="429948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41">
              <a:extLst>
                <a:ext uri="{FF2B5EF4-FFF2-40B4-BE49-F238E27FC236}">
                  <a16:creationId xmlns:a16="http://schemas.microsoft.com/office/drawing/2014/main" xmlns="" id="{FE9B109C-B64B-4E9F-B36B-6BB929F6D1CD}"/>
                </a:ext>
              </a:extLst>
            </p:cNvPr>
            <p:cNvSpPr/>
            <p:nvPr/>
          </p:nvSpPr>
          <p:spPr>
            <a:xfrm>
              <a:off x="5212080" y="1861080"/>
              <a:ext cx="3190298" cy="4252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b="1" dirty="0"/>
                <a:t>Missão</a:t>
              </a:r>
              <a:r>
                <a:rPr lang="pt-BR" dirty="0"/>
                <a:t> : Promover a saúde pública e a inclusão social pro meio de ações de saneamento e saúde ambiental </a:t>
              </a:r>
            </a:p>
            <a:p>
              <a:pPr algn="just"/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Em 2018, instituiu o </a:t>
              </a:r>
              <a:r>
                <a:rPr lang="pt-BR" b="1" dirty="0"/>
                <a:t>Sistema de Planejamento e Gestão </a:t>
              </a:r>
              <a:r>
                <a:rPr lang="pt-BR" dirty="0"/>
                <a:t>da Estratégia com aprovação do plano estratégico para o período de 2018-2023;</a:t>
              </a:r>
            </a:p>
            <a:p>
              <a:pPr algn="just"/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Constituiu Sistema de Monitoramento e Avalição por indicadores . </a:t>
              </a:r>
            </a:p>
            <a:p>
              <a:pPr algn="just"/>
              <a:endParaRPr lang="pt-BR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09897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593812" y="460684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100" name="Group 37">
            <a:extLst>
              <a:ext uri="{FF2B5EF4-FFF2-40B4-BE49-F238E27FC236}">
                <a16:creationId xmlns:a16="http://schemas.microsoft.com/office/drawing/2014/main" xmlns="" id="{258BC61F-6F99-4CB3-A10A-8A19E104CA42}"/>
              </a:ext>
            </a:extLst>
          </p:cNvPr>
          <p:cNvGrpSpPr/>
          <p:nvPr/>
        </p:nvGrpSpPr>
        <p:grpSpPr>
          <a:xfrm>
            <a:off x="1668246" y="968729"/>
            <a:ext cx="5952359" cy="2165593"/>
            <a:chOff x="5212080" y="708212"/>
            <a:chExt cx="3190298" cy="2671672"/>
          </a:xfrm>
        </p:grpSpPr>
        <p:grpSp>
          <p:nvGrpSpPr>
            <p:cNvPr id="105" name="Group 47">
              <a:extLst>
                <a:ext uri="{FF2B5EF4-FFF2-40B4-BE49-F238E27FC236}">
                  <a16:creationId xmlns:a16="http://schemas.microsoft.com/office/drawing/2014/main" xmlns="" id="{91279742-047C-4212-B4C4-E02682878AB0}"/>
                </a:ext>
              </a:extLst>
            </p:cNvPr>
            <p:cNvGrpSpPr/>
            <p:nvPr/>
          </p:nvGrpSpPr>
          <p:grpSpPr>
            <a:xfrm>
              <a:off x="5212081" y="712462"/>
              <a:ext cx="3097428" cy="533401"/>
              <a:chOff x="5638801" y="6191242"/>
              <a:chExt cx="3097428" cy="533401"/>
            </a:xfrm>
          </p:grpSpPr>
          <p:sp>
            <p:nvSpPr>
              <p:cNvPr id="107" name="Rounded Rectangle 44">
                <a:extLst>
                  <a:ext uri="{FF2B5EF4-FFF2-40B4-BE49-F238E27FC236}">
                    <a16:creationId xmlns:a16="http://schemas.microsoft.com/office/drawing/2014/main" xmlns="" id="{5BA0403A-E3C1-4414-94EA-D5041BE3DCA6}"/>
                  </a:ext>
                </a:extLst>
              </p:cNvPr>
              <p:cNvSpPr/>
              <p:nvPr/>
            </p:nvSpPr>
            <p:spPr>
              <a:xfrm rot="5400000">
                <a:off x="6920814" y="4909229"/>
                <a:ext cx="533401" cy="3097428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45">
                <a:extLst>
                  <a:ext uri="{FF2B5EF4-FFF2-40B4-BE49-F238E27FC236}">
                    <a16:creationId xmlns:a16="http://schemas.microsoft.com/office/drawing/2014/main" xmlns="" id="{2EC16BE0-9D55-4BD0-93DA-FD82CA3528B0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2" name="TextBox 39">
              <a:extLst>
                <a:ext uri="{FF2B5EF4-FFF2-40B4-BE49-F238E27FC236}">
                  <a16:creationId xmlns:a16="http://schemas.microsoft.com/office/drawing/2014/main" xmlns="" id="{AF7D15EA-D1F3-4CDE-88DC-B565C9F89CBF}"/>
                </a:ext>
              </a:extLst>
            </p:cNvPr>
            <p:cNvSpPr txBox="1"/>
            <p:nvPr/>
          </p:nvSpPr>
          <p:spPr>
            <a:xfrm>
              <a:off x="5396753" y="708212"/>
              <a:ext cx="2760355" cy="569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ORÇAMENTO 2019  </a:t>
              </a:r>
            </a:p>
          </p:txBody>
        </p:sp>
        <p:sp>
          <p:nvSpPr>
            <p:cNvPr id="104" name="Rectangle 41">
              <a:extLst>
                <a:ext uri="{FF2B5EF4-FFF2-40B4-BE49-F238E27FC236}">
                  <a16:creationId xmlns:a16="http://schemas.microsoft.com/office/drawing/2014/main" xmlns="" id="{FE9B109C-B64B-4E9F-B36B-6BB929F6D1CD}"/>
                </a:ext>
              </a:extLst>
            </p:cNvPr>
            <p:cNvSpPr/>
            <p:nvPr/>
          </p:nvSpPr>
          <p:spPr>
            <a:xfrm>
              <a:off x="5212080" y="1861080"/>
              <a:ext cx="3190298" cy="15188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algn="just"/>
              <a:endParaRPr lang="pt-BR" dirty="0"/>
            </a:p>
            <a:p>
              <a:pPr algn="just"/>
              <a:endParaRPr lang="pt-BR" dirty="0"/>
            </a:p>
            <a:p>
              <a:endParaRPr lang="en-US" sz="2000" dirty="0"/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8FEB7DDE-6D66-40FB-BD01-CD31FB9C6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246" y="2872926"/>
            <a:ext cx="5779087" cy="67518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C66A94CB-24E7-403F-A3DE-B96A67E142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6800" y="1852657"/>
            <a:ext cx="5750533" cy="100365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1C8A5280-9AB8-4FE5-B421-B465E9D367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6800" y="3567462"/>
            <a:ext cx="5779087" cy="17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87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593812" y="460684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100" name="Group 37">
            <a:extLst>
              <a:ext uri="{FF2B5EF4-FFF2-40B4-BE49-F238E27FC236}">
                <a16:creationId xmlns:a16="http://schemas.microsoft.com/office/drawing/2014/main" xmlns="" id="{258BC61F-6F99-4CB3-A10A-8A19E104CA42}"/>
              </a:ext>
            </a:extLst>
          </p:cNvPr>
          <p:cNvGrpSpPr/>
          <p:nvPr/>
        </p:nvGrpSpPr>
        <p:grpSpPr>
          <a:xfrm>
            <a:off x="1302137" y="714706"/>
            <a:ext cx="6511306" cy="4935582"/>
            <a:chOff x="5015856" y="708212"/>
            <a:chExt cx="3489878" cy="6088981"/>
          </a:xfrm>
        </p:grpSpPr>
        <p:grpSp>
          <p:nvGrpSpPr>
            <p:cNvPr id="105" name="Group 47">
              <a:extLst>
                <a:ext uri="{FF2B5EF4-FFF2-40B4-BE49-F238E27FC236}">
                  <a16:creationId xmlns:a16="http://schemas.microsoft.com/office/drawing/2014/main" xmlns="" id="{91279742-047C-4212-B4C4-E02682878AB0}"/>
                </a:ext>
              </a:extLst>
            </p:cNvPr>
            <p:cNvGrpSpPr/>
            <p:nvPr/>
          </p:nvGrpSpPr>
          <p:grpSpPr>
            <a:xfrm>
              <a:off x="5212081" y="712467"/>
              <a:ext cx="3097428" cy="533401"/>
              <a:chOff x="5638801" y="6191247"/>
              <a:chExt cx="3097428" cy="533401"/>
            </a:xfrm>
          </p:grpSpPr>
          <p:sp>
            <p:nvSpPr>
              <p:cNvPr id="107" name="Rounded Rectangle 44">
                <a:extLst>
                  <a:ext uri="{FF2B5EF4-FFF2-40B4-BE49-F238E27FC236}">
                    <a16:creationId xmlns:a16="http://schemas.microsoft.com/office/drawing/2014/main" xmlns="" id="{5BA0403A-E3C1-4414-94EA-D5041BE3DCA6}"/>
                  </a:ext>
                </a:extLst>
              </p:cNvPr>
              <p:cNvSpPr/>
              <p:nvPr/>
            </p:nvSpPr>
            <p:spPr>
              <a:xfrm rot="5400000">
                <a:off x="6920814" y="4909234"/>
                <a:ext cx="533401" cy="3097428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45">
                <a:extLst>
                  <a:ext uri="{FF2B5EF4-FFF2-40B4-BE49-F238E27FC236}">
                    <a16:creationId xmlns:a16="http://schemas.microsoft.com/office/drawing/2014/main" xmlns="" id="{2EC16BE0-9D55-4BD0-93DA-FD82CA3528B0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2" name="TextBox 39">
              <a:extLst>
                <a:ext uri="{FF2B5EF4-FFF2-40B4-BE49-F238E27FC236}">
                  <a16:creationId xmlns:a16="http://schemas.microsoft.com/office/drawing/2014/main" xmlns="" id="{AF7D15EA-D1F3-4CDE-88DC-B565C9F89CBF}"/>
                </a:ext>
              </a:extLst>
            </p:cNvPr>
            <p:cNvSpPr txBox="1"/>
            <p:nvPr/>
          </p:nvSpPr>
          <p:spPr>
            <a:xfrm>
              <a:off x="5396753" y="708212"/>
              <a:ext cx="2760355" cy="569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Dificuldades </a:t>
              </a:r>
            </a:p>
          </p:txBody>
        </p:sp>
        <p:sp>
          <p:nvSpPr>
            <p:cNvPr id="103" name="Rounded Rectangle 40">
              <a:extLst>
                <a:ext uri="{FF2B5EF4-FFF2-40B4-BE49-F238E27FC236}">
                  <a16:creationId xmlns:a16="http://schemas.microsoft.com/office/drawing/2014/main" xmlns="" id="{8316E026-DB51-4538-8F3D-A20FFC4A5A62}"/>
                </a:ext>
              </a:extLst>
            </p:cNvPr>
            <p:cNvSpPr/>
            <p:nvPr/>
          </p:nvSpPr>
          <p:spPr>
            <a:xfrm rot="5400000">
              <a:off x="4611053" y="1955852"/>
              <a:ext cx="4299484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41">
              <a:extLst>
                <a:ext uri="{FF2B5EF4-FFF2-40B4-BE49-F238E27FC236}">
                  <a16:creationId xmlns:a16="http://schemas.microsoft.com/office/drawing/2014/main" xmlns="" id="{FE9B109C-B64B-4E9F-B36B-6BB929F6D1CD}"/>
                </a:ext>
              </a:extLst>
            </p:cNvPr>
            <p:cNvSpPr/>
            <p:nvPr/>
          </p:nvSpPr>
          <p:spPr>
            <a:xfrm>
              <a:off x="5212080" y="1861080"/>
              <a:ext cx="3190298" cy="49361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pt-BR" dirty="0"/>
                <a:t>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Carência de organização na aquisição e controle dos dados;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Planos municipais de saneamento básico elaborados sem critérios de análise e sem informações precisas, gerando indicadores frágeis;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Ausência de  corpo técnico  qualificado;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Proposta sem conhecimento do realidade local;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 Priorização de investimentos em componentes não prioritários.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algn="just"/>
              <a:endParaRPr lang="pt-BR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6064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593812" y="460684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100" name="Group 37">
            <a:extLst>
              <a:ext uri="{FF2B5EF4-FFF2-40B4-BE49-F238E27FC236}">
                <a16:creationId xmlns:a16="http://schemas.microsoft.com/office/drawing/2014/main" xmlns="" id="{258BC61F-6F99-4CB3-A10A-8A19E104CA42}"/>
              </a:ext>
            </a:extLst>
          </p:cNvPr>
          <p:cNvGrpSpPr/>
          <p:nvPr/>
        </p:nvGrpSpPr>
        <p:grpSpPr>
          <a:xfrm>
            <a:off x="1317800" y="836712"/>
            <a:ext cx="6511306" cy="4247121"/>
            <a:chOff x="5024251" y="708212"/>
            <a:chExt cx="3489878" cy="5239633"/>
          </a:xfrm>
        </p:grpSpPr>
        <p:grpSp>
          <p:nvGrpSpPr>
            <p:cNvPr id="105" name="Group 47">
              <a:extLst>
                <a:ext uri="{FF2B5EF4-FFF2-40B4-BE49-F238E27FC236}">
                  <a16:creationId xmlns:a16="http://schemas.microsoft.com/office/drawing/2014/main" xmlns="" id="{91279742-047C-4212-B4C4-E02682878AB0}"/>
                </a:ext>
              </a:extLst>
            </p:cNvPr>
            <p:cNvGrpSpPr/>
            <p:nvPr/>
          </p:nvGrpSpPr>
          <p:grpSpPr>
            <a:xfrm>
              <a:off x="5212081" y="712462"/>
              <a:ext cx="3097428" cy="533401"/>
              <a:chOff x="5638801" y="6191242"/>
              <a:chExt cx="3097428" cy="533401"/>
            </a:xfrm>
          </p:grpSpPr>
          <p:sp>
            <p:nvSpPr>
              <p:cNvPr id="107" name="Rounded Rectangle 44">
                <a:extLst>
                  <a:ext uri="{FF2B5EF4-FFF2-40B4-BE49-F238E27FC236}">
                    <a16:creationId xmlns:a16="http://schemas.microsoft.com/office/drawing/2014/main" xmlns="" id="{5BA0403A-E3C1-4414-94EA-D5041BE3DCA6}"/>
                  </a:ext>
                </a:extLst>
              </p:cNvPr>
              <p:cNvSpPr/>
              <p:nvPr/>
            </p:nvSpPr>
            <p:spPr>
              <a:xfrm rot="5400000">
                <a:off x="6920814" y="4909229"/>
                <a:ext cx="533401" cy="3097428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45">
                <a:extLst>
                  <a:ext uri="{FF2B5EF4-FFF2-40B4-BE49-F238E27FC236}">
                    <a16:creationId xmlns:a16="http://schemas.microsoft.com/office/drawing/2014/main" xmlns="" id="{2EC16BE0-9D55-4BD0-93DA-FD82CA3528B0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2" name="TextBox 39">
              <a:extLst>
                <a:ext uri="{FF2B5EF4-FFF2-40B4-BE49-F238E27FC236}">
                  <a16:creationId xmlns:a16="http://schemas.microsoft.com/office/drawing/2014/main" xmlns="" id="{AF7D15EA-D1F3-4CDE-88DC-B565C9F89CBF}"/>
                </a:ext>
              </a:extLst>
            </p:cNvPr>
            <p:cNvSpPr txBox="1"/>
            <p:nvPr/>
          </p:nvSpPr>
          <p:spPr>
            <a:xfrm>
              <a:off x="5396753" y="708212"/>
              <a:ext cx="2760355" cy="569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SUGESTÕES   </a:t>
              </a:r>
            </a:p>
          </p:txBody>
        </p:sp>
        <p:sp>
          <p:nvSpPr>
            <p:cNvPr id="103" name="Rounded Rectangle 40">
              <a:extLst>
                <a:ext uri="{FF2B5EF4-FFF2-40B4-BE49-F238E27FC236}">
                  <a16:creationId xmlns:a16="http://schemas.microsoft.com/office/drawing/2014/main" xmlns="" id="{8316E026-DB51-4538-8F3D-A20FFC4A5A62}"/>
                </a:ext>
              </a:extLst>
            </p:cNvPr>
            <p:cNvSpPr/>
            <p:nvPr/>
          </p:nvSpPr>
          <p:spPr>
            <a:xfrm rot="5400000">
              <a:off x="4619447" y="1882104"/>
              <a:ext cx="429948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41">
              <a:extLst>
                <a:ext uri="{FF2B5EF4-FFF2-40B4-BE49-F238E27FC236}">
                  <a16:creationId xmlns:a16="http://schemas.microsoft.com/office/drawing/2014/main" xmlns="" id="{FE9B109C-B64B-4E9F-B36B-6BB929F6D1CD}"/>
                </a:ext>
              </a:extLst>
            </p:cNvPr>
            <p:cNvSpPr/>
            <p:nvPr/>
          </p:nvSpPr>
          <p:spPr>
            <a:xfrm>
              <a:off x="5173262" y="1695193"/>
              <a:ext cx="3190298" cy="4252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Implementação de  Índice de Salubridade Ambiental , como instrumento de diagnóstico e indicativo, visando nortear as ações  voltadas para a melhoria da salubridade ambiental, em especial nas comunidades rurais, devendo ser </a:t>
              </a:r>
              <a:r>
                <a:rPr lang="pt-BR" b="1" dirty="0"/>
                <a:t>construído a partir das diversas propriedades: relevância social ; validade; confiabilidade; sensibilidade; especificidade; comunicabilidade e periodicidade.</a:t>
              </a:r>
            </a:p>
            <a:p>
              <a:pPr algn="just"/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Revisão dos planos municipais de saneamento básico </a:t>
              </a:r>
            </a:p>
            <a:p>
              <a:pPr algn="just"/>
              <a:endParaRPr lang="pt-BR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4275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124744"/>
            <a:ext cx="7956376" cy="2533516"/>
          </a:xfrm>
        </p:spPr>
        <p:txBody>
          <a:bodyPr anchor="ctr" anchorCtr="0">
            <a:normAutofit/>
          </a:bodyPr>
          <a:lstStyle/>
          <a:p>
            <a:r>
              <a:rPr lang="pt-BR" b="1" dirty="0"/>
              <a:t>OBRIGADA !</a:t>
            </a:r>
          </a:p>
        </p:txBody>
      </p:sp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890484" y="3658260"/>
            <a:ext cx="7776864" cy="12109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Márcia Freire Dantas Coutinho </a:t>
            </a:r>
          </a:p>
          <a:p>
            <a:pPr marL="0" indent="0" algn="ctr">
              <a:buNone/>
            </a:pP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Advogada </a:t>
            </a:r>
          </a:p>
          <a:p>
            <a:pPr marL="0" indent="0" algn="ctr">
              <a:buNone/>
            </a:pP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mfdcoutinho@gmail.com</a:t>
            </a: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(62) 99252-0034 </a:t>
            </a:r>
          </a:p>
          <a:p>
            <a:pPr marL="0" indent="0" algn="ctr">
              <a:buNone/>
            </a:pPr>
            <a:r>
              <a:rPr lang="pt-BR" sz="2800" b="1" dirty="0"/>
              <a:t> </a:t>
            </a:r>
          </a:p>
          <a:p>
            <a:pPr marL="0" indent="0" algn="ctr">
              <a:buNone/>
            </a:pPr>
            <a:endParaRPr lang="pt-BR" sz="2800" b="1" dirty="0"/>
          </a:p>
        </p:txBody>
      </p:sp>
      <p:sp>
        <p:nvSpPr>
          <p:cNvPr id="5" name="Título 1"/>
          <p:cNvSpPr>
            <a:spLocks noGrp="1"/>
          </p:cNvSpPr>
          <p:nvPr>
            <p:ph type="ctrTitle" idx="4294967295"/>
          </p:nvPr>
        </p:nvSpPr>
        <p:spPr>
          <a:xfrm>
            <a:off x="7020272" y="332656"/>
            <a:ext cx="1872208" cy="648072"/>
          </a:xfrm>
        </p:spPr>
        <p:txBody>
          <a:bodyPr anchor="t" anchorCtr="0">
            <a:normAutofit/>
          </a:bodyPr>
          <a:lstStyle/>
          <a:p>
            <a:pPr algn="l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63163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620688"/>
            <a:ext cx="7956376" cy="5112568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2300" b="1" dirty="0"/>
              <a:t>Saneamento básico </a:t>
            </a:r>
            <a:r>
              <a:rPr lang="pt-BR" sz="2300" dirty="0"/>
              <a:t>: 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xmlns="" id="{A4955EBA-AFE3-4F2D-B2DA-8D06F008AA20}"/>
              </a:ext>
            </a:extLst>
          </p:cNvPr>
          <p:cNvGrpSpPr/>
          <p:nvPr/>
        </p:nvGrpSpPr>
        <p:grpSpPr>
          <a:xfrm>
            <a:off x="1727684" y="1160748"/>
            <a:ext cx="5688632" cy="4032448"/>
            <a:chOff x="1758283" y="899407"/>
            <a:chExt cx="5556917" cy="5601849"/>
          </a:xfrm>
        </p:grpSpPr>
        <p:grpSp>
          <p:nvGrpSpPr>
            <p:cNvPr id="8" name="Group 3">
              <a:extLst>
                <a:ext uri="{FF2B5EF4-FFF2-40B4-BE49-F238E27FC236}">
                  <a16:creationId xmlns:a16="http://schemas.microsoft.com/office/drawing/2014/main" xmlns="" id="{B7DC08F9-BEA1-4A4C-9701-7FF3009E675A}"/>
                </a:ext>
              </a:extLst>
            </p:cNvPr>
            <p:cNvGrpSpPr/>
            <p:nvPr/>
          </p:nvGrpSpPr>
          <p:grpSpPr>
            <a:xfrm>
              <a:off x="1758283" y="899407"/>
              <a:ext cx="5556917" cy="5601849"/>
              <a:chOff x="1905000" y="838200"/>
              <a:chExt cx="5018288" cy="5058864"/>
            </a:xfrm>
            <a:effectLst>
              <a:outerShdw blurRad="76200" sx="102000" sy="102000" algn="ctr" rotWithShape="0">
                <a:prstClr val="black">
                  <a:alpha val="25000"/>
                </a:prstClr>
              </a:outerShdw>
            </a:effectLst>
          </p:grpSpPr>
          <p:sp>
            <p:nvSpPr>
              <p:cNvPr id="17" name="Hexagon 1">
                <a:extLst>
                  <a:ext uri="{FF2B5EF4-FFF2-40B4-BE49-F238E27FC236}">
                    <a16:creationId xmlns:a16="http://schemas.microsoft.com/office/drawing/2014/main" xmlns="" id="{0AB2EE2F-F530-4ECA-947C-CEFDE2591298}"/>
                  </a:ext>
                </a:extLst>
              </p:cNvPr>
              <p:cNvSpPr/>
              <p:nvPr/>
            </p:nvSpPr>
            <p:spPr>
              <a:xfrm>
                <a:off x="3364312" y="2240504"/>
                <a:ext cx="2102666" cy="2261364"/>
              </a:xfrm>
              <a:custGeom>
                <a:avLst/>
                <a:gdLst/>
                <a:ahLst/>
                <a:cxnLst/>
                <a:rect l="l" t="t" r="r" b="b"/>
                <a:pathLst>
                  <a:path w="2607748" h="2804566">
                    <a:moveTo>
                      <a:pt x="1282636" y="0"/>
                    </a:moveTo>
                    <a:cubicBezTo>
                      <a:pt x="1380090" y="0"/>
                      <a:pt x="1459093" y="55769"/>
                      <a:pt x="1459093" y="124564"/>
                    </a:cubicBezTo>
                    <a:cubicBezTo>
                      <a:pt x="1459093" y="137831"/>
                      <a:pt x="1456155" y="150613"/>
                      <a:pt x="1449900" y="162421"/>
                    </a:cubicBezTo>
                    <a:lnTo>
                      <a:pt x="1450286" y="162423"/>
                    </a:lnTo>
                    <a:cubicBezTo>
                      <a:pt x="1449733" y="163245"/>
                      <a:pt x="1449189" y="164064"/>
                      <a:pt x="1448798" y="164927"/>
                    </a:cubicBezTo>
                    <a:cubicBezTo>
                      <a:pt x="1446954" y="170404"/>
                      <a:pt x="1443880" y="175540"/>
                      <a:pt x="1439688" y="180251"/>
                    </a:cubicBezTo>
                    <a:cubicBezTo>
                      <a:pt x="1390856" y="269480"/>
                      <a:pt x="1453001" y="320411"/>
                      <a:pt x="1492671" y="352601"/>
                    </a:cubicBezTo>
                    <a:lnTo>
                      <a:pt x="1993170" y="352601"/>
                    </a:lnTo>
                    <a:lnTo>
                      <a:pt x="2163560" y="693381"/>
                    </a:lnTo>
                    <a:cubicBezTo>
                      <a:pt x="2209940" y="712723"/>
                      <a:pt x="2268363" y="742443"/>
                      <a:pt x="2345945" y="629765"/>
                    </a:cubicBezTo>
                    <a:lnTo>
                      <a:pt x="2346144" y="630166"/>
                    </a:lnTo>
                    <a:cubicBezTo>
                      <a:pt x="2353622" y="620006"/>
                      <a:pt x="2363260" y="612208"/>
                      <a:pt x="2374469" y="606563"/>
                    </a:cubicBezTo>
                    <a:cubicBezTo>
                      <a:pt x="2435911" y="575617"/>
                      <a:pt x="2521257" y="621089"/>
                      <a:pt x="2565094" y="708127"/>
                    </a:cubicBezTo>
                    <a:cubicBezTo>
                      <a:pt x="2608932" y="795165"/>
                      <a:pt x="2594661" y="890810"/>
                      <a:pt x="2533220" y="921756"/>
                    </a:cubicBezTo>
                    <a:cubicBezTo>
                      <a:pt x="2521371" y="927724"/>
                      <a:pt x="2508633" y="930850"/>
                      <a:pt x="2495274" y="930575"/>
                    </a:cubicBezTo>
                    <a:lnTo>
                      <a:pt x="2495446" y="930921"/>
                    </a:lnTo>
                    <a:cubicBezTo>
                      <a:pt x="2494463" y="930796"/>
                      <a:pt x="2493487" y="930679"/>
                      <a:pt x="2492540" y="930718"/>
                    </a:cubicBezTo>
                    <a:cubicBezTo>
                      <a:pt x="2486819" y="931535"/>
                      <a:pt x="2480849" y="931100"/>
                      <a:pt x="2474756" y="929475"/>
                    </a:cubicBezTo>
                    <a:cubicBezTo>
                      <a:pt x="2372514" y="925980"/>
                      <a:pt x="2355367" y="1005316"/>
                      <a:pt x="2344457" y="1055176"/>
                    </a:cubicBezTo>
                    <a:lnTo>
                      <a:pt x="2515755" y="1397772"/>
                    </a:lnTo>
                    <a:lnTo>
                      <a:pt x="2352796" y="1723691"/>
                    </a:lnTo>
                    <a:cubicBezTo>
                      <a:pt x="2366163" y="1772960"/>
                      <a:pt x="2370985" y="1844591"/>
                      <a:pt x="2514659" y="1839410"/>
                    </a:cubicBezTo>
                    <a:lnTo>
                      <a:pt x="2514456" y="1839809"/>
                    </a:lnTo>
                    <a:cubicBezTo>
                      <a:pt x="2527071" y="1839752"/>
                      <a:pt x="2539079" y="1842837"/>
                      <a:pt x="2550295" y="1848467"/>
                    </a:cubicBezTo>
                    <a:cubicBezTo>
                      <a:pt x="2611779" y="1879328"/>
                      <a:pt x="2626182" y="1974954"/>
                      <a:pt x="2582464" y="2062052"/>
                    </a:cubicBezTo>
                    <a:cubicBezTo>
                      <a:pt x="2538746" y="2149151"/>
                      <a:pt x="2453463" y="2194740"/>
                      <a:pt x="2391979" y="2163879"/>
                    </a:cubicBezTo>
                    <a:cubicBezTo>
                      <a:pt x="2380122" y="2157927"/>
                      <a:pt x="2370016" y="2149567"/>
                      <a:pt x="2362269" y="2138680"/>
                    </a:cubicBezTo>
                    <a:lnTo>
                      <a:pt x="2362093" y="2139025"/>
                    </a:lnTo>
                    <a:cubicBezTo>
                      <a:pt x="2361607" y="2138161"/>
                      <a:pt x="2361119" y="2137307"/>
                      <a:pt x="2360523" y="2136571"/>
                    </a:cubicBezTo>
                    <a:cubicBezTo>
                      <a:pt x="2356456" y="2132466"/>
                      <a:pt x="2353244" y="2127415"/>
                      <a:pt x="2350914" y="2121555"/>
                    </a:cubicBezTo>
                    <a:cubicBezTo>
                      <a:pt x="2290790" y="2034582"/>
                      <a:pt x="2213859" y="2073339"/>
                      <a:pt x="2167683" y="2093918"/>
                    </a:cubicBezTo>
                    <a:lnTo>
                      <a:pt x="1993170" y="2442943"/>
                    </a:lnTo>
                    <a:lnTo>
                      <a:pt x="1511286" y="2442943"/>
                    </a:lnTo>
                    <a:cubicBezTo>
                      <a:pt x="1474100" y="2478438"/>
                      <a:pt x="1403214" y="2512279"/>
                      <a:pt x="1475436" y="2644090"/>
                    </a:cubicBezTo>
                    <a:lnTo>
                      <a:pt x="1474988" y="2644087"/>
                    </a:lnTo>
                    <a:cubicBezTo>
                      <a:pt x="1480698" y="2655336"/>
                      <a:pt x="1483327" y="2667452"/>
                      <a:pt x="1483327" y="2680002"/>
                    </a:cubicBezTo>
                    <a:cubicBezTo>
                      <a:pt x="1483327" y="2748797"/>
                      <a:pt x="1404324" y="2804566"/>
                      <a:pt x="1306870" y="2804566"/>
                    </a:cubicBezTo>
                    <a:cubicBezTo>
                      <a:pt x="1209415" y="2804566"/>
                      <a:pt x="1130413" y="2748797"/>
                      <a:pt x="1130413" y="2680002"/>
                    </a:cubicBezTo>
                    <a:cubicBezTo>
                      <a:pt x="1130413" y="2666736"/>
                      <a:pt x="1133351" y="2653953"/>
                      <a:pt x="1139606" y="2642145"/>
                    </a:cubicBezTo>
                    <a:lnTo>
                      <a:pt x="1139219" y="2642143"/>
                    </a:lnTo>
                    <a:cubicBezTo>
                      <a:pt x="1139773" y="2641321"/>
                      <a:pt x="1140317" y="2640502"/>
                      <a:pt x="1140708" y="2639639"/>
                    </a:cubicBezTo>
                    <a:cubicBezTo>
                      <a:pt x="1142551" y="2634163"/>
                      <a:pt x="1145626" y="2629026"/>
                      <a:pt x="1149817" y="2624315"/>
                    </a:cubicBezTo>
                    <a:cubicBezTo>
                      <a:pt x="1203401" y="2526403"/>
                      <a:pt x="1123359" y="2474605"/>
                      <a:pt x="1086139" y="2442943"/>
                    </a:cubicBezTo>
                    <a:lnTo>
                      <a:pt x="613543" y="2442943"/>
                    </a:lnTo>
                    <a:lnTo>
                      <a:pt x="447197" y="2110251"/>
                    </a:lnTo>
                    <a:cubicBezTo>
                      <a:pt x="400060" y="2091504"/>
                      <a:pt x="340350" y="2057478"/>
                      <a:pt x="261512" y="2173753"/>
                    </a:cubicBezTo>
                    <a:lnTo>
                      <a:pt x="261310" y="2173354"/>
                    </a:lnTo>
                    <a:cubicBezTo>
                      <a:pt x="253905" y="2183567"/>
                      <a:pt x="244322" y="2191434"/>
                      <a:pt x="233154" y="2197159"/>
                    </a:cubicBezTo>
                    <a:cubicBezTo>
                      <a:pt x="171935" y="2228543"/>
                      <a:pt x="86266" y="2183683"/>
                      <a:pt x="41807" y="2096961"/>
                    </a:cubicBezTo>
                    <a:cubicBezTo>
                      <a:pt x="-2652" y="2010238"/>
                      <a:pt x="10934" y="1914493"/>
                      <a:pt x="72153" y="1883109"/>
                    </a:cubicBezTo>
                    <a:cubicBezTo>
                      <a:pt x="83959" y="1877057"/>
                      <a:pt x="96674" y="1873840"/>
                      <a:pt x="110035" y="1874020"/>
                    </a:cubicBezTo>
                    <a:lnTo>
                      <a:pt x="109861" y="1873674"/>
                    </a:lnTo>
                    <a:cubicBezTo>
                      <a:pt x="110844" y="1873792"/>
                      <a:pt x="111822" y="1873903"/>
                      <a:pt x="112768" y="1873857"/>
                    </a:cubicBezTo>
                    <a:cubicBezTo>
                      <a:pt x="118483" y="1872999"/>
                      <a:pt x="124456" y="1873391"/>
                      <a:pt x="130560" y="1874972"/>
                    </a:cubicBezTo>
                    <a:cubicBezTo>
                      <a:pt x="238949" y="1877902"/>
                      <a:pt x="251083" y="1788466"/>
                      <a:pt x="261943" y="1739744"/>
                    </a:cubicBezTo>
                    <a:lnTo>
                      <a:pt x="90957" y="1397772"/>
                    </a:lnTo>
                    <a:lnTo>
                      <a:pt x="255996" y="1067695"/>
                    </a:lnTo>
                    <a:cubicBezTo>
                      <a:pt x="242822" y="1018668"/>
                      <a:pt x="234759" y="950108"/>
                      <a:pt x="94072" y="956321"/>
                    </a:cubicBezTo>
                    <a:lnTo>
                      <a:pt x="94272" y="955921"/>
                    </a:lnTo>
                    <a:cubicBezTo>
                      <a:pt x="81658" y="956080"/>
                      <a:pt x="69625" y="953091"/>
                      <a:pt x="58363" y="947552"/>
                    </a:cubicBezTo>
                    <a:cubicBezTo>
                      <a:pt x="-3369" y="917190"/>
                      <a:pt x="-18544" y="821684"/>
                      <a:pt x="24468" y="734235"/>
                    </a:cubicBezTo>
                    <a:cubicBezTo>
                      <a:pt x="67479" y="646785"/>
                      <a:pt x="152391" y="600507"/>
                      <a:pt x="214123" y="630870"/>
                    </a:cubicBezTo>
                    <a:cubicBezTo>
                      <a:pt x="226028" y="636725"/>
                      <a:pt x="236201" y="645003"/>
                      <a:pt x="244036" y="655828"/>
                    </a:cubicBezTo>
                    <a:lnTo>
                      <a:pt x="244208" y="655482"/>
                    </a:lnTo>
                    <a:cubicBezTo>
                      <a:pt x="244701" y="656341"/>
                      <a:pt x="245196" y="657191"/>
                      <a:pt x="245798" y="657922"/>
                    </a:cubicBezTo>
                    <a:cubicBezTo>
                      <a:pt x="249899" y="661994"/>
                      <a:pt x="253151" y="667020"/>
                      <a:pt x="255529" y="672860"/>
                    </a:cubicBezTo>
                    <a:cubicBezTo>
                      <a:pt x="317123" y="760437"/>
                      <a:pt x="394910" y="718950"/>
                      <a:pt x="440718" y="698251"/>
                    </a:cubicBezTo>
                    <a:lnTo>
                      <a:pt x="613543" y="352601"/>
                    </a:lnTo>
                    <a:lnTo>
                      <a:pt x="1088164" y="352601"/>
                    </a:lnTo>
                    <a:cubicBezTo>
                      <a:pt x="1126332" y="319732"/>
                      <a:pt x="1180208" y="281184"/>
                      <a:pt x="1114070" y="160476"/>
                    </a:cubicBezTo>
                    <a:lnTo>
                      <a:pt x="1114517" y="160479"/>
                    </a:lnTo>
                    <a:cubicBezTo>
                      <a:pt x="1108807" y="149230"/>
                      <a:pt x="1106178" y="137114"/>
                      <a:pt x="1106178" y="124564"/>
                    </a:cubicBezTo>
                    <a:cubicBezTo>
                      <a:pt x="1106178" y="55769"/>
                      <a:pt x="1185181" y="0"/>
                      <a:pt x="1282636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Hexagon 2">
                <a:extLst>
                  <a:ext uri="{FF2B5EF4-FFF2-40B4-BE49-F238E27FC236}">
                    <a16:creationId xmlns:a16="http://schemas.microsoft.com/office/drawing/2014/main" xmlns="" id="{4C23BCCD-25E9-40FF-A7EE-26EAB7C6C368}"/>
                  </a:ext>
                </a:extLst>
              </p:cNvPr>
              <p:cNvSpPr/>
              <p:nvPr/>
            </p:nvSpPr>
            <p:spPr>
              <a:xfrm>
                <a:off x="3437866" y="838200"/>
                <a:ext cx="2018715" cy="1685474"/>
              </a:xfrm>
              <a:custGeom>
                <a:avLst/>
                <a:gdLst/>
                <a:ahLst/>
                <a:cxnLst/>
                <a:rect l="l" t="t" r="r" b="b"/>
                <a:pathLst>
                  <a:path w="2503630" h="2090342">
                    <a:moveTo>
                      <a:pt x="522586" y="0"/>
                    </a:moveTo>
                    <a:lnTo>
                      <a:pt x="1902213" y="0"/>
                    </a:lnTo>
                    <a:lnTo>
                      <a:pt x="2424798" y="1045171"/>
                    </a:lnTo>
                    <a:lnTo>
                      <a:pt x="2251531" y="1391706"/>
                    </a:lnTo>
                    <a:cubicBezTo>
                      <a:pt x="2263846" y="1440919"/>
                      <a:pt x="2271080" y="1509281"/>
                      <a:pt x="2411529" y="1505368"/>
                    </a:cubicBezTo>
                    <a:lnTo>
                      <a:pt x="2411323" y="1505765"/>
                    </a:lnTo>
                    <a:cubicBezTo>
                      <a:pt x="2423938" y="1505811"/>
                      <a:pt x="2435920" y="1508995"/>
                      <a:pt x="2447090" y="1514717"/>
                    </a:cubicBezTo>
                    <a:cubicBezTo>
                      <a:pt x="2508319" y="1546081"/>
                      <a:pt x="2521938" y="1641821"/>
                      <a:pt x="2477508" y="1728558"/>
                    </a:cubicBezTo>
                    <a:cubicBezTo>
                      <a:pt x="2433078" y="1815295"/>
                      <a:pt x="2347424" y="1860185"/>
                      <a:pt x="2286195" y="1828821"/>
                    </a:cubicBezTo>
                    <a:cubicBezTo>
                      <a:pt x="2274387" y="1822772"/>
                      <a:pt x="2264350" y="1814330"/>
                      <a:pt x="2256692" y="1803379"/>
                    </a:cubicBezTo>
                    <a:lnTo>
                      <a:pt x="2256514" y="1803723"/>
                    </a:lnTo>
                    <a:cubicBezTo>
                      <a:pt x="2256035" y="1802855"/>
                      <a:pt x="2255554" y="1801998"/>
                      <a:pt x="2254964" y="1801256"/>
                    </a:cubicBezTo>
                    <a:cubicBezTo>
                      <a:pt x="2250930" y="1797118"/>
                      <a:pt x="2247760" y="1792041"/>
                      <a:pt x="2245478" y="1786162"/>
                    </a:cubicBezTo>
                    <a:cubicBezTo>
                      <a:pt x="2189380" y="1703574"/>
                      <a:pt x="2117377" y="1732965"/>
                      <a:pt x="2070565" y="1753638"/>
                    </a:cubicBezTo>
                    <a:lnTo>
                      <a:pt x="1902213" y="2090342"/>
                    </a:lnTo>
                    <a:lnTo>
                      <a:pt x="1399776" y="2090342"/>
                    </a:lnTo>
                    <a:cubicBezTo>
                      <a:pt x="1360041" y="2058114"/>
                      <a:pt x="1300325" y="2007369"/>
                      <a:pt x="1348466" y="1919403"/>
                    </a:cubicBezTo>
                    <a:cubicBezTo>
                      <a:pt x="1352658" y="1914692"/>
                      <a:pt x="1355732" y="1909556"/>
                      <a:pt x="1357576" y="1904079"/>
                    </a:cubicBezTo>
                    <a:cubicBezTo>
                      <a:pt x="1357967" y="1903216"/>
                      <a:pt x="1358511" y="1902397"/>
                      <a:pt x="1359064" y="1901575"/>
                    </a:cubicBezTo>
                    <a:lnTo>
                      <a:pt x="1358678" y="1901573"/>
                    </a:lnTo>
                    <a:cubicBezTo>
                      <a:pt x="1364933" y="1889765"/>
                      <a:pt x="1367871" y="1876983"/>
                      <a:pt x="1367871" y="1863716"/>
                    </a:cubicBezTo>
                    <a:cubicBezTo>
                      <a:pt x="1367871" y="1794921"/>
                      <a:pt x="1288868" y="1739152"/>
                      <a:pt x="1191414" y="1739152"/>
                    </a:cubicBezTo>
                    <a:cubicBezTo>
                      <a:pt x="1093959" y="1739152"/>
                      <a:pt x="1014956" y="1794921"/>
                      <a:pt x="1014956" y="1863716"/>
                    </a:cubicBezTo>
                    <a:cubicBezTo>
                      <a:pt x="1014956" y="1876266"/>
                      <a:pt x="1017585" y="1888382"/>
                      <a:pt x="1023295" y="1899631"/>
                    </a:cubicBezTo>
                    <a:lnTo>
                      <a:pt x="1022848" y="1899629"/>
                    </a:lnTo>
                    <a:cubicBezTo>
                      <a:pt x="1088071" y="2018666"/>
                      <a:pt x="1036578" y="2057802"/>
                      <a:pt x="998497" y="2090342"/>
                    </a:cubicBezTo>
                    <a:lnTo>
                      <a:pt x="522586" y="2090342"/>
                    </a:lnTo>
                    <a:lnTo>
                      <a:pt x="356451" y="1758073"/>
                    </a:lnTo>
                    <a:cubicBezTo>
                      <a:pt x="367339" y="1708789"/>
                      <a:pt x="381543" y="1623203"/>
                      <a:pt x="487633" y="1626490"/>
                    </a:cubicBezTo>
                    <a:cubicBezTo>
                      <a:pt x="493731" y="1628095"/>
                      <a:pt x="499703" y="1628511"/>
                      <a:pt x="505421" y="1627676"/>
                    </a:cubicBezTo>
                    <a:cubicBezTo>
                      <a:pt x="506367" y="1627634"/>
                      <a:pt x="507344" y="1627748"/>
                      <a:pt x="508327" y="1627870"/>
                    </a:cubicBezTo>
                    <a:lnTo>
                      <a:pt x="508154" y="1627524"/>
                    </a:lnTo>
                    <a:cubicBezTo>
                      <a:pt x="521514" y="1627757"/>
                      <a:pt x="534242" y="1624590"/>
                      <a:pt x="546072" y="1618584"/>
                    </a:cubicBezTo>
                    <a:cubicBezTo>
                      <a:pt x="607414" y="1587442"/>
                      <a:pt x="621379" y="1491752"/>
                      <a:pt x="577263" y="1404854"/>
                    </a:cubicBezTo>
                    <a:cubicBezTo>
                      <a:pt x="533148" y="1317957"/>
                      <a:pt x="447657" y="1272758"/>
                      <a:pt x="386314" y="1303900"/>
                    </a:cubicBezTo>
                    <a:cubicBezTo>
                      <a:pt x="375124" y="1309581"/>
                      <a:pt x="365510" y="1317410"/>
                      <a:pt x="358065" y="1327594"/>
                    </a:cubicBezTo>
                    <a:lnTo>
                      <a:pt x="357864" y="1327194"/>
                    </a:lnTo>
                    <a:cubicBezTo>
                      <a:pt x="278888" y="1442687"/>
                      <a:pt x="219474" y="1409169"/>
                      <a:pt x="172505" y="1390181"/>
                    </a:cubicBezTo>
                    <a:lnTo>
                      <a:pt x="0" y="1045171"/>
                    </a:lnTo>
                    <a:close/>
                  </a:path>
                </a:pathLst>
              </a:custGeom>
              <a:gradFill>
                <a:gsLst>
                  <a:gs pos="0">
                    <a:srgbClr val="E27100"/>
                  </a:gs>
                  <a:gs pos="94000">
                    <a:srgbClr val="FFC000"/>
                  </a:gs>
                </a:gsLst>
                <a:lin ang="13500000" scaled="1"/>
              </a:gradFill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Hexagon 3">
                <a:extLst>
                  <a:ext uri="{FF2B5EF4-FFF2-40B4-BE49-F238E27FC236}">
                    <a16:creationId xmlns:a16="http://schemas.microsoft.com/office/drawing/2014/main" xmlns="" id="{3D327479-9A26-4CF9-BC19-0815F8A2098E}"/>
                  </a:ext>
                </a:extLst>
              </p:cNvPr>
              <p:cNvSpPr/>
              <p:nvPr/>
            </p:nvSpPr>
            <p:spPr>
              <a:xfrm>
                <a:off x="4968137" y="1680192"/>
                <a:ext cx="1955151" cy="1975110"/>
              </a:xfrm>
              <a:custGeom>
                <a:avLst/>
                <a:gdLst/>
                <a:ahLst/>
                <a:cxnLst/>
                <a:rect l="l" t="t" r="r" b="b"/>
                <a:pathLst>
                  <a:path w="2424798" h="2449551">
                    <a:moveTo>
                      <a:pt x="522586" y="0"/>
                    </a:moveTo>
                    <a:lnTo>
                      <a:pt x="1902213" y="0"/>
                    </a:lnTo>
                    <a:lnTo>
                      <a:pt x="2424798" y="1045171"/>
                    </a:lnTo>
                    <a:lnTo>
                      <a:pt x="1902213" y="2090342"/>
                    </a:lnTo>
                    <a:lnTo>
                      <a:pt x="1428470" y="2090342"/>
                    </a:lnTo>
                    <a:cubicBezTo>
                      <a:pt x="1390738" y="2125043"/>
                      <a:pt x="1324732" y="2160317"/>
                      <a:pt x="1395281" y="2289075"/>
                    </a:cubicBezTo>
                    <a:lnTo>
                      <a:pt x="1394833" y="2289072"/>
                    </a:lnTo>
                    <a:cubicBezTo>
                      <a:pt x="1400543" y="2300321"/>
                      <a:pt x="1403172" y="2312437"/>
                      <a:pt x="1403172" y="2324987"/>
                    </a:cubicBezTo>
                    <a:cubicBezTo>
                      <a:pt x="1403172" y="2393782"/>
                      <a:pt x="1324169" y="2449551"/>
                      <a:pt x="1226715" y="2449551"/>
                    </a:cubicBezTo>
                    <a:cubicBezTo>
                      <a:pt x="1129260" y="2449551"/>
                      <a:pt x="1050258" y="2393782"/>
                      <a:pt x="1050258" y="2324987"/>
                    </a:cubicBezTo>
                    <a:cubicBezTo>
                      <a:pt x="1050258" y="2311720"/>
                      <a:pt x="1053196" y="2298938"/>
                      <a:pt x="1059451" y="2287130"/>
                    </a:cubicBezTo>
                    <a:lnTo>
                      <a:pt x="1059064" y="2287128"/>
                    </a:lnTo>
                    <a:cubicBezTo>
                      <a:pt x="1059618" y="2286306"/>
                      <a:pt x="1060162" y="2285487"/>
                      <a:pt x="1060553" y="2284624"/>
                    </a:cubicBezTo>
                    <a:cubicBezTo>
                      <a:pt x="1062396" y="2279147"/>
                      <a:pt x="1065471" y="2274011"/>
                      <a:pt x="1069662" y="2269300"/>
                    </a:cubicBezTo>
                    <a:cubicBezTo>
                      <a:pt x="1121907" y="2173836"/>
                      <a:pt x="1047122" y="2122209"/>
                      <a:pt x="1008846" y="2090342"/>
                    </a:cubicBezTo>
                    <a:lnTo>
                      <a:pt x="522586" y="2090342"/>
                    </a:lnTo>
                    <a:lnTo>
                      <a:pt x="354434" y="1754039"/>
                    </a:lnTo>
                    <a:cubicBezTo>
                      <a:pt x="365423" y="1704568"/>
                      <a:pt x="380673" y="1620791"/>
                      <a:pt x="485677" y="1624380"/>
                    </a:cubicBezTo>
                    <a:cubicBezTo>
                      <a:pt x="491770" y="1626005"/>
                      <a:pt x="497740" y="1626440"/>
                      <a:pt x="503461" y="1625623"/>
                    </a:cubicBezTo>
                    <a:cubicBezTo>
                      <a:pt x="504408" y="1625584"/>
                      <a:pt x="505384" y="1625701"/>
                      <a:pt x="506367" y="1625826"/>
                    </a:cubicBezTo>
                    <a:lnTo>
                      <a:pt x="506195" y="1625480"/>
                    </a:lnTo>
                    <a:cubicBezTo>
                      <a:pt x="519554" y="1625755"/>
                      <a:pt x="532292" y="1622629"/>
                      <a:pt x="544141" y="1616661"/>
                    </a:cubicBezTo>
                    <a:cubicBezTo>
                      <a:pt x="605582" y="1585715"/>
                      <a:pt x="619853" y="1490070"/>
                      <a:pt x="576015" y="1403032"/>
                    </a:cubicBezTo>
                    <a:cubicBezTo>
                      <a:pt x="532178" y="1315994"/>
                      <a:pt x="446832" y="1270522"/>
                      <a:pt x="385390" y="1301468"/>
                    </a:cubicBezTo>
                    <a:cubicBezTo>
                      <a:pt x="374181" y="1307113"/>
                      <a:pt x="364543" y="1314911"/>
                      <a:pt x="357065" y="1325071"/>
                    </a:cubicBezTo>
                    <a:lnTo>
                      <a:pt x="356866" y="1324670"/>
                    </a:lnTo>
                    <a:cubicBezTo>
                      <a:pt x="277271" y="1440272"/>
                      <a:pt x="217842" y="1405990"/>
                      <a:pt x="170861" y="1386893"/>
                    </a:cubicBezTo>
                    <a:lnTo>
                      <a:pt x="0" y="1045171"/>
                    </a:lnTo>
                    <a:lnTo>
                      <a:pt x="166614" y="711943"/>
                    </a:lnTo>
                    <a:cubicBezTo>
                      <a:pt x="213141" y="691527"/>
                      <a:pt x="289050" y="655686"/>
                      <a:pt x="347621" y="741915"/>
                    </a:cubicBezTo>
                    <a:cubicBezTo>
                      <a:pt x="349903" y="747794"/>
                      <a:pt x="353073" y="752871"/>
                      <a:pt x="357107" y="757009"/>
                    </a:cubicBezTo>
                    <a:cubicBezTo>
                      <a:pt x="357697" y="757751"/>
                      <a:pt x="358178" y="758608"/>
                      <a:pt x="358657" y="759476"/>
                    </a:cubicBezTo>
                    <a:lnTo>
                      <a:pt x="358835" y="759132"/>
                    </a:lnTo>
                    <a:cubicBezTo>
                      <a:pt x="366493" y="770083"/>
                      <a:pt x="376530" y="778525"/>
                      <a:pt x="388338" y="784574"/>
                    </a:cubicBezTo>
                    <a:cubicBezTo>
                      <a:pt x="449567" y="815938"/>
                      <a:pt x="535221" y="771048"/>
                      <a:pt x="579651" y="684311"/>
                    </a:cubicBezTo>
                    <a:cubicBezTo>
                      <a:pt x="624081" y="597574"/>
                      <a:pt x="610462" y="501834"/>
                      <a:pt x="549233" y="470470"/>
                    </a:cubicBezTo>
                    <a:cubicBezTo>
                      <a:pt x="538063" y="464748"/>
                      <a:pt x="526081" y="461564"/>
                      <a:pt x="513466" y="461518"/>
                    </a:cubicBezTo>
                    <a:lnTo>
                      <a:pt x="513672" y="461121"/>
                    </a:lnTo>
                    <a:cubicBezTo>
                      <a:pt x="367131" y="465203"/>
                      <a:pt x="365612" y="390606"/>
                      <a:pt x="351986" y="34120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AC00"/>
                  </a:gs>
                  <a:gs pos="100000">
                    <a:srgbClr val="005000"/>
                  </a:gs>
                </a:gsLst>
                <a:lin ang="6600000" scaled="0"/>
              </a:gradFill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Hexagon 4">
                <a:extLst>
                  <a:ext uri="{FF2B5EF4-FFF2-40B4-BE49-F238E27FC236}">
                    <a16:creationId xmlns:a16="http://schemas.microsoft.com/office/drawing/2014/main" xmlns="" id="{311F17DD-FCD0-44E5-B3E3-E9BDA513B9E9}"/>
                  </a:ext>
                </a:extLst>
              </p:cNvPr>
              <p:cNvSpPr/>
              <p:nvPr/>
            </p:nvSpPr>
            <p:spPr>
              <a:xfrm>
                <a:off x="4911427" y="3369598"/>
                <a:ext cx="2011861" cy="1685474"/>
              </a:xfrm>
              <a:custGeom>
                <a:avLst/>
                <a:gdLst/>
                <a:ahLst/>
                <a:cxnLst/>
                <a:rect l="l" t="t" r="r" b="b"/>
                <a:pathLst>
                  <a:path w="2495130" h="2090342">
                    <a:moveTo>
                      <a:pt x="592918" y="0"/>
                    </a:moveTo>
                    <a:lnTo>
                      <a:pt x="1084958" y="0"/>
                    </a:lnTo>
                    <a:cubicBezTo>
                      <a:pt x="1124446" y="32130"/>
                      <a:pt x="1189691" y="83273"/>
                      <a:pt x="1139994" y="174082"/>
                    </a:cubicBezTo>
                    <a:cubicBezTo>
                      <a:pt x="1135803" y="178793"/>
                      <a:pt x="1132728" y="183929"/>
                      <a:pt x="1130885" y="189406"/>
                    </a:cubicBezTo>
                    <a:cubicBezTo>
                      <a:pt x="1130494" y="190269"/>
                      <a:pt x="1129950" y="191088"/>
                      <a:pt x="1129396" y="191910"/>
                    </a:cubicBezTo>
                    <a:lnTo>
                      <a:pt x="1129783" y="191912"/>
                    </a:lnTo>
                    <a:cubicBezTo>
                      <a:pt x="1123528" y="203720"/>
                      <a:pt x="1120590" y="216502"/>
                      <a:pt x="1120590" y="229769"/>
                    </a:cubicBezTo>
                    <a:cubicBezTo>
                      <a:pt x="1120590" y="298564"/>
                      <a:pt x="1199592" y="354333"/>
                      <a:pt x="1297047" y="354333"/>
                    </a:cubicBezTo>
                    <a:cubicBezTo>
                      <a:pt x="1394501" y="354333"/>
                      <a:pt x="1473504" y="298564"/>
                      <a:pt x="1473504" y="229769"/>
                    </a:cubicBezTo>
                    <a:cubicBezTo>
                      <a:pt x="1473504" y="217219"/>
                      <a:pt x="1470875" y="205103"/>
                      <a:pt x="1465165" y="193854"/>
                    </a:cubicBezTo>
                    <a:lnTo>
                      <a:pt x="1465613" y="193857"/>
                    </a:lnTo>
                    <a:cubicBezTo>
                      <a:pt x="1398340" y="71077"/>
                      <a:pt x="1455235" y="33302"/>
                      <a:pt x="1493428" y="0"/>
                    </a:cubicBezTo>
                    <a:lnTo>
                      <a:pt x="1972545" y="0"/>
                    </a:lnTo>
                    <a:lnTo>
                      <a:pt x="2495130" y="1045171"/>
                    </a:lnTo>
                    <a:lnTo>
                      <a:pt x="1972545" y="2090342"/>
                    </a:lnTo>
                    <a:lnTo>
                      <a:pt x="592918" y="2090342"/>
                    </a:lnTo>
                    <a:lnTo>
                      <a:pt x="420172" y="1744850"/>
                    </a:lnTo>
                    <a:cubicBezTo>
                      <a:pt x="374980" y="1725700"/>
                      <a:pt x="318485" y="1704131"/>
                      <a:pt x="244860" y="1811426"/>
                    </a:cubicBezTo>
                    <a:lnTo>
                      <a:pt x="244661" y="1811025"/>
                    </a:lnTo>
                    <a:cubicBezTo>
                      <a:pt x="237199" y="1821197"/>
                      <a:pt x="227572" y="1829010"/>
                      <a:pt x="216373" y="1834673"/>
                    </a:cubicBezTo>
                    <a:cubicBezTo>
                      <a:pt x="154980" y="1865717"/>
                      <a:pt x="69562" y="1820380"/>
                      <a:pt x="25586" y="1733411"/>
                    </a:cubicBezTo>
                    <a:cubicBezTo>
                      <a:pt x="-18390" y="1646443"/>
                      <a:pt x="-4270" y="1550775"/>
                      <a:pt x="57122" y="1519732"/>
                    </a:cubicBezTo>
                    <a:cubicBezTo>
                      <a:pt x="68961" y="1513746"/>
                      <a:pt x="81695" y="1510599"/>
                      <a:pt x="95055" y="1510854"/>
                    </a:cubicBezTo>
                    <a:lnTo>
                      <a:pt x="94882" y="1510507"/>
                    </a:lnTo>
                    <a:cubicBezTo>
                      <a:pt x="95865" y="1510631"/>
                      <a:pt x="96841" y="1510747"/>
                      <a:pt x="97788" y="1510706"/>
                    </a:cubicBezTo>
                    <a:cubicBezTo>
                      <a:pt x="103507" y="1509880"/>
                      <a:pt x="109478" y="1510306"/>
                      <a:pt x="115574" y="1511920"/>
                    </a:cubicBezTo>
                    <a:cubicBezTo>
                      <a:pt x="213351" y="1515108"/>
                      <a:pt x="233192" y="1442672"/>
                      <a:pt x="244092" y="1392690"/>
                    </a:cubicBezTo>
                    <a:lnTo>
                      <a:pt x="70332" y="1045171"/>
                    </a:lnTo>
                    <a:lnTo>
                      <a:pt x="245346" y="695143"/>
                    </a:lnTo>
                    <a:cubicBezTo>
                      <a:pt x="291061" y="675148"/>
                      <a:pt x="370465" y="631986"/>
                      <a:pt x="432167" y="721242"/>
                    </a:cubicBezTo>
                    <a:cubicBezTo>
                      <a:pt x="434497" y="727102"/>
                      <a:pt x="437709" y="732153"/>
                      <a:pt x="441776" y="736258"/>
                    </a:cubicBezTo>
                    <a:cubicBezTo>
                      <a:pt x="442372" y="736994"/>
                      <a:pt x="442860" y="737848"/>
                      <a:pt x="443346" y="738712"/>
                    </a:cubicBezTo>
                    <a:lnTo>
                      <a:pt x="443522" y="738367"/>
                    </a:lnTo>
                    <a:cubicBezTo>
                      <a:pt x="451269" y="749254"/>
                      <a:pt x="461375" y="757614"/>
                      <a:pt x="473232" y="763566"/>
                    </a:cubicBezTo>
                    <a:cubicBezTo>
                      <a:pt x="534716" y="794427"/>
                      <a:pt x="619999" y="748838"/>
                      <a:pt x="663717" y="661739"/>
                    </a:cubicBezTo>
                    <a:cubicBezTo>
                      <a:pt x="707435" y="574641"/>
                      <a:pt x="693032" y="479015"/>
                      <a:pt x="631548" y="448154"/>
                    </a:cubicBezTo>
                    <a:cubicBezTo>
                      <a:pt x="620332" y="442524"/>
                      <a:pt x="608324" y="439439"/>
                      <a:pt x="595709" y="439496"/>
                    </a:cubicBezTo>
                    <a:lnTo>
                      <a:pt x="595912" y="439097"/>
                    </a:lnTo>
                    <a:cubicBezTo>
                      <a:pt x="448664" y="444407"/>
                      <a:pt x="447262" y="369036"/>
                      <a:pt x="433040" y="319756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Hexagon 5">
                <a:extLst>
                  <a:ext uri="{FF2B5EF4-FFF2-40B4-BE49-F238E27FC236}">
                    <a16:creationId xmlns:a16="http://schemas.microsoft.com/office/drawing/2014/main" xmlns="" id="{792C3A5B-7602-44CC-939D-9E95D28F58B2}"/>
                  </a:ext>
                </a:extLst>
              </p:cNvPr>
              <p:cNvSpPr/>
              <p:nvPr/>
            </p:nvSpPr>
            <p:spPr>
              <a:xfrm>
                <a:off x="3372938" y="4211590"/>
                <a:ext cx="2019742" cy="1685474"/>
              </a:xfrm>
              <a:custGeom>
                <a:avLst/>
                <a:gdLst/>
                <a:ahLst/>
                <a:cxnLst/>
                <a:rect l="l" t="t" r="r" b="b"/>
                <a:pathLst>
                  <a:path w="2504904" h="2090342">
                    <a:moveTo>
                      <a:pt x="602692" y="0"/>
                    </a:moveTo>
                    <a:lnTo>
                      <a:pt x="1077359" y="0"/>
                    </a:lnTo>
                    <a:cubicBezTo>
                      <a:pt x="1115324" y="31806"/>
                      <a:pt x="1191801" y="83495"/>
                      <a:pt x="1139120" y="179755"/>
                    </a:cubicBezTo>
                    <a:cubicBezTo>
                      <a:pt x="1134929" y="184466"/>
                      <a:pt x="1131854" y="189603"/>
                      <a:pt x="1130011" y="195079"/>
                    </a:cubicBezTo>
                    <a:cubicBezTo>
                      <a:pt x="1129620" y="195942"/>
                      <a:pt x="1129076" y="196761"/>
                      <a:pt x="1128522" y="197583"/>
                    </a:cubicBezTo>
                    <a:lnTo>
                      <a:pt x="1128909" y="197585"/>
                    </a:lnTo>
                    <a:cubicBezTo>
                      <a:pt x="1122654" y="209393"/>
                      <a:pt x="1119716" y="222176"/>
                      <a:pt x="1119716" y="235442"/>
                    </a:cubicBezTo>
                    <a:cubicBezTo>
                      <a:pt x="1119716" y="304237"/>
                      <a:pt x="1198718" y="360006"/>
                      <a:pt x="1296173" y="360006"/>
                    </a:cubicBezTo>
                    <a:cubicBezTo>
                      <a:pt x="1393627" y="360006"/>
                      <a:pt x="1472630" y="304237"/>
                      <a:pt x="1472630" y="235442"/>
                    </a:cubicBezTo>
                    <a:cubicBezTo>
                      <a:pt x="1472630" y="222892"/>
                      <a:pt x="1470001" y="210776"/>
                      <a:pt x="1464291" y="199527"/>
                    </a:cubicBezTo>
                    <a:lnTo>
                      <a:pt x="1464739" y="199530"/>
                    </a:lnTo>
                    <a:cubicBezTo>
                      <a:pt x="1393642" y="69771"/>
                      <a:pt x="1461230" y="34955"/>
                      <a:pt x="1498806" y="0"/>
                    </a:cubicBezTo>
                    <a:lnTo>
                      <a:pt x="1982319" y="0"/>
                    </a:lnTo>
                    <a:lnTo>
                      <a:pt x="2153556" y="342474"/>
                    </a:lnTo>
                    <a:cubicBezTo>
                      <a:pt x="2142730" y="392392"/>
                      <a:pt x="2125387" y="470990"/>
                      <a:pt x="2023624" y="467673"/>
                    </a:cubicBezTo>
                    <a:cubicBezTo>
                      <a:pt x="2017528" y="466059"/>
                      <a:pt x="2011557" y="465633"/>
                      <a:pt x="2005838" y="466459"/>
                    </a:cubicBezTo>
                    <a:cubicBezTo>
                      <a:pt x="2004891" y="466500"/>
                      <a:pt x="2003915" y="466384"/>
                      <a:pt x="2002932" y="466260"/>
                    </a:cubicBezTo>
                    <a:lnTo>
                      <a:pt x="2003105" y="466607"/>
                    </a:lnTo>
                    <a:cubicBezTo>
                      <a:pt x="1989745" y="466352"/>
                      <a:pt x="1977012" y="469499"/>
                      <a:pt x="1965172" y="475485"/>
                    </a:cubicBezTo>
                    <a:cubicBezTo>
                      <a:pt x="1903780" y="506528"/>
                      <a:pt x="1889661" y="602196"/>
                      <a:pt x="1933637" y="689164"/>
                    </a:cubicBezTo>
                    <a:cubicBezTo>
                      <a:pt x="1977612" y="776133"/>
                      <a:pt x="2063030" y="821470"/>
                      <a:pt x="2124423" y="790426"/>
                    </a:cubicBezTo>
                    <a:cubicBezTo>
                      <a:pt x="2135622" y="784763"/>
                      <a:pt x="2145249" y="776950"/>
                      <a:pt x="2152711" y="766778"/>
                    </a:cubicBezTo>
                    <a:lnTo>
                      <a:pt x="2152910" y="767179"/>
                    </a:lnTo>
                    <a:cubicBezTo>
                      <a:pt x="2229474" y="655601"/>
                      <a:pt x="2287513" y="683380"/>
                      <a:pt x="2333662" y="702687"/>
                    </a:cubicBezTo>
                    <a:lnTo>
                      <a:pt x="2504904" y="1045171"/>
                    </a:lnTo>
                    <a:lnTo>
                      <a:pt x="1982319" y="2090342"/>
                    </a:lnTo>
                    <a:lnTo>
                      <a:pt x="602692" y="2090342"/>
                    </a:lnTo>
                    <a:lnTo>
                      <a:pt x="80106" y="1045171"/>
                    </a:lnTo>
                    <a:lnTo>
                      <a:pt x="253172" y="699039"/>
                    </a:lnTo>
                    <a:cubicBezTo>
                      <a:pt x="240449" y="649773"/>
                      <a:pt x="234308" y="579994"/>
                      <a:pt x="92445" y="584353"/>
                    </a:cubicBezTo>
                    <a:lnTo>
                      <a:pt x="92650" y="583955"/>
                    </a:lnTo>
                    <a:cubicBezTo>
                      <a:pt x="80035" y="583945"/>
                      <a:pt x="68043" y="580795"/>
                      <a:pt x="56857" y="575105"/>
                    </a:cubicBezTo>
                    <a:cubicBezTo>
                      <a:pt x="-4462" y="543917"/>
                      <a:pt x="-18354" y="448216"/>
                      <a:pt x="25828" y="361352"/>
                    </a:cubicBezTo>
                    <a:cubicBezTo>
                      <a:pt x="70009" y="274488"/>
                      <a:pt x="155535" y="229354"/>
                      <a:pt x="216853" y="260542"/>
                    </a:cubicBezTo>
                    <a:cubicBezTo>
                      <a:pt x="228678" y="266557"/>
                      <a:pt x="238740" y="274971"/>
                      <a:pt x="246429" y="285899"/>
                    </a:cubicBezTo>
                    <a:lnTo>
                      <a:pt x="246606" y="285556"/>
                    </a:lnTo>
                    <a:cubicBezTo>
                      <a:pt x="247087" y="286422"/>
                      <a:pt x="247571" y="287278"/>
                      <a:pt x="248163" y="288017"/>
                    </a:cubicBezTo>
                    <a:cubicBezTo>
                      <a:pt x="252208" y="292144"/>
                      <a:pt x="255393" y="297212"/>
                      <a:pt x="257692" y="303084"/>
                    </a:cubicBezTo>
                    <a:cubicBezTo>
                      <a:pt x="315273" y="387336"/>
                      <a:pt x="389136" y="354549"/>
                      <a:pt x="435791" y="333802"/>
                    </a:cubicBezTo>
                    <a:close/>
                  </a:path>
                </a:pathLst>
              </a:custGeom>
              <a:gradFill>
                <a:gsLst>
                  <a:gs pos="0">
                    <a:srgbClr val="3F3FBF"/>
                  </a:gs>
                  <a:gs pos="100000">
                    <a:srgbClr val="1D1D59"/>
                  </a:gs>
                </a:gsLst>
                <a:lin ang="12000000" scaled="0"/>
              </a:gradFill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LEI n.º </a:t>
                </a:r>
                <a:r>
                  <a:rPr lang="en-US" sz="2000" b="1" dirty="0"/>
                  <a:t>11.445/07</a:t>
                </a:r>
              </a:p>
            </p:txBody>
          </p:sp>
          <p:sp>
            <p:nvSpPr>
              <p:cNvPr id="22" name="Hexagon 6">
                <a:extLst>
                  <a:ext uri="{FF2B5EF4-FFF2-40B4-BE49-F238E27FC236}">
                    <a16:creationId xmlns:a16="http://schemas.microsoft.com/office/drawing/2014/main" xmlns="" id="{5803D69D-C109-4844-A909-05EFBD0A455C}"/>
                  </a:ext>
                </a:extLst>
              </p:cNvPr>
              <p:cNvSpPr/>
              <p:nvPr/>
            </p:nvSpPr>
            <p:spPr>
              <a:xfrm>
                <a:off x="1905000" y="3081128"/>
                <a:ext cx="1955151" cy="1970559"/>
              </a:xfrm>
              <a:custGeom>
                <a:avLst/>
                <a:gdLst/>
                <a:ahLst/>
                <a:cxnLst/>
                <a:rect l="l" t="t" r="r" b="b"/>
                <a:pathLst>
                  <a:path w="2424798" h="2443907">
                    <a:moveTo>
                      <a:pt x="1187490" y="0"/>
                    </a:moveTo>
                    <a:cubicBezTo>
                      <a:pt x="1284944" y="0"/>
                      <a:pt x="1363947" y="55769"/>
                      <a:pt x="1363947" y="124564"/>
                    </a:cubicBezTo>
                    <a:cubicBezTo>
                      <a:pt x="1363947" y="137831"/>
                      <a:pt x="1361009" y="150613"/>
                      <a:pt x="1354753" y="162421"/>
                    </a:cubicBezTo>
                    <a:lnTo>
                      <a:pt x="1355140" y="162423"/>
                    </a:lnTo>
                    <a:cubicBezTo>
                      <a:pt x="1354587" y="163245"/>
                      <a:pt x="1354043" y="164064"/>
                      <a:pt x="1353652" y="164927"/>
                    </a:cubicBezTo>
                    <a:cubicBezTo>
                      <a:pt x="1351808" y="170404"/>
                      <a:pt x="1348734" y="175540"/>
                      <a:pt x="1344542" y="180251"/>
                    </a:cubicBezTo>
                    <a:cubicBezTo>
                      <a:pt x="1295231" y="270355"/>
                      <a:pt x="1359085" y="321407"/>
                      <a:pt x="1398668" y="353565"/>
                    </a:cubicBezTo>
                    <a:lnTo>
                      <a:pt x="1902213" y="353565"/>
                    </a:lnTo>
                    <a:lnTo>
                      <a:pt x="2072502" y="694142"/>
                    </a:lnTo>
                    <a:cubicBezTo>
                      <a:pt x="2061410" y="742064"/>
                      <a:pt x="2051112" y="835413"/>
                      <a:pt x="1940414" y="832421"/>
                    </a:cubicBezTo>
                    <a:cubicBezTo>
                      <a:pt x="1934310" y="830840"/>
                      <a:pt x="1928337" y="830448"/>
                      <a:pt x="1922622" y="831306"/>
                    </a:cubicBezTo>
                    <a:cubicBezTo>
                      <a:pt x="1921676" y="831352"/>
                      <a:pt x="1920698" y="831241"/>
                      <a:pt x="1919715" y="831123"/>
                    </a:cubicBezTo>
                    <a:lnTo>
                      <a:pt x="1919889" y="831469"/>
                    </a:lnTo>
                    <a:cubicBezTo>
                      <a:pt x="1906528" y="831289"/>
                      <a:pt x="1893813" y="834506"/>
                      <a:pt x="1882007" y="840558"/>
                    </a:cubicBezTo>
                    <a:cubicBezTo>
                      <a:pt x="1820788" y="871942"/>
                      <a:pt x="1807202" y="967687"/>
                      <a:pt x="1851661" y="1054410"/>
                    </a:cubicBezTo>
                    <a:cubicBezTo>
                      <a:pt x="1896120" y="1141132"/>
                      <a:pt x="1981789" y="1185992"/>
                      <a:pt x="2043008" y="1154608"/>
                    </a:cubicBezTo>
                    <a:cubicBezTo>
                      <a:pt x="2054176" y="1148883"/>
                      <a:pt x="2063759" y="1141016"/>
                      <a:pt x="2071164" y="1130803"/>
                    </a:cubicBezTo>
                    <a:lnTo>
                      <a:pt x="2071366" y="1131202"/>
                    </a:lnTo>
                    <a:cubicBezTo>
                      <a:pt x="2151738" y="1012665"/>
                      <a:pt x="2212230" y="1050334"/>
                      <a:pt x="2259798" y="1068735"/>
                    </a:cubicBezTo>
                    <a:lnTo>
                      <a:pt x="2424798" y="1398736"/>
                    </a:lnTo>
                    <a:lnTo>
                      <a:pt x="2256239" y="1735855"/>
                    </a:lnTo>
                    <a:cubicBezTo>
                      <a:pt x="2209578" y="1756607"/>
                      <a:pt x="2135782" y="1789284"/>
                      <a:pt x="2078243" y="1705094"/>
                    </a:cubicBezTo>
                    <a:cubicBezTo>
                      <a:pt x="2075944" y="1699222"/>
                      <a:pt x="2072759" y="1694154"/>
                      <a:pt x="2068714" y="1690027"/>
                    </a:cubicBezTo>
                    <a:cubicBezTo>
                      <a:pt x="2068122" y="1689288"/>
                      <a:pt x="2067638" y="1688432"/>
                      <a:pt x="2067157" y="1687566"/>
                    </a:cubicBezTo>
                    <a:lnTo>
                      <a:pt x="2066980" y="1687909"/>
                    </a:lnTo>
                    <a:cubicBezTo>
                      <a:pt x="2059291" y="1676981"/>
                      <a:pt x="2049229" y="1668567"/>
                      <a:pt x="2037404" y="1662552"/>
                    </a:cubicBezTo>
                    <a:cubicBezTo>
                      <a:pt x="1976086" y="1631364"/>
                      <a:pt x="1890560" y="1676498"/>
                      <a:pt x="1846379" y="1763362"/>
                    </a:cubicBezTo>
                    <a:cubicBezTo>
                      <a:pt x="1802197" y="1850226"/>
                      <a:pt x="1816090" y="1945927"/>
                      <a:pt x="1877408" y="1977115"/>
                    </a:cubicBezTo>
                    <a:cubicBezTo>
                      <a:pt x="1888594" y="1982805"/>
                      <a:pt x="1900586" y="1985955"/>
                      <a:pt x="1913201" y="1985965"/>
                    </a:cubicBezTo>
                    <a:lnTo>
                      <a:pt x="1912996" y="1986363"/>
                    </a:lnTo>
                    <a:cubicBezTo>
                      <a:pt x="2054757" y="1982007"/>
                      <a:pt x="2060991" y="2051683"/>
                      <a:pt x="2073695" y="2100944"/>
                    </a:cubicBezTo>
                    <a:lnTo>
                      <a:pt x="1902213" y="2443907"/>
                    </a:lnTo>
                    <a:lnTo>
                      <a:pt x="522586" y="2443907"/>
                    </a:lnTo>
                    <a:lnTo>
                      <a:pt x="0" y="1398736"/>
                    </a:lnTo>
                    <a:lnTo>
                      <a:pt x="522586" y="353565"/>
                    </a:lnTo>
                    <a:lnTo>
                      <a:pt x="991955" y="353565"/>
                    </a:lnTo>
                    <a:cubicBezTo>
                      <a:pt x="1030149" y="320459"/>
                      <a:pt x="1085692" y="282334"/>
                      <a:pt x="1018924" y="160476"/>
                    </a:cubicBezTo>
                    <a:lnTo>
                      <a:pt x="1019371" y="160479"/>
                    </a:lnTo>
                    <a:cubicBezTo>
                      <a:pt x="1013661" y="149230"/>
                      <a:pt x="1011032" y="137114"/>
                      <a:pt x="1011032" y="124564"/>
                    </a:cubicBezTo>
                    <a:cubicBezTo>
                      <a:pt x="1011032" y="55769"/>
                      <a:pt x="1090035" y="0"/>
                      <a:pt x="118749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238BA"/>
                  </a:gs>
                  <a:gs pos="100000">
                    <a:srgbClr val="3A0074"/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Hexagon 7">
                <a:extLst>
                  <a:ext uri="{FF2B5EF4-FFF2-40B4-BE49-F238E27FC236}">
                    <a16:creationId xmlns:a16="http://schemas.microsoft.com/office/drawing/2014/main" xmlns="" id="{78AD2854-E99B-4703-8A26-3925056B4A09}"/>
                  </a:ext>
                </a:extLst>
              </p:cNvPr>
              <p:cNvSpPr/>
              <p:nvPr/>
            </p:nvSpPr>
            <p:spPr>
              <a:xfrm>
                <a:off x="1905441" y="1680075"/>
                <a:ext cx="2018644" cy="1685474"/>
              </a:xfrm>
              <a:custGeom>
                <a:avLst/>
                <a:gdLst/>
                <a:ahLst/>
                <a:cxnLst/>
                <a:rect l="l" t="t" r="r" b="b"/>
                <a:pathLst>
                  <a:path w="2503542" h="2090342">
                    <a:moveTo>
                      <a:pt x="522586" y="0"/>
                    </a:moveTo>
                    <a:lnTo>
                      <a:pt x="1902213" y="0"/>
                    </a:lnTo>
                    <a:lnTo>
                      <a:pt x="2075775" y="347124"/>
                    </a:lnTo>
                    <a:cubicBezTo>
                      <a:pt x="2122290" y="366299"/>
                      <a:pt x="2180932" y="396368"/>
                      <a:pt x="2258392" y="283092"/>
                    </a:cubicBezTo>
                    <a:lnTo>
                      <a:pt x="2258593" y="283492"/>
                    </a:lnTo>
                    <a:cubicBezTo>
                      <a:pt x="2266038" y="273308"/>
                      <a:pt x="2275652" y="265479"/>
                      <a:pt x="2286842" y="259798"/>
                    </a:cubicBezTo>
                    <a:cubicBezTo>
                      <a:pt x="2348185" y="228656"/>
                      <a:pt x="2433676" y="273855"/>
                      <a:pt x="2477791" y="360752"/>
                    </a:cubicBezTo>
                    <a:cubicBezTo>
                      <a:pt x="2521907" y="447650"/>
                      <a:pt x="2507942" y="543340"/>
                      <a:pt x="2446600" y="574482"/>
                    </a:cubicBezTo>
                    <a:cubicBezTo>
                      <a:pt x="2434770" y="580488"/>
                      <a:pt x="2422042" y="583655"/>
                      <a:pt x="2408682" y="583422"/>
                    </a:cubicBezTo>
                    <a:lnTo>
                      <a:pt x="2408855" y="583768"/>
                    </a:lnTo>
                    <a:cubicBezTo>
                      <a:pt x="2407872" y="583646"/>
                      <a:pt x="2406895" y="583532"/>
                      <a:pt x="2405949" y="583574"/>
                    </a:cubicBezTo>
                    <a:cubicBezTo>
                      <a:pt x="2400231" y="584409"/>
                      <a:pt x="2394259" y="583993"/>
                      <a:pt x="2388161" y="582388"/>
                    </a:cubicBezTo>
                    <a:cubicBezTo>
                      <a:pt x="2284213" y="579168"/>
                      <a:pt x="2268478" y="661267"/>
                      <a:pt x="2257689" y="710953"/>
                    </a:cubicBezTo>
                    <a:lnTo>
                      <a:pt x="2424798" y="1045171"/>
                    </a:lnTo>
                    <a:lnTo>
                      <a:pt x="2250933" y="1392902"/>
                    </a:lnTo>
                    <a:cubicBezTo>
                      <a:pt x="2205246" y="1413444"/>
                      <a:pt x="2126837" y="1456066"/>
                      <a:pt x="2064835" y="1367909"/>
                    </a:cubicBezTo>
                    <a:cubicBezTo>
                      <a:pt x="2062457" y="1362069"/>
                      <a:pt x="2059205" y="1357043"/>
                      <a:pt x="2055104" y="1352971"/>
                    </a:cubicBezTo>
                    <a:cubicBezTo>
                      <a:pt x="2054502" y="1352240"/>
                      <a:pt x="2054007" y="1351390"/>
                      <a:pt x="2053514" y="1350531"/>
                    </a:cubicBezTo>
                    <a:lnTo>
                      <a:pt x="2053342" y="1350877"/>
                    </a:lnTo>
                    <a:cubicBezTo>
                      <a:pt x="2045507" y="1340052"/>
                      <a:pt x="2035334" y="1331774"/>
                      <a:pt x="2023429" y="1325919"/>
                    </a:cubicBezTo>
                    <a:cubicBezTo>
                      <a:pt x="1961697" y="1295556"/>
                      <a:pt x="1876785" y="1341834"/>
                      <a:pt x="1833774" y="1429284"/>
                    </a:cubicBezTo>
                    <a:cubicBezTo>
                      <a:pt x="1790762" y="1516733"/>
                      <a:pt x="1805938" y="1612239"/>
                      <a:pt x="1867669" y="1642601"/>
                    </a:cubicBezTo>
                    <a:cubicBezTo>
                      <a:pt x="1878931" y="1648140"/>
                      <a:pt x="1890964" y="1651129"/>
                      <a:pt x="1903578" y="1650970"/>
                    </a:cubicBezTo>
                    <a:lnTo>
                      <a:pt x="1903378" y="1651370"/>
                    </a:lnTo>
                    <a:cubicBezTo>
                      <a:pt x="2044935" y="1645118"/>
                      <a:pt x="2052223" y="1714568"/>
                      <a:pt x="2065561" y="1763647"/>
                    </a:cubicBezTo>
                    <a:lnTo>
                      <a:pt x="1902213" y="2090342"/>
                    </a:lnTo>
                    <a:lnTo>
                      <a:pt x="1397144" y="2090342"/>
                    </a:lnTo>
                    <a:cubicBezTo>
                      <a:pt x="1357485" y="2058157"/>
                      <a:pt x="1295092" y="2007208"/>
                      <a:pt x="1343994" y="1917851"/>
                    </a:cubicBezTo>
                    <a:cubicBezTo>
                      <a:pt x="1348186" y="1913140"/>
                      <a:pt x="1351260" y="1908004"/>
                      <a:pt x="1353104" y="1902527"/>
                    </a:cubicBezTo>
                    <a:cubicBezTo>
                      <a:pt x="1353495" y="1901664"/>
                      <a:pt x="1354039" y="1900845"/>
                      <a:pt x="1354592" y="1900023"/>
                    </a:cubicBezTo>
                    <a:lnTo>
                      <a:pt x="1354205" y="1900021"/>
                    </a:lnTo>
                    <a:cubicBezTo>
                      <a:pt x="1360461" y="1888213"/>
                      <a:pt x="1363399" y="1875431"/>
                      <a:pt x="1363399" y="1862164"/>
                    </a:cubicBezTo>
                    <a:cubicBezTo>
                      <a:pt x="1363399" y="1793369"/>
                      <a:pt x="1284396" y="1737600"/>
                      <a:pt x="1186942" y="1737600"/>
                    </a:cubicBezTo>
                    <a:cubicBezTo>
                      <a:pt x="1089487" y="1737600"/>
                      <a:pt x="1010484" y="1793369"/>
                      <a:pt x="1010484" y="1862164"/>
                    </a:cubicBezTo>
                    <a:cubicBezTo>
                      <a:pt x="1010484" y="1874714"/>
                      <a:pt x="1013113" y="1886830"/>
                      <a:pt x="1018823" y="1898079"/>
                    </a:cubicBezTo>
                    <a:lnTo>
                      <a:pt x="1018376" y="1898077"/>
                    </a:lnTo>
                    <a:cubicBezTo>
                      <a:pt x="1084605" y="2018952"/>
                      <a:pt x="1030488" y="2057439"/>
                      <a:pt x="992314" y="2090342"/>
                    </a:cubicBezTo>
                    <a:lnTo>
                      <a:pt x="522586" y="2090342"/>
                    </a:lnTo>
                    <a:lnTo>
                      <a:pt x="0" y="1045171"/>
                    </a:lnTo>
                    <a:close/>
                  </a:path>
                </a:pathLst>
              </a:custGeom>
              <a:gradFill>
                <a:gsLst>
                  <a:gs pos="0">
                    <a:srgbClr val="7E0000"/>
                  </a:gs>
                  <a:gs pos="100000">
                    <a:srgbClr val="DE0000"/>
                  </a:gs>
                </a:gsLst>
                <a:lin ang="9600000" scaled="0"/>
              </a:gradFill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Hexagon 1">
                <a:extLst>
                  <a:ext uri="{FF2B5EF4-FFF2-40B4-BE49-F238E27FC236}">
                    <a16:creationId xmlns:a16="http://schemas.microsoft.com/office/drawing/2014/main" xmlns="" id="{D065519E-ECC1-4AA9-9293-B45CA717B5BD}"/>
                  </a:ext>
                </a:extLst>
              </p:cNvPr>
              <p:cNvSpPr/>
              <p:nvPr/>
            </p:nvSpPr>
            <p:spPr>
              <a:xfrm>
                <a:off x="3366898" y="2237925"/>
                <a:ext cx="2088774" cy="1276269"/>
              </a:xfrm>
              <a:custGeom>
                <a:avLst/>
                <a:gdLst>
                  <a:gd name="connsiteX0" fmla="*/ 1034209 w 2088774"/>
                  <a:gd name="connsiteY0" fmla="*/ 0 h 1276269"/>
                  <a:gd name="connsiteX1" fmla="*/ 1176489 w 2088774"/>
                  <a:gd name="connsiteY1" fmla="*/ 100438 h 1276269"/>
                  <a:gd name="connsiteX2" fmla="*/ 1169076 w 2088774"/>
                  <a:gd name="connsiteY2" fmla="*/ 130963 h 1276269"/>
                  <a:gd name="connsiteX3" fmla="*/ 1169387 w 2088774"/>
                  <a:gd name="connsiteY3" fmla="*/ 130964 h 1276269"/>
                  <a:gd name="connsiteX4" fmla="*/ 1168188 w 2088774"/>
                  <a:gd name="connsiteY4" fmla="*/ 132983 h 1276269"/>
                  <a:gd name="connsiteX5" fmla="*/ 1160842 w 2088774"/>
                  <a:gd name="connsiteY5" fmla="*/ 145339 h 1276269"/>
                  <a:gd name="connsiteX6" fmla="*/ 1203563 w 2088774"/>
                  <a:gd name="connsiteY6" fmla="*/ 284308 h 1276269"/>
                  <a:gd name="connsiteX7" fmla="*/ 1607123 w 2088774"/>
                  <a:gd name="connsiteY7" fmla="*/ 284308 h 1276269"/>
                  <a:gd name="connsiteX8" fmla="*/ 1744511 w 2088774"/>
                  <a:gd name="connsiteY8" fmla="*/ 559084 h 1276269"/>
                  <a:gd name="connsiteX9" fmla="*/ 1891571 w 2088774"/>
                  <a:gd name="connsiteY9" fmla="*/ 507789 h 1276269"/>
                  <a:gd name="connsiteX10" fmla="*/ 1891731 w 2088774"/>
                  <a:gd name="connsiteY10" fmla="*/ 508113 h 1276269"/>
                  <a:gd name="connsiteX11" fmla="*/ 1914570 w 2088774"/>
                  <a:gd name="connsiteY11" fmla="*/ 489081 h 1276269"/>
                  <a:gd name="connsiteX12" fmla="*/ 2068274 w 2088774"/>
                  <a:gd name="connsiteY12" fmla="*/ 570974 h 1276269"/>
                  <a:gd name="connsiteX13" fmla="*/ 2042573 w 2088774"/>
                  <a:gd name="connsiteY13" fmla="*/ 743226 h 1276269"/>
                  <a:gd name="connsiteX14" fmla="*/ 2011977 w 2088774"/>
                  <a:gd name="connsiteY14" fmla="*/ 750337 h 1276269"/>
                  <a:gd name="connsiteX15" fmla="*/ 2012115 w 2088774"/>
                  <a:gd name="connsiteY15" fmla="*/ 750616 h 1276269"/>
                  <a:gd name="connsiteX16" fmla="*/ 2009772 w 2088774"/>
                  <a:gd name="connsiteY16" fmla="*/ 750452 h 1276269"/>
                  <a:gd name="connsiteX17" fmla="*/ 1995433 w 2088774"/>
                  <a:gd name="connsiteY17" fmla="*/ 749450 h 1276269"/>
                  <a:gd name="connsiteX18" fmla="*/ 1890371 w 2088774"/>
                  <a:gd name="connsiteY18" fmla="*/ 850805 h 1276269"/>
                  <a:gd name="connsiteX19" fmla="*/ 1914769 w 2088774"/>
                  <a:gd name="connsiteY19" fmla="*/ 899601 h 1276269"/>
                  <a:gd name="connsiteX20" fmla="*/ 147952 w 2088774"/>
                  <a:gd name="connsiteY20" fmla="*/ 1276269 h 1276269"/>
                  <a:gd name="connsiteX21" fmla="*/ 73340 w 2088774"/>
                  <a:gd name="connsiteY21" fmla="*/ 1127045 h 1276269"/>
                  <a:gd name="connsiteX22" fmla="*/ 206414 w 2088774"/>
                  <a:gd name="connsiteY22" fmla="*/ 860899 h 1276269"/>
                  <a:gd name="connsiteX23" fmla="*/ 75852 w 2088774"/>
                  <a:gd name="connsiteY23" fmla="*/ 771096 h 1276269"/>
                  <a:gd name="connsiteX24" fmla="*/ 76013 w 2088774"/>
                  <a:gd name="connsiteY24" fmla="*/ 770774 h 1276269"/>
                  <a:gd name="connsiteX25" fmla="*/ 47059 w 2088774"/>
                  <a:gd name="connsiteY25" fmla="*/ 764026 h 1276269"/>
                  <a:gd name="connsiteX26" fmla="*/ 19729 w 2088774"/>
                  <a:gd name="connsiteY26" fmla="*/ 592025 h 1276269"/>
                  <a:gd name="connsiteX27" fmla="*/ 172651 w 2088774"/>
                  <a:gd name="connsiteY27" fmla="*/ 508680 h 1276269"/>
                  <a:gd name="connsiteX28" fmla="*/ 196770 w 2088774"/>
                  <a:gd name="connsiteY28" fmla="*/ 528804 h 1276269"/>
                  <a:gd name="connsiteX29" fmla="*/ 196909 w 2088774"/>
                  <a:gd name="connsiteY29" fmla="*/ 528525 h 1276269"/>
                  <a:gd name="connsiteX30" fmla="*/ 198191 w 2088774"/>
                  <a:gd name="connsiteY30" fmla="*/ 530493 h 1276269"/>
                  <a:gd name="connsiteX31" fmla="*/ 206037 w 2088774"/>
                  <a:gd name="connsiteY31" fmla="*/ 542537 h 1276269"/>
                  <a:gd name="connsiteX32" fmla="*/ 355358 w 2088774"/>
                  <a:gd name="connsiteY32" fmla="*/ 563010 h 1276269"/>
                  <a:gd name="connsiteX33" fmla="*/ 494709 w 2088774"/>
                  <a:gd name="connsiteY33" fmla="*/ 284308 h 1276269"/>
                  <a:gd name="connsiteX34" fmla="*/ 877403 w 2088774"/>
                  <a:gd name="connsiteY34" fmla="*/ 284308 h 1276269"/>
                  <a:gd name="connsiteX35" fmla="*/ 898291 w 2088774"/>
                  <a:gd name="connsiteY35" fmla="*/ 129394 h 1276269"/>
                  <a:gd name="connsiteX36" fmla="*/ 898652 w 2088774"/>
                  <a:gd name="connsiteY36" fmla="*/ 129397 h 1276269"/>
                  <a:gd name="connsiteX37" fmla="*/ 891928 w 2088774"/>
                  <a:gd name="connsiteY37" fmla="*/ 100438 h 1276269"/>
                  <a:gd name="connsiteX38" fmla="*/ 1034209 w 2088774"/>
                  <a:gd name="connsiteY38" fmla="*/ 0 h 1276269"/>
                  <a:gd name="connsiteX0" fmla="*/ 1034209 w 2088774"/>
                  <a:gd name="connsiteY0" fmla="*/ 0 h 1276269"/>
                  <a:gd name="connsiteX1" fmla="*/ 1176489 w 2088774"/>
                  <a:gd name="connsiteY1" fmla="*/ 100438 h 1276269"/>
                  <a:gd name="connsiteX2" fmla="*/ 1169076 w 2088774"/>
                  <a:gd name="connsiteY2" fmla="*/ 130963 h 1276269"/>
                  <a:gd name="connsiteX3" fmla="*/ 1169387 w 2088774"/>
                  <a:gd name="connsiteY3" fmla="*/ 130964 h 1276269"/>
                  <a:gd name="connsiteX4" fmla="*/ 1168188 w 2088774"/>
                  <a:gd name="connsiteY4" fmla="*/ 132983 h 1276269"/>
                  <a:gd name="connsiteX5" fmla="*/ 1160842 w 2088774"/>
                  <a:gd name="connsiteY5" fmla="*/ 145339 h 1276269"/>
                  <a:gd name="connsiteX6" fmla="*/ 1203563 w 2088774"/>
                  <a:gd name="connsiteY6" fmla="*/ 284308 h 1276269"/>
                  <a:gd name="connsiteX7" fmla="*/ 1607123 w 2088774"/>
                  <a:gd name="connsiteY7" fmla="*/ 284308 h 1276269"/>
                  <a:gd name="connsiteX8" fmla="*/ 1744511 w 2088774"/>
                  <a:gd name="connsiteY8" fmla="*/ 559084 h 1276269"/>
                  <a:gd name="connsiteX9" fmla="*/ 1891571 w 2088774"/>
                  <a:gd name="connsiteY9" fmla="*/ 507789 h 1276269"/>
                  <a:gd name="connsiteX10" fmla="*/ 1891731 w 2088774"/>
                  <a:gd name="connsiteY10" fmla="*/ 508113 h 1276269"/>
                  <a:gd name="connsiteX11" fmla="*/ 1914570 w 2088774"/>
                  <a:gd name="connsiteY11" fmla="*/ 489081 h 1276269"/>
                  <a:gd name="connsiteX12" fmla="*/ 2068274 w 2088774"/>
                  <a:gd name="connsiteY12" fmla="*/ 570974 h 1276269"/>
                  <a:gd name="connsiteX13" fmla="*/ 2042573 w 2088774"/>
                  <a:gd name="connsiteY13" fmla="*/ 743226 h 1276269"/>
                  <a:gd name="connsiteX14" fmla="*/ 2011977 w 2088774"/>
                  <a:gd name="connsiteY14" fmla="*/ 750337 h 1276269"/>
                  <a:gd name="connsiteX15" fmla="*/ 2012115 w 2088774"/>
                  <a:gd name="connsiteY15" fmla="*/ 750616 h 1276269"/>
                  <a:gd name="connsiteX16" fmla="*/ 2009772 w 2088774"/>
                  <a:gd name="connsiteY16" fmla="*/ 750452 h 1276269"/>
                  <a:gd name="connsiteX17" fmla="*/ 1995433 w 2088774"/>
                  <a:gd name="connsiteY17" fmla="*/ 749450 h 1276269"/>
                  <a:gd name="connsiteX18" fmla="*/ 1890371 w 2088774"/>
                  <a:gd name="connsiteY18" fmla="*/ 850805 h 1276269"/>
                  <a:gd name="connsiteX19" fmla="*/ 1914769 w 2088774"/>
                  <a:gd name="connsiteY19" fmla="*/ 899601 h 1276269"/>
                  <a:gd name="connsiteX20" fmla="*/ 147952 w 2088774"/>
                  <a:gd name="connsiteY20" fmla="*/ 1276269 h 1276269"/>
                  <a:gd name="connsiteX21" fmla="*/ 73340 w 2088774"/>
                  <a:gd name="connsiteY21" fmla="*/ 1127045 h 1276269"/>
                  <a:gd name="connsiteX22" fmla="*/ 206414 w 2088774"/>
                  <a:gd name="connsiteY22" fmla="*/ 860899 h 1276269"/>
                  <a:gd name="connsiteX23" fmla="*/ 75852 w 2088774"/>
                  <a:gd name="connsiteY23" fmla="*/ 771096 h 1276269"/>
                  <a:gd name="connsiteX24" fmla="*/ 76013 w 2088774"/>
                  <a:gd name="connsiteY24" fmla="*/ 770774 h 1276269"/>
                  <a:gd name="connsiteX25" fmla="*/ 47059 w 2088774"/>
                  <a:gd name="connsiteY25" fmla="*/ 764026 h 1276269"/>
                  <a:gd name="connsiteX26" fmla="*/ 19729 w 2088774"/>
                  <a:gd name="connsiteY26" fmla="*/ 592025 h 1276269"/>
                  <a:gd name="connsiteX27" fmla="*/ 172651 w 2088774"/>
                  <a:gd name="connsiteY27" fmla="*/ 508680 h 1276269"/>
                  <a:gd name="connsiteX28" fmla="*/ 196770 w 2088774"/>
                  <a:gd name="connsiteY28" fmla="*/ 528804 h 1276269"/>
                  <a:gd name="connsiteX29" fmla="*/ 196909 w 2088774"/>
                  <a:gd name="connsiteY29" fmla="*/ 528525 h 1276269"/>
                  <a:gd name="connsiteX30" fmla="*/ 198191 w 2088774"/>
                  <a:gd name="connsiteY30" fmla="*/ 530493 h 1276269"/>
                  <a:gd name="connsiteX31" fmla="*/ 206037 w 2088774"/>
                  <a:gd name="connsiteY31" fmla="*/ 542537 h 1276269"/>
                  <a:gd name="connsiteX32" fmla="*/ 355358 w 2088774"/>
                  <a:gd name="connsiteY32" fmla="*/ 563010 h 1276269"/>
                  <a:gd name="connsiteX33" fmla="*/ 494709 w 2088774"/>
                  <a:gd name="connsiteY33" fmla="*/ 284308 h 1276269"/>
                  <a:gd name="connsiteX34" fmla="*/ 877403 w 2088774"/>
                  <a:gd name="connsiteY34" fmla="*/ 284308 h 1276269"/>
                  <a:gd name="connsiteX35" fmla="*/ 898291 w 2088774"/>
                  <a:gd name="connsiteY35" fmla="*/ 129394 h 1276269"/>
                  <a:gd name="connsiteX36" fmla="*/ 898652 w 2088774"/>
                  <a:gd name="connsiteY36" fmla="*/ 129397 h 1276269"/>
                  <a:gd name="connsiteX37" fmla="*/ 891928 w 2088774"/>
                  <a:gd name="connsiteY37" fmla="*/ 100438 h 1276269"/>
                  <a:gd name="connsiteX38" fmla="*/ 1034209 w 2088774"/>
                  <a:gd name="connsiteY38" fmla="*/ 0 h 1276269"/>
                  <a:gd name="connsiteX0" fmla="*/ 1034209 w 2088774"/>
                  <a:gd name="connsiteY0" fmla="*/ 0 h 1276269"/>
                  <a:gd name="connsiteX1" fmla="*/ 1176489 w 2088774"/>
                  <a:gd name="connsiteY1" fmla="*/ 100438 h 1276269"/>
                  <a:gd name="connsiteX2" fmla="*/ 1169076 w 2088774"/>
                  <a:gd name="connsiteY2" fmla="*/ 130963 h 1276269"/>
                  <a:gd name="connsiteX3" fmla="*/ 1169387 w 2088774"/>
                  <a:gd name="connsiteY3" fmla="*/ 130964 h 1276269"/>
                  <a:gd name="connsiteX4" fmla="*/ 1168188 w 2088774"/>
                  <a:gd name="connsiteY4" fmla="*/ 132983 h 1276269"/>
                  <a:gd name="connsiteX5" fmla="*/ 1160842 w 2088774"/>
                  <a:gd name="connsiteY5" fmla="*/ 145339 h 1276269"/>
                  <a:gd name="connsiteX6" fmla="*/ 1203563 w 2088774"/>
                  <a:gd name="connsiteY6" fmla="*/ 284308 h 1276269"/>
                  <a:gd name="connsiteX7" fmla="*/ 1607123 w 2088774"/>
                  <a:gd name="connsiteY7" fmla="*/ 284308 h 1276269"/>
                  <a:gd name="connsiteX8" fmla="*/ 1744511 w 2088774"/>
                  <a:gd name="connsiteY8" fmla="*/ 559084 h 1276269"/>
                  <a:gd name="connsiteX9" fmla="*/ 1891571 w 2088774"/>
                  <a:gd name="connsiteY9" fmla="*/ 507789 h 1276269"/>
                  <a:gd name="connsiteX10" fmla="*/ 1891731 w 2088774"/>
                  <a:gd name="connsiteY10" fmla="*/ 508113 h 1276269"/>
                  <a:gd name="connsiteX11" fmla="*/ 1914570 w 2088774"/>
                  <a:gd name="connsiteY11" fmla="*/ 489081 h 1276269"/>
                  <a:gd name="connsiteX12" fmla="*/ 2068274 w 2088774"/>
                  <a:gd name="connsiteY12" fmla="*/ 570974 h 1276269"/>
                  <a:gd name="connsiteX13" fmla="*/ 2042573 w 2088774"/>
                  <a:gd name="connsiteY13" fmla="*/ 743226 h 1276269"/>
                  <a:gd name="connsiteX14" fmla="*/ 2011977 w 2088774"/>
                  <a:gd name="connsiteY14" fmla="*/ 750337 h 1276269"/>
                  <a:gd name="connsiteX15" fmla="*/ 2012115 w 2088774"/>
                  <a:gd name="connsiteY15" fmla="*/ 750616 h 1276269"/>
                  <a:gd name="connsiteX16" fmla="*/ 2009772 w 2088774"/>
                  <a:gd name="connsiteY16" fmla="*/ 750452 h 1276269"/>
                  <a:gd name="connsiteX17" fmla="*/ 1995433 w 2088774"/>
                  <a:gd name="connsiteY17" fmla="*/ 749450 h 1276269"/>
                  <a:gd name="connsiteX18" fmla="*/ 1890371 w 2088774"/>
                  <a:gd name="connsiteY18" fmla="*/ 850805 h 1276269"/>
                  <a:gd name="connsiteX19" fmla="*/ 1914769 w 2088774"/>
                  <a:gd name="connsiteY19" fmla="*/ 899601 h 1276269"/>
                  <a:gd name="connsiteX20" fmla="*/ 147952 w 2088774"/>
                  <a:gd name="connsiteY20" fmla="*/ 1276269 h 1276269"/>
                  <a:gd name="connsiteX21" fmla="*/ 73340 w 2088774"/>
                  <a:gd name="connsiteY21" fmla="*/ 1127045 h 1276269"/>
                  <a:gd name="connsiteX22" fmla="*/ 206414 w 2088774"/>
                  <a:gd name="connsiteY22" fmla="*/ 860899 h 1276269"/>
                  <a:gd name="connsiteX23" fmla="*/ 75852 w 2088774"/>
                  <a:gd name="connsiteY23" fmla="*/ 771096 h 1276269"/>
                  <a:gd name="connsiteX24" fmla="*/ 76013 w 2088774"/>
                  <a:gd name="connsiteY24" fmla="*/ 770774 h 1276269"/>
                  <a:gd name="connsiteX25" fmla="*/ 47059 w 2088774"/>
                  <a:gd name="connsiteY25" fmla="*/ 764026 h 1276269"/>
                  <a:gd name="connsiteX26" fmla="*/ 19729 w 2088774"/>
                  <a:gd name="connsiteY26" fmla="*/ 592025 h 1276269"/>
                  <a:gd name="connsiteX27" fmla="*/ 172651 w 2088774"/>
                  <a:gd name="connsiteY27" fmla="*/ 508680 h 1276269"/>
                  <a:gd name="connsiteX28" fmla="*/ 196770 w 2088774"/>
                  <a:gd name="connsiteY28" fmla="*/ 528804 h 1276269"/>
                  <a:gd name="connsiteX29" fmla="*/ 196909 w 2088774"/>
                  <a:gd name="connsiteY29" fmla="*/ 528525 h 1276269"/>
                  <a:gd name="connsiteX30" fmla="*/ 198191 w 2088774"/>
                  <a:gd name="connsiteY30" fmla="*/ 530493 h 1276269"/>
                  <a:gd name="connsiteX31" fmla="*/ 206037 w 2088774"/>
                  <a:gd name="connsiteY31" fmla="*/ 542537 h 1276269"/>
                  <a:gd name="connsiteX32" fmla="*/ 355358 w 2088774"/>
                  <a:gd name="connsiteY32" fmla="*/ 563010 h 1276269"/>
                  <a:gd name="connsiteX33" fmla="*/ 494709 w 2088774"/>
                  <a:gd name="connsiteY33" fmla="*/ 284308 h 1276269"/>
                  <a:gd name="connsiteX34" fmla="*/ 877403 w 2088774"/>
                  <a:gd name="connsiteY34" fmla="*/ 284308 h 1276269"/>
                  <a:gd name="connsiteX35" fmla="*/ 898291 w 2088774"/>
                  <a:gd name="connsiteY35" fmla="*/ 129394 h 1276269"/>
                  <a:gd name="connsiteX36" fmla="*/ 898652 w 2088774"/>
                  <a:gd name="connsiteY36" fmla="*/ 129397 h 1276269"/>
                  <a:gd name="connsiteX37" fmla="*/ 891928 w 2088774"/>
                  <a:gd name="connsiteY37" fmla="*/ 100438 h 1276269"/>
                  <a:gd name="connsiteX38" fmla="*/ 1034209 w 2088774"/>
                  <a:gd name="connsiteY38" fmla="*/ 0 h 1276269"/>
                  <a:gd name="connsiteX0" fmla="*/ 1034209 w 2088774"/>
                  <a:gd name="connsiteY0" fmla="*/ 0 h 1276269"/>
                  <a:gd name="connsiteX1" fmla="*/ 1176489 w 2088774"/>
                  <a:gd name="connsiteY1" fmla="*/ 100438 h 1276269"/>
                  <a:gd name="connsiteX2" fmla="*/ 1169076 w 2088774"/>
                  <a:gd name="connsiteY2" fmla="*/ 130963 h 1276269"/>
                  <a:gd name="connsiteX3" fmla="*/ 1169387 w 2088774"/>
                  <a:gd name="connsiteY3" fmla="*/ 130964 h 1276269"/>
                  <a:gd name="connsiteX4" fmla="*/ 1168188 w 2088774"/>
                  <a:gd name="connsiteY4" fmla="*/ 132983 h 1276269"/>
                  <a:gd name="connsiteX5" fmla="*/ 1160842 w 2088774"/>
                  <a:gd name="connsiteY5" fmla="*/ 145339 h 1276269"/>
                  <a:gd name="connsiteX6" fmla="*/ 1203563 w 2088774"/>
                  <a:gd name="connsiteY6" fmla="*/ 284308 h 1276269"/>
                  <a:gd name="connsiteX7" fmla="*/ 1607123 w 2088774"/>
                  <a:gd name="connsiteY7" fmla="*/ 284308 h 1276269"/>
                  <a:gd name="connsiteX8" fmla="*/ 1744511 w 2088774"/>
                  <a:gd name="connsiteY8" fmla="*/ 559084 h 1276269"/>
                  <a:gd name="connsiteX9" fmla="*/ 1891571 w 2088774"/>
                  <a:gd name="connsiteY9" fmla="*/ 507789 h 1276269"/>
                  <a:gd name="connsiteX10" fmla="*/ 1891731 w 2088774"/>
                  <a:gd name="connsiteY10" fmla="*/ 508113 h 1276269"/>
                  <a:gd name="connsiteX11" fmla="*/ 1914570 w 2088774"/>
                  <a:gd name="connsiteY11" fmla="*/ 489081 h 1276269"/>
                  <a:gd name="connsiteX12" fmla="*/ 2068274 w 2088774"/>
                  <a:gd name="connsiteY12" fmla="*/ 570974 h 1276269"/>
                  <a:gd name="connsiteX13" fmla="*/ 2042573 w 2088774"/>
                  <a:gd name="connsiteY13" fmla="*/ 743226 h 1276269"/>
                  <a:gd name="connsiteX14" fmla="*/ 2011977 w 2088774"/>
                  <a:gd name="connsiteY14" fmla="*/ 750337 h 1276269"/>
                  <a:gd name="connsiteX15" fmla="*/ 2012115 w 2088774"/>
                  <a:gd name="connsiteY15" fmla="*/ 750616 h 1276269"/>
                  <a:gd name="connsiteX16" fmla="*/ 2009772 w 2088774"/>
                  <a:gd name="connsiteY16" fmla="*/ 750452 h 1276269"/>
                  <a:gd name="connsiteX17" fmla="*/ 1995433 w 2088774"/>
                  <a:gd name="connsiteY17" fmla="*/ 749450 h 1276269"/>
                  <a:gd name="connsiteX18" fmla="*/ 1890371 w 2088774"/>
                  <a:gd name="connsiteY18" fmla="*/ 850805 h 1276269"/>
                  <a:gd name="connsiteX19" fmla="*/ 1914769 w 2088774"/>
                  <a:gd name="connsiteY19" fmla="*/ 899601 h 1276269"/>
                  <a:gd name="connsiteX20" fmla="*/ 147952 w 2088774"/>
                  <a:gd name="connsiteY20" fmla="*/ 1276269 h 1276269"/>
                  <a:gd name="connsiteX21" fmla="*/ 73340 w 2088774"/>
                  <a:gd name="connsiteY21" fmla="*/ 1127045 h 1276269"/>
                  <a:gd name="connsiteX22" fmla="*/ 206414 w 2088774"/>
                  <a:gd name="connsiteY22" fmla="*/ 860899 h 1276269"/>
                  <a:gd name="connsiteX23" fmla="*/ 75852 w 2088774"/>
                  <a:gd name="connsiteY23" fmla="*/ 771096 h 1276269"/>
                  <a:gd name="connsiteX24" fmla="*/ 76013 w 2088774"/>
                  <a:gd name="connsiteY24" fmla="*/ 770774 h 1276269"/>
                  <a:gd name="connsiteX25" fmla="*/ 47059 w 2088774"/>
                  <a:gd name="connsiteY25" fmla="*/ 764026 h 1276269"/>
                  <a:gd name="connsiteX26" fmla="*/ 19729 w 2088774"/>
                  <a:gd name="connsiteY26" fmla="*/ 592025 h 1276269"/>
                  <a:gd name="connsiteX27" fmla="*/ 172651 w 2088774"/>
                  <a:gd name="connsiteY27" fmla="*/ 508680 h 1276269"/>
                  <a:gd name="connsiteX28" fmla="*/ 196770 w 2088774"/>
                  <a:gd name="connsiteY28" fmla="*/ 528804 h 1276269"/>
                  <a:gd name="connsiteX29" fmla="*/ 196909 w 2088774"/>
                  <a:gd name="connsiteY29" fmla="*/ 528525 h 1276269"/>
                  <a:gd name="connsiteX30" fmla="*/ 198191 w 2088774"/>
                  <a:gd name="connsiteY30" fmla="*/ 530493 h 1276269"/>
                  <a:gd name="connsiteX31" fmla="*/ 206037 w 2088774"/>
                  <a:gd name="connsiteY31" fmla="*/ 542537 h 1276269"/>
                  <a:gd name="connsiteX32" fmla="*/ 355358 w 2088774"/>
                  <a:gd name="connsiteY32" fmla="*/ 563010 h 1276269"/>
                  <a:gd name="connsiteX33" fmla="*/ 494709 w 2088774"/>
                  <a:gd name="connsiteY33" fmla="*/ 284308 h 1276269"/>
                  <a:gd name="connsiteX34" fmla="*/ 877403 w 2088774"/>
                  <a:gd name="connsiteY34" fmla="*/ 284308 h 1276269"/>
                  <a:gd name="connsiteX35" fmla="*/ 898291 w 2088774"/>
                  <a:gd name="connsiteY35" fmla="*/ 129394 h 1276269"/>
                  <a:gd name="connsiteX36" fmla="*/ 898652 w 2088774"/>
                  <a:gd name="connsiteY36" fmla="*/ 129397 h 1276269"/>
                  <a:gd name="connsiteX37" fmla="*/ 891928 w 2088774"/>
                  <a:gd name="connsiteY37" fmla="*/ 100438 h 1276269"/>
                  <a:gd name="connsiteX38" fmla="*/ 1034209 w 2088774"/>
                  <a:gd name="connsiteY38" fmla="*/ 0 h 1276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088774" h="1276269">
                    <a:moveTo>
                      <a:pt x="1034209" y="0"/>
                    </a:moveTo>
                    <a:cubicBezTo>
                      <a:pt x="1112787" y="0"/>
                      <a:pt x="1176489" y="44968"/>
                      <a:pt x="1176489" y="100438"/>
                    </a:cubicBezTo>
                    <a:cubicBezTo>
                      <a:pt x="1176489" y="111135"/>
                      <a:pt x="1174120" y="121442"/>
                      <a:pt x="1169076" y="130963"/>
                    </a:cubicBezTo>
                    <a:lnTo>
                      <a:pt x="1169387" y="130964"/>
                    </a:lnTo>
                    <a:cubicBezTo>
                      <a:pt x="1168941" y="131627"/>
                      <a:pt x="1168503" y="132287"/>
                      <a:pt x="1168188" y="132983"/>
                    </a:cubicBezTo>
                    <a:cubicBezTo>
                      <a:pt x="1166701" y="137399"/>
                      <a:pt x="1164222" y="141541"/>
                      <a:pt x="1160842" y="145339"/>
                    </a:cubicBezTo>
                    <a:cubicBezTo>
                      <a:pt x="1121468" y="217286"/>
                      <a:pt x="1171577" y="258352"/>
                      <a:pt x="1203563" y="284308"/>
                    </a:cubicBezTo>
                    <a:lnTo>
                      <a:pt x="1607123" y="284308"/>
                    </a:lnTo>
                    <a:lnTo>
                      <a:pt x="1744511" y="559084"/>
                    </a:lnTo>
                    <a:cubicBezTo>
                      <a:pt x="1781908" y="574679"/>
                      <a:pt x="1829015" y="598643"/>
                      <a:pt x="1891571" y="507789"/>
                    </a:cubicBezTo>
                    <a:cubicBezTo>
                      <a:pt x="1891624" y="507897"/>
                      <a:pt x="1891678" y="508005"/>
                      <a:pt x="1891731" y="508113"/>
                    </a:cubicBezTo>
                    <a:cubicBezTo>
                      <a:pt x="1897761" y="499920"/>
                      <a:pt x="1905532" y="493633"/>
                      <a:pt x="1914570" y="489081"/>
                    </a:cubicBezTo>
                    <a:cubicBezTo>
                      <a:pt x="1964111" y="464129"/>
                      <a:pt x="2032927" y="500794"/>
                      <a:pt x="2068274" y="570974"/>
                    </a:cubicBezTo>
                    <a:cubicBezTo>
                      <a:pt x="2103621" y="641154"/>
                      <a:pt x="2092114" y="718274"/>
                      <a:pt x="2042573" y="743226"/>
                    </a:cubicBezTo>
                    <a:cubicBezTo>
                      <a:pt x="2033019" y="748038"/>
                      <a:pt x="2022748" y="750559"/>
                      <a:pt x="2011977" y="750337"/>
                    </a:cubicBezTo>
                    <a:lnTo>
                      <a:pt x="2012115" y="750616"/>
                    </a:lnTo>
                    <a:cubicBezTo>
                      <a:pt x="2011323" y="750515"/>
                      <a:pt x="2010536" y="750421"/>
                      <a:pt x="2009772" y="750452"/>
                    </a:cubicBezTo>
                    <a:cubicBezTo>
                      <a:pt x="2005159" y="751111"/>
                      <a:pt x="2000346" y="750760"/>
                      <a:pt x="1995433" y="749450"/>
                    </a:cubicBezTo>
                    <a:cubicBezTo>
                      <a:pt x="1912994" y="746632"/>
                      <a:pt x="1899168" y="810602"/>
                      <a:pt x="1890371" y="850805"/>
                    </a:cubicBezTo>
                    <a:lnTo>
                      <a:pt x="1914769" y="899601"/>
                    </a:lnTo>
                    <a:cubicBezTo>
                      <a:pt x="1449818" y="1355788"/>
                      <a:pt x="561243" y="727092"/>
                      <a:pt x="147952" y="1276269"/>
                    </a:cubicBezTo>
                    <a:lnTo>
                      <a:pt x="73340" y="1127045"/>
                    </a:lnTo>
                    <a:lnTo>
                      <a:pt x="206414" y="860899"/>
                    </a:lnTo>
                    <a:cubicBezTo>
                      <a:pt x="195791" y="821368"/>
                      <a:pt x="189290" y="766087"/>
                      <a:pt x="75852" y="771096"/>
                    </a:cubicBezTo>
                    <a:cubicBezTo>
                      <a:pt x="75906" y="770989"/>
                      <a:pt x="75959" y="770881"/>
                      <a:pt x="76013" y="770774"/>
                    </a:cubicBezTo>
                    <a:cubicBezTo>
                      <a:pt x="65842" y="770902"/>
                      <a:pt x="56140" y="768492"/>
                      <a:pt x="47059" y="764026"/>
                    </a:cubicBezTo>
                    <a:cubicBezTo>
                      <a:pt x="-2717" y="739544"/>
                      <a:pt x="-14952" y="662536"/>
                      <a:pt x="19729" y="592025"/>
                    </a:cubicBezTo>
                    <a:cubicBezTo>
                      <a:pt x="54409" y="521513"/>
                      <a:pt x="122875" y="484198"/>
                      <a:pt x="172651" y="508680"/>
                    </a:cubicBezTo>
                    <a:cubicBezTo>
                      <a:pt x="182250" y="513401"/>
                      <a:pt x="190453" y="520076"/>
                      <a:pt x="196770" y="528804"/>
                    </a:cubicBezTo>
                    <a:cubicBezTo>
                      <a:pt x="196816" y="528711"/>
                      <a:pt x="196863" y="528618"/>
                      <a:pt x="196909" y="528525"/>
                    </a:cubicBezTo>
                    <a:cubicBezTo>
                      <a:pt x="197306" y="529218"/>
                      <a:pt x="197705" y="529903"/>
                      <a:pt x="198191" y="530493"/>
                    </a:cubicBezTo>
                    <a:cubicBezTo>
                      <a:pt x="201497" y="533776"/>
                      <a:pt x="204120" y="537828"/>
                      <a:pt x="206037" y="542537"/>
                    </a:cubicBezTo>
                    <a:cubicBezTo>
                      <a:pt x="255701" y="613152"/>
                      <a:pt x="318422" y="579700"/>
                      <a:pt x="355358" y="563010"/>
                    </a:cubicBezTo>
                    <a:lnTo>
                      <a:pt x="494709" y="284308"/>
                    </a:lnTo>
                    <a:lnTo>
                      <a:pt x="877403" y="284308"/>
                    </a:lnTo>
                    <a:cubicBezTo>
                      <a:pt x="908178" y="257805"/>
                      <a:pt x="951619" y="226723"/>
                      <a:pt x="898291" y="129394"/>
                    </a:cubicBezTo>
                    <a:lnTo>
                      <a:pt x="898652" y="129397"/>
                    </a:lnTo>
                    <a:cubicBezTo>
                      <a:pt x="894048" y="120327"/>
                      <a:pt x="891928" y="110557"/>
                      <a:pt x="891928" y="100438"/>
                    </a:cubicBezTo>
                    <a:cubicBezTo>
                      <a:pt x="891928" y="44968"/>
                      <a:pt x="955629" y="0"/>
                      <a:pt x="1034209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alpha val="50000"/>
                    </a:schemeClr>
                  </a:gs>
                  <a:gs pos="100000">
                    <a:schemeClr val="tx1">
                      <a:lumMod val="65000"/>
                      <a:lumOff val="35000"/>
                      <a:alpha val="49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" name="Group 34">
              <a:extLst>
                <a:ext uri="{FF2B5EF4-FFF2-40B4-BE49-F238E27FC236}">
                  <a16:creationId xmlns:a16="http://schemas.microsoft.com/office/drawing/2014/main" xmlns="" id="{400DFB2E-C1B6-4F54-B691-581ADB672654}"/>
                </a:ext>
              </a:extLst>
            </p:cNvPr>
            <p:cNvGrpSpPr/>
            <p:nvPr/>
          </p:nvGrpSpPr>
          <p:grpSpPr>
            <a:xfrm>
              <a:off x="2001112" y="1431532"/>
              <a:ext cx="5251726" cy="3527633"/>
              <a:chOff x="2096583" y="1651266"/>
              <a:chExt cx="4742679" cy="3185700"/>
            </a:xfrm>
          </p:grpSpPr>
          <p:sp>
            <p:nvSpPr>
              <p:cNvPr id="10" name="TextBox 37">
                <a:extLst>
                  <a:ext uri="{FF2B5EF4-FFF2-40B4-BE49-F238E27FC236}">
                    <a16:creationId xmlns:a16="http://schemas.microsoft.com/office/drawing/2014/main" xmlns="" id="{8CF6E5A7-57EE-4C00-87A4-952FCEAF47A9}"/>
                  </a:ext>
                </a:extLst>
              </p:cNvPr>
              <p:cNvSpPr txBox="1"/>
              <p:nvPr/>
            </p:nvSpPr>
            <p:spPr>
              <a:xfrm>
                <a:off x="3951804" y="1651266"/>
                <a:ext cx="932942" cy="520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OMS</a:t>
                </a:r>
              </a:p>
            </p:txBody>
          </p:sp>
          <p:sp>
            <p:nvSpPr>
              <p:cNvPr id="11" name="TextBox 38">
                <a:extLst>
                  <a:ext uri="{FF2B5EF4-FFF2-40B4-BE49-F238E27FC236}">
                    <a16:creationId xmlns:a16="http://schemas.microsoft.com/office/drawing/2014/main" xmlns="" id="{9FF4BAEB-492E-4BE8-A3A9-7B19E1B2DC69}"/>
                  </a:ext>
                </a:extLst>
              </p:cNvPr>
              <p:cNvSpPr txBox="1"/>
              <p:nvPr/>
            </p:nvSpPr>
            <p:spPr>
              <a:xfrm>
                <a:off x="5606849" y="2682246"/>
                <a:ext cx="932942" cy="520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CF /88</a:t>
                </a:r>
              </a:p>
            </p:txBody>
          </p:sp>
          <p:sp>
            <p:nvSpPr>
              <p:cNvPr id="12" name="TextBox 39">
                <a:extLst>
                  <a:ext uri="{FF2B5EF4-FFF2-40B4-BE49-F238E27FC236}">
                    <a16:creationId xmlns:a16="http://schemas.microsoft.com/office/drawing/2014/main" xmlns="" id="{A3D0BAF1-5580-44E1-B347-7A0FAECF2DBE}"/>
                  </a:ext>
                </a:extLst>
              </p:cNvPr>
              <p:cNvSpPr txBox="1"/>
              <p:nvPr/>
            </p:nvSpPr>
            <p:spPr>
              <a:xfrm>
                <a:off x="5138671" y="4397756"/>
                <a:ext cx="1700591" cy="439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LEI n.º  8 090/90</a:t>
                </a:r>
              </a:p>
            </p:txBody>
          </p:sp>
          <p:sp>
            <p:nvSpPr>
              <p:cNvPr id="13" name="TextBox 40">
                <a:extLst>
                  <a:ext uri="{FF2B5EF4-FFF2-40B4-BE49-F238E27FC236}">
                    <a16:creationId xmlns:a16="http://schemas.microsoft.com/office/drawing/2014/main" xmlns="" id="{D6DCCA6A-446C-40F6-A642-9E05E86BA5F4}"/>
                  </a:ext>
                </a:extLst>
              </p:cNvPr>
              <p:cNvSpPr txBox="1"/>
              <p:nvPr/>
            </p:nvSpPr>
            <p:spPr>
              <a:xfrm>
                <a:off x="2096583" y="4391379"/>
                <a:ext cx="1368777" cy="439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PLANSAB/13</a:t>
                </a:r>
              </a:p>
            </p:txBody>
          </p:sp>
          <p:sp>
            <p:nvSpPr>
              <p:cNvPr id="14" name="TextBox 41">
                <a:extLst>
                  <a:ext uri="{FF2B5EF4-FFF2-40B4-BE49-F238E27FC236}">
                    <a16:creationId xmlns:a16="http://schemas.microsoft.com/office/drawing/2014/main" xmlns="" id="{E7A173C4-915C-4FF3-BBD1-226C7C9DE085}"/>
                  </a:ext>
                </a:extLst>
              </p:cNvPr>
              <p:cNvSpPr txBox="1"/>
              <p:nvPr/>
            </p:nvSpPr>
            <p:spPr>
              <a:xfrm>
                <a:off x="2120606" y="2528174"/>
                <a:ext cx="1242334" cy="493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PNSR</a:t>
                </a:r>
              </a:p>
            </p:txBody>
          </p:sp>
          <p:sp>
            <p:nvSpPr>
              <p:cNvPr id="15" name="TextBox 42">
                <a:extLst>
                  <a:ext uri="{FF2B5EF4-FFF2-40B4-BE49-F238E27FC236}">
                    <a16:creationId xmlns:a16="http://schemas.microsoft.com/office/drawing/2014/main" xmlns="" id="{29F9D1D6-CDD8-4146-A588-380980E1CB8C}"/>
                  </a:ext>
                </a:extLst>
              </p:cNvPr>
              <p:cNvSpPr txBox="1"/>
              <p:nvPr/>
            </p:nvSpPr>
            <p:spPr>
              <a:xfrm>
                <a:off x="2167821" y="2555588"/>
                <a:ext cx="1241422" cy="439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" name="TextBox 43">
                <a:extLst>
                  <a:ext uri="{FF2B5EF4-FFF2-40B4-BE49-F238E27FC236}">
                    <a16:creationId xmlns:a16="http://schemas.microsoft.com/office/drawing/2014/main" xmlns="" id="{C2FDB5FF-2F6C-4449-8664-E690082EB793}"/>
                  </a:ext>
                </a:extLst>
              </p:cNvPr>
              <p:cNvSpPr txBox="1"/>
              <p:nvPr/>
            </p:nvSpPr>
            <p:spPr>
              <a:xfrm>
                <a:off x="3517889" y="3336723"/>
                <a:ext cx="1752364" cy="506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ODS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7293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557808" y="496628"/>
            <a:ext cx="8028384" cy="5308636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45" name="Group 37">
            <a:extLst>
              <a:ext uri="{FF2B5EF4-FFF2-40B4-BE49-F238E27FC236}">
                <a16:creationId xmlns:a16="http://schemas.microsoft.com/office/drawing/2014/main" xmlns="" id="{BC1A7D4B-A63A-482A-A502-D9F51977F580}"/>
              </a:ext>
            </a:extLst>
          </p:cNvPr>
          <p:cNvGrpSpPr/>
          <p:nvPr/>
        </p:nvGrpSpPr>
        <p:grpSpPr>
          <a:xfrm>
            <a:off x="1146429" y="1034530"/>
            <a:ext cx="6851141" cy="4104456"/>
            <a:chOff x="5024251" y="681990"/>
            <a:chExt cx="3489878" cy="5094794"/>
          </a:xfrm>
        </p:grpSpPr>
        <p:grpSp>
          <p:nvGrpSpPr>
            <p:cNvPr id="50" name="Group 47">
              <a:extLst>
                <a:ext uri="{FF2B5EF4-FFF2-40B4-BE49-F238E27FC236}">
                  <a16:creationId xmlns:a16="http://schemas.microsoft.com/office/drawing/2014/main" xmlns="" id="{F68B4950-5994-4565-9082-7F6E01B3FBD8}"/>
                </a:ext>
              </a:extLst>
            </p:cNvPr>
            <p:cNvGrpSpPr/>
            <p:nvPr/>
          </p:nvGrpSpPr>
          <p:grpSpPr>
            <a:xfrm>
              <a:off x="5212080" y="712470"/>
              <a:ext cx="3097428" cy="533400"/>
              <a:chOff x="5638800" y="6191250"/>
              <a:chExt cx="3097428" cy="533400"/>
            </a:xfrm>
          </p:grpSpPr>
          <p:sp>
            <p:nvSpPr>
              <p:cNvPr id="52" name="Rounded Rectangle 44">
                <a:extLst>
                  <a:ext uri="{FF2B5EF4-FFF2-40B4-BE49-F238E27FC236}">
                    <a16:creationId xmlns:a16="http://schemas.microsoft.com/office/drawing/2014/main" xmlns="" id="{D01122CA-ACCD-4CED-8135-641B7F3CF528}"/>
                  </a:ext>
                </a:extLst>
              </p:cNvPr>
              <p:cNvSpPr/>
              <p:nvPr/>
            </p:nvSpPr>
            <p:spPr>
              <a:xfrm rot="5400000">
                <a:off x="6920814" y="4909236"/>
                <a:ext cx="533400" cy="30974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">
                    <a:srgbClr val="FFC000"/>
                  </a:gs>
                  <a:gs pos="80000">
                    <a:srgbClr val="E27100"/>
                  </a:gs>
                </a:gsLst>
                <a:lin ang="0" scaled="1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ounded Rectangle 45">
                <a:extLst>
                  <a:ext uri="{FF2B5EF4-FFF2-40B4-BE49-F238E27FC236}">
                    <a16:creationId xmlns:a16="http://schemas.microsoft.com/office/drawing/2014/main" xmlns="" id="{998B7E52-5754-4309-B699-A23B8E55871F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TextBox 39">
              <a:extLst>
                <a:ext uri="{FF2B5EF4-FFF2-40B4-BE49-F238E27FC236}">
                  <a16:creationId xmlns:a16="http://schemas.microsoft.com/office/drawing/2014/main" xmlns="" id="{872368CB-BC0D-42E0-B6A4-FBA5DCCA92C3}"/>
                </a:ext>
              </a:extLst>
            </p:cNvPr>
            <p:cNvSpPr txBox="1"/>
            <p:nvPr/>
          </p:nvSpPr>
          <p:spPr>
            <a:xfrm>
              <a:off x="5494223" y="681990"/>
              <a:ext cx="2819400" cy="6596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ORGANIZAÇÃO MUNDIAL DE SAÚDE 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8" name="Rounded Rectangle 40">
              <a:extLst>
                <a:ext uri="{FF2B5EF4-FFF2-40B4-BE49-F238E27FC236}">
                  <a16:creationId xmlns:a16="http://schemas.microsoft.com/office/drawing/2014/main" xmlns="" id="{BBF3EF7B-CC70-445E-B638-9B7CE5D8412F}"/>
                </a:ext>
              </a:extLst>
            </p:cNvPr>
            <p:cNvSpPr/>
            <p:nvPr/>
          </p:nvSpPr>
          <p:spPr>
            <a:xfrm rot="5400000">
              <a:off x="4619447" y="1882103"/>
              <a:ext cx="429948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1">
              <a:extLst>
                <a:ext uri="{FF2B5EF4-FFF2-40B4-BE49-F238E27FC236}">
                  <a16:creationId xmlns:a16="http://schemas.microsoft.com/office/drawing/2014/main" xmlns="" id="{85844CBA-7EB6-4DBA-99FE-56FBE947DDF1}"/>
                </a:ext>
              </a:extLst>
            </p:cNvPr>
            <p:cNvSpPr/>
            <p:nvPr/>
          </p:nvSpPr>
          <p:spPr>
            <a:xfrm>
              <a:off x="5252426" y="1974119"/>
              <a:ext cx="3057082" cy="32778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Controle de </a:t>
              </a:r>
              <a:r>
                <a:rPr lang="pt-BR" b="1" dirty="0"/>
                <a:t>todos os fatores do meio físico </a:t>
              </a:r>
              <a:r>
                <a:rPr lang="pt-BR" dirty="0"/>
                <a:t>do homem, que exercem </a:t>
              </a:r>
              <a:r>
                <a:rPr lang="pt-BR" b="1" dirty="0"/>
                <a:t>efeitos nocivos </a:t>
              </a:r>
              <a:r>
                <a:rPr lang="pt-BR" dirty="0"/>
                <a:t>sobre </a:t>
              </a:r>
              <a:r>
                <a:rPr lang="pt-BR" b="1" dirty="0"/>
                <a:t>seu estado de bem estar físico , mental ou socias.</a:t>
              </a:r>
            </a:p>
            <a:p>
              <a:pPr algn="just"/>
              <a:endParaRPr lang="pt-BR" b="1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b="1" dirty="0"/>
                <a:t>Indicadores</a:t>
              </a:r>
              <a:r>
                <a:rPr lang="pt-BR" dirty="0"/>
                <a:t> devem ser  para tomada de decisão, e </a:t>
              </a:r>
              <a:r>
                <a:rPr lang="pt-BR" b="1" dirty="0"/>
                <a:t>examinar o estado atual  de saúde ambiental </a:t>
              </a:r>
              <a:r>
                <a:rPr lang="pt-BR" dirty="0"/>
                <a:t>das áreas habitadas, objetivando o planejamento de melhorias </a:t>
              </a:r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850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124744"/>
            <a:ext cx="7956376" cy="4320480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72" name="Group 37">
            <a:extLst>
              <a:ext uri="{FF2B5EF4-FFF2-40B4-BE49-F238E27FC236}">
                <a16:creationId xmlns:a16="http://schemas.microsoft.com/office/drawing/2014/main" xmlns="" id="{5D6049AC-E04A-4231-9E69-DD7FAC197BA1}"/>
              </a:ext>
            </a:extLst>
          </p:cNvPr>
          <p:cNvGrpSpPr/>
          <p:nvPr/>
        </p:nvGrpSpPr>
        <p:grpSpPr>
          <a:xfrm>
            <a:off x="1384406" y="1124744"/>
            <a:ext cx="6312058" cy="3796438"/>
            <a:chOff x="5024249" y="708212"/>
            <a:chExt cx="3436621" cy="5068573"/>
          </a:xfrm>
        </p:grpSpPr>
        <p:grpSp>
          <p:nvGrpSpPr>
            <p:cNvPr id="77" name="Group 47">
              <a:extLst>
                <a:ext uri="{FF2B5EF4-FFF2-40B4-BE49-F238E27FC236}">
                  <a16:creationId xmlns:a16="http://schemas.microsoft.com/office/drawing/2014/main" xmlns="" id="{376F4315-1C11-4855-95A0-C0F2EFC05772}"/>
                </a:ext>
              </a:extLst>
            </p:cNvPr>
            <p:cNvGrpSpPr/>
            <p:nvPr/>
          </p:nvGrpSpPr>
          <p:grpSpPr>
            <a:xfrm>
              <a:off x="5212080" y="712470"/>
              <a:ext cx="3097428" cy="533400"/>
              <a:chOff x="5638800" y="6191250"/>
              <a:chExt cx="3097428" cy="533400"/>
            </a:xfrm>
          </p:grpSpPr>
          <p:sp>
            <p:nvSpPr>
              <p:cNvPr id="79" name="Rounded Rectangle 44">
                <a:extLst>
                  <a:ext uri="{FF2B5EF4-FFF2-40B4-BE49-F238E27FC236}">
                    <a16:creationId xmlns:a16="http://schemas.microsoft.com/office/drawing/2014/main" xmlns="" id="{0641A2C1-8898-42A2-8486-CAFC886CCAF4}"/>
                  </a:ext>
                </a:extLst>
              </p:cNvPr>
              <p:cNvSpPr/>
              <p:nvPr/>
            </p:nvSpPr>
            <p:spPr>
              <a:xfrm rot="5400000">
                <a:off x="6920814" y="4909236"/>
                <a:ext cx="533400" cy="30974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">
                    <a:srgbClr val="00AC00"/>
                  </a:gs>
                  <a:gs pos="80000">
                    <a:srgbClr val="005000"/>
                  </a:gs>
                </a:gsLst>
                <a:lin ang="0" scaled="1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ounded Rectangle 45">
                <a:extLst>
                  <a:ext uri="{FF2B5EF4-FFF2-40B4-BE49-F238E27FC236}">
                    <a16:creationId xmlns:a16="http://schemas.microsoft.com/office/drawing/2014/main" xmlns="" id="{4B2D7B31-37B4-4A88-8F94-8A4341CB82F4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4" name="TextBox 39">
              <a:extLst>
                <a:ext uri="{FF2B5EF4-FFF2-40B4-BE49-F238E27FC236}">
                  <a16:creationId xmlns:a16="http://schemas.microsoft.com/office/drawing/2014/main" xmlns="" id="{DECBBC4E-A6AD-4381-BA7C-B48B04EF73C8}"/>
                </a:ext>
              </a:extLst>
            </p:cNvPr>
            <p:cNvSpPr txBox="1"/>
            <p:nvPr/>
          </p:nvSpPr>
          <p:spPr>
            <a:xfrm>
              <a:off x="5396753" y="708212"/>
              <a:ext cx="2819400" cy="616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CONSTITUIÇÃO DA REPÚBLICA  </a:t>
              </a:r>
            </a:p>
          </p:txBody>
        </p:sp>
        <p:sp>
          <p:nvSpPr>
            <p:cNvPr id="75" name="Rounded Rectangle 40">
              <a:extLst>
                <a:ext uri="{FF2B5EF4-FFF2-40B4-BE49-F238E27FC236}">
                  <a16:creationId xmlns:a16="http://schemas.microsoft.com/office/drawing/2014/main" xmlns="" id="{16C8ACE0-274E-4884-B6FB-AB3178F21CAC}"/>
                </a:ext>
              </a:extLst>
            </p:cNvPr>
            <p:cNvSpPr/>
            <p:nvPr/>
          </p:nvSpPr>
          <p:spPr>
            <a:xfrm rot="5400000">
              <a:off x="4592817" y="1908732"/>
              <a:ext cx="4299485" cy="3436621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ectangle 41">
              <a:extLst>
                <a:ext uri="{FF2B5EF4-FFF2-40B4-BE49-F238E27FC236}">
                  <a16:creationId xmlns:a16="http://schemas.microsoft.com/office/drawing/2014/main" xmlns="" id="{FF78A53D-3931-403C-8A8D-7F4A173A35C8}"/>
                </a:ext>
              </a:extLst>
            </p:cNvPr>
            <p:cNvSpPr/>
            <p:nvPr/>
          </p:nvSpPr>
          <p:spPr>
            <a:xfrm>
              <a:off x="5212080" y="1548619"/>
              <a:ext cx="3097428" cy="41912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Saúde </a:t>
              </a:r>
              <a:r>
                <a:rPr lang="pt-BR" b="1" dirty="0"/>
                <a:t>direito fundamental </a:t>
              </a:r>
              <a:r>
                <a:rPr lang="pt-BR" dirty="0"/>
                <a:t>social  ; </a:t>
              </a:r>
            </a:p>
            <a:p>
              <a:pPr algn="just"/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Atribui </a:t>
              </a:r>
              <a:r>
                <a:rPr lang="pt-BR" b="1" dirty="0"/>
                <a:t>competência</a:t>
              </a:r>
              <a:r>
                <a:rPr lang="pt-BR" dirty="0"/>
                <a:t> comum à </a:t>
              </a:r>
              <a:r>
                <a:rPr lang="pt-BR" b="1" dirty="0"/>
                <a:t>União, Estados, Distrito Federal e Municípios para </a:t>
              </a:r>
              <a:r>
                <a:rPr lang="pt-BR" dirty="0"/>
                <a:t> promover programas de moradias e a melhoria das condições habitacionais e de </a:t>
              </a:r>
              <a:r>
                <a:rPr lang="pt-BR" b="1" dirty="0"/>
                <a:t>Saneamento Básico</a:t>
              </a:r>
              <a:r>
                <a:rPr lang="pt-BR" dirty="0"/>
                <a:t>. </a:t>
              </a:r>
            </a:p>
            <a:p>
              <a:pPr algn="just"/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Direito ao meio </a:t>
              </a:r>
              <a:r>
                <a:rPr lang="pt-BR" b="1" dirty="0"/>
                <a:t>ambiente</a:t>
              </a:r>
              <a:r>
                <a:rPr lang="pt-BR" dirty="0"/>
                <a:t> ecologicamente </a:t>
              </a:r>
              <a:r>
                <a:rPr lang="pt-BR" b="1" dirty="0"/>
                <a:t>equilibrado</a:t>
              </a:r>
              <a:r>
                <a:rPr lang="pt-BR" dirty="0"/>
                <a:t>.</a:t>
              </a:r>
            </a:p>
            <a:p>
              <a:pPr algn="just"/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95650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548680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48" name="Group 37">
            <a:extLst>
              <a:ext uri="{FF2B5EF4-FFF2-40B4-BE49-F238E27FC236}">
                <a16:creationId xmlns:a16="http://schemas.microsoft.com/office/drawing/2014/main" xmlns="" id="{49696129-6D01-46DE-9D7E-C193D41E19D7}"/>
              </a:ext>
            </a:extLst>
          </p:cNvPr>
          <p:cNvGrpSpPr/>
          <p:nvPr/>
        </p:nvGrpSpPr>
        <p:grpSpPr>
          <a:xfrm>
            <a:off x="1254049" y="1064739"/>
            <a:ext cx="6571859" cy="4092453"/>
            <a:chOff x="5024250" y="708213"/>
            <a:chExt cx="3489878" cy="5359853"/>
          </a:xfrm>
        </p:grpSpPr>
        <p:grpSp>
          <p:nvGrpSpPr>
            <p:cNvPr id="53" name="Group 47">
              <a:extLst>
                <a:ext uri="{FF2B5EF4-FFF2-40B4-BE49-F238E27FC236}">
                  <a16:creationId xmlns:a16="http://schemas.microsoft.com/office/drawing/2014/main" xmlns="" id="{FD4C595E-3346-46BE-ADA2-843F276B5555}"/>
                </a:ext>
              </a:extLst>
            </p:cNvPr>
            <p:cNvGrpSpPr/>
            <p:nvPr/>
          </p:nvGrpSpPr>
          <p:grpSpPr>
            <a:xfrm>
              <a:off x="5212080" y="712469"/>
              <a:ext cx="3097428" cy="533400"/>
              <a:chOff x="5638800" y="6191250"/>
              <a:chExt cx="3097428" cy="533400"/>
            </a:xfrm>
          </p:grpSpPr>
          <p:sp>
            <p:nvSpPr>
              <p:cNvPr id="82" name="Rounded Rectangle 44">
                <a:extLst>
                  <a:ext uri="{FF2B5EF4-FFF2-40B4-BE49-F238E27FC236}">
                    <a16:creationId xmlns:a16="http://schemas.microsoft.com/office/drawing/2014/main" xmlns="" id="{86D3D012-39C8-41AB-9D8F-195FE6F1630D}"/>
                  </a:ext>
                </a:extLst>
              </p:cNvPr>
              <p:cNvSpPr/>
              <p:nvPr/>
            </p:nvSpPr>
            <p:spPr>
              <a:xfrm rot="5400000">
                <a:off x="6920814" y="4909236"/>
                <a:ext cx="533400" cy="30974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">
                    <a:srgbClr val="00B0F0"/>
                  </a:gs>
                  <a:gs pos="80000">
                    <a:srgbClr val="0070C0"/>
                  </a:gs>
                </a:gsLst>
                <a:lin ang="0" scaled="1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Rounded Rectangle 45">
                <a:extLst>
                  <a:ext uri="{FF2B5EF4-FFF2-40B4-BE49-F238E27FC236}">
                    <a16:creationId xmlns:a16="http://schemas.microsoft.com/office/drawing/2014/main" xmlns="" id="{68966CD2-E776-46F4-A0EB-6FA778A756C5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0" name="TextBox 39">
              <a:extLst>
                <a:ext uri="{FF2B5EF4-FFF2-40B4-BE49-F238E27FC236}">
                  <a16:creationId xmlns:a16="http://schemas.microsoft.com/office/drawing/2014/main" xmlns="" id="{906E3BC9-0A09-4A2C-BCE8-63A14D6F20B4}"/>
                </a:ext>
              </a:extLst>
            </p:cNvPr>
            <p:cNvSpPr txBox="1"/>
            <p:nvPr/>
          </p:nvSpPr>
          <p:spPr>
            <a:xfrm>
              <a:off x="5212080" y="708213"/>
              <a:ext cx="3097429" cy="627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LEI N.º 8.080/90</a:t>
              </a:r>
            </a:p>
          </p:txBody>
        </p:sp>
        <p:sp>
          <p:nvSpPr>
            <p:cNvPr id="51" name="Rounded Rectangle 40">
              <a:extLst>
                <a:ext uri="{FF2B5EF4-FFF2-40B4-BE49-F238E27FC236}">
                  <a16:creationId xmlns:a16="http://schemas.microsoft.com/office/drawing/2014/main" xmlns="" id="{A79DE7B7-B29E-4168-9EB8-67A74D5BF8A9}"/>
                </a:ext>
              </a:extLst>
            </p:cNvPr>
            <p:cNvSpPr/>
            <p:nvPr/>
          </p:nvSpPr>
          <p:spPr>
            <a:xfrm rot="5400000">
              <a:off x="4473806" y="2027745"/>
              <a:ext cx="459076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41">
              <a:extLst>
                <a:ext uri="{FF2B5EF4-FFF2-40B4-BE49-F238E27FC236}">
                  <a16:creationId xmlns:a16="http://schemas.microsoft.com/office/drawing/2014/main" xmlns="" id="{CF4DF293-2D6A-440C-A47A-660E945154B8}"/>
                </a:ext>
              </a:extLst>
            </p:cNvPr>
            <p:cNvSpPr/>
            <p:nvPr/>
          </p:nvSpPr>
          <p:spPr>
            <a:xfrm>
              <a:off x="5144479" y="1477300"/>
              <a:ext cx="3266524" cy="40559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Criou o Sistema Único de Saúde (SUS), trouxe como </a:t>
              </a:r>
              <a:r>
                <a:rPr lang="pt-BR" b="1" dirty="0"/>
                <a:t>obrigação</a:t>
              </a:r>
              <a:r>
                <a:rPr lang="pt-BR" dirty="0"/>
                <a:t>  de promover, proteger e recuperar a saúde, englobando a </a:t>
              </a:r>
              <a:r>
                <a:rPr lang="pt-BR" b="1" dirty="0"/>
                <a:t>promoção de ações de saneamento básico </a:t>
              </a:r>
              <a:r>
                <a:rPr lang="pt-BR" dirty="0"/>
                <a:t>e de vigilância sanitária;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Tem </a:t>
              </a:r>
              <a:r>
                <a:rPr lang="pt-BR" b="1" dirty="0"/>
                <a:t>missão fundamental </a:t>
              </a:r>
              <a:r>
                <a:rPr lang="pt-BR" dirty="0"/>
                <a:t>colaborar na </a:t>
              </a:r>
              <a:r>
                <a:rPr lang="pt-BR" b="1" dirty="0"/>
                <a:t>diminuição dos riscos ambientais </a:t>
              </a:r>
              <a:r>
                <a:rPr lang="pt-BR" dirty="0"/>
                <a:t>à saúde;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b="1" dirty="0"/>
                <a:t>Indicadores epidemiológicos </a:t>
              </a:r>
              <a:r>
                <a:rPr lang="pt-BR" dirty="0"/>
                <a:t>e </a:t>
              </a:r>
              <a:r>
                <a:rPr lang="pt-BR" b="1" dirty="0"/>
                <a:t>operacionais</a:t>
              </a:r>
              <a:r>
                <a:rPr lang="pt-BR" dirty="0"/>
                <a:t> relacionados a </a:t>
              </a:r>
              <a:r>
                <a:rPr lang="pt-BR" b="1" dirty="0"/>
                <a:t>doenças e agravos </a:t>
              </a:r>
              <a:r>
                <a:rPr lang="pt-BR" dirty="0"/>
                <a:t>caracterizados como problema de saúde pública</a:t>
              </a:r>
            </a:p>
            <a:p>
              <a:pPr algn="just"/>
              <a:endParaRPr lang="pt-BR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94648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548680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85" name="Group 37">
            <a:extLst>
              <a:ext uri="{FF2B5EF4-FFF2-40B4-BE49-F238E27FC236}">
                <a16:creationId xmlns:a16="http://schemas.microsoft.com/office/drawing/2014/main" xmlns="" id="{D4E0423A-88BE-4BC8-BBB4-AB1E9C6C003B}"/>
              </a:ext>
            </a:extLst>
          </p:cNvPr>
          <p:cNvGrpSpPr/>
          <p:nvPr/>
        </p:nvGrpSpPr>
        <p:grpSpPr>
          <a:xfrm>
            <a:off x="1182040" y="764704"/>
            <a:ext cx="6762157" cy="4366299"/>
            <a:chOff x="4988585" y="708212"/>
            <a:chExt cx="3588443" cy="5080081"/>
          </a:xfrm>
        </p:grpSpPr>
        <p:grpSp>
          <p:nvGrpSpPr>
            <p:cNvPr id="90" name="Group 47">
              <a:extLst>
                <a:ext uri="{FF2B5EF4-FFF2-40B4-BE49-F238E27FC236}">
                  <a16:creationId xmlns:a16="http://schemas.microsoft.com/office/drawing/2014/main" xmlns="" id="{CE4E073B-0C40-48AB-9474-81A32037AFB5}"/>
                </a:ext>
              </a:extLst>
            </p:cNvPr>
            <p:cNvGrpSpPr/>
            <p:nvPr/>
          </p:nvGrpSpPr>
          <p:grpSpPr>
            <a:xfrm>
              <a:off x="5212080" y="712470"/>
              <a:ext cx="3097428" cy="533400"/>
              <a:chOff x="5638800" y="6191250"/>
              <a:chExt cx="3097428" cy="533400"/>
            </a:xfrm>
          </p:grpSpPr>
          <p:sp>
            <p:nvSpPr>
              <p:cNvPr id="92" name="Rounded Rectangle 44">
                <a:extLst>
                  <a:ext uri="{FF2B5EF4-FFF2-40B4-BE49-F238E27FC236}">
                    <a16:creationId xmlns:a16="http://schemas.microsoft.com/office/drawing/2014/main" xmlns="" id="{026429DF-3F3E-47AB-AD68-350C08F3E76F}"/>
                  </a:ext>
                </a:extLst>
              </p:cNvPr>
              <p:cNvSpPr/>
              <p:nvPr/>
            </p:nvSpPr>
            <p:spPr>
              <a:xfrm rot="5400000">
                <a:off x="6920814" y="4909236"/>
                <a:ext cx="533400" cy="30974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">
                    <a:srgbClr val="3F3FBF"/>
                  </a:gs>
                  <a:gs pos="80000">
                    <a:srgbClr val="1D1D59"/>
                  </a:gs>
                </a:gsLst>
                <a:lin ang="0" scaled="1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Rounded Rectangle 45">
                <a:extLst>
                  <a:ext uri="{FF2B5EF4-FFF2-40B4-BE49-F238E27FC236}">
                    <a16:creationId xmlns:a16="http://schemas.microsoft.com/office/drawing/2014/main" xmlns="" id="{3F7C887E-E675-4BAC-A68E-FDDEE69C9D3F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7" name="TextBox 39">
              <a:extLst>
                <a:ext uri="{FF2B5EF4-FFF2-40B4-BE49-F238E27FC236}">
                  <a16:creationId xmlns:a16="http://schemas.microsoft.com/office/drawing/2014/main" xmlns="" id="{4B8AD9EB-892B-4B70-829C-50850A5DE41D}"/>
                </a:ext>
              </a:extLst>
            </p:cNvPr>
            <p:cNvSpPr txBox="1"/>
            <p:nvPr/>
          </p:nvSpPr>
          <p:spPr>
            <a:xfrm>
              <a:off x="5396754" y="708212"/>
              <a:ext cx="2819400" cy="537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LEI n.º 11.445 / 2007</a:t>
              </a:r>
            </a:p>
          </p:txBody>
        </p:sp>
        <p:sp>
          <p:nvSpPr>
            <p:cNvPr id="88" name="Rounded Rectangle 40">
              <a:extLst>
                <a:ext uri="{FF2B5EF4-FFF2-40B4-BE49-F238E27FC236}">
                  <a16:creationId xmlns:a16="http://schemas.microsoft.com/office/drawing/2014/main" xmlns="" id="{3EDAFD98-CB03-470D-8217-11804380DA6D}"/>
                </a:ext>
              </a:extLst>
            </p:cNvPr>
            <p:cNvSpPr/>
            <p:nvPr/>
          </p:nvSpPr>
          <p:spPr>
            <a:xfrm rot="5400000">
              <a:off x="4583781" y="1893612"/>
              <a:ext cx="429948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ectangle 41">
              <a:extLst>
                <a:ext uri="{FF2B5EF4-FFF2-40B4-BE49-F238E27FC236}">
                  <a16:creationId xmlns:a16="http://schemas.microsoft.com/office/drawing/2014/main" xmlns="" id="{069B07B8-90FB-4D0E-8B92-455DE7773346}"/>
                </a:ext>
              </a:extLst>
            </p:cNvPr>
            <p:cNvSpPr/>
            <p:nvPr/>
          </p:nvSpPr>
          <p:spPr>
            <a:xfrm>
              <a:off x="5136948" y="1534831"/>
              <a:ext cx="3440080" cy="40822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pt-BR" dirty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dirty="0"/>
                <a:t>Estabelece a </a:t>
              </a:r>
              <a:r>
                <a:rPr lang="pt-BR" b="1" dirty="0"/>
                <a:t>Política Federal de Saneamento Básico</a:t>
              </a:r>
              <a:r>
                <a:rPr lang="pt-BR" dirty="0"/>
                <a:t>.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dirty="0"/>
                <a:t>Orienta a ação do Governo por meio da definição de um </a:t>
              </a:r>
              <a:r>
                <a:rPr lang="pt-BR" b="1" dirty="0"/>
                <a:t>conjunto amplo de diretrizes e objetivos</a:t>
              </a:r>
              <a:r>
                <a:rPr lang="pt-BR" dirty="0"/>
                <a:t>.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dirty="0"/>
                <a:t>Define saneamento como um </a:t>
              </a:r>
              <a:r>
                <a:rPr lang="pt-BR" b="1" dirty="0"/>
                <a:t>conjunto de serviços, infraestruturas e instalações </a:t>
              </a:r>
              <a:r>
                <a:rPr lang="pt-BR" dirty="0"/>
                <a:t>operacionais (Abastecimento de água,  Esgotamento Sanitário,   Limpeza Urbana e Manejo de Resíduos Sólidos  e Drenagem Urbana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dirty="0"/>
                <a:t>Institui o </a:t>
              </a:r>
              <a:r>
                <a:rPr lang="pt-BR" b="1" dirty="0"/>
                <a:t>PLANSAB como eixo central</a:t>
              </a:r>
              <a:r>
                <a:rPr lang="pt-BR" dirty="0"/>
                <a:t>,  responsável pelos objetivos e metas</a:t>
              </a:r>
              <a:r>
                <a:rPr lang="pt-BR" sz="2000" dirty="0"/>
                <a:t>.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sz="2000" dirty="0"/>
                <a:t>Elaboração do </a:t>
              </a:r>
              <a:r>
                <a:rPr lang="pt-BR" sz="2000" b="1" dirty="0"/>
                <a:t>Planos Municipais de Saneamento básico </a:t>
              </a:r>
              <a:endParaRPr lang="en-US" sz="24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7003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461773" y="548680"/>
            <a:ext cx="8178171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30" name="Group 37">
            <a:extLst>
              <a:ext uri="{FF2B5EF4-FFF2-40B4-BE49-F238E27FC236}">
                <a16:creationId xmlns:a16="http://schemas.microsoft.com/office/drawing/2014/main" xmlns="" id="{029F6798-C18F-4F3D-8C92-B404A20B57B5}"/>
              </a:ext>
            </a:extLst>
          </p:cNvPr>
          <p:cNvGrpSpPr/>
          <p:nvPr/>
        </p:nvGrpSpPr>
        <p:grpSpPr>
          <a:xfrm>
            <a:off x="1317798" y="1196752"/>
            <a:ext cx="6511304" cy="4194378"/>
            <a:chOff x="5024251" y="708212"/>
            <a:chExt cx="3489878" cy="5068572"/>
          </a:xfrm>
        </p:grpSpPr>
        <p:grpSp>
          <p:nvGrpSpPr>
            <p:cNvPr id="35" name="Group 47">
              <a:extLst>
                <a:ext uri="{FF2B5EF4-FFF2-40B4-BE49-F238E27FC236}">
                  <a16:creationId xmlns:a16="http://schemas.microsoft.com/office/drawing/2014/main" xmlns="" id="{5A6716FB-4074-4FE4-AC50-F51BE6869FD3}"/>
                </a:ext>
              </a:extLst>
            </p:cNvPr>
            <p:cNvGrpSpPr/>
            <p:nvPr/>
          </p:nvGrpSpPr>
          <p:grpSpPr>
            <a:xfrm>
              <a:off x="5212080" y="712470"/>
              <a:ext cx="3097428" cy="533400"/>
              <a:chOff x="5638800" y="6191250"/>
              <a:chExt cx="3097428" cy="533400"/>
            </a:xfrm>
          </p:grpSpPr>
          <p:sp>
            <p:nvSpPr>
              <p:cNvPr id="37" name="Rounded Rectangle 44">
                <a:extLst>
                  <a:ext uri="{FF2B5EF4-FFF2-40B4-BE49-F238E27FC236}">
                    <a16:creationId xmlns:a16="http://schemas.microsoft.com/office/drawing/2014/main" xmlns="" id="{7CB20652-BE1A-4444-A269-303608A5EA2E}"/>
                  </a:ext>
                </a:extLst>
              </p:cNvPr>
              <p:cNvSpPr/>
              <p:nvPr/>
            </p:nvSpPr>
            <p:spPr>
              <a:xfrm rot="5400000">
                <a:off x="6920814" y="4909236"/>
                <a:ext cx="533400" cy="30974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">
                    <a:srgbClr val="8238BA"/>
                  </a:gs>
                  <a:gs pos="80000">
                    <a:srgbClr val="3A0074"/>
                  </a:gs>
                </a:gsLst>
                <a:lin ang="0" scaled="1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Rounded Rectangle 45">
                <a:extLst>
                  <a:ext uri="{FF2B5EF4-FFF2-40B4-BE49-F238E27FC236}">
                    <a16:creationId xmlns:a16="http://schemas.microsoft.com/office/drawing/2014/main" xmlns="" id="{F9123018-0BD2-4FC8-B426-77AD34B83D90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2" name="TextBox 39">
              <a:extLst>
                <a:ext uri="{FF2B5EF4-FFF2-40B4-BE49-F238E27FC236}">
                  <a16:creationId xmlns:a16="http://schemas.microsoft.com/office/drawing/2014/main" xmlns="" id="{4A37AF20-FA14-45D4-90E4-47D576D3B36A}"/>
                </a:ext>
              </a:extLst>
            </p:cNvPr>
            <p:cNvSpPr txBox="1"/>
            <p:nvPr/>
          </p:nvSpPr>
          <p:spPr>
            <a:xfrm>
              <a:off x="5396753" y="708212"/>
              <a:ext cx="2819400" cy="557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Portaria</a:t>
              </a: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n.º 571/2013 </a:t>
              </a:r>
            </a:p>
          </p:txBody>
        </p:sp>
        <p:sp>
          <p:nvSpPr>
            <p:cNvPr id="33" name="Rounded Rectangle 40">
              <a:extLst>
                <a:ext uri="{FF2B5EF4-FFF2-40B4-BE49-F238E27FC236}">
                  <a16:creationId xmlns:a16="http://schemas.microsoft.com/office/drawing/2014/main" xmlns="" id="{C379E3C5-A4FA-4A08-BE03-6687A28459B3}"/>
                </a:ext>
              </a:extLst>
            </p:cNvPr>
            <p:cNvSpPr/>
            <p:nvPr/>
          </p:nvSpPr>
          <p:spPr>
            <a:xfrm rot="5400000">
              <a:off x="4619447" y="1882103"/>
              <a:ext cx="429948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41">
              <a:extLst>
                <a:ext uri="{FF2B5EF4-FFF2-40B4-BE49-F238E27FC236}">
                  <a16:creationId xmlns:a16="http://schemas.microsoft.com/office/drawing/2014/main" xmlns="" id="{4B865C9A-018A-41A1-B48C-5BEB1D4CC41A}"/>
                </a:ext>
              </a:extLst>
            </p:cNvPr>
            <p:cNvSpPr/>
            <p:nvPr/>
          </p:nvSpPr>
          <p:spPr>
            <a:xfrm>
              <a:off x="5052253" y="1711635"/>
              <a:ext cx="3460322" cy="38308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dirty="0"/>
                <a:t>Compromisso </a:t>
              </a:r>
              <a:r>
                <a:rPr lang="pt-BR" dirty="0" err="1"/>
                <a:t>socioterritorial</a:t>
              </a:r>
              <a:r>
                <a:rPr lang="pt-BR" dirty="0"/>
                <a:t>,  visando </a:t>
              </a:r>
              <a:r>
                <a:rPr lang="pt-BR" b="1" dirty="0"/>
                <a:t>à saúde, qualidade de vida e inclusão social</a:t>
              </a:r>
              <a:r>
                <a:rPr lang="pt-BR" dirty="0"/>
                <a:t> por meio da universalização;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dirty="0"/>
                <a:t>Metas de curto , médio e longo prazo, com previsão de 533 bilhões, devendo observar indicadores definidos;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dirty="0"/>
                <a:t>Definição de três programas em saneamento : </a:t>
              </a:r>
              <a:r>
                <a:rPr lang="pt-BR" b="1" dirty="0"/>
                <a:t>básico integrado </a:t>
              </a:r>
              <a:r>
                <a:rPr lang="pt-BR" dirty="0"/>
                <a:t>, </a:t>
              </a:r>
              <a:r>
                <a:rPr lang="pt-BR" b="1" dirty="0"/>
                <a:t>rural e estruturante ;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BR" b="1" dirty="0"/>
                <a:t>Indicadores</a:t>
              </a:r>
              <a:r>
                <a:rPr lang="pt-BR" dirty="0"/>
                <a:t> e </a:t>
              </a:r>
              <a:r>
                <a:rPr lang="pt-BR" b="1" dirty="0"/>
                <a:t>critérios de elegibilidade e priorização do acesso a recursos federais  </a:t>
              </a:r>
              <a:r>
                <a:rPr lang="pt-BR" dirty="0"/>
                <a:t>e </a:t>
              </a:r>
              <a:r>
                <a:rPr lang="pt-BR" b="1" dirty="0"/>
                <a:t>hierarquização</a:t>
              </a:r>
              <a:r>
                <a:rPr lang="pt-BR" dirty="0"/>
                <a:t> das demandas 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pt-BR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5544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461773" y="548680"/>
            <a:ext cx="8178171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3C0956DC-48AD-49FF-906B-0D0E673AA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268760"/>
            <a:ext cx="6552728" cy="384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850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593812" y="460684"/>
            <a:ext cx="7956376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BR" sz="3200" dirty="0"/>
              <a:t> </a:t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grpSp>
        <p:nvGrpSpPr>
          <p:cNvPr id="100" name="Group 37">
            <a:extLst>
              <a:ext uri="{FF2B5EF4-FFF2-40B4-BE49-F238E27FC236}">
                <a16:creationId xmlns:a16="http://schemas.microsoft.com/office/drawing/2014/main" xmlns="" id="{258BC61F-6F99-4CB3-A10A-8A19E104CA42}"/>
              </a:ext>
            </a:extLst>
          </p:cNvPr>
          <p:cNvGrpSpPr/>
          <p:nvPr/>
        </p:nvGrpSpPr>
        <p:grpSpPr>
          <a:xfrm>
            <a:off x="1317800" y="836712"/>
            <a:ext cx="6511306" cy="4108463"/>
            <a:chOff x="5024251" y="708212"/>
            <a:chExt cx="3489878" cy="5068572"/>
          </a:xfrm>
        </p:grpSpPr>
        <p:grpSp>
          <p:nvGrpSpPr>
            <p:cNvPr id="105" name="Group 47">
              <a:extLst>
                <a:ext uri="{FF2B5EF4-FFF2-40B4-BE49-F238E27FC236}">
                  <a16:creationId xmlns:a16="http://schemas.microsoft.com/office/drawing/2014/main" xmlns="" id="{91279742-047C-4212-B4C4-E02682878AB0}"/>
                </a:ext>
              </a:extLst>
            </p:cNvPr>
            <p:cNvGrpSpPr/>
            <p:nvPr/>
          </p:nvGrpSpPr>
          <p:grpSpPr>
            <a:xfrm>
              <a:off x="5212081" y="712462"/>
              <a:ext cx="3097428" cy="533401"/>
              <a:chOff x="5638801" y="6191242"/>
              <a:chExt cx="3097428" cy="533401"/>
            </a:xfrm>
          </p:grpSpPr>
          <p:sp>
            <p:nvSpPr>
              <p:cNvPr id="107" name="Rounded Rectangle 44">
                <a:extLst>
                  <a:ext uri="{FF2B5EF4-FFF2-40B4-BE49-F238E27FC236}">
                    <a16:creationId xmlns:a16="http://schemas.microsoft.com/office/drawing/2014/main" xmlns="" id="{5BA0403A-E3C1-4414-94EA-D5041BE3DCA6}"/>
                  </a:ext>
                </a:extLst>
              </p:cNvPr>
              <p:cNvSpPr/>
              <p:nvPr/>
            </p:nvSpPr>
            <p:spPr>
              <a:xfrm rot="5400000">
                <a:off x="6920814" y="4909229"/>
                <a:ext cx="533401" cy="309742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CC3300">
                      <a:shade val="30000"/>
                      <a:satMod val="115000"/>
                    </a:srgbClr>
                  </a:gs>
                  <a:gs pos="50000">
                    <a:srgbClr val="CC3300">
                      <a:shade val="67500"/>
                      <a:satMod val="115000"/>
                    </a:srgbClr>
                  </a:gs>
                  <a:gs pos="100000">
                    <a:srgbClr val="CC3300">
                      <a:shade val="100000"/>
                      <a:satMod val="115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45">
                <a:extLst>
                  <a:ext uri="{FF2B5EF4-FFF2-40B4-BE49-F238E27FC236}">
                    <a16:creationId xmlns:a16="http://schemas.microsoft.com/office/drawing/2014/main" xmlns="" id="{2EC16BE0-9D55-4BD0-93DA-FD82CA3528B0}"/>
                  </a:ext>
                </a:extLst>
              </p:cNvPr>
              <p:cNvSpPr/>
              <p:nvPr/>
            </p:nvSpPr>
            <p:spPr>
              <a:xfrm rot="5400000">
                <a:off x="6983628" y="5086350"/>
                <a:ext cx="457200" cy="27432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2" name="TextBox 39">
              <a:extLst>
                <a:ext uri="{FF2B5EF4-FFF2-40B4-BE49-F238E27FC236}">
                  <a16:creationId xmlns:a16="http://schemas.microsoft.com/office/drawing/2014/main" xmlns="" id="{AF7D15EA-D1F3-4CDE-88DC-B565C9F89CBF}"/>
                </a:ext>
              </a:extLst>
            </p:cNvPr>
            <p:cNvSpPr txBox="1"/>
            <p:nvPr/>
          </p:nvSpPr>
          <p:spPr>
            <a:xfrm>
              <a:off x="5396753" y="708212"/>
              <a:ext cx="2760355" cy="569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Programa</a:t>
              </a: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 </a:t>
              </a:r>
              <a:r>
                <a:rPr lang="en-US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Saneamento</a:t>
              </a:r>
              <a:r>
                <a:rPr lang="en-US" sz="2400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Rural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Rounded Rectangle 40">
              <a:extLst>
                <a:ext uri="{FF2B5EF4-FFF2-40B4-BE49-F238E27FC236}">
                  <a16:creationId xmlns:a16="http://schemas.microsoft.com/office/drawing/2014/main" xmlns="" id="{8316E026-DB51-4538-8F3D-A20FFC4A5A62}"/>
                </a:ext>
              </a:extLst>
            </p:cNvPr>
            <p:cNvSpPr/>
            <p:nvPr/>
          </p:nvSpPr>
          <p:spPr>
            <a:xfrm rot="5400000">
              <a:off x="4619447" y="1882103"/>
              <a:ext cx="4299485" cy="3489878"/>
            </a:xfrm>
            <a:prstGeom prst="roundRect">
              <a:avLst>
                <a:gd name="adj" fmla="val 9722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41">
              <a:extLst>
                <a:ext uri="{FF2B5EF4-FFF2-40B4-BE49-F238E27FC236}">
                  <a16:creationId xmlns:a16="http://schemas.microsoft.com/office/drawing/2014/main" xmlns="" id="{FE9B109C-B64B-4E9F-B36B-6BB929F6D1CD}"/>
                </a:ext>
              </a:extLst>
            </p:cNvPr>
            <p:cNvSpPr/>
            <p:nvPr/>
          </p:nvSpPr>
          <p:spPr>
            <a:xfrm>
              <a:off x="5212080" y="1861080"/>
              <a:ext cx="3190298" cy="3569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Equidade e Integralidade  das ações;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Concepção de territorialidade rural ;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Integração dos Programas e Políticas Públicas;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Participação e controle social;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/>
                <a:t>Indicadores das condições ambientais , sanitárias,  socioeconômicas,   e  de gestão.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endParaRPr lang="pt-BR" dirty="0"/>
            </a:p>
            <a:p>
              <a:pPr marL="285750" indent="-285750">
                <a:buFont typeface="Arial" pitchFamily="34" charset="0"/>
                <a:buChar char="•"/>
              </a:pPr>
              <a:endParaRPr lang="pt-BR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1789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3749</TotalTime>
  <Words>3330</Words>
  <Application>Microsoft Office PowerPoint</Application>
  <PresentationFormat>Apresentação na tela (4:3)</PresentationFormat>
  <Paragraphs>310</Paragraphs>
  <Slides>19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do Office</vt:lpstr>
      <vt:lpstr> Elaboração e criação do ISA para as  políticas do públicas de saneamento básico, voltadas para o Rural </vt:lpstr>
      <vt:lpstr>Saneamento básico :   </vt:lpstr>
      <vt:lpstr>   </vt:lpstr>
      <vt:lpstr>   </vt:lpstr>
      <vt:lpstr>    </vt:lpstr>
      <vt:lpstr>    </vt:lpstr>
      <vt:lpstr>    </vt:lpstr>
      <vt:lpstr>    </vt:lpstr>
      <vt:lpstr>    </vt:lpstr>
      <vt:lpstr> Déficit em saneamento rural no Brasil.</vt:lpstr>
      <vt:lpstr> Déficit em saneamento rural no Brasil.</vt:lpstr>
      <vt:lpstr>    </vt:lpstr>
      <vt:lpstr>  </vt:lpstr>
      <vt:lpstr>    </vt:lpstr>
      <vt:lpstr>    </vt:lpstr>
      <vt:lpstr>    </vt:lpstr>
      <vt:lpstr>    </vt:lpstr>
      <vt:lpstr>    </vt:lpstr>
      <vt:lpstr>OBRIGADA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user2</cp:lastModifiedBy>
  <cp:revision>186</cp:revision>
  <cp:lastPrinted>2019-05-05T16:57:42Z</cp:lastPrinted>
  <dcterms:created xsi:type="dcterms:W3CDTF">2018-05-02T19:43:05Z</dcterms:created>
  <dcterms:modified xsi:type="dcterms:W3CDTF">2019-05-09T14:50:31Z</dcterms:modified>
</cp:coreProperties>
</file>